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handoutMasterIdLst>
    <p:handoutMasterId r:id="rId52"/>
  </p:handoutMasterIdLst>
  <p:sldIdLst>
    <p:sldId id="416" r:id="rId5"/>
    <p:sldId id="417" r:id="rId6"/>
    <p:sldId id="418" r:id="rId7"/>
    <p:sldId id="420" r:id="rId8"/>
    <p:sldId id="430" r:id="rId9"/>
    <p:sldId id="463" r:id="rId10"/>
    <p:sldId id="465" r:id="rId11"/>
    <p:sldId id="464" r:id="rId12"/>
    <p:sldId id="466" r:id="rId13"/>
    <p:sldId id="515" r:id="rId14"/>
    <p:sldId id="469" r:id="rId15"/>
    <p:sldId id="470" r:id="rId16"/>
    <p:sldId id="473" r:id="rId17"/>
    <p:sldId id="518" r:id="rId18"/>
    <p:sldId id="474" r:id="rId19"/>
    <p:sldId id="519" r:id="rId20"/>
    <p:sldId id="475" r:id="rId21"/>
    <p:sldId id="471" r:id="rId22"/>
    <p:sldId id="511" r:id="rId23"/>
    <p:sldId id="499" r:id="rId24"/>
    <p:sldId id="476" r:id="rId25"/>
    <p:sldId id="477" r:id="rId26"/>
    <p:sldId id="478" r:id="rId27"/>
    <p:sldId id="480" r:id="rId28"/>
    <p:sldId id="481" r:id="rId29"/>
    <p:sldId id="482" r:id="rId30"/>
    <p:sldId id="485" r:id="rId31"/>
    <p:sldId id="484" r:id="rId32"/>
    <p:sldId id="500" r:id="rId33"/>
    <p:sldId id="522" r:id="rId34"/>
    <p:sldId id="505" r:id="rId35"/>
    <p:sldId id="490" r:id="rId36"/>
    <p:sldId id="495" r:id="rId37"/>
    <p:sldId id="503" r:id="rId38"/>
    <p:sldId id="523" r:id="rId39"/>
    <p:sldId id="524" r:id="rId40"/>
    <p:sldId id="516" r:id="rId41"/>
    <p:sldId id="491" r:id="rId42"/>
    <p:sldId id="502" r:id="rId43"/>
    <p:sldId id="488" r:id="rId44"/>
    <p:sldId id="517" r:id="rId45"/>
    <p:sldId id="496" r:id="rId46"/>
    <p:sldId id="506" r:id="rId47"/>
    <p:sldId id="498" r:id="rId48"/>
    <p:sldId id="520" r:id="rId49"/>
    <p:sldId id="404" r:id="rId5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Jenny Wielga" initials="JW" lastIdx="3" clrIdx="2">
    <p:extLst>
      <p:ext uri="{19B8F6BF-5375-455C-9EA6-DF929625EA0E}">
        <p15:presenceInfo xmlns:p15="http://schemas.microsoft.com/office/powerpoint/2012/main" userId="Jenny Wielg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C01E24"/>
    <a:srgbClr val="CFD5EA"/>
    <a:srgbClr val="404040"/>
    <a:srgbClr val="3F3F3F"/>
    <a:srgbClr val="E3E98B"/>
    <a:srgbClr val="8CB499"/>
    <a:srgbClr val="3C6D98"/>
    <a:srgbClr val="F4B168"/>
    <a:srgbClr val="7716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5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tx2"/>
        </a:solidFill>
      </dgm:spPr>
      <dgm:t>
        <a:bodyPr/>
        <a:lstStyle/>
        <a:p>
          <a:r>
            <a:rPr lang="en-US" sz="1600" dirty="0">
              <a:effectLst>
                <a:outerShdw blurRad="38100" dist="38100" dir="2700000" algn="tl">
                  <a:srgbClr val="000000">
                    <a:alpha val="43137"/>
                  </a:srgbClr>
                </a:outerShdw>
              </a:effectLst>
            </a:rPr>
            <a:t>1. </a:t>
          </a:r>
          <a:r>
            <a:rPr lang="en-US" sz="1800" dirty="0">
              <a:effectLst>
                <a:outerShdw blurRad="38100" dist="38100" dir="2700000" algn="tl">
                  <a:srgbClr val="000000">
                    <a:alpha val="43137"/>
                  </a:srgbClr>
                </a:outerShdw>
              </a:effectLst>
            </a:rPr>
            <a:t>Cosa è la Digital</a:t>
          </a:r>
          <a:r>
            <a:rPr lang="en-US" sz="1600" dirty="0">
              <a:effectLst>
                <a:outerShdw blurRad="38100" dist="38100" dir="2700000" algn="tl">
                  <a:srgbClr val="000000">
                    <a:alpha val="43137"/>
                  </a:srgbClr>
                </a:outerShdw>
              </a:effectLst>
            </a:rPr>
            <a:t> </a:t>
          </a:r>
          <a:r>
            <a:rPr lang="en-US" sz="1800" dirty="0">
              <a:effectLst>
                <a:outerShdw blurRad="38100" dist="38100" dir="2700000" algn="tl">
                  <a:srgbClr val="000000">
                    <a:alpha val="43137"/>
                  </a:srgbClr>
                </a:outerShdw>
              </a:effectLst>
            </a:rPr>
            <a:t>Health Literacy (</a:t>
          </a:r>
          <a:r>
            <a:rPr lang="en-US" sz="1800" dirty="0" err="1">
              <a:effectLst>
                <a:outerShdw blurRad="38100" dist="38100" dir="2700000" algn="tl">
                  <a:srgbClr val="000000">
                    <a:alpha val="43137"/>
                  </a:srgbClr>
                </a:outerShdw>
              </a:effectLst>
            </a:rPr>
            <a:t>alfabetizzazione</a:t>
          </a:r>
          <a:r>
            <a:rPr lang="en-US" sz="1800" dirty="0">
              <a:effectLst>
                <a:outerShdw blurRad="38100" dist="38100" dir="2700000" algn="tl">
                  <a:srgbClr val="000000">
                    <a:alpha val="43137"/>
                  </a:srgbClr>
                </a:outerShdw>
              </a:effectLst>
            </a:rPr>
            <a:t> sanitaria </a:t>
          </a:r>
          <a:r>
            <a:rPr lang="en-US" sz="1800" dirty="0" err="1">
              <a:effectLst>
                <a:outerShdw blurRad="38100" dist="38100" dir="2700000" algn="tl">
                  <a:srgbClr val="000000">
                    <a:alpha val="43137"/>
                  </a:srgbClr>
                </a:outerShdw>
              </a:effectLst>
            </a:rPr>
            <a:t>digitale</a:t>
          </a:r>
          <a:r>
            <a:rPr lang="en-US" sz="1800" dirty="0">
              <a:effectLst>
                <a:outerShdw blurRad="38100" dist="38100" dir="2700000" algn="tl">
                  <a:srgbClr val="000000">
                    <a:alpha val="43137"/>
                  </a:srgbClr>
                </a:outerShdw>
              </a:effectLst>
            </a:rPr>
            <a:t>)? </a:t>
          </a:r>
          <a:endParaRPr lang="el-GR" sz="1800" dirty="0">
            <a:effectLst>
              <a:outerShdw blurRad="38100" dist="38100" dir="2700000" algn="tl">
                <a:srgbClr val="000000">
                  <a:alpha val="43137"/>
                </a:srgbClr>
              </a:outerShdw>
            </a:effectLst>
          </a:endParaRPr>
        </a:p>
      </dgm:t>
    </dgm:pt>
    <dgm:pt modelId="{DF29B433-28C4-4212-B73F-BBA2E55D71FD}" type="parTrans" cxnId="{013F4C26-68C0-4526-9DB3-5EB519553F3C}">
      <dgm:prSet/>
      <dgm:spPr/>
      <dgm:t>
        <a:bodyPr/>
        <a:lstStyle/>
        <a:p>
          <a:endParaRPr lang="el-GR" sz="1600">
            <a:effectLst>
              <a:outerShdw blurRad="38100" dist="38100" dir="2700000" algn="tl">
                <a:srgbClr val="000000">
                  <a:alpha val="43137"/>
                </a:srgbClr>
              </a:outerShdw>
            </a:effectLst>
          </a:endParaRPr>
        </a:p>
      </dgm:t>
    </dgm:pt>
    <dgm:pt modelId="{E3EA5345-B843-40CC-AF3F-48429EEC6F62}" type="sibTrans" cxnId="{013F4C26-68C0-4526-9DB3-5EB519553F3C}">
      <dgm:prSet/>
      <dgm:spPr/>
      <dgm:t>
        <a:bodyPr/>
        <a:lstStyle/>
        <a:p>
          <a:endParaRPr lang="el-GR">
            <a:effectLst>
              <a:outerShdw blurRad="38100" dist="38100" dir="2700000" algn="tl">
                <a:srgbClr val="000000">
                  <a:alpha val="43137"/>
                </a:srgbClr>
              </a:outerShdw>
            </a:effectLst>
          </a:endParaRPr>
        </a:p>
      </dgm:t>
    </dgm:pt>
    <dgm:pt modelId="{DB9557A1-A575-43D0-9B11-FD36CF648E34}">
      <dgm:prSet phldrT="[Κείμενο]"/>
      <dgm:spPr/>
      <dgm:t>
        <a:bodyPr/>
        <a:lstStyle/>
        <a:p>
          <a:r>
            <a:rPr lang="en-US" b="0" i="0" u="none" dirty="0">
              <a:effectLst>
                <a:outerShdw blurRad="38100" dist="38100" dir="2700000" algn="tl">
                  <a:srgbClr val="000000">
                    <a:alpha val="43137"/>
                  </a:srgbClr>
                </a:outerShdw>
              </a:effectLst>
            </a:rPr>
            <a:t>5. </a:t>
          </a:r>
          <a:r>
            <a:rPr lang="en-US" b="0" i="0" u="none" dirty="0" err="1">
              <a:effectLst>
                <a:outerShdw blurRad="38100" dist="38100" dir="2700000" algn="tl">
                  <a:srgbClr val="000000">
                    <a:alpha val="43137"/>
                  </a:srgbClr>
                </a:outerShdw>
              </a:effectLst>
            </a:rPr>
            <a:t>Esplorazione</a:t>
          </a:r>
          <a:r>
            <a:rPr lang="en-US" b="0" i="0" u="none" dirty="0">
              <a:effectLst>
                <a:outerShdw blurRad="38100" dist="38100" dir="2700000" algn="tl">
                  <a:srgbClr val="000000">
                    <a:alpha val="43137"/>
                  </a:srgbClr>
                </a:outerShdw>
              </a:effectLst>
            </a:rPr>
            <a:t> </a:t>
          </a:r>
          <a:r>
            <a:rPr lang="en-US" b="0" i="0" u="none" dirty="0" err="1">
              <a:effectLst>
                <a:outerShdw blurRad="38100" dist="38100" dir="2700000" algn="tl">
                  <a:srgbClr val="000000">
                    <a:alpha val="43137"/>
                  </a:srgbClr>
                </a:outerShdw>
              </a:effectLst>
            </a:rPr>
            <a:t>degli</a:t>
          </a:r>
          <a:r>
            <a:rPr lang="en-US" b="0" i="0" u="none" dirty="0">
              <a:effectLst>
                <a:outerShdw blurRad="38100" dist="38100" dir="2700000" algn="tl">
                  <a:srgbClr val="000000">
                    <a:alpha val="43137"/>
                  </a:srgbClr>
                </a:outerShdw>
              </a:effectLst>
            </a:rPr>
            <a:t> </a:t>
          </a:r>
          <a:r>
            <a:rPr lang="en-US" b="0" i="0" u="none" dirty="0" err="1">
              <a:effectLst>
                <a:outerShdw blurRad="38100" dist="38100" dir="2700000" algn="tl">
                  <a:srgbClr val="000000">
                    <a:alpha val="43137"/>
                  </a:srgbClr>
                </a:outerShdw>
              </a:effectLst>
            </a:rPr>
            <a:t>strumenti</a:t>
          </a:r>
          <a:r>
            <a:rPr lang="en-US" b="0" i="0" u="none" dirty="0">
              <a:effectLst>
                <a:outerShdw blurRad="38100" dist="38100" dir="2700000" algn="tl">
                  <a:srgbClr val="000000">
                    <a:alpha val="43137"/>
                  </a:srgbClr>
                </a:outerShdw>
              </a:effectLst>
            </a:rPr>
            <a:t> per la salute </a:t>
          </a:r>
          <a:r>
            <a:rPr lang="en-US" b="0" i="0" u="none" dirty="0" err="1">
              <a:effectLst>
                <a:outerShdw blurRad="38100" dist="38100" dir="2700000" algn="tl">
                  <a:srgbClr val="000000">
                    <a:alpha val="43137"/>
                  </a:srgbClr>
                </a:outerShdw>
              </a:effectLst>
            </a:rPr>
            <a:t>digitale</a:t>
          </a:r>
          <a:endParaRPr lang="el-GR" dirty="0">
            <a:effectLst>
              <a:outerShdw blurRad="38100" dist="38100" dir="2700000" algn="tl">
                <a:srgbClr val="000000">
                  <a:alpha val="43137"/>
                </a:srgbClr>
              </a:outerShdw>
            </a:effectLst>
          </a:endParaRPr>
        </a:p>
      </dgm:t>
    </dgm:pt>
    <dgm:pt modelId="{4E615637-DD68-4F30-82E9-C6440A41C969}" type="parTrans" cxnId="{7C728D01-468E-43AD-953A-5C9AE38035E0}">
      <dgm:prSet/>
      <dgm:spPr/>
      <dgm:t>
        <a:bodyPr/>
        <a:lstStyle/>
        <a:p>
          <a:endParaRPr lang="el-GR">
            <a:effectLst>
              <a:outerShdw blurRad="38100" dist="38100" dir="2700000" algn="tl">
                <a:srgbClr val="000000">
                  <a:alpha val="43137"/>
                </a:srgbClr>
              </a:outerShdw>
            </a:effectLst>
          </a:endParaRPr>
        </a:p>
      </dgm:t>
    </dgm:pt>
    <dgm:pt modelId="{4E5C756B-1EC2-496A-BD3A-0C91F6661E24}" type="sibTrans" cxnId="{7C728D01-468E-43AD-953A-5C9AE38035E0}">
      <dgm:prSet/>
      <dgm:spPr/>
      <dgm:t>
        <a:bodyPr/>
        <a:lstStyle/>
        <a:p>
          <a:endParaRPr lang="el-GR">
            <a:effectLst>
              <a:outerShdw blurRad="38100" dist="38100" dir="2700000" algn="tl">
                <a:srgbClr val="000000">
                  <a:alpha val="43137"/>
                </a:srgbClr>
              </a:outerShdw>
            </a:effectLst>
          </a:endParaRPr>
        </a:p>
      </dgm:t>
    </dgm:pt>
    <dgm:pt modelId="{A7E3841F-E8D5-4E22-8847-FCDF07DD6583}">
      <dgm:prSet/>
      <dgm:spPr>
        <a:solidFill>
          <a:srgbClr val="C00000"/>
        </a:solidFill>
      </dgm:spPr>
      <dgm:t>
        <a:bodyPr/>
        <a:lstStyle/>
        <a:p>
          <a:r>
            <a:rPr lang="en-US" dirty="0">
              <a:effectLst>
                <a:outerShdw blurRad="38100" dist="38100" dir="2700000" algn="tl">
                  <a:srgbClr val="000000">
                    <a:alpha val="43137"/>
                  </a:srgbClr>
                </a:outerShdw>
              </a:effectLst>
            </a:rPr>
            <a:t>6. </a:t>
          </a:r>
          <a:r>
            <a:rPr lang="en-US" dirty="0" err="1">
              <a:effectLst>
                <a:outerShdw blurRad="38100" dist="38100" dir="2700000" algn="tl">
                  <a:srgbClr val="000000">
                    <a:alpha val="43137"/>
                  </a:srgbClr>
                </a:outerShdw>
              </a:effectLst>
            </a:rPr>
            <a:t>Essere</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attivi</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nell’ambiente</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della</a:t>
          </a:r>
          <a:r>
            <a:rPr lang="en-US" dirty="0">
              <a:effectLst>
                <a:outerShdw blurRad="38100" dist="38100" dir="2700000" algn="tl">
                  <a:srgbClr val="000000">
                    <a:alpha val="43137"/>
                  </a:srgbClr>
                </a:outerShdw>
              </a:effectLst>
            </a:rPr>
            <a:t> salute </a:t>
          </a:r>
          <a:r>
            <a:rPr lang="en-US" dirty="0" err="1">
              <a:effectLst>
                <a:outerShdw blurRad="38100" dist="38100" dir="2700000" algn="tl">
                  <a:srgbClr val="000000">
                    <a:alpha val="43137"/>
                  </a:srgbClr>
                </a:outerShdw>
              </a:effectLst>
            </a:rPr>
            <a:t>digitale</a:t>
          </a:r>
          <a:endParaRPr lang="el-GR" dirty="0">
            <a:effectLst>
              <a:outerShdw blurRad="38100" dist="38100" dir="2700000" algn="tl">
                <a:srgbClr val="000000">
                  <a:alpha val="43137"/>
                </a:srgbClr>
              </a:outerShdw>
            </a:effectLst>
          </a:endParaRPr>
        </a:p>
      </dgm:t>
    </dgm:pt>
    <dgm:pt modelId="{F852C8EC-2BDE-4242-AC44-C63CE8412F03}" type="parTrans" cxnId="{6B0A63B4-9E90-433D-8953-440F6F33B469}">
      <dgm:prSet/>
      <dgm:spPr/>
      <dgm:t>
        <a:bodyPr/>
        <a:lstStyle/>
        <a:p>
          <a:endParaRPr lang="el-GR">
            <a:effectLst>
              <a:outerShdw blurRad="38100" dist="38100" dir="2700000" algn="tl">
                <a:srgbClr val="000000">
                  <a:alpha val="43137"/>
                </a:srgbClr>
              </a:outerShdw>
            </a:effectLst>
          </a:endParaRPr>
        </a:p>
      </dgm:t>
    </dgm:pt>
    <dgm:pt modelId="{DC7664FC-78D4-4C48-A08A-C226B6FF6A6E}" type="sibTrans" cxnId="{6B0A63B4-9E90-433D-8953-440F6F33B469}">
      <dgm:prSet/>
      <dgm:spPr/>
      <dgm:t>
        <a:bodyPr/>
        <a:lstStyle/>
        <a:p>
          <a:endParaRPr lang="el-GR">
            <a:effectLst>
              <a:outerShdw blurRad="38100" dist="38100" dir="2700000" algn="tl">
                <a:srgbClr val="000000">
                  <a:alpha val="43137"/>
                </a:srgbClr>
              </a:outerShdw>
            </a:effectLst>
          </a:endParaRPr>
        </a:p>
      </dgm:t>
    </dgm:pt>
    <dgm:pt modelId="{75B07F44-C333-48E7-8178-CFF0BF83A03B}">
      <dgm:prSet phldrT="[Κείμενο]"/>
      <dgm:spPr>
        <a:solidFill>
          <a:schemeClr val="tx2"/>
        </a:solidFill>
      </dgm:spPr>
      <dgm:t>
        <a:bodyPr/>
        <a:lstStyle/>
        <a:p>
          <a:r>
            <a:rPr lang="en-US" dirty="0">
              <a:effectLst>
                <a:outerShdw blurRad="38100" dist="38100" dir="2700000" algn="tl">
                  <a:srgbClr val="000000">
                    <a:alpha val="43137"/>
                  </a:srgbClr>
                </a:outerShdw>
              </a:effectLst>
            </a:rPr>
            <a:t>4. </a:t>
          </a:r>
          <a:r>
            <a:rPr lang="en-US" dirty="0" err="1">
              <a:effectLst>
                <a:outerShdw blurRad="38100" dist="38100" dir="2700000" algn="tl">
                  <a:srgbClr val="000000">
                    <a:alpha val="43137"/>
                  </a:srgbClr>
                </a:outerShdw>
              </a:effectLst>
            </a:rPr>
            <a:t>Diventare</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digitalmente</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alfabetizzati</a:t>
          </a:r>
          <a:endParaRPr lang="el-GR" dirty="0">
            <a:effectLst>
              <a:outerShdw blurRad="38100" dist="38100" dir="2700000" algn="tl">
                <a:srgbClr val="000000">
                  <a:alpha val="43137"/>
                </a:srgbClr>
              </a:outerShdw>
            </a:effectLst>
          </a:endParaRPr>
        </a:p>
      </dgm:t>
    </dgm:pt>
    <dgm:pt modelId="{6985D3C9-1F91-4A64-BD11-2BDAF4408EF5}" type="sibTrans" cxnId="{33ECC743-17BC-4F5C-B52C-8BADA6F55FA7}">
      <dgm:prSet/>
      <dgm:spPr/>
      <dgm:t>
        <a:bodyPr/>
        <a:lstStyle/>
        <a:p>
          <a:endParaRPr lang="el-GR">
            <a:effectLst>
              <a:outerShdw blurRad="38100" dist="38100" dir="2700000" algn="tl">
                <a:srgbClr val="000000">
                  <a:alpha val="43137"/>
                </a:srgbClr>
              </a:outerShdw>
            </a:effectLst>
          </a:endParaRPr>
        </a:p>
      </dgm:t>
    </dgm:pt>
    <dgm:pt modelId="{A8A3EEA3-0713-42CA-AC7B-46A3B360B864}" type="parTrans" cxnId="{33ECC743-17BC-4F5C-B52C-8BADA6F55FA7}">
      <dgm:prSet/>
      <dgm:spPr/>
      <dgm:t>
        <a:bodyPr/>
        <a:lstStyle/>
        <a:p>
          <a:endParaRPr lang="el-GR" sz="1600">
            <a:effectLst>
              <a:outerShdw blurRad="38100" dist="38100" dir="2700000" algn="tl">
                <a:srgbClr val="000000">
                  <a:alpha val="43137"/>
                </a:srgbClr>
              </a:outerShdw>
            </a:effectLst>
          </a:endParaRPr>
        </a:p>
      </dgm:t>
    </dgm:pt>
    <dgm:pt modelId="{B4C523CA-CB9B-45E6-9B42-ACDDF1BF7D65}">
      <dgm:prSet phldrT="[Κείμενο]"/>
      <dgm:spPr/>
      <dgm:t>
        <a:bodyPr/>
        <a:lstStyle/>
        <a:p>
          <a:r>
            <a:rPr lang="en-US" dirty="0">
              <a:effectLst>
                <a:outerShdw blurRad="38100" dist="38100" dir="2700000" algn="tl">
                  <a:srgbClr val="000000">
                    <a:alpha val="43137"/>
                  </a:srgbClr>
                </a:outerShdw>
              </a:effectLst>
            </a:rPr>
            <a:t>3. I </a:t>
          </a:r>
          <a:r>
            <a:rPr lang="en-US" dirty="0" err="1">
              <a:effectLst>
                <a:outerShdw blurRad="38100" dist="38100" dir="2700000" algn="tl">
                  <a:srgbClr val="000000">
                    <a:alpha val="43137"/>
                  </a:srgbClr>
                </a:outerShdw>
              </a:effectLst>
            </a:rPr>
            <a:t>servizi</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sanitari</a:t>
          </a:r>
          <a:endParaRPr lang="el-GR" dirty="0">
            <a:effectLst>
              <a:outerShdw blurRad="38100" dist="38100" dir="2700000" algn="tl">
                <a:srgbClr val="000000">
                  <a:alpha val="43137"/>
                </a:srgbClr>
              </a:outerShdw>
            </a:effectLst>
          </a:endParaRPr>
        </a:p>
      </dgm:t>
    </dgm:pt>
    <dgm:pt modelId="{2A74883B-AB36-4DBE-A90D-C134F37AC8DE}" type="sibTrans" cxnId="{AB3B445A-D322-425F-BF83-71C16EDBCF6A}">
      <dgm:prSet/>
      <dgm:spPr/>
      <dgm:t>
        <a:bodyPr/>
        <a:lstStyle/>
        <a:p>
          <a:endParaRPr lang="el-GR">
            <a:effectLst>
              <a:outerShdw blurRad="38100" dist="38100" dir="2700000" algn="tl">
                <a:srgbClr val="000000">
                  <a:alpha val="43137"/>
                </a:srgbClr>
              </a:outerShdw>
            </a:effectLst>
          </a:endParaRPr>
        </a:p>
      </dgm:t>
    </dgm:pt>
    <dgm:pt modelId="{0B61FFA1-954D-4769-9935-DC27A03FE46F}" type="parTrans" cxnId="{AB3B445A-D322-425F-BF83-71C16EDBCF6A}">
      <dgm:prSet/>
      <dgm:spPr/>
      <dgm:t>
        <a:bodyPr/>
        <a:lstStyle/>
        <a:p>
          <a:endParaRPr lang="el-GR" sz="1600">
            <a:effectLst>
              <a:outerShdw blurRad="38100" dist="38100" dir="2700000" algn="tl">
                <a:srgbClr val="000000">
                  <a:alpha val="43137"/>
                </a:srgbClr>
              </a:outerShdw>
            </a:effectLst>
          </a:endParaRPr>
        </a:p>
      </dgm:t>
    </dgm:pt>
    <dgm:pt modelId="{4E244519-B7AC-4B3B-BE5F-12059590F0D2}">
      <dgm:prSet phldrT="[Κείμενο]"/>
      <dgm:spPr/>
      <dgm:t>
        <a:bodyPr/>
        <a:lstStyle/>
        <a:p>
          <a:r>
            <a:rPr lang="en-US" dirty="0">
              <a:effectLst>
                <a:outerShdw blurRad="38100" dist="38100" dir="2700000" algn="tl">
                  <a:srgbClr val="000000">
                    <a:alpha val="43137"/>
                  </a:srgbClr>
                </a:outerShdw>
              </a:effectLst>
            </a:rPr>
            <a:t>2. I </a:t>
          </a:r>
          <a:r>
            <a:rPr lang="en-US" dirty="0" err="1">
              <a:effectLst>
                <a:outerShdw blurRad="38100" dist="38100" dir="2700000" algn="tl">
                  <a:srgbClr val="000000">
                    <a:alpha val="43137"/>
                  </a:srgbClr>
                </a:outerShdw>
              </a:effectLst>
            </a:rPr>
            <a:t>principali</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problemi</a:t>
          </a:r>
          <a:r>
            <a:rPr lang="en-US" dirty="0">
              <a:effectLst>
                <a:outerShdw blurRad="38100" dist="38100" dir="2700000" algn="tl">
                  <a:srgbClr val="000000">
                    <a:alpha val="43137"/>
                  </a:srgbClr>
                </a:outerShdw>
              </a:effectLst>
            </a:rPr>
            <a:t> di salute </a:t>
          </a:r>
          <a:r>
            <a:rPr lang="en-US" dirty="0" err="1">
              <a:effectLst>
                <a:outerShdw blurRad="38100" dist="38100" dir="2700000" algn="tl">
                  <a:srgbClr val="000000">
                    <a:alpha val="43137"/>
                  </a:srgbClr>
                </a:outerShdw>
              </a:effectLst>
            </a:rPr>
            <a:t>quando</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si</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arriva</a:t>
          </a:r>
          <a:r>
            <a:rPr lang="en-US" dirty="0">
              <a:effectLst>
                <a:outerShdw blurRad="38100" dist="38100" dir="2700000" algn="tl">
                  <a:srgbClr val="000000">
                    <a:alpha val="43137"/>
                  </a:srgbClr>
                </a:outerShdw>
              </a:effectLst>
            </a:rPr>
            <a:t> in un nuovo </a:t>
          </a:r>
          <a:r>
            <a:rPr lang="en-US" dirty="0" err="1">
              <a:effectLst>
                <a:outerShdw blurRad="38100" dist="38100" dir="2700000" algn="tl">
                  <a:srgbClr val="000000">
                    <a:alpha val="43137"/>
                  </a:srgbClr>
                </a:outerShdw>
              </a:effectLst>
            </a:rPr>
            <a:t>Paese</a:t>
          </a:r>
          <a:endParaRPr lang="el-GR" dirty="0">
            <a:effectLst>
              <a:outerShdw blurRad="38100" dist="38100" dir="2700000" algn="tl">
                <a:srgbClr val="000000">
                  <a:alpha val="43137"/>
                </a:srgbClr>
              </a:outerShdw>
            </a:effectLst>
          </a:endParaRPr>
        </a:p>
      </dgm:t>
    </dgm:pt>
    <dgm:pt modelId="{67FEA77F-9792-4206-8836-885C74441292}" type="sibTrans" cxnId="{63EE376A-9BE3-42F8-986B-13F24A6B6A52}">
      <dgm:prSet/>
      <dgm:spPr/>
      <dgm:t>
        <a:bodyPr/>
        <a:lstStyle/>
        <a:p>
          <a:endParaRPr lang="el-GR">
            <a:effectLst>
              <a:outerShdw blurRad="38100" dist="38100" dir="2700000" algn="tl">
                <a:srgbClr val="000000">
                  <a:alpha val="43137"/>
                </a:srgbClr>
              </a:outerShdw>
            </a:effectLst>
          </a:endParaRPr>
        </a:p>
      </dgm:t>
    </dgm:pt>
    <dgm:pt modelId="{E30B4CE4-28F5-41D5-BDD7-379CEE7BFAA6}" type="parTrans" cxnId="{63EE376A-9BE3-42F8-986B-13F24A6B6A52}">
      <dgm:prSet/>
      <dgm:spPr/>
      <dgm:t>
        <a:bodyPr/>
        <a:lstStyle/>
        <a:p>
          <a:endParaRPr lang="el-GR" sz="1600">
            <a:effectLst>
              <a:outerShdw blurRad="38100" dist="38100" dir="2700000" algn="tl">
                <a:srgbClr val="000000">
                  <a:alpha val="43137"/>
                </a:srgbClr>
              </a:outerShdw>
            </a:effectLst>
          </a:endParaRPr>
        </a:p>
      </dgm:t>
    </dgm:pt>
    <dgm:pt modelId="{1E395D00-6435-47AF-BDD1-99EEEBD551EE}" type="pres">
      <dgm:prSet presAssocID="{C4D5358F-2C12-40D3-A142-40CC932D99A4}" presName="linear" presStyleCnt="0">
        <dgm:presLayoutVars>
          <dgm:animLvl val="lvl"/>
          <dgm:resizeHandles val="exact"/>
        </dgm:presLayoutVars>
      </dgm:prSet>
      <dgm:spPr/>
    </dgm:pt>
    <dgm:pt modelId="{470C7429-9401-4802-AB33-313A76532508}" type="pres">
      <dgm:prSet presAssocID="{EC327B3B-64E2-4867-8E05-4626CF7AA557}" presName="parentText" presStyleLbl="node1" presStyleIdx="0" presStyleCnt="6" custScaleY="148166">
        <dgm:presLayoutVars>
          <dgm:chMax val="0"/>
          <dgm:bulletEnabled val="1"/>
        </dgm:presLayoutVars>
      </dgm:prSet>
      <dgm:spPr/>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6" custScaleY="143287">
        <dgm:presLayoutVars>
          <dgm:chMax val="0"/>
          <dgm:bulletEnabled val="1"/>
        </dgm:presLayoutVars>
      </dgm:prSet>
      <dgm:spPr/>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6" custScaleY="131221">
        <dgm:presLayoutVars>
          <dgm:chMax val="0"/>
          <dgm:bulletEnabled val="1"/>
        </dgm:presLayoutVars>
      </dgm:prSet>
      <dgm:spPr/>
    </dgm:pt>
    <dgm:pt modelId="{B1E5A2DC-B9EA-495F-ACC6-ADF21FC1B8B1}" type="pres">
      <dgm:prSet presAssocID="{2A74883B-AB36-4DBE-A90D-C134F37AC8DE}" presName="spacer" presStyleCnt="0"/>
      <dgm:spPr/>
    </dgm:pt>
    <dgm:pt modelId="{31969173-98AF-468F-AECC-B3BDDB4E4699}" type="pres">
      <dgm:prSet presAssocID="{75B07F44-C333-48E7-8178-CFF0BF83A03B}" presName="parentText" presStyleLbl="node1" presStyleIdx="3" presStyleCnt="6" custScaleY="140361" custLinFactNeighborY="21392">
        <dgm:presLayoutVars>
          <dgm:chMax val="0"/>
          <dgm:bulletEnabled val="1"/>
        </dgm:presLayoutVars>
      </dgm:prSet>
      <dgm:spPr/>
    </dgm:pt>
    <dgm:pt modelId="{E08BB82A-24A0-4B54-80B3-A5CB9C2E8860}" type="pres">
      <dgm:prSet presAssocID="{6985D3C9-1F91-4A64-BD11-2BDAF4408EF5}" presName="spacer" presStyleCnt="0"/>
      <dgm:spPr/>
    </dgm:pt>
    <dgm:pt modelId="{9051EEB7-EB29-4D86-A30C-F78D5B77F965}" type="pres">
      <dgm:prSet presAssocID="{DB9557A1-A575-43D0-9B11-FD36CF648E34}" presName="parentText" presStyleLbl="node1" presStyleIdx="4" presStyleCnt="6" custScaleY="147924">
        <dgm:presLayoutVars>
          <dgm:chMax val="0"/>
          <dgm:bulletEnabled val="1"/>
        </dgm:presLayoutVars>
      </dgm:prSet>
      <dgm:spPr/>
    </dgm:pt>
    <dgm:pt modelId="{D74F87D3-019A-4F38-BA70-696870C243A0}" type="pres">
      <dgm:prSet presAssocID="{4E5C756B-1EC2-496A-BD3A-0C91F6661E24}" presName="spacer" presStyleCnt="0"/>
      <dgm:spPr/>
    </dgm:pt>
    <dgm:pt modelId="{9E3E0E99-47DC-4292-9A9A-6EA2C988B0B7}" type="pres">
      <dgm:prSet presAssocID="{A7E3841F-E8D5-4E22-8847-FCDF07DD6583}" presName="parentText" presStyleLbl="node1" presStyleIdx="5" presStyleCnt="6" custScaleY="149270">
        <dgm:presLayoutVars>
          <dgm:chMax val="0"/>
          <dgm:bulletEnabled val="1"/>
        </dgm:presLayoutVars>
      </dgm:prSet>
      <dgm:spPr/>
    </dgm:pt>
  </dgm:ptLst>
  <dgm:cxnLst>
    <dgm:cxn modelId="{7C728D01-468E-43AD-953A-5C9AE38035E0}" srcId="{C4D5358F-2C12-40D3-A142-40CC932D99A4}" destId="{DB9557A1-A575-43D0-9B11-FD36CF648E34}" srcOrd="4" destOrd="0" parTransId="{4E615637-DD68-4F30-82E9-C6440A41C969}" sibTransId="{4E5C756B-1EC2-496A-BD3A-0C91F6661E24}"/>
    <dgm:cxn modelId="{013F4C26-68C0-4526-9DB3-5EB519553F3C}" srcId="{C4D5358F-2C12-40D3-A142-40CC932D99A4}" destId="{EC327B3B-64E2-4867-8E05-4626CF7AA557}" srcOrd="0" destOrd="0" parTransId="{DF29B433-28C4-4212-B73F-BBA2E55D71FD}" sibTransId="{E3EA5345-B843-40CC-AF3F-48429EEC6F62}"/>
    <dgm:cxn modelId="{7533573D-AE90-413F-8D5E-92E484CC53EE}" type="presOf" srcId="{C4D5358F-2C12-40D3-A142-40CC932D99A4}" destId="{1E395D00-6435-47AF-BDD1-99EEEBD551EE}" srcOrd="0" destOrd="0" presId="urn:microsoft.com/office/officeart/2005/8/layout/vList2"/>
    <dgm:cxn modelId="{33ECC743-17BC-4F5C-B52C-8BADA6F55FA7}" srcId="{C4D5358F-2C12-40D3-A142-40CC932D99A4}" destId="{75B07F44-C333-48E7-8178-CFF0BF83A03B}" srcOrd="3" destOrd="0" parTransId="{A8A3EEA3-0713-42CA-AC7B-46A3B360B864}" sibTransId="{6985D3C9-1F91-4A64-BD11-2BDAF4408EF5}"/>
    <dgm:cxn modelId="{CB328945-6C53-4E86-9563-99AA511DA908}" type="presOf" srcId="{DB9557A1-A575-43D0-9B11-FD36CF648E34}" destId="{9051EEB7-EB29-4D86-A30C-F78D5B77F965}" srcOrd="0" destOrd="0" presId="urn:microsoft.com/office/officeart/2005/8/layout/vList2"/>
    <dgm:cxn modelId="{71170B66-801D-42B1-BD88-3067EF1E3D30}" type="presOf" srcId="{EC327B3B-64E2-4867-8E05-4626CF7AA557}" destId="{470C7429-9401-4802-AB33-313A76532508}" srcOrd="0" destOrd="0" presId="urn:microsoft.com/office/officeart/2005/8/layout/vList2"/>
    <dgm:cxn modelId="{FF85BB66-403F-4EF4-BBEF-DA8EB1AF3AE5}" type="presOf" srcId="{75B07F44-C333-48E7-8178-CFF0BF83A03B}" destId="{31969173-98AF-468F-AECC-B3BDDB4E4699}"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AB3B445A-D322-425F-BF83-71C16EDBCF6A}" srcId="{C4D5358F-2C12-40D3-A142-40CC932D99A4}" destId="{B4C523CA-CB9B-45E6-9B42-ACDDF1BF7D65}" srcOrd="2" destOrd="0" parTransId="{0B61FFA1-954D-4769-9935-DC27A03FE46F}" sibTransId="{2A74883B-AB36-4DBE-A90D-C134F37AC8DE}"/>
    <dgm:cxn modelId="{E7D99F90-BD21-488E-8965-4FA3E6649457}" type="presOf" srcId="{4E244519-B7AC-4B3B-BE5F-12059590F0D2}" destId="{288E5028-B57D-41A4-A329-2A81DBAE6A20}" srcOrd="0" destOrd="0" presId="urn:microsoft.com/office/officeart/2005/8/layout/vList2"/>
    <dgm:cxn modelId="{6B0A63B4-9E90-433D-8953-440F6F33B469}" srcId="{C4D5358F-2C12-40D3-A142-40CC932D99A4}" destId="{A7E3841F-E8D5-4E22-8847-FCDF07DD6583}" srcOrd="5" destOrd="0" parTransId="{F852C8EC-2BDE-4242-AC44-C63CE8412F03}" sibTransId="{DC7664FC-78D4-4C48-A08A-C226B6FF6A6E}"/>
    <dgm:cxn modelId="{F8382DE5-C8BA-4A2B-BB85-0574693AA1A1}" type="presOf" srcId="{A7E3841F-E8D5-4E22-8847-FCDF07DD6583}" destId="{9E3E0E99-47DC-4292-9A9A-6EA2C988B0B7}"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ABD3DE51-3743-4AE5-8CE3-3B9CE1CDD428}" type="presParOf" srcId="{1E395D00-6435-47AF-BDD1-99EEEBD551EE}" destId="{B1E5A2DC-B9EA-495F-ACC6-ADF21FC1B8B1}" srcOrd="5" destOrd="0" presId="urn:microsoft.com/office/officeart/2005/8/layout/vList2"/>
    <dgm:cxn modelId="{5D9568E3-C1D1-4DF3-A3CA-310FD0F9BDCC}" type="presParOf" srcId="{1E395D00-6435-47AF-BDD1-99EEEBD551EE}" destId="{31969173-98AF-468F-AECC-B3BDDB4E4699}" srcOrd="6" destOrd="0" presId="urn:microsoft.com/office/officeart/2005/8/layout/vList2"/>
    <dgm:cxn modelId="{B447F35B-3033-4451-92CE-527C8BEC5C20}" type="presParOf" srcId="{1E395D00-6435-47AF-BDD1-99EEEBD551EE}" destId="{E08BB82A-24A0-4B54-80B3-A5CB9C2E8860}" srcOrd="7" destOrd="0" presId="urn:microsoft.com/office/officeart/2005/8/layout/vList2"/>
    <dgm:cxn modelId="{6F131121-DF3C-444E-A92D-D7F2F4384D69}" type="presParOf" srcId="{1E395D00-6435-47AF-BDD1-99EEEBD551EE}" destId="{9051EEB7-EB29-4D86-A30C-F78D5B77F965}" srcOrd="8" destOrd="0" presId="urn:microsoft.com/office/officeart/2005/8/layout/vList2"/>
    <dgm:cxn modelId="{8C5B5F3A-1D8A-42D4-AD15-21FD4418D4E2}" type="presParOf" srcId="{1E395D00-6435-47AF-BDD1-99EEEBD551EE}" destId="{D74F87D3-019A-4F38-BA70-696870C243A0}" srcOrd="9" destOrd="0" presId="urn:microsoft.com/office/officeart/2005/8/layout/vList2"/>
    <dgm:cxn modelId="{83284277-4746-4C07-A5CB-BA12AE03C6C8}" type="presParOf" srcId="{1E395D00-6435-47AF-BDD1-99EEEBD551EE}" destId="{9E3E0E99-47DC-4292-9A9A-6EA2C988B0B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26FD8E-8F94-4AFE-9189-61165DC2F11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59F8165-C096-4D8E-9DA1-46B5FB187099}">
      <dgm:prSet custT="1"/>
      <dgm:spPr/>
      <dgm:t>
        <a:bodyPr/>
        <a:lstStyle/>
        <a:p>
          <a:pPr>
            <a:lnSpc>
              <a:spcPct val="100000"/>
            </a:lnSpc>
          </a:pPr>
          <a:r>
            <a:rPr lang="it-IT" sz="1800" dirty="0">
              <a:solidFill>
                <a:schemeClr val="bg1"/>
              </a:solidFill>
            </a:rPr>
            <a:t>Capacità di interagire e agire su temi legati alla salute in ambiente digitale</a:t>
          </a:r>
        </a:p>
        <a:p>
          <a:pPr>
            <a:lnSpc>
              <a:spcPct val="100000"/>
            </a:lnSpc>
          </a:pPr>
          <a:endParaRPr lang="en-US" sz="1800" dirty="0">
            <a:solidFill>
              <a:schemeClr val="bg1"/>
            </a:solidFill>
          </a:endParaRPr>
        </a:p>
      </dgm:t>
    </dgm:pt>
    <dgm:pt modelId="{04EF158D-804A-4DC7-A145-07326A7686F1}" type="parTrans" cxnId="{6E3D7E75-66D6-4980-861F-E9635F6D1304}">
      <dgm:prSet/>
      <dgm:spPr/>
      <dgm:t>
        <a:bodyPr/>
        <a:lstStyle/>
        <a:p>
          <a:endParaRPr lang="en-US" sz="2400">
            <a:solidFill>
              <a:schemeClr val="bg1"/>
            </a:solidFill>
          </a:endParaRPr>
        </a:p>
      </dgm:t>
    </dgm:pt>
    <dgm:pt modelId="{E666D6EE-D64D-46F3-B89A-F27D6DE86E8B}" type="sibTrans" cxnId="{6E3D7E75-66D6-4980-861F-E9635F6D1304}">
      <dgm:prSet/>
      <dgm:spPr/>
      <dgm:t>
        <a:bodyPr/>
        <a:lstStyle/>
        <a:p>
          <a:pPr>
            <a:lnSpc>
              <a:spcPct val="100000"/>
            </a:lnSpc>
          </a:pPr>
          <a:endParaRPr lang="en-US" sz="2400">
            <a:solidFill>
              <a:schemeClr val="bg1"/>
            </a:solidFill>
          </a:endParaRPr>
        </a:p>
      </dgm:t>
    </dgm:pt>
    <dgm:pt modelId="{F4E4D9D5-12BC-4552-B8D6-7C56F3EE6125}" type="pres">
      <dgm:prSet presAssocID="{3626FD8E-8F94-4AFE-9189-61165DC2F119}" presName="root" presStyleCnt="0">
        <dgm:presLayoutVars>
          <dgm:dir/>
          <dgm:resizeHandles val="exact"/>
        </dgm:presLayoutVars>
      </dgm:prSet>
      <dgm:spPr/>
    </dgm:pt>
    <dgm:pt modelId="{1153B540-697C-4195-8413-615784924FD7}" type="pres">
      <dgm:prSet presAssocID="{3626FD8E-8F94-4AFE-9189-61165DC2F119}" presName="container" presStyleCnt="0">
        <dgm:presLayoutVars>
          <dgm:dir/>
          <dgm:resizeHandles val="exact"/>
        </dgm:presLayoutVars>
      </dgm:prSet>
      <dgm:spPr/>
    </dgm:pt>
    <dgm:pt modelId="{E03CC95A-8624-41EF-AC9A-3D5E2C42A4D3}" type="pres">
      <dgm:prSet presAssocID="{A59F8165-C096-4D8E-9DA1-46B5FB187099}" presName="compNode" presStyleCnt="0"/>
      <dgm:spPr/>
    </dgm:pt>
    <dgm:pt modelId="{E750F53A-87D5-4364-BEA2-7763F940B1F6}" type="pres">
      <dgm:prSet presAssocID="{A59F8165-C096-4D8E-9DA1-46B5FB187099}" presName="iconBgRect" presStyleLbl="bgShp" presStyleIdx="0" presStyleCnt="1" custScaleX="171187" custScaleY="171955"/>
      <dgm:spPr/>
    </dgm:pt>
    <dgm:pt modelId="{6C4DB406-3FBE-4333-BCA4-AF48EE0C11B5}" type="pres">
      <dgm:prSet presAssocID="{A59F8165-C096-4D8E-9DA1-46B5FB187099}" presName="iconRect" presStyleLbl="node1" presStyleIdx="0" presStyleCnt="1" custScaleX="178973" custScaleY="17752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Δάσκαλος"/>
        </a:ext>
      </dgm:extLst>
    </dgm:pt>
    <dgm:pt modelId="{A0506641-0F35-4C31-90D1-0FB3DE59C385}" type="pres">
      <dgm:prSet presAssocID="{A59F8165-C096-4D8E-9DA1-46B5FB187099}" presName="spaceRect" presStyleCnt="0"/>
      <dgm:spPr/>
    </dgm:pt>
    <dgm:pt modelId="{623EE94E-CEE3-4786-866D-2893977787C2}" type="pres">
      <dgm:prSet presAssocID="{A59F8165-C096-4D8E-9DA1-46B5FB187099}" presName="textRect" presStyleLbl="revTx" presStyleIdx="0" presStyleCnt="1" custScaleX="149000" custScaleY="130049" custLinFactNeighborX="39799" custLinFactNeighborY="-7220">
        <dgm:presLayoutVars>
          <dgm:chMax val="1"/>
          <dgm:chPref val="1"/>
        </dgm:presLayoutVars>
      </dgm:prSet>
      <dgm:spPr/>
    </dgm:pt>
  </dgm:ptLst>
  <dgm:cxnLst>
    <dgm:cxn modelId="{6E3D7E75-66D6-4980-861F-E9635F6D1304}" srcId="{3626FD8E-8F94-4AFE-9189-61165DC2F119}" destId="{A59F8165-C096-4D8E-9DA1-46B5FB187099}" srcOrd="0" destOrd="0" parTransId="{04EF158D-804A-4DC7-A145-07326A7686F1}" sibTransId="{E666D6EE-D64D-46F3-B89A-F27D6DE86E8B}"/>
    <dgm:cxn modelId="{DB68387C-9DB5-493C-9712-1CF74028FAFB}" type="presOf" srcId="{A59F8165-C096-4D8E-9DA1-46B5FB187099}" destId="{623EE94E-CEE3-4786-866D-2893977787C2}" srcOrd="0" destOrd="0" presId="urn:microsoft.com/office/officeart/2018/2/layout/IconCircleList"/>
    <dgm:cxn modelId="{1D11F0A3-EBAE-4E42-9390-B5E01FEF04EF}" type="presOf" srcId="{3626FD8E-8F94-4AFE-9189-61165DC2F119}" destId="{F4E4D9D5-12BC-4552-B8D6-7C56F3EE6125}" srcOrd="0" destOrd="0" presId="urn:microsoft.com/office/officeart/2018/2/layout/IconCircleList"/>
    <dgm:cxn modelId="{E0E9FFBA-EC7C-430A-8178-A9F4716F2777}" type="presParOf" srcId="{F4E4D9D5-12BC-4552-B8D6-7C56F3EE6125}" destId="{1153B540-697C-4195-8413-615784924FD7}" srcOrd="0" destOrd="0" presId="urn:microsoft.com/office/officeart/2018/2/layout/IconCircleList"/>
    <dgm:cxn modelId="{B2D3B166-F0D7-410D-BF0D-1D1C5266945A}" type="presParOf" srcId="{1153B540-697C-4195-8413-615784924FD7}" destId="{E03CC95A-8624-41EF-AC9A-3D5E2C42A4D3}" srcOrd="0" destOrd="0" presId="urn:microsoft.com/office/officeart/2018/2/layout/IconCircleList"/>
    <dgm:cxn modelId="{BA9799CF-BCB7-47FF-8758-ED356716C477}" type="presParOf" srcId="{E03CC95A-8624-41EF-AC9A-3D5E2C42A4D3}" destId="{E750F53A-87D5-4364-BEA2-7763F940B1F6}" srcOrd="0" destOrd="0" presId="urn:microsoft.com/office/officeart/2018/2/layout/IconCircleList"/>
    <dgm:cxn modelId="{6BF178C3-4318-4593-9E31-ABCF648E0C7B}" type="presParOf" srcId="{E03CC95A-8624-41EF-AC9A-3D5E2C42A4D3}" destId="{6C4DB406-3FBE-4333-BCA4-AF48EE0C11B5}" srcOrd="1" destOrd="0" presId="urn:microsoft.com/office/officeart/2018/2/layout/IconCircleList"/>
    <dgm:cxn modelId="{FBC87019-1963-452F-83D8-13BDB7F2A8B3}" type="presParOf" srcId="{E03CC95A-8624-41EF-AC9A-3D5E2C42A4D3}" destId="{A0506641-0F35-4C31-90D1-0FB3DE59C385}" srcOrd="2" destOrd="0" presId="urn:microsoft.com/office/officeart/2018/2/layout/IconCircleList"/>
    <dgm:cxn modelId="{61A9F070-B25E-4ED5-A43D-81D707DA1976}" type="presParOf" srcId="{E03CC95A-8624-41EF-AC9A-3D5E2C42A4D3}" destId="{623EE94E-CEE3-4786-866D-2893977787C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232264"/>
          <a:ext cx="6701198" cy="643577"/>
        </a:xfrm>
        <a:prstGeom prst="roundRect">
          <a:avLst/>
        </a:prstGeom>
        <a:solidFill>
          <a:schemeClr val="tx2"/>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1. </a:t>
          </a:r>
          <a:r>
            <a:rPr lang="en-US" sz="1800" kern="1200" dirty="0">
              <a:effectLst>
                <a:outerShdw blurRad="38100" dist="38100" dir="2700000" algn="tl">
                  <a:srgbClr val="000000">
                    <a:alpha val="43137"/>
                  </a:srgbClr>
                </a:outerShdw>
              </a:effectLst>
            </a:rPr>
            <a:t>Cosa è la Digital</a:t>
          </a:r>
          <a:r>
            <a:rPr lang="en-US" sz="1600" kern="1200" dirty="0">
              <a:effectLst>
                <a:outerShdw blurRad="38100" dist="38100" dir="2700000" algn="tl">
                  <a:srgbClr val="000000">
                    <a:alpha val="43137"/>
                  </a:srgbClr>
                </a:outerShdw>
              </a:effectLst>
            </a:rPr>
            <a:t> </a:t>
          </a:r>
          <a:r>
            <a:rPr lang="en-US" sz="1800" kern="1200" dirty="0">
              <a:effectLst>
                <a:outerShdw blurRad="38100" dist="38100" dir="2700000" algn="tl">
                  <a:srgbClr val="000000">
                    <a:alpha val="43137"/>
                  </a:srgbClr>
                </a:outerShdw>
              </a:effectLst>
            </a:rPr>
            <a:t>Health Literacy (</a:t>
          </a:r>
          <a:r>
            <a:rPr lang="en-US" sz="1800" kern="1200" dirty="0" err="1">
              <a:effectLst>
                <a:outerShdw blurRad="38100" dist="38100" dir="2700000" algn="tl">
                  <a:srgbClr val="000000">
                    <a:alpha val="43137"/>
                  </a:srgbClr>
                </a:outerShdw>
              </a:effectLst>
            </a:rPr>
            <a:t>alfabetizzazione</a:t>
          </a:r>
          <a:r>
            <a:rPr lang="en-US" sz="1800" kern="1200" dirty="0">
              <a:effectLst>
                <a:outerShdw blurRad="38100" dist="38100" dir="2700000" algn="tl">
                  <a:srgbClr val="000000">
                    <a:alpha val="43137"/>
                  </a:srgbClr>
                </a:outerShdw>
              </a:effectLst>
            </a:rPr>
            <a:t> sanitaria </a:t>
          </a:r>
          <a:r>
            <a:rPr lang="en-US" sz="1800" kern="1200" dirty="0" err="1">
              <a:effectLst>
                <a:outerShdw blurRad="38100" dist="38100" dir="2700000" algn="tl">
                  <a:srgbClr val="000000">
                    <a:alpha val="43137"/>
                  </a:srgbClr>
                </a:outerShdw>
              </a:effectLst>
            </a:rPr>
            <a:t>digitale</a:t>
          </a:r>
          <a:r>
            <a:rPr lang="en-US" sz="1800" kern="1200" dirty="0">
              <a:effectLst>
                <a:outerShdw blurRad="38100" dist="38100" dir="2700000" algn="tl">
                  <a:srgbClr val="000000">
                    <a:alpha val="43137"/>
                  </a:srgbClr>
                </a:outerShdw>
              </a:effectLst>
            </a:rPr>
            <a:t>)? </a:t>
          </a:r>
          <a:endParaRPr lang="el-GR" sz="1800" kern="1200" dirty="0">
            <a:effectLst>
              <a:outerShdw blurRad="38100" dist="38100" dir="2700000" algn="tl">
                <a:srgbClr val="000000">
                  <a:alpha val="43137"/>
                </a:srgbClr>
              </a:outerShdw>
            </a:effectLst>
          </a:endParaRPr>
        </a:p>
      </dsp:txBody>
      <dsp:txXfrm>
        <a:off x="31417" y="263681"/>
        <a:ext cx="6638364" cy="580743"/>
      </dsp:txXfrm>
    </dsp:sp>
    <dsp:sp modelId="{288E5028-B57D-41A4-A329-2A81DBAE6A20}">
      <dsp:nvSpPr>
        <dsp:cNvPr id="0" name=""/>
        <dsp:cNvSpPr/>
      </dsp:nvSpPr>
      <dsp:spPr>
        <a:xfrm>
          <a:off x="0" y="927681"/>
          <a:ext cx="6701198" cy="622384"/>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2. I </a:t>
          </a:r>
          <a:r>
            <a:rPr lang="en-US" sz="1800" kern="1200" dirty="0" err="1">
              <a:effectLst>
                <a:outerShdw blurRad="38100" dist="38100" dir="2700000" algn="tl">
                  <a:srgbClr val="000000">
                    <a:alpha val="43137"/>
                  </a:srgbClr>
                </a:outerShdw>
              </a:effectLst>
            </a:rPr>
            <a:t>principali</a:t>
          </a:r>
          <a:r>
            <a:rPr lang="en-US" sz="1800" kern="1200" dirty="0">
              <a:effectLst>
                <a:outerShdw blurRad="38100" dist="38100" dir="2700000" algn="tl">
                  <a:srgbClr val="000000">
                    <a:alpha val="43137"/>
                  </a:srgbClr>
                </a:outerShdw>
              </a:effectLst>
            </a:rPr>
            <a:t> </a:t>
          </a:r>
          <a:r>
            <a:rPr lang="en-US" sz="1800" kern="1200" dirty="0" err="1">
              <a:effectLst>
                <a:outerShdw blurRad="38100" dist="38100" dir="2700000" algn="tl">
                  <a:srgbClr val="000000">
                    <a:alpha val="43137"/>
                  </a:srgbClr>
                </a:outerShdw>
              </a:effectLst>
            </a:rPr>
            <a:t>problemi</a:t>
          </a:r>
          <a:r>
            <a:rPr lang="en-US" sz="1800" kern="1200" dirty="0">
              <a:effectLst>
                <a:outerShdw blurRad="38100" dist="38100" dir="2700000" algn="tl">
                  <a:srgbClr val="000000">
                    <a:alpha val="43137"/>
                  </a:srgbClr>
                </a:outerShdw>
              </a:effectLst>
            </a:rPr>
            <a:t> di salute </a:t>
          </a:r>
          <a:r>
            <a:rPr lang="en-US" sz="1800" kern="1200" dirty="0" err="1">
              <a:effectLst>
                <a:outerShdw blurRad="38100" dist="38100" dir="2700000" algn="tl">
                  <a:srgbClr val="000000">
                    <a:alpha val="43137"/>
                  </a:srgbClr>
                </a:outerShdw>
              </a:effectLst>
            </a:rPr>
            <a:t>quando</a:t>
          </a:r>
          <a:r>
            <a:rPr lang="en-US" sz="1800" kern="1200" dirty="0">
              <a:effectLst>
                <a:outerShdw blurRad="38100" dist="38100" dir="2700000" algn="tl">
                  <a:srgbClr val="000000">
                    <a:alpha val="43137"/>
                  </a:srgbClr>
                </a:outerShdw>
              </a:effectLst>
            </a:rPr>
            <a:t> </a:t>
          </a:r>
          <a:r>
            <a:rPr lang="en-US" sz="1800" kern="1200" dirty="0" err="1">
              <a:effectLst>
                <a:outerShdw blurRad="38100" dist="38100" dir="2700000" algn="tl">
                  <a:srgbClr val="000000">
                    <a:alpha val="43137"/>
                  </a:srgbClr>
                </a:outerShdw>
              </a:effectLst>
            </a:rPr>
            <a:t>si</a:t>
          </a:r>
          <a:r>
            <a:rPr lang="en-US" sz="1800" kern="1200" dirty="0">
              <a:effectLst>
                <a:outerShdw blurRad="38100" dist="38100" dir="2700000" algn="tl">
                  <a:srgbClr val="000000">
                    <a:alpha val="43137"/>
                  </a:srgbClr>
                </a:outerShdw>
              </a:effectLst>
            </a:rPr>
            <a:t> </a:t>
          </a:r>
          <a:r>
            <a:rPr lang="en-US" sz="1800" kern="1200" dirty="0" err="1">
              <a:effectLst>
                <a:outerShdw blurRad="38100" dist="38100" dir="2700000" algn="tl">
                  <a:srgbClr val="000000">
                    <a:alpha val="43137"/>
                  </a:srgbClr>
                </a:outerShdw>
              </a:effectLst>
            </a:rPr>
            <a:t>arriva</a:t>
          </a:r>
          <a:r>
            <a:rPr lang="en-US" sz="1800" kern="1200" dirty="0">
              <a:effectLst>
                <a:outerShdw blurRad="38100" dist="38100" dir="2700000" algn="tl">
                  <a:srgbClr val="000000">
                    <a:alpha val="43137"/>
                  </a:srgbClr>
                </a:outerShdw>
              </a:effectLst>
            </a:rPr>
            <a:t> in un nuovo </a:t>
          </a:r>
          <a:r>
            <a:rPr lang="en-US" sz="1800" kern="1200" dirty="0" err="1">
              <a:effectLst>
                <a:outerShdw blurRad="38100" dist="38100" dir="2700000" algn="tl">
                  <a:srgbClr val="000000">
                    <a:alpha val="43137"/>
                  </a:srgbClr>
                </a:outerShdw>
              </a:effectLst>
            </a:rPr>
            <a:t>Paese</a:t>
          </a:r>
          <a:endParaRPr lang="el-GR" sz="1800" kern="1200" dirty="0">
            <a:effectLst>
              <a:outerShdw blurRad="38100" dist="38100" dir="2700000" algn="tl">
                <a:srgbClr val="000000">
                  <a:alpha val="43137"/>
                </a:srgbClr>
              </a:outerShdw>
            </a:effectLst>
          </a:endParaRPr>
        </a:p>
      </dsp:txBody>
      <dsp:txXfrm>
        <a:off x="30382" y="958063"/>
        <a:ext cx="6640434" cy="561620"/>
      </dsp:txXfrm>
    </dsp:sp>
    <dsp:sp modelId="{8CDB7BC7-8DB4-48B4-844D-150D6BC9A281}">
      <dsp:nvSpPr>
        <dsp:cNvPr id="0" name=""/>
        <dsp:cNvSpPr/>
      </dsp:nvSpPr>
      <dsp:spPr>
        <a:xfrm>
          <a:off x="0" y="1601906"/>
          <a:ext cx="6701198" cy="569974"/>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3. I </a:t>
          </a:r>
          <a:r>
            <a:rPr lang="en-US" sz="1800" kern="1200" dirty="0" err="1">
              <a:effectLst>
                <a:outerShdw blurRad="38100" dist="38100" dir="2700000" algn="tl">
                  <a:srgbClr val="000000">
                    <a:alpha val="43137"/>
                  </a:srgbClr>
                </a:outerShdw>
              </a:effectLst>
            </a:rPr>
            <a:t>servizi</a:t>
          </a:r>
          <a:r>
            <a:rPr lang="en-US" sz="1800" kern="1200" dirty="0">
              <a:effectLst>
                <a:outerShdw blurRad="38100" dist="38100" dir="2700000" algn="tl">
                  <a:srgbClr val="000000">
                    <a:alpha val="43137"/>
                  </a:srgbClr>
                </a:outerShdw>
              </a:effectLst>
            </a:rPr>
            <a:t> </a:t>
          </a:r>
          <a:r>
            <a:rPr lang="en-US" sz="1800" kern="1200" dirty="0" err="1">
              <a:effectLst>
                <a:outerShdw blurRad="38100" dist="38100" dir="2700000" algn="tl">
                  <a:srgbClr val="000000">
                    <a:alpha val="43137"/>
                  </a:srgbClr>
                </a:outerShdw>
              </a:effectLst>
            </a:rPr>
            <a:t>sanitari</a:t>
          </a:r>
          <a:endParaRPr lang="el-GR" sz="1800" kern="1200" dirty="0">
            <a:effectLst>
              <a:outerShdw blurRad="38100" dist="38100" dir="2700000" algn="tl">
                <a:srgbClr val="000000">
                  <a:alpha val="43137"/>
                </a:srgbClr>
              </a:outerShdw>
            </a:effectLst>
          </a:endParaRPr>
        </a:p>
      </dsp:txBody>
      <dsp:txXfrm>
        <a:off x="27824" y="1629730"/>
        <a:ext cx="6645550" cy="514326"/>
      </dsp:txXfrm>
    </dsp:sp>
    <dsp:sp modelId="{31969173-98AF-468F-AECC-B3BDDB4E4699}">
      <dsp:nvSpPr>
        <dsp:cNvPr id="0" name=""/>
        <dsp:cNvSpPr/>
      </dsp:nvSpPr>
      <dsp:spPr>
        <a:xfrm>
          <a:off x="0" y="2234811"/>
          <a:ext cx="6701198" cy="609675"/>
        </a:xfrm>
        <a:prstGeom prst="roundRect">
          <a:avLst/>
        </a:prstGeom>
        <a:solidFill>
          <a:schemeClr val="tx2"/>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4. </a:t>
          </a:r>
          <a:r>
            <a:rPr lang="en-US" sz="1800" kern="1200" dirty="0" err="1">
              <a:effectLst>
                <a:outerShdw blurRad="38100" dist="38100" dir="2700000" algn="tl">
                  <a:srgbClr val="000000">
                    <a:alpha val="43137"/>
                  </a:srgbClr>
                </a:outerShdw>
              </a:effectLst>
            </a:rPr>
            <a:t>Diventare</a:t>
          </a:r>
          <a:r>
            <a:rPr lang="en-US" sz="1800" kern="1200" dirty="0">
              <a:effectLst>
                <a:outerShdw blurRad="38100" dist="38100" dir="2700000" algn="tl">
                  <a:srgbClr val="000000">
                    <a:alpha val="43137"/>
                  </a:srgbClr>
                </a:outerShdw>
              </a:effectLst>
            </a:rPr>
            <a:t> </a:t>
          </a:r>
          <a:r>
            <a:rPr lang="en-US" sz="1800" kern="1200" dirty="0" err="1">
              <a:effectLst>
                <a:outerShdw blurRad="38100" dist="38100" dir="2700000" algn="tl">
                  <a:srgbClr val="000000">
                    <a:alpha val="43137"/>
                  </a:srgbClr>
                </a:outerShdw>
              </a:effectLst>
            </a:rPr>
            <a:t>digitalmente</a:t>
          </a:r>
          <a:r>
            <a:rPr lang="en-US" sz="1800" kern="1200" dirty="0">
              <a:effectLst>
                <a:outerShdw blurRad="38100" dist="38100" dir="2700000" algn="tl">
                  <a:srgbClr val="000000">
                    <a:alpha val="43137"/>
                  </a:srgbClr>
                </a:outerShdw>
              </a:effectLst>
            </a:rPr>
            <a:t> </a:t>
          </a:r>
          <a:r>
            <a:rPr lang="en-US" sz="1800" kern="1200" dirty="0" err="1">
              <a:effectLst>
                <a:outerShdw blurRad="38100" dist="38100" dir="2700000" algn="tl">
                  <a:srgbClr val="000000">
                    <a:alpha val="43137"/>
                  </a:srgbClr>
                </a:outerShdw>
              </a:effectLst>
            </a:rPr>
            <a:t>alfabetizzati</a:t>
          </a:r>
          <a:endParaRPr lang="el-GR" sz="1800" kern="1200" dirty="0">
            <a:effectLst>
              <a:outerShdw blurRad="38100" dist="38100" dir="2700000" algn="tl">
                <a:srgbClr val="000000">
                  <a:alpha val="43137"/>
                </a:srgbClr>
              </a:outerShdw>
            </a:effectLst>
          </a:endParaRPr>
        </a:p>
      </dsp:txBody>
      <dsp:txXfrm>
        <a:off x="29762" y="2264573"/>
        <a:ext cx="6641674" cy="550151"/>
      </dsp:txXfrm>
    </dsp:sp>
    <dsp:sp modelId="{9051EEB7-EB29-4D86-A30C-F78D5B77F965}">
      <dsp:nvSpPr>
        <dsp:cNvPr id="0" name=""/>
        <dsp:cNvSpPr/>
      </dsp:nvSpPr>
      <dsp:spPr>
        <a:xfrm>
          <a:off x="0" y="2885237"/>
          <a:ext cx="6701198" cy="642526"/>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u="none" kern="1200" dirty="0">
              <a:effectLst>
                <a:outerShdw blurRad="38100" dist="38100" dir="2700000" algn="tl">
                  <a:srgbClr val="000000">
                    <a:alpha val="43137"/>
                  </a:srgbClr>
                </a:outerShdw>
              </a:effectLst>
            </a:rPr>
            <a:t>5. </a:t>
          </a:r>
          <a:r>
            <a:rPr lang="en-US" sz="1800" b="0" i="0" u="none" kern="1200" dirty="0" err="1">
              <a:effectLst>
                <a:outerShdw blurRad="38100" dist="38100" dir="2700000" algn="tl">
                  <a:srgbClr val="000000">
                    <a:alpha val="43137"/>
                  </a:srgbClr>
                </a:outerShdw>
              </a:effectLst>
            </a:rPr>
            <a:t>Esplorazione</a:t>
          </a:r>
          <a:r>
            <a:rPr lang="en-US" sz="1800" b="0" i="0" u="none" kern="1200" dirty="0">
              <a:effectLst>
                <a:outerShdw blurRad="38100" dist="38100" dir="2700000" algn="tl">
                  <a:srgbClr val="000000">
                    <a:alpha val="43137"/>
                  </a:srgbClr>
                </a:outerShdw>
              </a:effectLst>
            </a:rPr>
            <a:t> </a:t>
          </a:r>
          <a:r>
            <a:rPr lang="en-US" sz="1800" b="0" i="0" u="none" kern="1200" dirty="0" err="1">
              <a:effectLst>
                <a:outerShdw blurRad="38100" dist="38100" dir="2700000" algn="tl">
                  <a:srgbClr val="000000">
                    <a:alpha val="43137"/>
                  </a:srgbClr>
                </a:outerShdw>
              </a:effectLst>
            </a:rPr>
            <a:t>degli</a:t>
          </a:r>
          <a:r>
            <a:rPr lang="en-US" sz="1800" b="0" i="0" u="none" kern="1200" dirty="0">
              <a:effectLst>
                <a:outerShdw blurRad="38100" dist="38100" dir="2700000" algn="tl">
                  <a:srgbClr val="000000">
                    <a:alpha val="43137"/>
                  </a:srgbClr>
                </a:outerShdw>
              </a:effectLst>
            </a:rPr>
            <a:t> </a:t>
          </a:r>
          <a:r>
            <a:rPr lang="en-US" sz="1800" b="0" i="0" u="none" kern="1200" dirty="0" err="1">
              <a:effectLst>
                <a:outerShdw blurRad="38100" dist="38100" dir="2700000" algn="tl">
                  <a:srgbClr val="000000">
                    <a:alpha val="43137"/>
                  </a:srgbClr>
                </a:outerShdw>
              </a:effectLst>
            </a:rPr>
            <a:t>strumenti</a:t>
          </a:r>
          <a:r>
            <a:rPr lang="en-US" sz="1800" b="0" i="0" u="none" kern="1200" dirty="0">
              <a:effectLst>
                <a:outerShdw blurRad="38100" dist="38100" dir="2700000" algn="tl">
                  <a:srgbClr val="000000">
                    <a:alpha val="43137"/>
                  </a:srgbClr>
                </a:outerShdw>
              </a:effectLst>
            </a:rPr>
            <a:t> per la salute </a:t>
          </a:r>
          <a:r>
            <a:rPr lang="en-US" sz="1800" b="0" i="0" u="none" kern="1200" dirty="0" err="1">
              <a:effectLst>
                <a:outerShdw blurRad="38100" dist="38100" dir="2700000" algn="tl">
                  <a:srgbClr val="000000">
                    <a:alpha val="43137"/>
                  </a:srgbClr>
                </a:outerShdw>
              </a:effectLst>
            </a:rPr>
            <a:t>digitale</a:t>
          </a:r>
          <a:endParaRPr lang="el-GR" sz="1800" kern="1200" dirty="0">
            <a:effectLst>
              <a:outerShdw blurRad="38100" dist="38100" dir="2700000" algn="tl">
                <a:srgbClr val="000000">
                  <a:alpha val="43137"/>
                </a:srgbClr>
              </a:outerShdw>
            </a:effectLst>
          </a:endParaRPr>
        </a:p>
      </dsp:txBody>
      <dsp:txXfrm>
        <a:off x="31366" y="2916603"/>
        <a:ext cx="6638466" cy="579794"/>
      </dsp:txXfrm>
    </dsp:sp>
    <dsp:sp modelId="{9E3E0E99-47DC-4292-9A9A-6EA2C988B0B7}">
      <dsp:nvSpPr>
        <dsp:cNvPr id="0" name=""/>
        <dsp:cNvSpPr/>
      </dsp:nvSpPr>
      <dsp:spPr>
        <a:xfrm>
          <a:off x="0" y="3579603"/>
          <a:ext cx="6701198" cy="648372"/>
        </a:xfrm>
        <a:prstGeom prst="roundRect">
          <a:avLst/>
        </a:prstGeom>
        <a:solidFill>
          <a:srgbClr val="C00000"/>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6. </a:t>
          </a:r>
          <a:r>
            <a:rPr lang="en-US" sz="1800" kern="1200" dirty="0" err="1">
              <a:effectLst>
                <a:outerShdw blurRad="38100" dist="38100" dir="2700000" algn="tl">
                  <a:srgbClr val="000000">
                    <a:alpha val="43137"/>
                  </a:srgbClr>
                </a:outerShdw>
              </a:effectLst>
            </a:rPr>
            <a:t>Essere</a:t>
          </a:r>
          <a:r>
            <a:rPr lang="en-US" sz="1800" kern="1200" dirty="0">
              <a:effectLst>
                <a:outerShdw blurRad="38100" dist="38100" dir="2700000" algn="tl">
                  <a:srgbClr val="000000">
                    <a:alpha val="43137"/>
                  </a:srgbClr>
                </a:outerShdw>
              </a:effectLst>
            </a:rPr>
            <a:t> </a:t>
          </a:r>
          <a:r>
            <a:rPr lang="en-US" sz="1800" kern="1200" dirty="0" err="1">
              <a:effectLst>
                <a:outerShdw blurRad="38100" dist="38100" dir="2700000" algn="tl">
                  <a:srgbClr val="000000">
                    <a:alpha val="43137"/>
                  </a:srgbClr>
                </a:outerShdw>
              </a:effectLst>
            </a:rPr>
            <a:t>attivi</a:t>
          </a:r>
          <a:r>
            <a:rPr lang="en-US" sz="1800" kern="1200" dirty="0">
              <a:effectLst>
                <a:outerShdw blurRad="38100" dist="38100" dir="2700000" algn="tl">
                  <a:srgbClr val="000000">
                    <a:alpha val="43137"/>
                  </a:srgbClr>
                </a:outerShdw>
              </a:effectLst>
            </a:rPr>
            <a:t> </a:t>
          </a:r>
          <a:r>
            <a:rPr lang="en-US" sz="1800" kern="1200" dirty="0" err="1">
              <a:effectLst>
                <a:outerShdw blurRad="38100" dist="38100" dir="2700000" algn="tl">
                  <a:srgbClr val="000000">
                    <a:alpha val="43137"/>
                  </a:srgbClr>
                </a:outerShdw>
              </a:effectLst>
            </a:rPr>
            <a:t>nell’ambiente</a:t>
          </a:r>
          <a:r>
            <a:rPr lang="en-US" sz="1800" kern="1200" dirty="0">
              <a:effectLst>
                <a:outerShdw blurRad="38100" dist="38100" dir="2700000" algn="tl">
                  <a:srgbClr val="000000">
                    <a:alpha val="43137"/>
                  </a:srgbClr>
                </a:outerShdw>
              </a:effectLst>
            </a:rPr>
            <a:t> </a:t>
          </a:r>
          <a:r>
            <a:rPr lang="en-US" sz="1800" kern="1200" dirty="0" err="1">
              <a:effectLst>
                <a:outerShdw blurRad="38100" dist="38100" dir="2700000" algn="tl">
                  <a:srgbClr val="000000">
                    <a:alpha val="43137"/>
                  </a:srgbClr>
                </a:outerShdw>
              </a:effectLst>
            </a:rPr>
            <a:t>della</a:t>
          </a:r>
          <a:r>
            <a:rPr lang="en-US" sz="1800" kern="1200" dirty="0">
              <a:effectLst>
                <a:outerShdw blurRad="38100" dist="38100" dir="2700000" algn="tl">
                  <a:srgbClr val="000000">
                    <a:alpha val="43137"/>
                  </a:srgbClr>
                </a:outerShdw>
              </a:effectLst>
            </a:rPr>
            <a:t> salute </a:t>
          </a:r>
          <a:r>
            <a:rPr lang="en-US" sz="1800" kern="1200" dirty="0" err="1">
              <a:effectLst>
                <a:outerShdw blurRad="38100" dist="38100" dir="2700000" algn="tl">
                  <a:srgbClr val="000000">
                    <a:alpha val="43137"/>
                  </a:srgbClr>
                </a:outerShdw>
              </a:effectLst>
            </a:rPr>
            <a:t>digitale</a:t>
          </a:r>
          <a:endParaRPr lang="el-GR" sz="1800" kern="1200" dirty="0">
            <a:effectLst>
              <a:outerShdw blurRad="38100" dist="38100" dir="2700000" algn="tl">
                <a:srgbClr val="000000">
                  <a:alpha val="43137"/>
                </a:srgbClr>
              </a:outerShdw>
            </a:effectLst>
          </a:endParaRPr>
        </a:p>
      </dsp:txBody>
      <dsp:txXfrm>
        <a:off x="31651" y="3611254"/>
        <a:ext cx="6637896" cy="5850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0F53A-87D5-4364-BEA2-7763F940B1F6}">
      <dsp:nvSpPr>
        <dsp:cNvPr id="0" name=""/>
        <dsp:cNvSpPr/>
      </dsp:nvSpPr>
      <dsp:spPr>
        <a:xfrm>
          <a:off x="1886945" y="1198537"/>
          <a:ext cx="1546028" cy="155296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4DB406-3FBE-4333-BCA4-AF48EE0C11B5}">
      <dsp:nvSpPr>
        <dsp:cNvPr id="0" name=""/>
        <dsp:cNvSpPr/>
      </dsp:nvSpPr>
      <dsp:spPr>
        <a:xfrm>
          <a:off x="2191219" y="1510072"/>
          <a:ext cx="937480" cy="9298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3EE94E-CEE3-4786-866D-2893977787C2}">
      <dsp:nvSpPr>
        <dsp:cNvPr id="0" name=""/>
        <dsp:cNvSpPr/>
      </dsp:nvSpPr>
      <dsp:spPr>
        <a:xfrm>
          <a:off x="3630730" y="1322563"/>
          <a:ext cx="3171895" cy="1174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it-IT" sz="1800" kern="1200" dirty="0">
              <a:solidFill>
                <a:schemeClr val="bg1"/>
              </a:solidFill>
            </a:rPr>
            <a:t>Capacità di interagire e agire su temi legati alla salute in ambiente digitale</a:t>
          </a:r>
        </a:p>
        <a:p>
          <a:pPr marL="0" lvl="0" indent="0" algn="l" defTabSz="800100">
            <a:lnSpc>
              <a:spcPct val="100000"/>
            </a:lnSpc>
            <a:spcBef>
              <a:spcPct val="0"/>
            </a:spcBef>
            <a:spcAft>
              <a:spcPct val="35000"/>
            </a:spcAft>
            <a:buNone/>
          </a:pPr>
          <a:endParaRPr lang="en-US" sz="1800" kern="1200" dirty="0">
            <a:solidFill>
              <a:schemeClr val="bg1"/>
            </a:solidFill>
          </a:endParaRPr>
        </a:p>
      </dsp:txBody>
      <dsp:txXfrm>
        <a:off x="3630730" y="1322563"/>
        <a:ext cx="3171895" cy="11745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24/8/2022</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‹N›</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24/8/2022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‹N›</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2531872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2776758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https://pixabay.com/de/photos/sicherheit-alarm-monitor-cyber-5043368/</a:t>
            </a:r>
          </a:p>
        </p:txBody>
      </p:sp>
      <p:sp>
        <p:nvSpPr>
          <p:cNvPr id="4" name="Foliennummernplatzhalter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3790580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https://pixabay.com/de/photos/problem-l%c3%b6sung-hilfe-support-3303403/</a:t>
            </a:r>
          </a:p>
        </p:txBody>
      </p:sp>
      <p:sp>
        <p:nvSpPr>
          <p:cNvPr id="4" name="Foliennummernplatzhalter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2725791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de-DE" dirty="0"/>
              <a:t>Source </a:t>
            </a:r>
            <a:r>
              <a:rPr lang="de-DE" dirty="0" err="1"/>
              <a:t>photo</a:t>
            </a:r>
            <a:r>
              <a:rPr lang="de-DE" dirty="0"/>
              <a:t>: https://pixabay.com/de/vectors/phishing-referenzen-daten-login-6573326/</a:t>
            </a:r>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2028393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https://pixabay.com/de/vectors/gruppe-diskussion-menschen-personen-1962592/</a:t>
            </a:r>
          </a:p>
        </p:txBody>
      </p:sp>
      <p:sp>
        <p:nvSpPr>
          <p:cNvPr id="4" name="Foliennummernplatzhalter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1083210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https://www.barmer.de/expertenforen/seit-wochen-magen-darm-probleme-94636</a:t>
            </a:r>
          </a:p>
        </p:txBody>
      </p:sp>
      <p:sp>
        <p:nvSpPr>
          <p:cNvPr id="4" name="Foliennummernplatzhalter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2114338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https://www.barmer.de/expertenforen/rueckenprobleme-mit-schwindel-129976</a:t>
            </a:r>
          </a:p>
        </p:txBody>
      </p:sp>
      <p:sp>
        <p:nvSpPr>
          <p:cNvPr id="4" name="Foliennummernplatzhalter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2660547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https://www.barmer.de/forum/barmer-de/expertenforen/forum-zahngesundheit-23214/nervenschmerzen-nach-eis-essen-338310</a:t>
            </a:r>
          </a:p>
        </p:txBody>
      </p:sp>
      <p:sp>
        <p:nvSpPr>
          <p:cNvPr id="4" name="Foliennummernplatzhalter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2587461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24159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988301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2117393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de-DE" dirty="0"/>
              <a:t>Source </a:t>
            </a:r>
            <a:r>
              <a:rPr lang="de-DE" dirty="0" err="1"/>
              <a:t>photo</a:t>
            </a:r>
            <a:r>
              <a:rPr lang="de-DE" dirty="0"/>
              <a:t>: https://pixabay.com/de/vectors/phishing-referenzen-daten-login-6573326/</a:t>
            </a:r>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135813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https://pixabay.com/de/vectors/gruppe-diskussion-menschen-personen-1962592/</a:t>
            </a:r>
          </a:p>
        </p:txBody>
      </p:sp>
      <p:sp>
        <p:nvSpPr>
          <p:cNvPr id="4" name="Foliennummernplatzhalter 3"/>
          <p:cNvSpPr>
            <a:spLocks noGrp="1"/>
          </p:cNvSpPr>
          <p:nvPr>
            <p:ph type="sldNum" sz="quarter" idx="10"/>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897870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Good-practice</a:t>
            </a:r>
            <a:r>
              <a:rPr lang="de-DE" baseline="0" dirty="0"/>
              <a:t> </a:t>
            </a:r>
            <a:r>
              <a:rPr lang="de-DE" baseline="0" dirty="0" err="1"/>
              <a:t>example</a:t>
            </a:r>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221799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33</a:t>
            </a:fld>
            <a:endParaRPr lang="el-GR"/>
          </a:p>
        </p:txBody>
      </p:sp>
    </p:spTree>
    <p:extLst>
      <p:ext uri="{BB962C8B-B14F-4D97-AF65-F5344CB8AC3E}">
        <p14:creationId xmlns:p14="http://schemas.microsoft.com/office/powerpoint/2010/main" val="2639314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1644425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38</a:t>
            </a:fld>
            <a:endParaRPr lang="el-GR"/>
          </a:p>
        </p:txBody>
      </p:sp>
    </p:spTree>
    <p:extLst>
      <p:ext uri="{BB962C8B-B14F-4D97-AF65-F5344CB8AC3E}">
        <p14:creationId xmlns:p14="http://schemas.microsoft.com/office/powerpoint/2010/main" val="1675567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39</a:t>
            </a:fld>
            <a:endParaRPr lang="el-GR"/>
          </a:p>
        </p:txBody>
      </p:sp>
    </p:spTree>
    <p:extLst>
      <p:ext uri="{BB962C8B-B14F-4D97-AF65-F5344CB8AC3E}">
        <p14:creationId xmlns:p14="http://schemas.microsoft.com/office/powerpoint/2010/main" val="4126892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40</a:t>
            </a:fld>
            <a:endParaRPr lang="el-GR"/>
          </a:p>
        </p:txBody>
      </p:sp>
    </p:spTree>
    <p:extLst>
      <p:ext uri="{BB962C8B-B14F-4D97-AF65-F5344CB8AC3E}">
        <p14:creationId xmlns:p14="http://schemas.microsoft.com/office/powerpoint/2010/main" val="49158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42</a:t>
            </a:fld>
            <a:endParaRPr lang="el-GR"/>
          </a:p>
        </p:txBody>
      </p:sp>
    </p:spTree>
    <p:extLst>
      <p:ext uri="{BB962C8B-B14F-4D97-AF65-F5344CB8AC3E}">
        <p14:creationId xmlns:p14="http://schemas.microsoft.com/office/powerpoint/2010/main" val="279324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de-DE" dirty="0"/>
              <a:t>More </a:t>
            </a:r>
            <a:r>
              <a:rPr lang="de-DE" dirty="0" err="1"/>
              <a:t>detailed</a:t>
            </a:r>
            <a:r>
              <a:rPr lang="de-DE" dirty="0"/>
              <a:t>?</a:t>
            </a:r>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034082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43</a:t>
            </a:fld>
            <a:endParaRPr lang="el-GR"/>
          </a:p>
        </p:txBody>
      </p:sp>
    </p:spTree>
    <p:extLst>
      <p:ext uri="{BB962C8B-B14F-4D97-AF65-F5344CB8AC3E}">
        <p14:creationId xmlns:p14="http://schemas.microsoft.com/office/powerpoint/2010/main" val="3122929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44</a:t>
            </a:fld>
            <a:endParaRPr lang="el-GR"/>
          </a:p>
        </p:txBody>
      </p:sp>
    </p:spTree>
    <p:extLst>
      <p:ext uri="{BB962C8B-B14F-4D97-AF65-F5344CB8AC3E}">
        <p14:creationId xmlns:p14="http://schemas.microsoft.com/office/powerpoint/2010/main" val="7864636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https://pixabay.com/de/illustrations/erledigt-haken-h%c3%a4kchen-bleistift-2470294/</a:t>
            </a:r>
          </a:p>
        </p:txBody>
      </p:sp>
      <p:sp>
        <p:nvSpPr>
          <p:cNvPr id="4" name="Foliennummernplatzhalter 3"/>
          <p:cNvSpPr>
            <a:spLocks noGrp="1"/>
          </p:cNvSpPr>
          <p:nvPr>
            <p:ph type="sldNum" sz="quarter" idx="10"/>
          </p:nvPr>
        </p:nvSpPr>
        <p:spPr/>
        <p:txBody>
          <a:bodyPr/>
          <a:lstStyle/>
          <a:p>
            <a:fld id="{FD890C62-02BA-4B64-96F1-99D7E3BEEE56}" type="slidenum">
              <a:rPr lang="el-GR" smtClean="0"/>
              <a:t>45</a:t>
            </a:fld>
            <a:endParaRPr lang="el-GR"/>
          </a:p>
        </p:txBody>
      </p:sp>
    </p:spTree>
    <p:extLst>
      <p:ext uri="{BB962C8B-B14F-4D97-AF65-F5344CB8AC3E}">
        <p14:creationId xmlns:p14="http://schemas.microsoft.com/office/powerpoint/2010/main" val="1070721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46</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de-DE" dirty="0"/>
              <a:t>Source </a:t>
            </a:r>
            <a:r>
              <a:rPr lang="de-DE" dirty="0" err="1"/>
              <a:t>photo</a:t>
            </a:r>
            <a:r>
              <a:rPr lang="de-DE" dirty="0"/>
              <a:t>: https://pixabay.com/de/vectors/phishing-referenzen-daten-login-6573326/</a:t>
            </a:r>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2780583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https://pixabay.com/de/photos/magnet-blank-reminder-message-4872634/</a:t>
            </a:r>
          </a:p>
        </p:txBody>
      </p:sp>
      <p:sp>
        <p:nvSpPr>
          <p:cNvPr id="4" name="Foliennummernplatzhalter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422404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https://www.oecd-ilibrary.org/docserver/5jlwt49ccklt-en.pdf?expires=1641552294&amp;id=id&amp;accname=guest&amp;checksum=A4D2A97E7E17AA766F51E23F3666B72C</a:t>
            </a:r>
          </a:p>
        </p:txBody>
      </p:sp>
      <p:sp>
        <p:nvSpPr>
          <p:cNvPr id="4" name="Foliennummernplatzhalter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1831723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Source</a:t>
            </a:r>
            <a:r>
              <a:rPr lang="de-DE" baseline="0" dirty="0"/>
              <a:t> </a:t>
            </a:r>
            <a:r>
              <a:rPr lang="de-DE" baseline="0" dirty="0" err="1"/>
              <a:t>is</a:t>
            </a:r>
            <a:r>
              <a:rPr lang="de-DE" baseline="0" dirty="0"/>
              <a:t> lost </a:t>
            </a:r>
            <a:r>
              <a:rPr lang="de-DE" baseline="0" dirty="0" err="1"/>
              <a:t>and</a:t>
            </a:r>
            <a:r>
              <a:rPr lang="de-DE" baseline="0" dirty="0"/>
              <a:t> I </a:t>
            </a:r>
            <a:r>
              <a:rPr lang="de-DE" baseline="0" dirty="0" err="1"/>
              <a:t>cannot</a:t>
            </a:r>
            <a:r>
              <a:rPr lang="de-DE" baseline="0" dirty="0"/>
              <a:t> find </a:t>
            </a:r>
            <a:r>
              <a:rPr lang="de-DE" baseline="0" dirty="0" err="1"/>
              <a:t>it</a:t>
            </a:r>
            <a:r>
              <a:rPr lang="de-DE" baseline="0" dirty="0"/>
              <a:t> </a:t>
            </a:r>
            <a:r>
              <a:rPr lang="de-DE" baseline="0" dirty="0" err="1"/>
              <a:t>anymore</a:t>
            </a:r>
            <a:r>
              <a:rPr lang="de-DE" baseline="0" dirty="0"/>
              <a:t>- sorry! But </a:t>
            </a:r>
            <a:r>
              <a:rPr lang="de-DE" baseline="0" dirty="0" err="1"/>
              <a:t>it´s</a:t>
            </a:r>
            <a:r>
              <a:rPr lang="de-DE" baseline="0" dirty="0"/>
              <a:t> </a:t>
            </a:r>
            <a:r>
              <a:rPr lang="de-DE" baseline="0" dirty="0" err="1"/>
              <a:t>definitley</a:t>
            </a:r>
            <a:r>
              <a:rPr lang="de-DE" baseline="0" dirty="0"/>
              <a:t> </a:t>
            </a:r>
            <a:r>
              <a:rPr lang="de-DE" baseline="0" dirty="0" err="1"/>
              <a:t>from</a:t>
            </a:r>
            <a:r>
              <a:rPr lang="de-DE" baseline="0" dirty="0"/>
              <a:t> </a:t>
            </a:r>
            <a:r>
              <a:rPr lang="de-DE" baseline="0" dirty="0" err="1"/>
              <a:t>pixaby</a:t>
            </a:r>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2980602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2881374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08602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310797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prstGeom prst="rect">
            <a:avLst/>
          </a:prstGeom>
          <a:solidFill>
            <a:srgbClr val="203864"/>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a:buClr>
                <a:schemeClr val="bg1"/>
              </a:buClr>
              <a:defRPr>
                <a:solidFill>
                  <a:schemeClr val="bg1"/>
                </a:solidFill>
                <a:effectLst>
                  <a:outerShdw blurRad="38100" dist="38100" dir="2700000" algn="tl">
                    <a:srgbClr val="000000">
                      <a:alpha val="43137"/>
                    </a:srgbClr>
                  </a:outerShdw>
                </a:effectLst>
                <a:latin typeface="+mn-lt"/>
              </a:defRPr>
            </a:lvl1pPr>
            <a:lvl2pPr>
              <a:buClr>
                <a:schemeClr val="bg1"/>
              </a:buClr>
              <a:defRPr>
                <a:solidFill>
                  <a:schemeClr val="bg1"/>
                </a:solidFill>
                <a:effectLst>
                  <a:outerShdw blurRad="38100" dist="38100" dir="2700000" algn="tl">
                    <a:srgbClr val="000000">
                      <a:alpha val="43137"/>
                    </a:srgbClr>
                  </a:outerShdw>
                </a:effectLst>
                <a:latin typeface="+mn-lt"/>
              </a:defRPr>
            </a:lvl2pPr>
            <a:lvl3pPr>
              <a:buClr>
                <a:schemeClr val="bg1"/>
              </a:buClr>
              <a:defRPr>
                <a:solidFill>
                  <a:schemeClr val="bg1"/>
                </a:solidFill>
                <a:effectLst>
                  <a:outerShdw blurRad="38100" dist="38100" dir="2700000" algn="tl">
                    <a:srgbClr val="000000">
                      <a:alpha val="43137"/>
                    </a:srgbClr>
                  </a:outerShdw>
                </a:effectLst>
                <a:latin typeface="+mn-lt"/>
              </a:defRPr>
            </a:lvl3pPr>
            <a:lvl4pPr>
              <a:buClr>
                <a:schemeClr val="bg1"/>
              </a:buClr>
              <a:defRPr>
                <a:solidFill>
                  <a:schemeClr val="bg1"/>
                </a:solidFill>
                <a:effectLst>
                  <a:outerShdw blurRad="38100" dist="38100" dir="2700000" algn="tl">
                    <a:srgbClr val="000000">
                      <a:alpha val="43137"/>
                    </a:srgbClr>
                  </a:outerShdw>
                </a:effectLst>
                <a:latin typeface="+mn-lt"/>
              </a:defRPr>
            </a:lvl4pPr>
            <a:lvl5pPr>
              <a:buClr>
                <a:schemeClr val="bg1"/>
              </a:buClr>
              <a:defRPr>
                <a:solidFill>
                  <a:schemeClr val="bg1"/>
                </a:solidFill>
                <a:effectLst>
                  <a:outerShdw blurRad="38100" dist="38100" dir="2700000" algn="tl">
                    <a:srgbClr val="000000">
                      <a:alpha val="43137"/>
                    </a:srgbClr>
                  </a:outerShdw>
                </a:effectLst>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24"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E9CF43A1-297F-4D11-B9BC-80A006176C71}"/>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7" name="Γραφικό 6">
            <a:extLst>
              <a:ext uri="{FF2B5EF4-FFF2-40B4-BE49-F238E27FC236}">
                <a16:creationId xmlns:a16="http://schemas.microsoft.com/office/drawing/2014/main" id="{B9E8A86F-6D40-4A6F-8DE1-79AB8C1D441A}"/>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4020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3" name="Γραφικό 2">
            <a:extLst>
              <a:ext uri="{FF2B5EF4-FFF2-40B4-BE49-F238E27FC236}">
                <a16:creationId xmlns:a16="http://schemas.microsoft.com/office/drawing/2014/main" id="{0C984EDE-031D-47A7-AE69-1E5BA3DE6138}"/>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29817"/>
            <a:ext cx="1015241" cy="1015241"/>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7" name="Γραφικό 6">
            <a:extLst>
              <a:ext uri="{FF2B5EF4-FFF2-40B4-BE49-F238E27FC236}">
                <a16:creationId xmlns:a16="http://schemas.microsoft.com/office/drawing/2014/main" id="{6DF9BBC8-A2FD-434B-AB56-C5B11E8AF0F6}"/>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6 </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Essere</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attivi</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nell’ambiente</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della</a:t>
            </a:r>
            <a:r>
              <a:rPr lang="en-US" altLang="el-GR" sz="1800" dirty="0">
                <a:solidFill>
                  <a:schemeClr val="tx1">
                    <a:lumMod val="50000"/>
                    <a:lumOff val="50000"/>
                  </a:schemeClr>
                </a:solidFill>
                <a:latin typeface="Abadi Extra Light" panose="020B0204020104020204" pitchFamily="34" charset="0"/>
              </a:rPr>
              <a:t> salute </a:t>
            </a:r>
            <a:r>
              <a:rPr lang="en-US" altLang="el-GR" sz="1800" dirty="0" err="1">
                <a:solidFill>
                  <a:schemeClr val="tx1">
                    <a:lumMod val="50000"/>
                    <a:lumOff val="50000"/>
                  </a:schemeClr>
                </a:solidFill>
                <a:latin typeface="Abadi Extra Light" panose="020B0204020104020204" pitchFamily="34" charset="0"/>
              </a:rPr>
              <a:t>digitale</a:t>
            </a:r>
            <a:endParaRPr lang="en-US" altLang="el-GR" sz="1800" dirty="0">
              <a:solidFill>
                <a:schemeClr val="tx1">
                  <a:lumMod val="50000"/>
                  <a:lumOff val="50000"/>
                </a:schemeClr>
              </a:solidFill>
              <a:latin typeface="Abadi Extra Light" panose="020B0204020104020204" pitchFamily="34" charset="0"/>
            </a:endParaRPr>
          </a:p>
        </p:txBody>
      </p:sp>
      <p:pic>
        <p:nvPicPr>
          <p:cNvPr id="12" name="Γραφικό 11">
            <a:extLst>
              <a:ext uri="{FF2B5EF4-FFF2-40B4-BE49-F238E27FC236}">
                <a16:creationId xmlns:a16="http://schemas.microsoft.com/office/drawing/2014/main" id="{7199FC14-4E92-4B49-B9E9-5C0DFBD93C2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257798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9" name="Γραφικό 8">
            <a:extLst>
              <a:ext uri="{FF2B5EF4-FFF2-40B4-BE49-F238E27FC236}">
                <a16:creationId xmlns:a16="http://schemas.microsoft.com/office/drawing/2014/main" id="{249055C7-1E2D-4E92-A91B-8BEE1786194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17" y="6301390"/>
            <a:ext cx="528183" cy="528183"/>
          </a:xfrm>
          <a:prstGeom prst="rect">
            <a:avLst/>
          </a:prstGeom>
        </p:spPr>
      </p:pic>
      <p:sp>
        <p:nvSpPr>
          <p:cNvPr id="18" name="TextBox 12">
            <a:extLst>
              <a:ext uri="{FF2B5EF4-FFF2-40B4-BE49-F238E27FC236}">
                <a16:creationId xmlns:a16="http://schemas.microsoft.com/office/drawing/2014/main" id="{A5910906-1B7C-42D7-8B02-1FC02AF31C6F}"/>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1 </a:t>
            </a:r>
            <a:r>
              <a:rPr lang="en-US" altLang="el-GR" sz="1800" dirty="0">
                <a:solidFill>
                  <a:schemeClr val="tx1">
                    <a:lumMod val="50000"/>
                    <a:lumOff val="50000"/>
                  </a:schemeClr>
                </a:solidFill>
                <a:latin typeface="Abadi Extra Light" panose="020B0204020104020204" pitchFamily="34" charset="0"/>
              </a:rPr>
              <a:t> What is Digital Health Literacy and its relevance </a:t>
            </a: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6" name="TextBox 12">
            <a:extLst>
              <a:ext uri="{FF2B5EF4-FFF2-40B4-BE49-F238E27FC236}">
                <a16:creationId xmlns:a16="http://schemas.microsoft.com/office/drawing/2014/main" id="{4393DB0F-DC6B-4FC2-AA6D-49148E8F1955}"/>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1 </a:t>
            </a:r>
            <a:r>
              <a:rPr lang="en-US" altLang="el-GR" sz="1800" dirty="0">
                <a:solidFill>
                  <a:schemeClr val="tx1">
                    <a:lumMod val="50000"/>
                    <a:lumOff val="50000"/>
                  </a:schemeClr>
                </a:solidFill>
                <a:latin typeface="Abadi Extra Light" panose="020B0204020104020204" pitchFamily="34" charset="0"/>
              </a:rPr>
              <a:t> What is Digital Health Literacy and its relevance </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24/8/2022</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‹N›</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oecd-ilibrary.org/docserver/5jlwt49ccklt-en.pdf?expires=1641552294&amp;id=id&amp;accname=guest&amp;checksum=A4D2A97E7E17AA766F51E23F3666B72C"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de/photos/magnet-blank-reminder-message-487263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hyperlink" Target="https://www.aranzulla.it/come-proteggere-la-tua-e-mail-dallo-spam-5431.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blog.usecure.io/the-most-common-examples-of-a-phishing-emai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blog.usecure.io/the-most-common-examples-of-a-phishing-emai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pixabay.com/service/license/" TargetMode="External"/><Relationship Id="rId5" Type="http://schemas.openxmlformats.org/officeDocument/2006/relationships/hyperlink" Target="https://pixabay.com/de/photos/sicherheit-alarm-monitor-cyber-5043368/" TargetMode="External"/><Relationship Id="rId4" Type="http://schemas.openxmlformats.org/officeDocument/2006/relationships/hyperlink" Target="https://www.ionos.it/digitalguide/e-mail/sicurezza-e-mail/come-riconoscere-lo-spam-via-e-mail-e-come-prevenirlo/"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hyperlink" Target="https://www.media-k.eu/" TargetMode="External"/><Relationship Id="rId3" Type="http://schemas.openxmlformats.org/officeDocument/2006/relationships/hyperlink" Target="https://www.gunet.gr/" TargetMode="External"/><Relationship Id="rId7" Type="http://schemas.openxmlformats.org/officeDocument/2006/relationships/hyperlink" Target="http://www.coordina-oerh.com/" TargetMode="External"/><Relationship Id="rId12"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2.jpeg"/><Relationship Id="rId11" Type="http://schemas.openxmlformats.org/officeDocument/2006/relationships/hyperlink" Target="https://www.uv.es/" TargetMode="External"/><Relationship Id="rId5" Type="http://schemas.openxmlformats.org/officeDocument/2006/relationships/hyperlink" Target="https://www.w-hs.de/" TargetMode="External"/><Relationship Id="rId15" Type="http://schemas.openxmlformats.org/officeDocument/2006/relationships/hyperlink" Target="https://www.oxfamitalia.org/" TargetMode="External"/><Relationship Id="rId10" Type="http://schemas.openxmlformats.org/officeDocument/2006/relationships/image" Target="../media/image14.jpeg"/><Relationship Id="rId4" Type="http://schemas.openxmlformats.org/officeDocument/2006/relationships/image" Target="../media/image11.jpeg"/><Relationship Id="rId9" Type="http://schemas.openxmlformats.org/officeDocument/2006/relationships/hyperlink" Target="https://www.prolepsis.gr/" TargetMode="External"/><Relationship Id="rId14" Type="http://schemas.openxmlformats.org/officeDocument/2006/relationships/image" Target="../media/image1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hyperlink" Target="https://pixabay.com/service/license/" TargetMode="External"/><Relationship Id="rId4" Type="http://schemas.openxmlformats.org/officeDocument/2006/relationships/hyperlink" Target="https://pixabay.com/de/photos/problem-l%c3%b6sung-hilfe-support-330340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de/vectors/phishing-referenzen-daten-login-6573326/"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hyperlink" Target="https://pixabay.com/service/licens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de/vectors/gruppe-diskussion-menschen-personen-1962592/"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34.png"/><Relationship Id="rId4" Type="http://schemas.openxmlformats.org/officeDocument/2006/relationships/hyperlink" Target="https://pixabay.com/service/licens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pixabay.com/de/vectors/phishing-referenzen-daten-login-6573326/"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hyperlink" Target="https://pixabay.com/service/licens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hyperlink" Target="https://pixabay.com/service/license/" TargetMode="External"/><Relationship Id="rId4" Type="http://schemas.openxmlformats.org/officeDocument/2006/relationships/hyperlink" Target="https://pixabay.com/de/vectors/gruppe-diskussion-menschen-personen-1962592/"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2.svg"/></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6.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s://cdn.pixabay.com/photo/2016/09/24/09/20/icon-1691338_960_720.png"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pixabay.com/service/license/"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cdn.pixabay.com/photo/2017/07/04/08/11/done-2470294_640.pn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8.emf"/><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pixabay.com/service/license/" TargetMode="External"/><Relationship Id="rId4" Type="http://schemas.openxmlformats.org/officeDocument/2006/relationships/hyperlink" Target="https://pixabay.com/illustrations/teamwork-team-gear-gears-drive-2207743/"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dn.pixabay.com/photo/2016/09/24/09/20/icon-1691338_960_720.pn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hyperlink" Target="https://pixabay.com/service/licens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de/vectors/phishing-referenzen-daten-login-6573326/"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hyperlink" Target="https://pixabay.com/service/licens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de/photos/magnet-blank-reminder-message-487263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Τίτλος 3">
            <a:extLst>
              <a:ext uri="{FF2B5EF4-FFF2-40B4-BE49-F238E27FC236}">
                <a16:creationId xmlns:a16="http://schemas.microsoft.com/office/drawing/2014/main" id="{3811DAED-7483-42F0-A933-7484F0EF6AE2}"/>
              </a:ext>
            </a:extLst>
          </p:cNvPr>
          <p:cNvSpPr txBox="1">
            <a:spLocks/>
          </p:cNvSpPr>
          <p:nvPr/>
        </p:nvSpPr>
        <p:spPr>
          <a:xfrm>
            <a:off x="1349530" y="4227707"/>
            <a:ext cx="8373590"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1E24"/>
                </a:solidFill>
                <a:effectLst/>
                <a:latin typeface="+mj-lt"/>
                <a:ea typeface="+mj-ea"/>
                <a:cs typeface="+mj-cs"/>
              </a:rPr>
              <a:t>Modulo 6</a:t>
            </a:r>
            <a:br>
              <a:rPr lang="en-US" sz="3400" b="1" kern="1200" dirty="0">
                <a:solidFill>
                  <a:schemeClr val="tx1"/>
                </a:solidFill>
                <a:latin typeface="+mj-lt"/>
                <a:ea typeface="+mj-ea"/>
                <a:cs typeface="+mj-cs"/>
              </a:rPr>
            </a:br>
            <a:r>
              <a:rPr lang="en-US" sz="3200" b="1" kern="1200" dirty="0" err="1">
                <a:solidFill>
                  <a:schemeClr val="tx1"/>
                </a:solidFill>
                <a:effectLst/>
                <a:latin typeface="+mn-lt"/>
                <a:ea typeface="+mj-ea"/>
                <a:cs typeface="+mj-cs"/>
              </a:rPr>
              <a:t>Essere</a:t>
            </a:r>
            <a:r>
              <a:rPr lang="en-US" sz="3200" b="1" kern="1200" dirty="0">
                <a:solidFill>
                  <a:schemeClr val="tx1"/>
                </a:solidFill>
                <a:effectLst/>
                <a:latin typeface="+mn-lt"/>
                <a:ea typeface="+mj-ea"/>
                <a:cs typeface="+mj-cs"/>
              </a:rPr>
              <a:t> </a:t>
            </a:r>
            <a:r>
              <a:rPr lang="en-US" sz="3200" b="1" kern="1200" dirty="0" err="1">
                <a:solidFill>
                  <a:schemeClr val="tx1"/>
                </a:solidFill>
                <a:effectLst/>
                <a:latin typeface="+mn-lt"/>
                <a:ea typeface="+mj-ea"/>
                <a:cs typeface="+mj-cs"/>
              </a:rPr>
              <a:t>attivi</a:t>
            </a:r>
            <a:r>
              <a:rPr lang="en-US" sz="3200" b="1" kern="1200" dirty="0">
                <a:solidFill>
                  <a:schemeClr val="tx1"/>
                </a:solidFill>
                <a:effectLst/>
                <a:latin typeface="+mn-lt"/>
                <a:ea typeface="+mj-ea"/>
                <a:cs typeface="+mj-cs"/>
              </a:rPr>
              <a:t> </a:t>
            </a:r>
            <a:r>
              <a:rPr lang="en-US" sz="3200" b="1" kern="1200" dirty="0" err="1">
                <a:solidFill>
                  <a:schemeClr val="tx1"/>
                </a:solidFill>
                <a:effectLst/>
                <a:latin typeface="+mn-lt"/>
                <a:ea typeface="+mj-ea"/>
                <a:cs typeface="+mj-cs"/>
              </a:rPr>
              <a:t>nell’ambiente</a:t>
            </a:r>
            <a:r>
              <a:rPr lang="en-US" sz="3200" b="1" kern="1200" dirty="0">
                <a:solidFill>
                  <a:schemeClr val="tx1"/>
                </a:solidFill>
                <a:effectLst/>
                <a:latin typeface="+mn-lt"/>
                <a:ea typeface="+mj-ea"/>
                <a:cs typeface="+mj-cs"/>
              </a:rPr>
              <a:t> </a:t>
            </a:r>
            <a:r>
              <a:rPr lang="en-US" sz="3200" b="1" kern="1200" dirty="0" err="1">
                <a:solidFill>
                  <a:schemeClr val="tx1"/>
                </a:solidFill>
                <a:effectLst/>
                <a:latin typeface="+mn-lt"/>
                <a:ea typeface="+mj-ea"/>
                <a:cs typeface="+mj-cs"/>
              </a:rPr>
              <a:t>della</a:t>
            </a:r>
            <a:r>
              <a:rPr lang="en-US" sz="3200" b="1" kern="1200" dirty="0">
                <a:solidFill>
                  <a:schemeClr val="tx1"/>
                </a:solidFill>
                <a:effectLst/>
                <a:latin typeface="+mn-lt"/>
                <a:ea typeface="+mj-ea"/>
                <a:cs typeface="+mj-cs"/>
              </a:rPr>
              <a:t> salute </a:t>
            </a:r>
            <a:r>
              <a:rPr lang="en-US" sz="3200" b="1" kern="1200" dirty="0" err="1">
                <a:solidFill>
                  <a:schemeClr val="tx1"/>
                </a:solidFill>
                <a:effectLst/>
                <a:latin typeface="+mn-lt"/>
                <a:ea typeface="+mj-ea"/>
                <a:cs typeface="+mj-cs"/>
              </a:rPr>
              <a:t>digitale</a:t>
            </a:r>
            <a:endParaRPr lang="en-US" sz="3200" b="1" kern="1200" dirty="0">
              <a:solidFill>
                <a:schemeClr val="tx1"/>
              </a:solidFill>
              <a:effectLst/>
              <a:latin typeface="+mn-lt"/>
              <a:ea typeface="+mj-ea"/>
              <a:cs typeface="+mj-cs"/>
            </a:endParaRPr>
          </a:p>
        </p:txBody>
      </p:sp>
      <p:sp>
        <p:nvSpPr>
          <p:cNvPr id="21" name="Rectangle 20">
            <a:extLst>
              <a:ext uri="{FF2B5EF4-FFF2-40B4-BE49-F238E27FC236}">
                <a16:creationId xmlns:a16="http://schemas.microsoft.com/office/drawing/2014/main" id="{C70C3B59-DE2C-4611-8148-812575C5C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Γραφικό 13">
            <a:extLst>
              <a:ext uri="{FF2B5EF4-FFF2-40B4-BE49-F238E27FC236}">
                <a16:creationId xmlns:a16="http://schemas.microsoft.com/office/drawing/2014/main" id="{01860426-9855-423C-9081-4BEAFC9694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9531" y="1073414"/>
            <a:ext cx="10228659" cy="2706488"/>
          </a:xfrm>
          <a:prstGeom prst="rect">
            <a:avLst/>
          </a:prstGeom>
          <a:effectLst>
            <a:outerShdw blurRad="406400" dist="317500" dir="5400000" sx="89000" sy="89000" rotWithShape="0">
              <a:prstClr val="black">
                <a:alpha val="15000"/>
              </a:prstClr>
            </a:outerShdw>
          </a:effectLst>
        </p:spPr>
      </p:pic>
      <p:sp>
        <p:nvSpPr>
          <p:cNvPr id="6" name="Ορθογώνιο 5">
            <a:extLst>
              <a:ext uri="{FF2B5EF4-FFF2-40B4-BE49-F238E27FC236}">
                <a16:creationId xmlns:a16="http://schemas.microsoft.com/office/drawing/2014/main" id="{99B5BB9B-7AC6-4C0F-B87E-6D639D93ACC1}"/>
              </a:ext>
            </a:extLst>
          </p:cNvPr>
          <p:cNvSpPr/>
          <p:nvPr/>
        </p:nvSpPr>
        <p:spPr>
          <a:xfrm>
            <a:off x="1675900" y="6380247"/>
            <a:ext cx="6960100" cy="632422"/>
          </a:xfrm>
          <a:prstGeom prst="rect">
            <a:avLst/>
          </a:prstGeom>
        </p:spPr>
        <p:txBody>
          <a:bodyPr vert="horz" lIns="91440" tIns="45720" rIns="91440" bIns="45720" rtlCol="0" anchor="ctr">
            <a:normAutofit lnSpcReduction="10000"/>
          </a:bodyPr>
          <a:lstStyle/>
          <a:p>
            <a:pPr>
              <a:lnSpc>
                <a:spcPct val="90000"/>
              </a:lnSpc>
              <a:spcAft>
                <a:spcPts val="600"/>
              </a:spcAft>
            </a:pPr>
            <a:r>
              <a:rPr lang="it-IT" sz="900" dirty="0">
                <a:solidFill>
                  <a:srgbClr val="7F7F7F"/>
                </a:solidFill>
                <a:ea typeface="Calibri"/>
                <a:cs typeface="Calibri"/>
                <a:sym typeface="Calibri"/>
              </a:rPr>
              <a:t>Il sostegno della Commissione europea alla realizzazione di questa pubblicazione non costituisce un'approvazione dei contenuti, che riflettono esclusivamente le opinioni degli autori. La Commissione non può essere ritenuta responsabile per l'uso che può essere fatto delle informazioni in essa contenute.</a:t>
            </a:r>
          </a:p>
          <a:p>
            <a:pPr>
              <a:lnSpc>
                <a:spcPct val="90000"/>
              </a:lnSpc>
              <a:spcAft>
                <a:spcPts val="600"/>
              </a:spcAft>
            </a:pPr>
            <a:r>
              <a:rPr lang="en-US" sz="900" b="0" i="0" dirty="0">
                <a:solidFill>
                  <a:schemeClr val="bg1">
                    <a:lumMod val="50000"/>
                  </a:schemeClr>
                </a:solidFill>
                <a:effectLst/>
                <a:latin typeface="+mj-lt"/>
              </a:rPr>
              <a:t>.</a:t>
            </a:r>
            <a:endParaRPr lang="en-US" sz="900" dirty="0">
              <a:solidFill>
                <a:schemeClr val="bg1">
                  <a:lumMod val="50000"/>
                </a:schemeClr>
              </a:solidFill>
              <a:latin typeface="+mj-lt"/>
            </a:endParaRPr>
          </a:p>
        </p:txBody>
      </p:sp>
      <p:pic>
        <p:nvPicPr>
          <p:cNvPr id="18"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C5B5993-AF10-4C30-8A15-08F77F0EE64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1" y="6332226"/>
            <a:ext cx="1684020" cy="495300"/>
          </a:xfrm>
          <a:prstGeom prst="rect">
            <a:avLst/>
          </a:prstGeom>
          <a:noFill/>
          <a:ln>
            <a:noFill/>
          </a:ln>
        </p:spPr>
      </p:pic>
      <p:sp>
        <p:nvSpPr>
          <p:cNvPr id="17" name="Ορθογώνιο 16">
            <a:extLst>
              <a:ext uri="{FF2B5EF4-FFF2-40B4-BE49-F238E27FC236}">
                <a16:creationId xmlns:a16="http://schemas.microsoft.com/office/drawing/2014/main" id="{5B0ACE87-3C3B-4DE3-A09F-C67F43B8FC91}"/>
              </a:ext>
            </a:extLst>
          </p:cNvPr>
          <p:cNvSpPr/>
          <p:nvPr/>
        </p:nvSpPr>
        <p:spPr>
          <a:xfrm>
            <a:off x="-2" y="862700"/>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1</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0" name="Ορθογώνιο 9">
            <a:extLst>
              <a:ext uri="{FF2B5EF4-FFF2-40B4-BE49-F238E27FC236}">
                <a16:creationId xmlns:a16="http://schemas.microsoft.com/office/drawing/2014/main" id="{2B7A8035-44B9-450E-804B-045911325D8D}"/>
              </a:ext>
            </a:extLst>
          </p:cNvPr>
          <p:cNvSpPr/>
          <p:nvPr/>
        </p:nvSpPr>
        <p:spPr>
          <a:xfrm>
            <a:off x="2609" y="1698521"/>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2</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1" name="Ορθογώνιο 10">
            <a:extLst>
              <a:ext uri="{FF2B5EF4-FFF2-40B4-BE49-F238E27FC236}">
                <a16:creationId xmlns:a16="http://schemas.microsoft.com/office/drawing/2014/main" id="{DE606453-C478-445F-A60D-D8FB13E74A0A}"/>
              </a:ext>
            </a:extLst>
          </p:cNvPr>
          <p:cNvSpPr/>
          <p:nvPr/>
        </p:nvSpPr>
        <p:spPr>
          <a:xfrm>
            <a:off x="-56" y="2493288"/>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3</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2" name="Ορθογώνιο 11">
            <a:extLst>
              <a:ext uri="{FF2B5EF4-FFF2-40B4-BE49-F238E27FC236}">
                <a16:creationId xmlns:a16="http://schemas.microsoft.com/office/drawing/2014/main" id="{AABEBCD1-5391-4D90-80D4-6C753BD63546}"/>
              </a:ext>
            </a:extLst>
          </p:cNvPr>
          <p:cNvSpPr/>
          <p:nvPr/>
        </p:nvSpPr>
        <p:spPr>
          <a:xfrm>
            <a:off x="-2" y="3361744"/>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rPr>
              <a:t>4</a:t>
            </a:r>
            <a:endParaRPr lang="el-GR" sz="2400" dirty="0">
              <a:solidFill>
                <a:schemeClr val="accent1">
                  <a:lumMod val="75000"/>
                </a:schemeClr>
              </a:solidFill>
            </a:endParaRPr>
          </a:p>
        </p:txBody>
      </p:sp>
      <p:sp>
        <p:nvSpPr>
          <p:cNvPr id="13" name="Ορθογώνιο 12">
            <a:extLst>
              <a:ext uri="{FF2B5EF4-FFF2-40B4-BE49-F238E27FC236}">
                <a16:creationId xmlns:a16="http://schemas.microsoft.com/office/drawing/2014/main" id="{42526224-F34D-4B03-AAB1-B61D229A9E88}"/>
              </a:ext>
            </a:extLst>
          </p:cNvPr>
          <p:cNvSpPr/>
          <p:nvPr/>
        </p:nvSpPr>
        <p:spPr>
          <a:xfrm>
            <a:off x="1655" y="4227707"/>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5</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5" name="Ορθογώνιο 14">
            <a:extLst>
              <a:ext uri="{FF2B5EF4-FFF2-40B4-BE49-F238E27FC236}">
                <a16:creationId xmlns:a16="http://schemas.microsoft.com/office/drawing/2014/main" id="{877DC331-5970-4405-BDC6-4FF87B574BAF}"/>
              </a:ext>
            </a:extLst>
          </p:cNvPr>
          <p:cNvSpPr/>
          <p:nvPr/>
        </p:nvSpPr>
        <p:spPr>
          <a:xfrm>
            <a:off x="510" y="5094514"/>
            <a:ext cx="722376" cy="868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6</a:t>
            </a:r>
            <a:endParaRPr lang="el-GR" sz="2400" dirty="0">
              <a:solidFill>
                <a:schemeClr val="bg1"/>
              </a:solidFill>
            </a:endParaRPr>
          </a:p>
        </p:txBody>
      </p:sp>
      <p:pic>
        <p:nvPicPr>
          <p:cNvPr id="20" name="Picture 2">
            <a:extLst>
              <a:ext uri="{FF2B5EF4-FFF2-40B4-BE49-F238E27FC236}">
                <a16:creationId xmlns:a16="http://schemas.microsoft.com/office/drawing/2014/main" id="{1479A75B-5EF8-4655-AC7C-05F44E5392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006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err="1"/>
              <a:t>Iniziamo</a:t>
            </a:r>
            <a:r>
              <a:rPr lang="en-US" dirty="0"/>
              <a:t> a </a:t>
            </a:r>
            <a:r>
              <a:rPr lang="en-US" dirty="0" err="1"/>
              <a:t>discutere</a:t>
            </a:r>
            <a:r>
              <a:rPr lang="en-US" dirty="0"/>
              <a:t> di </a:t>
            </a:r>
            <a:r>
              <a:rPr lang="en-US" dirty="0" err="1"/>
              <a:t>protezione</a:t>
            </a:r>
            <a:r>
              <a:rPr lang="en-US" dirty="0"/>
              <a:t> </a:t>
            </a:r>
            <a:r>
              <a:rPr lang="en-US" dirty="0" err="1"/>
              <a:t>della</a:t>
            </a:r>
            <a:r>
              <a:rPr lang="en-US" dirty="0"/>
              <a:t> </a:t>
            </a:r>
            <a:r>
              <a:rPr lang="en-US" i="1" dirty="0"/>
              <a:t>privacy</a:t>
            </a:r>
            <a:r>
              <a:rPr lang="en-US" dirty="0"/>
              <a:t>…</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La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protezione</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della</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privacy e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dei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dati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personali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7" name="Ovale Legende 1">
            <a:extLst>
              <a:ext uri="{FF2B5EF4-FFF2-40B4-BE49-F238E27FC236}">
                <a16:creationId xmlns:a16="http://schemas.microsoft.com/office/drawing/2014/main" id="{F36B7C33-47CA-4512-87B5-194D3C585BF4}"/>
              </a:ext>
            </a:extLst>
          </p:cNvPr>
          <p:cNvSpPr/>
          <p:nvPr/>
        </p:nvSpPr>
        <p:spPr>
          <a:xfrm>
            <a:off x="7453746" y="1239520"/>
            <a:ext cx="4215259" cy="2733040"/>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tx1"/>
                </a:solidFill>
              </a:rPr>
              <a:t>Quali</a:t>
            </a:r>
            <a:r>
              <a:rPr lang="en-US" sz="2400" dirty="0">
                <a:solidFill>
                  <a:schemeClr val="tx1"/>
                </a:solidFill>
              </a:rPr>
              <a:t> </a:t>
            </a:r>
            <a:r>
              <a:rPr lang="en-US" sz="2400" dirty="0" err="1">
                <a:solidFill>
                  <a:schemeClr val="tx1"/>
                </a:solidFill>
              </a:rPr>
              <a:t>sono</a:t>
            </a:r>
            <a:r>
              <a:rPr lang="en-US" sz="2400" dirty="0">
                <a:solidFill>
                  <a:schemeClr val="tx1"/>
                </a:solidFill>
              </a:rPr>
              <a:t> </a:t>
            </a:r>
            <a:r>
              <a:rPr lang="en-US" sz="2400" dirty="0" err="1">
                <a:solidFill>
                  <a:schemeClr val="tx1"/>
                </a:solidFill>
              </a:rPr>
              <a:t>i</a:t>
            </a:r>
            <a:r>
              <a:rPr lang="en-US" sz="2400" dirty="0">
                <a:solidFill>
                  <a:schemeClr val="tx1"/>
                </a:solidFill>
              </a:rPr>
              <a:t> </a:t>
            </a:r>
            <a:r>
              <a:rPr lang="en-US" sz="2400" dirty="0" err="1">
                <a:solidFill>
                  <a:schemeClr val="tx1"/>
                </a:solidFill>
              </a:rPr>
              <a:t>fattori</a:t>
            </a:r>
            <a:r>
              <a:rPr lang="en-US" sz="2400" dirty="0">
                <a:solidFill>
                  <a:schemeClr val="tx1"/>
                </a:solidFill>
              </a:rPr>
              <a:t> di </a:t>
            </a:r>
            <a:r>
              <a:rPr lang="en-US" sz="2400" dirty="0" err="1">
                <a:solidFill>
                  <a:schemeClr val="tx1"/>
                </a:solidFill>
              </a:rPr>
              <a:t>rischio</a:t>
            </a:r>
            <a:r>
              <a:rPr lang="en-US" sz="2400" dirty="0">
                <a:solidFill>
                  <a:schemeClr val="tx1"/>
                </a:solidFill>
              </a:rPr>
              <a:t> </a:t>
            </a:r>
            <a:r>
              <a:rPr lang="en-US" sz="2400" dirty="0" err="1">
                <a:solidFill>
                  <a:schemeClr val="tx1"/>
                </a:solidFill>
              </a:rPr>
              <a:t>che</a:t>
            </a:r>
            <a:r>
              <a:rPr lang="en-US" sz="2400" dirty="0">
                <a:solidFill>
                  <a:schemeClr val="tx1"/>
                </a:solidFill>
              </a:rPr>
              <a:t> </a:t>
            </a:r>
            <a:r>
              <a:rPr lang="en-US" sz="2400" dirty="0" err="1">
                <a:solidFill>
                  <a:schemeClr val="tx1"/>
                </a:solidFill>
              </a:rPr>
              <a:t>possiamo</a:t>
            </a:r>
            <a:r>
              <a:rPr lang="en-US" sz="2400" dirty="0">
                <a:solidFill>
                  <a:schemeClr val="tx1"/>
                </a:solidFill>
              </a:rPr>
              <a:t> </a:t>
            </a:r>
            <a:r>
              <a:rPr lang="en-US" sz="2400" dirty="0" err="1">
                <a:solidFill>
                  <a:schemeClr val="tx1"/>
                </a:solidFill>
              </a:rPr>
              <a:t>affrontare</a:t>
            </a:r>
            <a:r>
              <a:rPr lang="en-US" sz="2400" dirty="0">
                <a:solidFill>
                  <a:schemeClr val="tx1"/>
                </a:solidFill>
              </a:rPr>
              <a:t> </a:t>
            </a:r>
            <a:r>
              <a:rPr lang="en-US" sz="2400" dirty="0" err="1">
                <a:solidFill>
                  <a:schemeClr val="tx1"/>
                </a:solidFill>
              </a:rPr>
              <a:t>usando</a:t>
            </a:r>
            <a:r>
              <a:rPr lang="en-US" sz="2400" dirty="0">
                <a:solidFill>
                  <a:schemeClr val="tx1"/>
                </a:solidFill>
              </a:rPr>
              <a:t> </a:t>
            </a:r>
            <a:r>
              <a:rPr lang="en-US" sz="2400" dirty="0" err="1">
                <a:solidFill>
                  <a:schemeClr val="tx1"/>
                </a:solidFill>
              </a:rPr>
              <a:t>i</a:t>
            </a:r>
            <a:r>
              <a:rPr lang="en-US" sz="2400" dirty="0">
                <a:solidFill>
                  <a:schemeClr val="tx1"/>
                </a:solidFill>
              </a:rPr>
              <a:t> dispositive </a:t>
            </a:r>
            <a:r>
              <a:rPr lang="en-US" sz="2400" dirty="0" err="1">
                <a:solidFill>
                  <a:schemeClr val="tx1"/>
                </a:solidFill>
              </a:rPr>
              <a:t>digitali</a:t>
            </a:r>
            <a:r>
              <a:rPr lang="en-US" sz="2400" dirty="0">
                <a:solidFill>
                  <a:schemeClr val="tx1"/>
                </a:solidFill>
              </a:rPr>
              <a:t> e </a:t>
            </a:r>
            <a:r>
              <a:rPr lang="en-US" sz="2400" dirty="0" err="1">
                <a:solidFill>
                  <a:schemeClr val="tx1"/>
                </a:solidFill>
              </a:rPr>
              <a:t>navigando</a:t>
            </a:r>
            <a:r>
              <a:rPr lang="en-US" sz="2400" dirty="0">
                <a:solidFill>
                  <a:schemeClr val="tx1"/>
                </a:solidFill>
              </a:rPr>
              <a:t> </a:t>
            </a:r>
            <a:r>
              <a:rPr lang="en-US" sz="2400" dirty="0" err="1">
                <a:solidFill>
                  <a:schemeClr val="tx1"/>
                </a:solidFill>
              </a:rPr>
              <a:t>su</a:t>
            </a:r>
            <a:r>
              <a:rPr lang="en-US" sz="2400" dirty="0">
                <a:solidFill>
                  <a:schemeClr val="tx1"/>
                </a:solidFill>
              </a:rPr>
              <a:t> Internet? </a:t>
            </a:r>
            <a:endParaRPr lang="de-DE" sz="2400" dirty="0">
              <a:solidFill>
                <a:schemeClr val="tx1"/>
              </a:solidFill>
            </a:endParaRP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err="1"/>
              <a:t>Iniziamo</a:t>
            </a:r>
            <a:r>
              <a:rPr lang="en-US" dirty="0"/>
              <a:t> una </a:t>
            </a:r>
            <a:r>
              <a:rPr lang="en-US" dirty="0" err="1"/>
              <a:t>lista</a:t>
            </a:r>
            <a:r>
              <a:rPr lang="en-US" dirty="0"/>
              <a:t>:</a:t>
            </a:r>
          </a:p>
          <a:p>
            <a:pPr lvl="1">
              <a:lnSpc>
                <a:spcPct val="120000"/>
              </a:lnSpc>
              <a:buFont typeface="Wingdings" panose="05000000000000000000" pitchFamily="2" charset="2"/>
              <a:buChar char="ü"/>
            </a:pPr>
            <a:r>
              <a:rPr lang="el-GR" dirty="0"/>
              <a:t>……………</a:t>
            </a:r>
            <a:endParaRPr lang="en-US" dirty="0"/>
          </a:p>
          <a:p>
            <a:pPr lvl="1">
              <a:lnSpc>
                <a:spcPct val="120000"/>
              </a:lnSpc>
              <a:buFont typeface="Wingdings" panose="05000000000000000000" pitchFamily="2" charset="2"/>
              <a:buChar char="ü"/>
            </a:pPr>
            <a:r>
              <a:rPr lang="el-GR" dirty="0"/>
              <a:t>…………….</a:t>
            </a:r>
            <a:endParaRPr lang="en-US" dirty="0"/>
          </a:p>
          <a:p>
            <a:pPr lvl="1">
              <a:lnSpc>
                <a:spcPct val="120000"/>
              </a:lnSpc>
              <a:buFont typeface="Wingdings" panose="05000000000000000000" pitchFamily="2" charset="2"/>
              <a:buChar char="ü"/>
            </a:pPr>
            <a:r>
              <a:rPr lang="el-GR" dirty="0"/>
              <a:t>……………</a:t>
            </a:r>
            <a:endParaRPr lang="en-US" dirty="0"/>
          </a:p>
          <a:p>
            <a:pPr lvl="2">
              <a:lnSpc>
                <a:spcPct val="120000"/>
              </a:lnSpc>
              <a:buFont typeface="Symbol" panose="05050102010706020507" pitchFamily="18" charset="2"/>
              <a:buChar char="-"/>
            </a:pPr>
            <a:endParaRPr lang="en-US" dirty="0"/>
          </a:p>
        </p:txBody>
      </p:sp>
      <p:sp>
        <p:nvSpPr>
          <p:cNvPr id="3" name="Textfeld 2"/>
          <p:cNvSpPr txBox="1"/>
          <p:nvPr/>
        </p:nvSpPr>
        <p:spPr>
          <a:xfrm>
            <a:off x="785468" y="6421724"/>
            <a:ext cx="11059692" cy="430887"/>
          </a:xfrm>
          <a:prstGeom prst="rect">
            <a:avLst/>
          </a:prstGeom>
        </p:spPr>
        <p:txBody>
          <a:bodyPr wrap="square" rtlCol="0">
            <a:spAutoFit/>
          </a:bodyPr>
          <a:lstStyle/>
          <a:p>
            <a:r>
              <a:rPr lang="de-DE" sz="1100" dirty="0"/>
              <a:t>Più </a:t>
            </a:r>
            <a:r>
              <a:rPr lang="de-DE" sz="1100" dirty="0" err="1"/>
              <a:t>informazioni</a:t>
            </a:r>
            <a:r>
              <a:rPr lang="de-DE" sz="1100" dirty="0"/>
              <a:t> al </a:t>
            </a:r>
            <a:r>
              <a:rPr lang="de-DE" sz="1100" dirty="0" err="1"/>
              <a:t>seguente</a:t>
            </a:r>
            <a:r>
              <a:rPr lang="de-DE" sz="1100" dirty="0"/>
              <a:t> link: [1] </a:t>
            </a:r>
            <a:r>
              <a:rPr lang="de-DE" sz="1100" dirty="0">
                <a:hlinkClick r:id="rId3"/>
              </a:rPr>
              <a:t>https://www.oecd-ilibrary.org/docserver/5jlwt49ccklt-en.pdf?expires=1641552294&amp;id=id&amp;accname=guest&amp;checksum=A4D2A97E7E17AA766F51E23F3666B72C</a:t>
            </a:r>
            <a:endParaRPr lang="de-DE" sz="1100" dirty="0"/>
          </a:p>
        </p:txBody>
      </p:sp>
      <p:sp>
        <p:nvSpPr>
          <p:cNvPr id="9" name="TextBox 8">
            <a:extLst>
              <a:ext uri="{FF2B5EF4-FFF2-40B4-BE49-F238E27FC236}">
                <a16:creationId xmlns:a16="http://schemas.microsoft.com/office/drawing/2014/main" id="{74D09A49-F361-4040-BA6B-9BD3D5249F9E}"/>
              </a:ext>
            </a:extLst>
          </p:cNvPr>
          <p:cNvSpPr txBox="1"/>
          <p:nvPr/>
        </p:nvSpPr>
        <p:spPr>
          <a:xfrm>
            <a:off x="3831858" y="3133016"/>
            <a:ext cx="4351879" cy="3231654"/>
          </a:xfrm>
          <a:prstGeom prst="rect">
            <a:avLst/>
          </a:prstGeom>
          <a:solidFill>
            <a:schemeClr val="bg1">
              <a:lumMod val="95000"/>
            </a:schemeClr>
          </a:solidFill>
          <a:ln>
            <a:solidFill>
              <a:srgbClr val="80C141"/>
            </a:solidFill>
          </a:ln>
        </p:spPr>
        <p:txBody>
          <a:bodyPr wrap="square">
            <a:spAutoFit/>
          </a:bodyPr>
          <a:lstStyle/>
          <a:p>
            <a:pPr marL="180000" lvl="1" indent="-180000">
              <a:spcBef>
                <a:spcPts val="600"/>
              </a:spcBef>
              <a:spcAft>
                <a:spcPts val="600"/>
              </a:spcAft>
              <a:buClr>
                <a:srgbClr val="C00000"/>
              </a:buClr>
              <a:buFont typeface="Wingdings" panose="05000000000000000000" pitchFamily="2" charset="2"/>
              <a:buChar char="ü"/>
            </a:pPr>
            <a:r>
              <a:rPr lang="en-US" dirty="0"/>
              <a:t>Virus del computer </a:t>
            </a:r>
          </a:p>
          <a:p>
            <a:pPr marL="180000" lvl="1" indent="-180000">
              <a:spcBef>
                <a:spcPts val="600"/>
              </a:spcBef>
              <a:spcAft>
                <a:spcPts val="600"/>
              </a:spcAft>
              <a:buClr>
                <a:srgbClr val="C00000"/>
              </a:buClr>
              <a:buFont typeface="Wingdings" panose="05000000000000000000" pitchFamily="2" charset="2"/>
              <a:buChar char="ü"/>
            </a:pPr>
            <a:r>
              <a:rPr lang="en-US" dirty="0"/>
              <a:t>Hacking</a:t>
            </a:r>
          </a:p>
          <a:p>
            <a:pPr marL="180000" lvl="1" indent="-180000">
              <a:spcBef>
                <a:spcPts val="600"/>
              </a:spcBef>
              <a:spcAft>
                <a:spcPts val="600"/>
              </a:spcAft>
              <a:buClr>
                <a:srgbClr val="C00000"/>
              </a:buClr>
              <a:buFont typeface="Wingdings" panose="05000000000000000000" pitchFamily="2" charset="2"/>
              <a:buChar char="ü"/>
            </a:pPr>
            <a:r>
              <a:rPr lang="en-US" dirty="0" err="1"/>
              <a:t>Furto</a:t>
            </a:r>
            <a:r>
              <a:rPr lang="en-US" dirty="0"/>
              <a:t> </a:t>
            </a:r>
            <a:r>
              <a:rPr lang="en-US" dirty="0" err="1"/>
              <a:t>dei</a:t>
            </a:r>
            <a:r>
              <a:rPr lang="en-US" dirty="0"/>
              <a:t> </a:t>
            </a:r>
            <a:r>
              <a:rPr lang="en-US" dirty="0" err="1"/>
              <a:t>dati</a:t>
            </a:r>
            <a:r>
              <a:rPr lang="en-US" dirty="0"/>
              <a:t>: </a:t>
            </a:r>
          </a:p>
          <a:p>
            <a:pPr marL="742950" lvl="3" indent="-285750">
              <a:spcBef>
                <a:spcPts val="600"/>
              </a:spcBef>
              <a:spcAft>
                <a:spcPts val="600"/>
              </a:spcAft>
              <a:buClr>
                <a:srgbClr val="C00000"/>
              </a:buClr>
              <a:buFont typeface="Courier New" panose="02070309020205020404" pitchFamily="49" charset="0"/>
              <a:buChar char="o"/>
            </a:pPr>
            <a:r>
              <a:rPr lang="en-US" dirty="0" err="1"/>
              <a:t>Furto</a:t>
            </a:r>
            <a:r>
              <a:rPr lang="en-US" dirty="0"/>
              <a:t> di </a:t>
            </a:r>
            <a:r>
              <a:rPr lang="en-US" dirty="0" err="1"/>
              <a:t>identità</a:t>
            </a:r>
            <a:r>
              <a:rPr lang="en-US" dirty="0"/>
              <a:t> associate</a:t>
            </a:r>
          </a:p>
          <a:p>
            <a:pPr marL="742950" lvl="3" indent="-285750">
              <a:spcBef>
                <a:spcPts val="600"/>
              </a:spcBef>
              <a:spcAft>
                <a:spcPts val="600"/>
              </a:spcAft>
              <a:buClr>
                <a:srgbClr val="C00000"/>
              </a:buClr>
              <a:buFont typeface="Courier New" panose="02070309020205020404" pitchFamily="49" charset="0"/>
              <a:buChar char="o"/>
            </a:pPr>
            <a:r>
              <a:rPr lang="en-US" dirty="0" err="1"/>
              <a:t>Informazioni</a:t>
            </a:r>
            <a:r>
              <a:rPr lang="en-US" dirty="0"/>
              <a:t> relative carte di </a:t>
            </a:r>
            <a:r>
              <a:rPr lang="en-US" dirty="0" err="1"/>
              <a:t>credito</a:t>
            </a:r>
            <a:r>
              <a:rPr lang="en-US" dirty="0"/>
              <a:t> e </a:t>
            </a:r>
            <a:r>
              <a:rPr lang="en-US" dirty="0" err="1"/>
              <a:t>conti</a:t>
            </a:r>
            <a:r>
              <a:rPr lang="en-US" dirty="0"/>
              <a:t> </a:t>
            </a:r>
            <a:r>
              <a:rPr lang="en-US" dirty="0" err="1"/>
              <a:t>correnti</a:t>
            </a:r>
            <a:endParaRPr lang="en-US" dirty="0"/>
          </a:p>
          <a:p>
            <a:pPr marL="742950" lvl="3" indent="-285750">
              <a:spcBef>
                <a:spcPts val="600"/>
              </a:spcBef>
              <a:spcAft>
                <a:spcPts val="600"/>
              </a:spcAft>
              <a:buClr>
                <a:srgbClr val="C00000"/>
              </a:buClr>
              <a:buFont typeface="Courier New" panose="02070309020205020404" pitchFamily="49" charset="0"/>
              <a:buChar char="o"/>
            </a:pPr>
            <a:r>
              <a:rPr lang="en-US" dirty="0" err="1"/>
              <a:t>Credenziali</a:t>
            </a:r>
            <a:r>
              <a:rPr lang="en-US" dirty="0"/>
              <a:t> </a:t>
            </a:r>
            <a:r>
              <a:rPr lang="en-US" dirty="0" err="1"/>
              <a:t>personali</a:t>
            </a:r>
            <a:endParaRPr lang="en-US" dirty="0"/>
          </a:p>
          <a:p>
            <a:pPr marL="180000" lvl="1" indent="-180000">
              <a:spcBef>
                <a:spcPts val="600"/>
              </a:spcBef>
              <a:spcAft>
                <a:spcPts val="600"/>
              </a:spcAft>
              <a:buClr>
                <a:srgbClr val="C00000"/>
              </a:buClr>
              <a:buFont typeface="Wingdings" panose="05000000000000000000" pitchFamily="2" charset="2"/>
              <a:buChar char="ü"/>
            </a:pPr>
            <a:r>
              <a:rPr lang="en-US" dirty="0"/>
              <a:t>Spam-mail</a:t>
            </a:r>
          </a:p>
        </p:txBody>
      </p:sp>
      <p:sp>
        <p:nvSpPr>
          <p:cNvPr id="10" name="pop-up">
            <a:extLst>
              <a:ext uri="{FF2B5EF4-FFF2-40B4-BE49-F238E27FC236}">
                <a16:creationId xmlns:a16="http://schemas.microsoft.com/office/drawing/2014/main" id="{BB1BD6B0-4746-4946-B88D-025239B6EBF4}"/>
              </a:ext>
            </a:extLst>
          </p:cNvPr>
          <p:cNvSpPr/>
          <p:nvPr/>
        </p:nvSpPr>
        <p:spPr>
          <a:xfrm>
            <a:off x="3831858" y="2303880"/>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err="1">
                <a:solidFill>
                  <a:srgbClr val="E12A3C"/>
                </a:solidFill>
              </a:rPr>
              <a:t>Clicca</a:t>
            </a:r>
            <a:r>
              <a:rPr lang="en-US" b="1" dirty="0">
                <a:solidFill>
                  <a:srgbClr val="E12A3C"/>
                </a:solidFill>
              </a:rPr>
              <a:t> qui per </a:t>
            </a:r>
            <a:r>
              <a:rPr lang="en-US" b="1" dirty="0" err="1">
                <a:solidFill>
                  <a:srgbClr val="E12A3C"/>
                </a:solidFill>
              </a:rPr>
              <a:t>confrontare</a:t>
            </a:r>
            <a:r>
              <a:rPr lang="en-US" b="1" dirty="0">
                <a:solidFill>
                  <a:srgbClr val="E12A3C"/>
                </a:solidFill>
              </a:rPr>
              <a:t> la </a:t>
            </a:r>
            <a:r>
              <a:rPr lang="en-US" b="1" dirty="0" err="1">
                <a:solidFill>
                  <a:srgbClr val="E12A3C"/>
                </a:solidFill>
              </a:rPr>
              <a:t>tua</a:t>
            </a:r>
            <a:r>
              <a:rPr lang="en-US" b="1" dirty="0">
                <a:solidFill>
                  <a:srgbClr val="E12A3C"/>
                </a:solidFill>
              </a:rPr>
              <a:t> </a:t>
            </a:r>
            <a:r>
              <a:rPr lang="en-US" b="1" dirty="0" err="1">
                <a:solidFill>
                  <a:srgbClr val="E12A3C"/>
                </a:solidFill>
              </a:rPr>
              <a:t>lista</a:t>
            </a:r>
            <a:r>
              <a:rPr lang="en-US" b="1" dirty="0">
                <a:solidFill>
                  <a:srgbClr val="E12A3C"/>
                </a:solidFill>
              </a:rPr>
              <a:t>!</a:t>
            </a:r>
          </a:p>
          <a:p>
            <a:pPr algn="ctr"/>
            <a:endParaRPr lang="el-GR" b="1" dirty="0">
              <a:solidFill>
                <a:srgbClr val="E12A3C"/>
              </a:solidFill>
            </a:endParaRPr>
          </a:p>
        </p:txBody>
      </p:sp>
    </p:spTree>
    <p:extLst>
      <p:ext uri="{BB962C8B-B14F-4D97-AF65-F5344CB8AC3E}">
        <p14:creationId xmlns:p14="http://schemas.microsoft.com/office/powerpoint/2010/main" val="38490771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normAutofit/>
          </a:bodyPr>
          <a:lstStyle/>
          <a:p>
            <a:r>
              <a:rPr lang="en-US" dirty="0" err="1"/>
              <a:t>Ripetizione</a:t>
            </a:r>
            <a:r>
              <a:rPr lang="en-US" dirty="0"/>
              <a:t>- Come </a:t>
            </a:r>
            <a:r>
              <a:rPr lang="en-US" dirty="0" err="1"/>
              <a:t>decidere</a:t>
            </a:r>
            <a:r>
              <a:rPr lang="en-US" dirty="0"/>
              <a:t> se un </a:t>
            </a:r>
            <a:r>
              <a:rPr lang="en-US" dirty="0" err="1"/>
              <a:t>sito</a:t>
            </a:r>
            <a:r>
              <a:rPr lang="en-US" dirty="0"/>
              <a:t> web è </a:t>
            </a:r>
            <a:r>
              <a:rPr lang="en-US" dirty="0" err="1"/>
              <a:t>sicuro</a:t>
            </a:r>
            <a:r>
              <a:rPr lang="en-US" dirty="0"/>
              <a:t>?</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La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protezione</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della</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privacy e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dei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dati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personali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7803" y="2386724"/>
            <a:ext cx="3119933" cy="3106329"/>
          </a:xfrm>
          <a:prstGeom prst="rect">
            <a:avLst/>
          </a:prstGeom>
          <a:ln>
            <a:noFill/>
          </a:ln>
          <a:effectLst>
            <a:outerShdw blurRad="292100" dist="139700" dir="2700000" algn="tl" rotWithShape="0">
              <a:srgbClr val="333333">
                <a:alpha val="65000"/>
              </a:srgbClr>
            </a:outerShdw>
          </a:effectLst>
        </p:spPr>
      </p:pic>
      <p:sp>
        <p:nvSpPr>
          <p:cNvPr id="7" name="Θέση περιεχομένου 5">
            <a:extLst>
              <a:ext uri="{FF2B5EF4-FFF2-40B4-BE49-F238E27FC236}">
                <a16:creationId xmlns:a16="http://schemas.microsoft.com/office/drawing/2014/main" id="{E6E9E73E-755C-44B6-A54D-A625BD03A28C}"/>
              </a:ext>
            </a:extLst>
          </p:cNvPr>
          <p:cNvSpPr txBox="1">
            <a:spLocks/>
          </p:cNvSpPr>
          <p:nvPr/>
        </p:nvSpPr>
        <p:spPr>
          <a:xfrm>
            <a:off x="848111" y="1685096"/>
            <a:ext cx="7076689" cy="503468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Lista:</a:t>
            </a:r>
          </a:p>
          <a:p>
            <a:pPr lvl="1">
              <a:lnSpc>
                <a:spcPct val="120000"/>
              </a:lnSpc>
              <a:buFont typeface="Wingdings" panose="05000000000000000000" pitchFamily="2" charset="2"/>
              <a:buChar char="ü"/>
            </a:pPr>
            <a:r>
              <a:rPr lang="el-GR" dirty="0"/>
              <a:t>……………</a:t>
            </a:r>
          </a:p>
          <a:p>
            <a:pPr lvl="1">
              <a:lnSpc>
                <a:spcPct val="120000"/>
              </a:lnSpc>
              <a:buFont typeface="Wingdings" panose="05000000000000000000" pitchFamily="2" charset="2"/>
              <a:buChar char="ü"/>
            </a:pPr>
            <a:r>
              <a:rPr lang="el-GR" dirty="0"/>
              <a:t>……………</a:t>
            </a:r>
            <a:endParaRPr lang="en-US" dirty="0"/>
          </a:p>
          <a:p>
            <a:pPr lvl="1">
              <a:lnSpc>
                <a:spcPct val="120000"/>
              </a:lnSpc>
            </a:pPr>
            <a:endParaRPr lang="en-US" dirty="0"/>
          </a:p>
        </p:txBody>
      </p:sp>
      <p:sp>
        <p:nvSpPr>
          <p:cNvPr id="9" name="Ορθογώνιο 1">
            <a:extLst>
              <a:ext uri="{FF2B5EF4-FFF2-40B4-BE49-F238E27FC236}">
                <a16:creationId xmlns:a16="http://schemas.microsoft.com/office/drawing/2014/main" id="{BE2F5931-E0C3-400C-BD21-B3C6440ADF15}"/>
              </a:ext>
            </a:extLst>
          </p:cNvPr>
          <p:cNvSpPr/>
          <p:nvPr/>
        </p:nvSpPr>
        <p:spPr>
          <a:xfrm>
            <a:off x="9384694" y="6581001"/>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err="1">
                <a:hlinkClick r:id="rId5"/>
              </a:rPr>
              <a:t>Pixabay</a:t>
            </a:r>
            <a:r>
              <a:rPr lang="en-US" sz="1200" dirty="0">
                <a:hlinkClick r:id="rId5"/>
              </a:rPr>
              <a:t> license</a:t>
            </a:r>
            <a:endParaRPr lang="en-US" sz="1200" dirty="0"/>
          </a:p>
        </p:txBody>
      </p:sp>
      <p:sp>
        <p:nvSpPr>
          <p:cNvPr id="10" name="TextBox 9">
            <a:extLst>
              <a:ext uri="{FF2B5EF4-FFF2-40B4-BE49-F238E27FC236}">
                <a16:creationId xmlns:a16="http://schemas.microsoft.com/office/drawing/2014/main" id="{66A7E32E-2816-41ED-8D6B-099EF5E0016E}"/>
              </a:ext>
            </a:extLst>
          </p:cNvPr>
          <p:cNvSpPr txBox="1"/>
          <p:nvPr/>
        </p:nvSpPr>
        <p:spPr>
          <a:xfrm>
            <a:off x="3920060" y="3032254"/>
            <a:ext cx="4351879" cy="2169825"/>
          </a:xfrm>
          <a:prstGeom prst="rect">
            <a:avLst/>
          </a:prstGeom>
          <a:solidFill>
            <a:schemeClr val="bg1">
              <a:lumMod val="95000"/>
            </a:schemeClr>
          </a:solidFill>
          <a:ln>
            <a:solidFill>
              <a:srgbClr val="80C141"/>
            </a:solidFill>
          </a:ln>
        </p:spPr>
        <p:txBody>
          <a:bodyPr wrap="square">
            <a:spAutoFit/>
          </a:bodyPr>
          <a:lstStyle/>
          <a:p>
            <a:pPr marL="360000" lvl="1" indent="-360000">
              <a:spcBef>
                <a:spcPts val="600"/>
              </a:spcBef>
              <a:spcAft>
                <a:spcPts val="600"/>
              </a:spcAft>
              <a:buClr>
                <a:srgbClr val="C01E24"/>
              </a:buClr>
              <a:buSzPts val="2640"/>
              <a:buFont typeface="Noto Sans Symbols"/>
              <a:buChar char="✔"/>
            </a:pPr>
            <a:endParaRPr lang="en-US" sz="700" dirty="0">
              <a:solidFill>
                <a:schemeClr val="dk1"/>
              </a:solidFill>
              <a:latin typeface="Calibri"/>
              <a:ea typeface="Calibri"/>
              <a:cs typeface="Calibri"/>
              <a:sym typeface="Calibri"/>
            </a:endParaRPr>
          </a:p>
          <a:p>
            <a:pPr marL="360000" lvl="1" indent="-360000" algn="just">
              <a:spcBef>
                <a:spcPts val="600"/>
              </a:spcBef>
              <a:spcAft>
                <a:spcPts val="600"/>
              </a:spcAft>
              <a:buClr>
                <a:srgbClr val="C01E24"/>
              </a:buClr>
              <a:buSzPts val="2640"/>
              <a:buFont typeface="Noto Sans Symbols"/>
              <a:buChar char="✔"/>
            </a:pPr>
            <a:r>
              <a:rPr lang="en-US" sz="1800" dirty="0">
                <a:solidFill>
                  <a:schemeClr val="dk1"/>
                </a:solidFill>
                <a:latin typeface="Calibri"/>
                <a:ea typeface="Calibri"/>
                <a:cs typeface="Calibri"/>
                <a:sym typeface="Calibri"/>
              </a:rPr>
              <a:t>I </a:t>
            </a:r>
            <a:r>
              <a:rPr lang="en-US" sz="1800" dirty="0" err="1">
                <a:solidFill>
                  <a:schemeClr val="dk1"/>
                </a:solidFill>
                <a:latin typeface="Calibri"/>
                <a:ea typeface="Calibri"/>
                <a:cs typeface="Calibri"/>
                <a:sym typeface="Calibri"/>
              </a:rPr>
              <a:t>requisiti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tecnici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sono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soddisfatti</a:t>
            </a:r>
            <a:r>
              <a:rPr lang="en-US" sz="1800" dirty="0">
                <a:solidFill>
                  <a:schemeClr val="dk1"/>
                </a:solidFill>
                <a:latin typeface="Calibri"/>
                <a:ea typeface="Calibri"/>
                <a:cs typeface="Calibri"/>
                <a:sym typeface="Calibri"/>
              </a:rPr>
              <a:t>? Per </a:t>
            </a:r>
            <a:r>
              <a:rPr lang="en-US" sz="1800" dirty="0" err="1">
                <a:solidFill>
                  <a:schemeClr val="dk1"/>
                </a:solidFill>
                <a:latin typeface="Calibri"/>
                <a:ea typeface="Calibri"/>
                <a:cs typeface="Calibri"/>
                <a:sym typeface="Calibri"/>
              </a:rPr>
              <a:t>esempio</a:t>
            </a:r>
            <a:r>
              <a:rPr lang="en-US" sz="1800"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a:t>
            </a:r>
            <a:r>
              <a:rPr lang="en-US" sz="1800" dirty="0" err="1">
                <a:solidFill>
                  <a:schemeClr val="dk1"/>
                </a:solidFill>
                <a:latin typeface="Calibri"/>
                <a:ea typeface="Calibri"/>
                <a:cs typeface="Calibri"/>
                <a:sym typeface="Calibri"/>
              </a:rPr>
              <a:t>erifica</a:t>
            </a:r>
            <a:r>
              <a:rPr lang="en-US" sz="1800" dirty="0">
                <a:solidFill>
                  <a:schemeClr val="dk1"/>
                </a:solidFill>
                <a:latin typeface="Calibri"/>
                <a:ea typeface="Calibri"/>
                <a:cs typeface="Calibri"/>
                <a:sym typeface="Calibri"/>
              </a:rPr>
              <a:t> la </a:t>
            </a:r>
            <a:r>
              <a:rPr lang="en-US" sz="1800" dirty="0" err="1">
                <a:solidFill>
                  <a:schemeClr val="dk1"/>
                </a:solidFill>
                <a:latin typeface="Calibri"/>
                <a:ea typeface="Calibri"/>
                <a:cs typeface="Calibri"/>
                <a:sym typeface="Calibri"/>
              </a:rPr>
              <a:t>presenza</a:t>
            </a:r>
            <a:r>
              <a:rPr lang="en-US" sz="1800" dirty="0">
                <a:solidFill>
                  <a:schemeClr val="dk1"/>
                </a:solidFill>
                <a:latin typeface="Calibri"/>
                <a:ea typeface="Calibri"/>
                <a:cs typeface="Calibri"/>
                <a:sym typeface="Calibri"/>
              </a:rPr>
              <a:t> di “</a:t>
            </a:r>
            <a:r>
              <a:rPr lang="en-US" sz="1800" b="1" dirty="0">
                <a:solidFill>
                  <a:schemeClr val="dk1"/>
                </a:solidFill>
                <a:latin typeface="Calibri"/>
                <a:ea typeface="Calibri"/>
                <a:cs typeface="Calibri"/>
                <a:sym typeface="Calibri"/>
              </a:rPr>
              <a:t>https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all’inizio</a:t>
            </a:r>
            <a:r>
              <a:rPr lang="en-US" sz="1800" dirty="0">
                <a:solidFill>
                  <a:schemeClr val="dk1"/>
                </a:solidFill>
                <a:latin typeface="Calibri"/>
                <a:ea typeface="Calibri"/>
                <a:cs typeface="Calibri"/>
                <a:sym typeface="Calibri"/>
              </a:rPr>
              <a:t> del link …</a:t>
            </a:r>
          </a:p>
          <a:p>
            <a:pPr marL="360000" lvl="1" indent="-360000" algn="just">
              <a:spcBef>
                <a:spcPts val="600"/>
              </a:spcBef>
              <a:spcAft>
                <a:spcPts val="600"/>
              </a:spcAft>
              <a:buClr>
                <a:srgbClr val="C01E24"/>
              </a:buClr>
              <a:buSzPts val="2640"/>
              <a:buFont typeface="Noto Sans Symbols"/>
              <a:buChar char="✔"/>
            </a:pPr>
            <a:r>
              <a:rPr lang="it-IT" dirty="0">
                <a:solidFill>
                  <a:schemeClr val="dk1"/>
                </a:solidFill>
                <a:ea typeface="Calibri"/>
                <a:cs typeface="Calibri"/>
                <a:sym typeface="Calibri"/>
              </a:rPr>
              <a:t>Il sito web è visualizzato correttamente nel browser e funziona in tutte le sezioni?</a:t>
            </a:r>
            <a:r>
              <a:rPr lang="en-US" sz="1800" dirty="0">
                <a:solidFill>
                  <a:schemeClr val="dk1"/>
                </a:solidFill>
                <a:latin typeface="Calibri"/>
                <a:ea typeface="Calibri"/>
                <a:cs typeface="Calibri"/>
                <a:sym typeface="Calibri"/>
              </a:rPr>
              <a:t> </a:t>
            </a:r>
            <a:endParaRPr lang="en-US" sz="1800" i="1" dirty="0">
              <a:solidFill>
                <a:srgbClr val="FF0000"/>
              </a:solidFill>
              <a:latin typeface="Calibri"/>
              <a:ea typeface="Calibri"/>
              <a:cs typeface="Calibri"/>
              <a:sym typeface="Calibri"/>
            </a:endParaRPr>
          </a:p>
        </p:txBody>
      </p:sp>
      <p:sp>
        <p:nvSpPr>
          <p:cNvPr id="11" name="pop-up">
            <a:extLst>
              <a:ext uri="{FF2B5EF4-FFF2-40B4-BE49-F238E27FC236}">
                <a16:creationId xmlns:a16="http://schemas.microsoft.com/office/drawing/2014/main" id="{81F35091-483C-4FF2-AFD1-F4F4172D6D03}"/>
              </a:ext>
            </a:extLst>
          </p:cNvPr>
          <p:cNvSpPr/>
          <p:nvPr/>
        </p:nvSpPr>
        <p:spPr>
          <a:xfrm>
            <a:off x="3920061" y="2217779"/>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err="1">
                <a:solidFill>
                  <a:srgbClr val="E12A3C"/>
                </a:solidFill>
              </a:rPr>
              <a:t>Clicca</a:t>
            </a:r>
            <a:r>
              <a:rPr lang="en-US" b="1" dirty="0">
                <a:solidFill>
                  <a:srgbClr val="E12A3C"/>
                </a:solidFill>
              </a:rPr>
              <a:t> qui per </a:t>
            </a:r>
            <a:r>
              <a:rPr lang="en-US" b="1" dirty="0" err="1">
                <a:solidFill>
                  <a:srgbClr val="E12A3C"/>
                </a:solidFill>
              </a:rPr>
              <a:t>confrontare</a:t>
            </a:r>
            <a:r>
              <a:rPr lang="en-US" b="1" dirty="0">
                <a:solidFill>
                  <a:srgbClr val="E12A3C"/>
                </a:solidFill>
              </a:rPr>
              <a:t> la </a:t>
            </a:r>
            <a:r>
              <a:rPr lang="en-US" b="1" dirty="0" err="1">
                <a:solidFill>
                  <a:srgbClr val="E12A3C"/>
                </a:solidFill>
              </a:rPr>
              <a:t>tua</a:t>
            </a:r>
            <a:r>
              <a:rPr lang="en-US" b="1" dirty="0">
                <a:solidFill>
                  <a:srgbClr val="E12A3C"/>
                </a:solidFill>
              </a:rPr>
              <a:t> </a:t>
            </a:r>
            <a:r>
              <a:rPr lang="en-US" b="1" dirty="0" err="1">
                <a:solidFill>
                  <a:srgbClr val="E12A3C"/>
                </a:solidFill>
              </a:rPr>
              <a:t>lista</a:t>
            </a:r>
            <a:r>
              <a:rPr lang="en-US" b="1" dirty="0">
                <a:solidFill>
                  <a:srgbClr val="E12A3C"/>
                </a:solidFill>
              </a:rPr>
              <a:t> !</a:t>
            </a:r>
          </a:p>
          <a:p>
            <a:pPr algn="ctr"/>
            <a:endParaRPr lang="el-GR" b="1" dirty="0">
              <a:solidFill>
                <a:srgbClr val="E12A3C"/>
              </a:solidFill>
            </a:endParaRPr>
          </a:p>
        </p:txBody>
      </p:sp>
    </p:spTree>
    <p:extLst>
      <p:ext uri="{BB962C8B-B14F-4D97-AF65-F5344CB8AC3E}">
        <p14:creationId xmlns:p14="http://schemas.microsoft.com/office/powerpoint/2010/main" val="5237367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err="1"/>
              <a:t>Fattori</a:t>
            </a:r>
            <a:r>
              <a:rPr lang="en-US" dirty="0"/>
              <a:t> di </a:t>
            </a:r>
            <a:r>
              <a:rPr lang="en-US" dirty="0" err="1"/>
              <a:t>rischio</a:t>
            </a:r>
            <a:r>
              <a:rPr lang="en-US" dirty="0"/>
              <a:t>: spam mail (1)</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La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protezione</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della</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privacy e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dei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dati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personali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7" name="Θέση περιεχομένου 5">
            <a:extLst>
              <a:ext uri="{FF2B5EF4-FFF2-40B4-BE49-F238E27FC236}">
                <a16:creationId xmlns:a16="http://schemas.microsoft.com/office/drawing/2014/main" id="{E6E9E73E-755C-44B6-A54D-A625BD03A28C}"/>
              </a:ext>
            </a:extLst>
          </p:cNvPr>
          <p:cNvSpPr txBox="1">
            <a:spLocks/>
          </p:cNvSpPr>
          <p:nvPr/>
        </p:nvSpPr>
        <p:spPr>
          <a:xfrm>
            <a:off x="848111" y="1685096"/>
            <a:ext cx="7833434" cy="449498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050" lvl="1" indent="-273050" algn="just">
              <a:lnSpc>
                <a:spcPct val="120000"/>
              </a:lnSpc>
            </a:pPr>
            <a:r>
              <a:rPr lang="it-IT" sz="2400" dirty="0"/>
              <a:t>A volte si ricevono e-mail di cui non si riconosce la provenienza: da un lato una corretta selezione di queste può richiedere tempo perché si deve fare una cernita delle e-mail indesiderate, ma dall'altro è importante verificare che tra queste non ci siano le cosiddette e-mail di spam. Una volta aperti i link cui queste email rimandano è possibile che virus o programmi dannosi si installino nel computer e che possano, ad esempio, spiare i dati di accesso o altri dati sensibili. Un tipo comune di truffa online è il </a:t>
            </a:r>
            <a:r>
              <a:rPr lang="it-IT" sz="2400" i="1" dirty="0"/>
              <a:t>phishing</a:t>
            </a:r>
            <a:r>
              <a:rPr lang="it-IT" sz="2400" dirty="0"/>
              <a:t>: i criminali informatici inviano e-mail che sembrano provenire da canali istituzionali e affidabili, ma che contengono richieste dirette di condivisione dei propri dati personali. </a:t>
            </a:r>
            <a:r>
              <a:rPr lang="en-US" sz="2400" dirty="0"/>
              <a:t> </a:t>
            </a:r>
            <a:endParaRPr lang="en-US" dirty="0"/>
          </a:p>
        </p:txBody>
      </p:sp>
      <p:pic>
        <p:nvPicPr>
          <p:cNvPr id="8" name="Γραφικό 4" descr="Email">
            <a:extLst>
              <a:ext uri="{FF2B5EF4-FFF2-40B4-BE49-F238E27FC236}">
                <a16:creationId xmlns:a16="http://schemas.microsoft.com/office/drawing/2014/main" id="{A68BC48D-41AE-4AF0-BEEE-5B4E273075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9250" y="2305207"/>
            <a:ext cx="2285771" cy="2285771"/>
          </a:xfrm>
          <a:prstGeom prst="rect">
            <a:avLst/>
          </a:prstGeom>
        </p:spPr>
      </p:pic>
      <p:sp>
        <p:nvSpPr>
          <p:cNvPr id="3" name="Textfeld 2"/>
          <p:cNvSpPr txBox="1"/>
          <p:nvPr/>
        </p:nvSpPr>
        <p:spPr>
          <a:xfrm>
            <a:off x="558000" y="6581002"/>
            <a:ext cx="10343680" cy="276999"/>
          </a:xfrm>
          <a:prstGeom prst="rect">
            <a:avLst/>
          </a:prstGeom>
        </p:spPr>
        <p:txBody>
          <a:bodyPr wrap="square" rtlCol="0">
            <a:spAutoFit/>
          </a:bodyPr>
          <a:lstStyle/>
          <a:p>
            <a:r>
              <a:rPr lang="de-DE" sz="1200" dirty="0">
                <a:solidFill>
                  <a:srgbClr val="002060"/>
                </a:solidFill>
              </a:rPr>
              <a:t>Più </a:t>
            </a:r>
            <a:r>
              <a:rPr lang="de-DE" sz="1200" dirty="0" err="1">
                <a:solidFill>
                  <a:srgbClr val="002060"/>
                </a:solidFill>
              </a:rPr>
              <a:t>informazioni</a:t>
            </a:r>
            <a:r>
              <a:rPr lang="de-DE" sz="1200" dirty="0">
                <a:solidFill>
                  <a:srgbClr val="002060"/>
                </a:solidFill>
              </a:rPr>
              <a:t> al </a:t>
            </a:r>
            <a:r>
              <a:rPr lang="de-DE" sz="1200" dirty="0" err="1">
                <a:solidFill>
                  <a:srgbClr val="002060"/>
                </a:solidFill>
              </a:rPr>
              <a:t>seguente</a:t>
            </a:r>
            <a:r>
              <a:rPr lang="de-DE" sz="1200" dirty="0">
                <a:solidFill>
                  <a:srgbClr val="002060"/>
                </a:solidFill>
              </a:rPr>
              <a:t> link: [2] </a:t>
            </a:r>
            <a:r>
              <a:rPr lang="it-IT" sz="1200" dirty="0">
                <a:hlinkClick r:id="rId4"/>
              </a:rPr>
              <a:t>Come evitare email spam | Salvatore </a:t>
            </a:r>
            <a:r>
              <a:rPr lang="it-IT" sz="1200" dirty="0" err="1">
                <a:hlinkClick r:id="rId4"/>
              </a:rPr>
              <a:t>Aranzulla</a:t>
            </a:r>
            <a:r>
              <a:rPr lang="de-DE" sz="1200" dirty="0">
                <a:solidFill>
                  <a:srgbClr val="002060"/>
                </a:solidFill>
              </a:rPr>
              <a:t>   </a:t>
            </a:r>
          </a:p>
        </p:txBody>
      </p:sp>
    </p:spTree>
    <p:extLst>
      <p:ext uri="{BB962C8B-B14F-4D97-AF65-F5344CB8AC3E}">
        <p14:creationId xmlns:p14="http://schemas.microsoft.com/office/powerpoint/2010/main" val="107519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err="1"/>
              <a:t>Fattori</a:t>
            </a:r>
            <a:r>
              <a:rPr lang="en-US" dirty="0"/>
              <a:t> di </a:t>
            </a:r>
            <a:r>
              <a:rPr lang="en-US" dirty="0" err="1"/>
              <a:t>rischio</a:t>
            </a:r>
            <a:r>
              <a:rPr lang="en-US" dirty="0"/>
              <a:t>: spam mail (2)</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La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protezione</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della</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privacy e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dei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dati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personali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7" name="Θέση περιεχομένου 5">
            <a:extLst>
              <a:ext uri="{FF2B5EF4-FFF2-40B4-BE49-F238E27FC236}">
                <a16:creationId xmlns:a16="http://schemas.microsoft.com/office/drawing/2014/main" id="{E6E9E73E-755C-44B6-A54D-A625BD03A28C}"/>
              </a:ext>
            </a:extLst>
          </p:cNvPr>
          <p:cNvSpPr txBox="1">
            <a:spLocks/>
          </p:cNvSpPr>
          <p:nvPr/>
        </p:nvSpPr>
        <p:spPr>
          <a:xfrm>
            <a:off x="848111" y="1685096"/>
            <a:ext cx="7833434" cy="503468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a:lnSpc>
                <a:spcPct val="120000"/>
              </a:lnSpc>
              <a:buNone/>
            </a:pPr>
            <a:r>
              <a:rPr lang="en-US" sz="2400" dirty="0">
                <a:solidFill>
                  <a:srgbClr val="002060"/>
                </a:solidFill>
              </a:rPr>
              <a:t> </a:t>
            </a:r>
          </a:p>
          <a:p>
            <a:pPr marL="342900" lvl="1" indent="-342900" algn="just">
              <a:lnSpc>
                <a:spcPct val="120000"/>
              </a:lnSpc>
              <a:buFont typeface="Wingdings" panose="05000000000000000000" pitchFamily="2" charset="2"/>
              <a:buChar char="à"/>
            </a:pPr>
            <a:r>
              <a:rPr lang="en-US" sz="2400" dirty="0">
                <a:sym typeface="Wingdings" panose="05000000000000000000" pitchFamily="2" charset="2"/>
              </a:rPr>
              <a:t> è </a:t>
            </a:r>
            <a:r>
              <a:rPr lang="en-US" sz="2400" dirty="0" err="1">
                <a:sym typeface="Wingdings" panose="05000000000000000000" pitchFamily="2" charset="2"/>
              </a:rPr>
              <a:t>importante</a:t>
            </a:r>
            <a:r>
              <a:rPr lang="en-US" sz="2400" dirty="0">
                <a:sym typeface="Wingdings" panose="05000000000000000000" pitchFamily="2" charset="2"/>
              </a:rPr>
              <a:t> </a:t>
            </a:r>
            <a:r>
              <a:rPr lang="en-US" sz="2400" dirty="0" err="1">
                <a:sym typeface="Wingdings" panose="05000000000000000000" pitchFamily="2" charset="2"/>
              </a:rPr>
              <a:t>prestare</a:t>
            </a:r>
            <a:r>
              <a:rPr lang="en-US" sz="2400" dirty="0">
                <a:sym typeface="Wingdings" panose="05000000000000000000" pitchFamily="2" charset="2"/>
              </a:rPr>
              <a:t> </a:t>
            </a:r>
            <a:r>
              <a:rPr lang="en-US" sz="2400" dirty="0" err="1">
                <a:sym typeface="Wingdings" panose="05000000000000000000" pitchFamily="2" charset="2"/>
              </a:rPr>
              <a:t>attenzione</a:t>
            </a:r>
            <a:r>
              <a:rPr lang="en-US" sz="2400" dirty="0">
                <a:sym typeface="Wingdings" panose="05000000000000000000" pitchFamily="2" charset="2"/>
              </a:rPr>
              <a:t> ai </a:t>
            </a:r>
            <a:r>
              <a:rPr lang="en-US" sz="2400" dirty="0" err="1">
                <a:sym typeface="Wingdings" panose="05000000000000000000" pitchFamily="2" charset="2"/>
              </a:rPr>
              <a:t>seguenti</a:t>
            </a:r>
            <a:r>
              <a:rPr lang="en-US" sz="2400" dirty="0">
                <a:sym typeface="Wingdings" panose="05000000000000000000" pitchFamily="2" charset="2"/>
              </a:rPr>
              <a:t> </a:t>
            </a:r>
            <a:r>
              <a:rPr lang="en-US" sz="2400" dirty="0" err="1">
                <a:sym typeface="Wingdings" panose="05000000000000000000" pitchFamily="2" charset="2"/>
              </a:rPr>
              <a:t>comportamenti</a:t>
            </a:r>
            <a:r>
              <a:rPr lang="en-US" sz="2400" dirty="0">
                <a:sym typeface="Wingdings" panose="05000000000000000000" pitchFamily="2" charset="2"/>
              </a:rPr>
              <a:t> di tutela:</a:t>
            </a:r>
          </a:p>
          <a:p>
            <a:pPr marL="800100" lvl="2" indent="-342900" algn="just">
              <a:lnSpc>
                <a:spcPct val="120000"/>
              </a:lnSpc>
              <a:buFont typeface="Wingdings" panose="05000000000000000000" pitchFamily="2" charset="2"/>
              <a:buChar char="ü"/>
            </a:pPr>
            <a:r>
              <a:rPr lang="it-IT" sz="2200" dirty="0"/>
              <a:t>Evitate di aprire gli allegati a meno che non siano stati sottoposti a un programma antivirus</a:t>
            </a:r>
          </a:p>
          <a:p>
            <a:pPr marL="800100" lvl="2" indent="-342900" algn="just">
              <a:lnSpc>
                <a:spcPct val="120000"/>
              </a:lnSpc>
              <a:buFont typeface="Wingdings" panose="05000000000000000000" pitchFamily="2" charset="2"/>
              <a:buChar char="ü"/>
            </a:pPr>
            <a:r>
              <a:rPr lang="it-IT" sz="2200" dirty="0"/>
              <a:t>Ricordatevi di disconnettere i vostri account, soprattutto quando utilizzate un computer pubblico condiviso</a:t>
            </a:r>
          </a:p>
          <a:p>
            <a:pPr marL="800100" lvl="2" indent="-342900" algn="just">
              <a:lnSpc>
                <a:spcPct val="120000"/>
              </a:lnSpc>
              <a:buFont typeface="Wingdings" panose="05000000000000000000" pitchFamily="2" charset="2"/>
              <a:buChar char="ü"/>
            </a:pPr>
            <a:r>
              <a:rPr lang="it-IT" sz="2200" dirty="0"/>
              <a:t>eliminate tutte le e-mail provenienti da persone sconosciute</a:t>
            </a:r>
          </a:p>
          <a:p>
            <a:pPr marL="800100" lvl="2" indent="-342900" algn="just">
              <a:lnSpc>
                <a:spcPct val="120000"/>
              </a:lnSpc>
              <a:buFont typeface="Wingdings" panose="05000000000000000000" pitchFamily="2" charset="2"/>
              <a:buChar char="ü"/>
            </a:pPr>
            <a:r>
              <a:rPr lang="it-IT" sz="2200" dirty="0"/>
              <a:t>non rispondete mai a quelle email che riconoscete come spam</a:t>
            </a:r>
            <a:endParaRPr lang="en-US" sz="2400" dirty="0">
              <a:solidFill>
                <a:srgbClr val="002060"/>
              </a:solidFill>
            </a:endParaRPr>
          </a:p>
          <a:p>
            <a:pPr lvl="1">
              <a:lnSpc>
                <a:spcPct val="120000"/>
              </a:lnSpc>
            </a:pPr>
            <a:endParaRPr lang="en-US" dirty="0"/>
          </a:p>
        </p:txBody>
      </p:sp>
      <p:pic>
        <p:nvPicPr>
          <p:cNvPr id="8" name="Γραφικό 4" descr="Email">
            <a:extLst>
              <a:ext uri="{FF2B5EF4-FFF2-40B4-BE49-F238E27FC236}">
                <a16:creationId xmlns:a16="http://schemas.microsoft.com/office/drawing/2014/main" id="{A68BC48D-41AE-4AF0-BEEE-5B4E273075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9250" y="2334083"/>
            <a:ext cx="2285771" cy="2285771"/>
          </a:xfrm>
          <a:prstGeom prst="rect">
            <a:avLst/>
          </a:prstGeom>
        </p:spPr>
      </p:pic>
    </p:spTree>
    <p:extLst>
      <p:ext uri="{BB962C8B-B14F-4D97-AF65-F5344CB8AC3E}">
        <p14:creationId xmlns:p14="http://schemas.microsoft.com/office/powerpoint/2010/main" val="4284686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err="1"/>
              <a:t>Fattori</a:t>
            </a:r>
            <a:r>
              <a:rPr lang="en-US" dirty="0"/>
              <a:t> di </a:t>
            </a:r>
            <a:r>
              <a:rPr lang="en-US" dirty="0" err="1"/>
              <a:t>rischio</a:t>
            </a:r>
            <a:r>
              <a:rPr lang="en-US" dirty="0"/>
              <a:t>: spam mail- </a:t>
            </a:r>
            <a:r>
              <a:rPr lang="en-US" dirty="0" err="1"/>
              <a:t>esempio</a:t>
            </a:r>
            <a:r>
              <a:rPr lang="en-US" dirty="0"/>
              <a:t> 1</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La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protezione</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della</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privacy e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dei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dati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personali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feld 8"/>
          <p:cNvSpPr txBox="1"/>
          <p:nvPr/>
        </p:nvSpPr>
        <p:spPr>
          <a:xfrm>
            <a:off x="571132" y="6581001"/>
            <a:ext cx="7788165" cy="276999"/>
          </a:xfrm>
          <a:prstGeom prst="rect">
            <a:avLst/>
          </a:prstGeom>
        </p:spPr>
        <p:txBody>
          <a:bodyPr wrap="square" rtlCol="0">
            <a:spAutoFit/>
          </a:bodyPr>
          <a:lstStyle/>
          <a:p>
            <a:r>
              <a:rPr lang="de-DE" sz="1200" dirty="0">
                <a:solidFill>
                  <a:srgbClr val="002060"/>
                </a:solidFill>
              </a:rPr>
              <a:t>Source: [4] https://terranovasecurity.com/top-examples-of-phishing-emails/</a:t>
            </a:r>
          </a:p>
        </p:txBody>
      </p:sp>
      <p:pic>
        <p:nvPicPr>
          <p:cNvPr id="3" name="Grafik 2"/>
          <p:cNvPicPr>
            <a:picLocks noChangeAspect="1"/>
          </p:cNvPicPr>
          <p:nvPr/>
        </p:nvPicPr>
        <p:blipFill>
          <a:blip r:embed="rId3"/>
          <a:stretch>
            <a:fillRect/>
          </a:stretch>
        </p:blipFill>
        <p:spPr>
          <a:xfrm>
            <a:off x="607629" y="1731350"/>
            <a:ext cx="5490341" cy="4782376"/>
          </a:xfrm>
          <a:prstGeom prst="rect">
            <a:avLst/>
          </a:prstGeom>
        </p:spPr>
      </p:pic>
      <p:sp>
        <p:nvSpPr>
          <p:cNvPr id="8" name="Textfeld 7"/>
          <p:cNvSpPr txBox="1"/>
          <p:nvPr/>
        </p:nvSpPr>
        <p:spPr>
          <a:xfrm>
            <a:off x="6442840" y="2069685"/>
            <a:ext cx="4487917" cy="2308324"/>
          </a:xfrm>
          <a:prstGeom prst="rect">
            <a:avLst/>
          </a:prstGeom>
        </p:spPr>
        <p:txBody>
          <a:bodyPr wrap="square" rtlCol="0">
            <a:spAutoFit/>
          </a:bodyPr>
          <a:lstStyle/>
          <a:p>
            <a:pPr marL="536575" indent="-536575" algn="just"/>
            <a:r>
              <a:rPr lang="en-US" sz="3200" dirty="0">
                <a:solidFill>
                  <a:srgbClr val="C00000"/>
                </a:solidFill>
                <a:sym typeface="Wingdings" panose="05000000000000000000" pitchFamily="2" charset="2"/>
              </a:rPr>
              <a:t></a:t>
            </a:r>
            <a:r>
              <a:rPr lang="en-US" sz="2800" dirty="0">
                <a:solidFill>
                  <a:srgbClr val="002060"/>
                </a:solidFill>
                <a:sym typeface="Wingdings" panose="05000000000000000000" pitchFamily="2" charset="2"/>
              </a:rPr>
              <a:t> Quale </a:t>
            </a:r>
            <a:r>
              <a:rPr lang="en-US" sz="2800" dirty="0" err="1">
                <a:solidFill>
                  <a:srgbClr val="002060"/>
                </a:solidFill>
                <a:sym typeface="Wingdings" panose="05000000000000000000" pitchFamily="2" charset="2"/>
              </a:rPr>
              <a:t>ritenete</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possa</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essere</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l’indicatore</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che</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questa</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sia</a:t>
            </a:r>
            <a:r>
              <a:rPr lang="en-US" sz="2800" dirty="0">
                <a:solidFill>
                  <a:srgbClr val="002060"/>
                </a:solidFill>
                <a:sym typeface="Wingdings" panose="05000000000000000000" pitchFamily="2" charset="2"/>
              </a:rPr>
              <a:t> una email di spam? (La </a:t>
            </a:r>
            <a:r>
              <a:rPr lang="en-US" sz="2800" dirty="0" err="1">
                <a:solidFill>
                  <a:srgbClr val="002060"/>
                </a:solidFill>
                <a:sym typeface="Wingdings" panose="05000000000000000000" pitchFamily="2" charset="2"/>
              </a:rPr>
              <a:t>soluzione</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nella</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prossima</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diapositiva</a:t>
            </a:r>
            <a:r>
              <a:rPr lang="en-US" sz="2800" dirty="0">
                <a:solidFill>
                  <a:srgbClr val="002060"/>
                </a:solidFill>
                <a:sym typeface="Wingdings" panose="05000000000000000000" pitchFamily="2" charset="2"/>
              </a:rPr>
              <a:t>)</a:t>
            </a:r>
            <a:endParaRPr lang="de-DE" sz="3200" dirty="0">
              <a:solidFill>
                <a:srgbClr val="002060"/>
              </a:solidFill>
            </a:endParaRPr>
          </a:p>
        </p:txBody>
      </p:sp>
    </p:spTree>
    <p:extLst>
      <p:ext uri="{BB962C8B-B14F-4D97-AF65-F5344CB8AC3E}">
        <p14:creationId xmlns:p14="http://schemas.microsoft.com/office/powerpoint/2010/main" val="1386153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err="1"/>
              <a:t>Fattori</a:t>
            </a:r>
            <a:r>
              <a:rPr lang="en-US" dirty="0"/>
              <a:t> di </a:t>
            </a:r>
            <a:r>
              <a:rPr lang="en-US" dirty="0" err="1"/>
              <a:t>rischio</a:t>
            </a:r>
            <a:r>
              <a:rPr lang="en-US" dirty="0"/>
              <a:t>: spam mails- </a:t>
            </a:r>
            <a:r>
              <a:rPr lang="en-US" dirty="0" err="1"/>
              <a:t>esempio</a:t>
            </a:r>
            <a:r>
              <a:rPr lang="en-US" dirty="0"/>
              <a:t> 1</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La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protezione</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della</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privacy e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dei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dati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personali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feld 8"/>
          <p:cNvSpPr txBox="1"/>
          <p:nvPr/>
        </p:nvSpPr>
        <p:spPr>
          <a:xfrm>
            <a:off x="571132" y="6581001"/>
            <a:ext cx="7788165" cy="276999"/>
          </a:xfrm>
          <a:prstGeom prst="rect">
            <a:avLst/>
          </a:prstGeom>
        </p:spPr>
        <p:txBody>
          <a:bodyPr wrap="square" rtlCol="0">
            <a:spAutoFit/>
          </a:bodyPr>
          <a:lstStyle/>
          <a:p>
            <a:r>
              <a:rPr lang="de-DE" sz="1200" dirty="0">
                <a:solidFill>
                  <a:srgbClr val="002060"/>
                </a:solidFill>
              </a:rPr>
              <a:t>Source: [4] https://terranovasecurity.com/top-examples-of-phishing-emails/</a:t>
            </a:r>
          </a:p>
        </p:txBody>
      </p:sp>
      <p:pic>
        <p:nvPicPr>
          <p:cNvPr id="3" name="Grafik 2"/>
          <p:cNvPicPr>
            <a:picLocks noChangeAspect="1"/>
          </p:cNvPicPr>
          <p:nvPr/>
        </p:nvPicPr>
        <p:blipFill>
          <a:blip r:embed="rId3"/>
          <a:stretch>
            <a:fillRect/>
          </a:stretch>
        </p:blipFill>
        <p:spPr>
          <a:xfrm>
            <a:off x="607629" y="1731350"/>
            <a:ext cx="5490341" cy="4782376"/>
          </a:xfrm>
          <a:prstGeom prst="rect">
            <a:avLst/>
          </a:prstGeom>
        </p:spPr>
      </p:pic>
      <p:sp>
        <p:nvSpPr>
          <p:cNvPr id="7" name="Textfeld 6"/>
          <p:cNvSpPr txBox="1"/>
          <p:nvPr/>
        </p:nvSpPr>
        <p:spPr>
          <a:xfrm>
            <a:off x="730470" y="1954925"/>
            <a:ext cx="2144110" cy="315310"/>
          </a:xfrm>
          <a:prstGeom prst="rect">
            <a:avLst/>
          </a:prstGeom>
          <a:ln w="38100">
            <a:solidFill>
              <a:srgbClr val="FF0000"/>
            </a:solidFill>
          </a:ln>
        </p:spPr>
        <p:txBody>
          <a:bodyPr wrap="square" rtlCol="0">
            <a:spAutoFit/>
          </a:bodyPr>
          <a:lstStyle/>
          <a:p>
            <a:pPr algn="l"/>
            <a:endParaRPr lang="de-DE" dirty="0" err="1"/>
          </a:p>
        </p:txBody>
      </p:sp>
      <p:sp>
        <p:nvSpPr>
          <p:cNvPr id="10" name="Textfeld 9"/>
          <p:cNvSpPr txBox="1"/>
          <p:nvPr/>
        </p:nvSpPr>
        <p:spPr>
          <a:xfrm>
            <a:off x="730470" y="2421111"/>
            <a:ext cx="2622330" cy="364129"/>
          </a:xfrm>
          <a:prstGeom prst="rect">
            <a:avLst/>
          </a:prstGeom>
          <a:ln w="38100">
            <a:solidFill>
              <a:srgbClr val="FF0000"/>
            </a:solidFill>
          </a:ln>
        </p:spPr>
        <p:txBody>
          <a:bodyPr wrap="square" rtlCol="0">
            <a:spAutoFit/>
          </a:bodyPr>
          <a:lstStyle/>
          <a:p>
            <a:pPr algn="l"/>
            <a:endParaRPr lang="de-DE" dirty="0" err="1"/>
          </a:p>
        </p:txBody>
      </p:sp>
      <p:sp>
        <p:nvSpPr>
          <p:cNvPr id="8" name="Textfeld 7"/>
          <p:cNvSpPr txBox="1"/>
          <p:nvPr/>
        </p:nvSpPr>
        <p:spPr>
          <a:xfrm>
            <a:off x="6516413" y="3614706"/>
            <a:ext cx="4487917" cy="1877437"/>
          </a:xfrm>
          <a:prstGeom prst="rect">
            <a:avLst/>
          </a:prstGeom>
        </p:spPr>
        <p:txBody>
          <a:bodyPr wrap="square" rtlCol="0">
            <a:spAutoFit/>
          </a:bodyPr>
          <a:lstStyle/>
          <a:p>
            <a:pPr marL="536575" indent="-536575" algn="just"/>
            <a:r>
              <a:rPr lang="en-US" sz="3200" dirty="0">
                <a:solidFill>
                  <a:srgbClr val="C00000"/>
                </a:solidFill>
                <a:sym typeface="Wingdings" panose="05000000000000000000" pitchFamily="2" charset="2"/>
              </a:rPr>
              <a:t> </a:t>
            </a:r>
            <a:r>
              <a:rPr lang="en-US" sz="2800" dirty="0">
                <a:solidFill>
                  <a:srgbClr val="002060"/>
                </a:solidFill>
                <a:sym typeface="Wingdings" panose="05000000000000000000" pitchFamily="2" charset="2"/>
              </a:rPr>
              <a:t>Il </a:t>
            </a:r>
            <a:r>
              <a:rPr lang="en-US" sz="2800" dirty="0" err="1">
                <a:solidFill>
                  <a:srgbClr val="002060"/>
                </a:solidFill>
                <a:sym typeface="Wingdings" panose="05000000000000000000" pitchFamily="2" charset="2"/>
              </a:rPr>
              <a:t>Mittente</a:t>
            </a:r>
            <a:r>
              <a:rPr lang="en-US" sz="2800" dirty="0">
                <a:solidFill>
                  <a:srgbClr val="002060"/>
                </a:solidFill>
                <a:sym typeface="Wingdings" panose="05000000000000000000" pitchFamily="2" charset="2"/>
              </a:rPr>
              <a:t> e </a:t>
            </a:r>
            <a:r>
              <a:rPr lang="en-US" sz="2800" dirty="0" err="1">
                <a:solidFill>
                  <a:srgbClr val="002060"/>
                </a:solidFill>
                <a:sym typeface="Wingdings" panose="05000000000000000000" pitchFamily="2" charset="2"/>
              </a:rPr>
              <a:t>l’Oggetto</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della</a:t>
            </a:r>
            <a:r>
              <a:rPr lang="en-US" sz="2800" dirty="0">
                <a:solidFill>
                  <a:srgbClr val="002060"/>
                </a:solidFill>
                <a:sym typeface="Wingdings" panose="05000000000000000000" pitchFamily="2" charset="2"/>
              </a:rPr>
              <a:t> mail  </a:t>
            </a:r>
            <a:r>
              <a:rPr lang="en-US" sz="2800" dirty="0" err="1">
                <a:solidFill>
                  <a:srgbClr val="002060"/>
                </a:solidFill>
                <a:sym typeface="Wingdings" panose="05000000000000000000" pitchFamily="2" charset="2"/>
              </a:rPr>
              <a:t>indicano</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che</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si</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tratta</a:t>
            </a:r>
            <a:r>
              <a:rPr lang="en-US" sz="2800" dirty="0">
                <a:solidFill>
                  <a:srgbClr val="002060"/>
                </a:solidFill>
                <a:sym typeface="Wingdings" panose="05000000000000000000" pitchFamily="2" charset="2"/>
              </a:rPr>
              <a:t> di una mail di spam.</a:t>
            </a:r>
            <a:endParaRPr lang="de-DE" sz="3200" i="1" dirty="0">
              <a:solidFill>
                <a:srgbClr val="002060"/>
              </a:solidFill>
            </a:endParaRPr>
          </a:p>
        </p:txBody>
      </p:sp>
    </p:spTree>
    <p:extLst>
      <p:ext uri="{BB962C8B-B14F-4D97-AF65-F5344CB8AC3E}">
        <p14:creationId xmlns:p14="http://schemas.microsoft.com/office/powerpoint/2010/main" val="3522387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267283" y="2040438"/>
            <a:ext cx="7657517" cy="3555582"/>
          </a:xfrm>
          <a:prstGeom prst="rect">
            <a:avLst/>
          </a:prstGeom>
        </p:spPr>
      </p:pic>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err="1"/>
              <a:t>Fattori</a:t>
            </a:r>
            <a:r>
              <a:rPr lang="en-US" dirty="0"/>
              <a:t> di </a:t>
            </a:r>
            <a:r>
              <a:rPr lang="en-US" dirty="0" err="1"/>
              <a:t>rischio</a:t>
            </a:r>
            <a:r>
              <a:rPr lang="en-US" dirty="0"/>
              <a:t>: spam mail- </a:t>
            </a:r>
            <a:r>
              <a:rPr lang="en-US" dirty="0" err="1"/>
              <a:t>esempio</a:t>
            </a:r>
            <a:r>
              <a:rPr lang="en-US" dirty="0"/>
              <a:t> 2</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La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protezione</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della</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privacy e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dei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dati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personali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feld 8"/>
          <p:cNvSpPr txBox="1"/>
          <p:nvPr/>
        </p:nvSpPr>
        <p:spPr>
          <a:xfrm>
            <a:off x="571132" y="6581001"/>
            <a:ext cx="7788165" cy="276999"/>
          </a:xfrm>
          <a:prstGeom prst="rect">
            <a:avLst/>
          </a:prstGeom>
        </p:spPr>
        <p:txBody>
          <a:bodyPr wrap="square" rtlCol="0">
            <a:spAutoFit/>
          </a:bodyPr>
          <a:lstStyle/>
          <a:p>
            <a:r>
              <a:rPr lang="de-DE" sz="1200" dirty="0">
                <a:solidFill>
                  <a:srgbClr val="002060"/>
                </a:solidFill>
              </a:rPr>
              <a:t>Source: [5] </a:t>
            </a:r>
            <a:r>
              <a:rPr lang="de-DE" sz="1200" dirty="0">
                <a:solidFill>
                  <a:srgbClr val="002060"/>
                </a:solidFill>
                <a:hlinkClick r:id="rId4"/>
              </a:rPr>
              <a:t>https://blog.usecure.io/the-most-common-examples-of-a-phishing-email</a:t>
            </a:r>
            <a:r>
              <a:rPr lang="de-DE" sz="1200" dirty="0">
                <a:solidFill>
                  <a:srgbClr val="002060"/>
                </a:solidFill>
              </a:rPr>
              <a:t> </a:t>
            </a:r>
          </a:p>
        </p:txBody>
      </p:sp>
      <p:sp>
        <p:nvSpPr>
          <p:cNvPr id="10" name="Textfeld 9"/>
          <p:cNvSpPr txBox="1"/>
          <p:nvPr/>
        </p:nvSpPr>
        <p:spPr>
          <a:xfrm>
            <a:off x="8016240" y="1685096"/>
            <a:ext cx="3908477" cy="2739211"/>
          </a:xfrm>
          <a:prstGeom prst="rect">
            <a:avLst/>
          </a:prstGeom>
        </p:spPr>
        <p:txBody>
          <a:bodyPr wrap="square" rtlCol="0">
            <a:spAutoFit/>
          </a:bodyPr>
          <a:lstStyle/>
          <a:p>
            <a:pPr marL="536575" indent="-536575" algn="just"/>
            <a:r>
              <a:rPr lang="en-US" sz="3200" dirty="0">
                <a:solidFill>
                  <a:srgbClr val="C00000"/>
                </a:solidFill>
                <a:sym typeface="Wingdings" panose="05000000000000000000" pitchFamily="2" charset="2"/>
              </a:rPr>
              <a:t></a:t>
            </a:r>
            <a:r>
              <a:rPr lang="en-US" sz="3200" dirty="0">
                <a:solidFill>
                  <a:srgbClr val="002060"/>
                </a:solidFill>
                <a:sym typeface="Wingdings" panose="05000000000000000000" pitchFamily="2" charset="2"/>
              </a:rPr>
              <a:t> </a:t>
            </a:r>
            <a:r>
              <a:rPr lang="en-US" sz="2800" dirty="0">
                <a:solidFill>
                  <a:srgbClr val="002060"/>
                </a:solidFill>
                <a:sym typeface="Wingdings" panose="05000000000000000000" pitchFamily="2" charset="2"/>
              </a:rPr>
              <a:t>Quale </a:t>
            </a:r>
            <a:r>
              <a:rPr lang="en-US" sz="2800" dirty="0" err="1">
                <a:solidFill>
                  <a:srgbClr val="002060"/>
                </a:solidFill>
                <a:sym typeface="Wingdings" panose="05000000000000000000" pitchFamily="2" charset="2"/>
              </a:rPr>
              <a:t>ritenete</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possa</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essere</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l’indicatore</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che</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questa</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sia</a:t>
            </a:r>
            <a:r>
              <a:rPr lang="en-US" sz="2800" dirty="0">
                <a:solidFill>
                  <a:srgbClr val="002060"/>
                </a:solidFill>
                <a:sym typeface="Wingdings" panose="05000000000000000000" pitchFamily="2" charset="2"/>
              </a:rPr>
              <a:t> una email di spam? (La </a:t>
            </a:r>
            <a:r>
              <a:rPr lang="en-US" sz="2800" dirty="0" err="1">
                <a:solidFill>
                  <a:srgbClr val="002060"/>
                </a:solidFill>
                <a:sym typeface="Wingdings" panose="05000000000000000000" pitchFamily="2" charset="2"/>
              </a:rPr>
              <a:t>soluzione</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nella</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prossima</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diapositiva</a:t>
            </a:r>
            <a:r>
              <a:rPr lang="en-US" sz="2800" dirty="0">
                <a:solidFill>
                  <a:srgbClr val="002060"/>
                </a:solidFill>
                <a:sym typeface="Wingdings" panose="05000000000000000000" pitchFamily="2" charset="2"/>
              </a:rPr>
              <a:t>)</a:t>
            </a:r>
            <a:endParaRPr lang="de-DE" sz="2800" dirty="0">
              <a:solidFill>
                <a:srgbClr val="002060"/>
              </a:solidFill>
            </a:endParaRPr>
          </a:p>
        </p:txBody>
      </p:sp>
    </p:spTree>
    <p:extLst>
      <p:ext uri="{BB962C8B-B14F-4D97-AF65-F5344CB8AC3E}">
        <p14:creationId xmlns:p14="http://schemas.microsoft.com/office/powerpoint/2010/main" val="3134850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267283" y="2040438"/>
            <a:ext cx="8092014" cy="3555582"/>
          </a:xfrm>
          <a:prstGeom prst="rect">
            <a:avLst/>
          </a:prstGeom>
        </p:spPr>
      </p:pic>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err="1"/>
              <a:t>Fattori</a:t>
            </a:r>
            <a:r>
              <a:rPr lang="en-US" dirty="0"/>
              <a:t> di </a:t>
            </a:r>
            <a:r>
              <a:rPr lang="en-US" dirty="0" err="1"/>
              <a:t>rischio</a:t>
            </a:r>
            <a:r>
              <a:rPr lang="en-US" dirty="0"/>
              <a:t>: spam mail- </a:t>
            </a:r>
            <a:r>
              <a:rPr lang="en-US" dirty="0" err="1"/>
              <a:t>esempio</a:t>
            </a:r>
            <a:r>
              <a:rPr lang="en-US" dirty="0"/>
              <a:t> 2</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La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protezione</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della</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privacy e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dei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dati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personali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feld 8"/>
          <p:cNvSpPr txBox="1"/>
          <p:nvPr/>
        </p:nvSpPr>
        <p:spPr>
          <a:xfrm>
            <a:off x="571132" y="6581001"/>
            <a:ext cx="7788165" cy="276999"/>
          </a:xfrm>
          <a:prstGeom prst="rect">
            <a:avLst/>
          </a:prstGeom>
        </p:spPr>
        <p:txBody>
          <a:bodyPr wrap="square" rtlCol="0">
            <a:spAutoFit/>
          </a:bodyPr>
          <a:lstStyle/>
          <a:p>
            <a:r>
              <a:rPr lang="de-DE" sz="1200" dirty="0">
                <a:solidFill>
                  <a:srgbClr val="002060"/>
                </a:solidFill>
              </a:rPr>
              <a:t>Source: [5] </a:t>
            </a:r>
            <a:r>
              <a:rPr lang="de-DE" sz="1200" dirty="0">
                <a:solidFill>
                  <a:srgbClr val="002060"/>
                </a:solidFill>
                <a:hlinkClick r:id="rId4"/>
              </a:rPr>
              <a:t>https://blog.usecure.io/the-most-common-examples-of-a-phishing-email</a:t>
            </a:r>
            <a:r>
              <a:rPr lang="de-DE" sz="1200" dirty="0">
                <a:solidFill>
                  <a:srgbClr val="002060"/>
                </a:solidFill>
              </a:rPr>
              <a:t> </a:t>
            </a:r>
          </a:p>
        </p:txBody>
      </p:sp>
      <p:sp>
        <p:nvSpPr>
          <p:cNvPr id="8" name="Textfeld 7"/>
          <p:cNvSpPr txBox="1"/>
          <p:nvPr/>
        </p:nvSpPr>
        <p:spPr>
          <a:xfrm>
            <a:off x="8359297" y="3001318"/>
            <a:ext cx="3565420" cy="2308324"/>
          </a:xfrm>
          <a:prstGeom prst="rect">
            <a:avLst/>
          </a:prstGeom>
        </p:spPr>
        <p:txBody>
          <a:bodyPr wrap="square" rtlCol="0">
            <a:spAutoFit/>
          </a:bodyPr>
          <a:lstStyle/>
          <a:p>
            <a:pPr marL="536575" indent="-536575" algn="just"/>
            <a:r>
              <a:rPr lang="en-US" sz="3200" dirty="0">
                <a:solidFill>
                  <a:srgbClr val="C00000"/>
                </a:solidFill>
                <a:sym typeface="Wingdings" panose="05000000000000000000" pitchFamily="2" charset="2"/>
              </a:rPr>
              <a:t> </a:t>
            </a:r>
            <a:r>
              <a:rPr lang="en-US" sz="2800" dirty="0">
                <a:solidFill>
                  <a:srgbClr val="002060"/>
                </a:solidFill>
                <a:sym typeface="Wingdings" panose="05000000000000000000" pitchFamily="2" charset="2"/>
              </a:rPr>
              <a:t>Il </a:t>
            </a:r>
            <a:r>
              <a:rPr lang="en-US" sz="2800" dirty="0" err="1">
                <a:solidFill>
                  <a:srgbClr val="002060"/>
                </a:solidFill>
                <a:sym typeface="Wingdings" panose="05000000000000000000" pitchFamily="2" charset="2"/>
              </a:rPr>
              <a:t>Mittente</a:t>
            </a:r>
            <a:r>
              <a:rPr lang="en-US" sz="2800" dirty="0">
                <a:solidFill>
                  <a:srgbClr val="002060"/>
                </a:solidFill>
                <a:sym typeface="Wingdings" panose="05000000000000000000" pitchFamily="2" charset="2"/>
              </a:rPr>
              <a:t> e </a:t>
            </a:r>
            <a:r>
              <a:rPr lang="en-US" sz="2800" dirty="0" err="1">
                <a:solidFill>
                  <a:srgbClr val="002060"/>
                </a:solidFill>
                <a:sym typeface="Wingdings" panose="05000000000000000000" pitchFamily="2" charset="2"/>
              </a:rPr>
              <a:t>l’Oggetto</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della</a:t>
            </a:r>
            <a:r>
              <a:rPr lang="en-US" sz="2800" dirty="0">
                <a:solidFill>
                  <a:srgbClr val="002060"/>
                </a:solidFill>
                <a:sym typeface="Wingdings" panose="05000000000000000000" pitchFamily="2" charset="2"/>
              </a:rPr>
              <a:t> mail  </a:t>
            </a:r>
            <a:r>
              <a:rPr lang="en-US" sz="2800" dirty="0" err="1">
                <a:solidFill>
                  <a:srgbClr val="002060"/>
                </a:solidFill>
                <a:sym typeface="Wingdings" panose="05000000000000000000" pitchFamily="2" charset="2"/>
              </a:rPr>
              <a:t>indicano</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che</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si</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tratta</a:t>
            </a:r>
            <a:r>
              <a:rPr lang="en-US" sz="2800" dirty="0">
                <a:solidFill>
                  <a:srgbClr val="002060"/>
                </a:solidFill>
                <a:sym typeface="Wingdings" panose="05000000000000000000" pitchFamily="2" charset="2"/>
              </a:rPr>
              <a:t> di una mail di spam.</a:t>
            </a:r>
            <a:endParaRPr lang="de-DE" sz="2800" dirty="0">
              <a:solidFill>
                <a:srgbClr val="002060"/>
              </a:solidFill>
            </a:endParaRPr>
          </a:p>
        </p:txBody>
      </p:sp>
      <p:sp>
        <p:nvSpPr>
          <p:cNvPr id="11" name="Textfeld 10"/>
          <p:cNvSpPr txBox="1"/>
          <p:nvPr/>
        </p:nvSpPr>
        <p:spPr>
          <a:xfrm>
            <a:off x="677919" y="2670077"/>
            <a:ext cx="2569778" cy="146695"/>
          </a:xfrm>
          <a:prstGeom prst="rect">
            <a:avLst/>
          </a:prstGeom>
          <a:ln w="38100">
            <a:solidFill>
              <a:srgbClr val="FF0000"/>
            </a:solidFill>
          </a:ln>
        </p:spPr>
        <p:txBody>
          <a:bodyPr wrap="square" rtlCol="0">
            <a:spAutoFit/>
          </a:bodyPr>
          <a:lstStyle/>
          <a:p>
            <a:pPr algn="l"/>
            <a:endParaRPr lang="de-DE" dirty="0" err="1"/>
          </a:p>
        </p:txBody>
      </p:sp>
      <p:sp>
        <p:nvSpPr>
          <p:cNvPr id="13" name="Textfeld 12"/>
          <p:cNvSpPr txBox="1"/>
          <p:nvPr/>
        </p:nvSpPr>
        <p:spPr>
          <a:xfrm>
            <a:off x="677919" y="2207172"/>
            <a:ext cx="3275653" cy="179552"/>
          </a:xfrm>
          <a:prstGeom prst="rect">
            <a:avLst/>
          </a:prstGeom>
          <a:ln w="38100">
            <a:solidFill>
              <a:srgbClr val="FF0000"/>
            </a:solidFill>
          </a:ln>
        </p:spPr>
        <p:txBody>
          <a:bodyPr wrap="square" rtlCol="0">
            <a:spAutoFit/>
          </a:bodyPr>
          <a:lstStyle/>
          <a:p>
            <a:pPr algn="l"/>
            <a:endParaRPr lang="de-DE" dirty="0" err="1"/>
          </a:p>
        </p:txBody>
      </p:sp>
      <p:sp>
        <p:nvSpPr>
          <p:cNvPr id="14" name="Textfeld 13"/>
          <p:cNvSpPr txBox="1"/>
          <p:nvPr/>
        </p:nvSpPr>
        <p:spPr>
          <a:xfrm>
            <a:off x="571132" y="3001318"/>
            <a:ext cx="7185502" cy="2211813"/>
          </a:xfrm>
          <a:prstGeom prst="rect">
            <a:avLst/>
          </a:prstGeom>
          <a:ln w="38100">
            <a:solidFill>
              <a:srgbClr val="FF0000"/>
            </a:solidFill>
          </a:ln>
        </p:spPr>
        <p:txBody>
          <a:bodyPr wrap="square" rtlCol="0">
            <a:spAutoFit/>
          </a:bodyPr>
          <a:lstStyle/>
          <a:p>
            <a:pPr algn="l"/>
            <a:endParaRPr lang="de-DE" dirty="0" err="1"/>
          </a:p>
        </p:txBody>
      </p:sp>
    </p:spTree>
    <p:extLst>
      <p:ext uri="{BB962C8B-B14F-4D97-AF65-F5344CB8AC3E}">
        <p14:creationId xmlns:p14="http://schemas.microsoft.com/office/powerpoint/2010/main" val="3676248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err="1"/>
              <a:t>Fattori</a:t>
            </a:r>
            <a:r>
              <a:rPr lang="en-US" dirty="0"/>
              <a:t> di </a:t>
            </a:r>
            <a:r>
              <a:rPr lang="en-US" dirty="0" err="1"/>
              <a:t>rischio</a:t>
            </a:r>
            <a:r>
              <a:rPr lang="en-US" dirty="0"/>
              <a:t>: spam mail- Come è possible </a:t>
            </a:r>
            <a:r>
              <a:rPr lang="en-US" dirty="0" err="1"/>
              <a:t>identificarle</a:t>
            </a:r>
            <a:r>
              <a:rPr lang="en-US" dirty="0"/>
              <a:t>?</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La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protezione</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della</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privacy e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dei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dati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personali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6" name="Θέση περιεχομένου 5">
            <a:extLst>
              <a:ext uri="{FF2B5EF4-FFF2-40B4-BE49-F238E27FC236}">
                <a16:creationId xmlns:a16="http://schemas.microsoft.com/office/drawing/2014/main" id="{E6E9E73E-755C-44B6-A54D-A625BD03A28C}"/>
              </a:ext>
            </a:extLst>
          </p:cNvPr>
          <p:cNvSpPr txBox="1">
            <a:spLocks/>
          </p:cNvSpPr>
          <p:nvPr/>
        </p:nvSpPr>
        <p:spPr>
          <a:xfrm>
            <a:off x="848111" y="1685096"/>
            <a:ext cx="7234208" cy="503468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gn="just">
              <a:lnSpc>
                <a:spcPct val="120000"/>
              </a:lnSpc>
            </a:pPr>
            <a:r>
              <a:rPr lang="it-IT" sz="2400" dirty="0"/>
              <a:t>Presenza di errori grammaticali e di ortografia</a:t>
            </a:r>
          </a:p>
          <a:p>
            <a:pPr marL="342900" lvl="1" indent="-342900" algn="just">
              <a:lnSpc>
                <a:spcPct val="120000"/>
              </a:lnSpc>
            </a:pPr>
            <a:r>
              <a:rPr lang="it-IT" sz="2400" dirty="0"/>
              <a:t>I messaggi sono in lingua straniera</a:t>
            </a:r>
          </a:p>
          <a:p>
            <a:pPr marL="342900" lvl="1" indent="-342900" algn="just">
              <a:lnSpc>
                <a:spcPct val="120000"/>
              </a:lnSpc>
            </a:pPr>
            <a:r>
              <a:rPr lang="it-IT" sz="2400" dirty="0"/>
              <a:t>Si richiede la necessità di un’azione urgente, a volte in combinazione con una minaccia</a:t>
            </a:r>
          </a:p>
          <a:p>
            <a:pPr marL="342900" lvl="1" indent="-342900" algn="just">
              <a:lnSpc>
                <a:spcPct val="120000"/>
              </a:lnSpc>
            </a:pPr>
            <a:r>
              <a:rPr lang="it-IT" sz="2400" dirty="0"/>
              <a:t>Richiesta di inserire dati personali (ad es. PIN o codici del conto corrente)</a:t>
            </a:r>
          </a:p>
          <a:p>
            <a:pPr marL="342900" lvl="1" indent="-342900" algn="just">
              <a:lnSpc>
                <a:spcPct val="120000"/>
              </a:lnSpc>
            </a:pPr>
            <a:r>
              <a:rPr lang="it-IT" sz="2400" dirty="0"/>
              <a:t>Richiesta di aprire un file</a:t>
            </a:r>
          </a:p>
          <a:p>
            <a:pPr marL="342900" lvl="1" indent="-342900" algn="just">
              <a:lnSpc>
                <a:spcPct val="120000"/>
              </a:lnSpc>
            </a:pPr>
            <a:r>
              <a:rPr lang="it-IT" sz="2400" dirty="0"/>
              <a:t>Non abbiamo mai avuto rapporti con gli enti invianti (Poste, Banche </a:t>
            </a:r>
            <a:r>
              <a:rPr lang="it-IT" sz="2400" dirty="0" err="1"/>
              <a:t>etc</a:t>
            </a:r>
            <a:r>
              <a:rPr lang="it-IT" sz="2400" dirty="0"/>
              <a:t>…)</a:t>
            </a:r>
            <a:endParaRPr lang="en-US" sz="2400" dirty="0"/>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95795" y="2680137"/>
            <a:ext cx="4293966" cy="2554015"/>
          </a:xfrm>
          <a:prstGeom prst="ellipse">
            <a:avLst/>
          </a:prstGeom>
          <a:ln>
            <a:noFill/>
          </a:ln>
          <a:effectLst>
            <a:softEdge rad="112500"/>
          </a:effectLst>
        </p:spPr>
      </p:pic>
      <p:sp>
        <p:nvSpPr>
          <p:cNvPr id="9" name="Textfeld 8"/>
          <p:cNvSpPr txBox="1"/>
          <p:nvPr/>
        </p:nvSpPr>
        <p:spPr>
          <a:xfrm>
            <a:off x="571132" y="6581001"/>
            <a:ext cx="9371654" cy="276999"/>
          </a:xfrm>
          <a:prstGeom prst="rect">
            <a:avLst/>
          </a:prstGeom>
        </p:spPr>
        <p:txBody>
          <a:bodyPr wrap="square" rtlCol="0">
            <a:spAutoFit/>
          </a:bodyPr>
          <a:lstStyle/>
          <a:p>
            <a:r>
              <a:rPr lang="de-DE" sz="1200" dirty="0">
                <a:solidFill>
                  <a:srgbClr val="002060"/>
                </a:solidFill>
              </a:rPr>
              <a:t>Più </a:t>
            </a:r>
            <a:r>
              <a:rPr lang="de-DE" sz="1200" dirty="0" err="1">
                <a:solidFill>
                  <a:srgbClr val="002060"/>
                </a:solidFill>
              </a:rPr>
              <a:t>informazioni</a:t>
            </a:r>
            <a:r>
              <a:rPr lang="de-DE" sz="1200" dirty="0">
                <a:solidFill>
                  <a:srgbClr val="002060"/>
                </a:solidFill>
              </a:rPr>
              <a:t> al </a:t>
            </a:r>
            <a:r>
              <a:rPr lang="de-DE" sz="1200" dirty="0" err="1">
                <a:solidFill>
                  <a:srgbClr val="002060"/>
                </a:solidFill>
              </a:rPr>
              <a:t>seguente</a:t>
            </a:r>
            <a:r>
              <a:rPr lang="de-DE" sz="1200" dirty="0">
                <a:solidFill>
                  <a:srgbClr val="002060"/>
                </a:solidFill>
              </a:rPr>
              <a:t> link: [3] </a:t>
            </a:r>
            <a:r>
              <a:rPr lang="it-IT" sz="1200" dirty="0">
                <a:hlinkClick r:id="rId4"/>
              </a:rPr>
              <a:t>Come riconoscere lo spam via e-mail e come prevenirlo - IONOS</a:t>
            </a:r>
            <a:r>
              <a:rPr lang="de-DE" sz="1200" dirty="0">
                <a:solidFill>
                  <a:srgbClr val="002060"/>
                </a:solidFill>
              </a:rPr>
              <a:t> </a:t>
            </a:r>
          </a:p>
        </p:txBody>
      </p:sp>
      <p:sp>
        <p:nvSpPr>
          <p:cNvPr id="10" name="Ορθογώνιο 1">
            <a:extLst>
              <a:ext uri="{FF2B5EF4-FFF2-40B4-BE49-F238E27FC236}">
                <a16:creationId xmlns:a16="http://schemas.microsoft.com/office/drawing/2014/main" id="{3EABFA14-CCC1-48A6-A2A5-B838C912D37A}"/>
              </a:ext>
            </a:extLst>
          </p:cNvPr>
          <p:cNvSpPr/>
          <p:nvPr/>
        </p:nvSpPr>
        <p:spPr>
          <a:xfrm>
            <a:off x="9534789" y="6442501"/>
            <a:ext cx="2411718" cy="276999"/>
          </a:xfrm>
          <a:prstGeom prst="rect">
            <a:avLst/>
          </a:prstGeom>
        </p:spPr>
        <p:txBody>
          <a:bodyPr wrap="square">
            <a:spAutoFit/>
          </a:bodyPr>
          <a:lstStyle/>
          <a:p>
            <a:pPr algn="r"/>
            <a:r>
              <a:rPr lang="en-US" sz="1200" dirty="0">
                <a:hlinkClick r:id="rId5"/>
              </a:rPr>
              <a:t>Source</a:t>
            </a:r>
            <a:r>
              <a:rPr lang="en-US" sz="1200" dirty="0"/>
              <a:t> | </a:t>
            </a:r>
            <a:r>
              <a:rPr lang="en-US" sz="1200" dirty="0" err="1">
                <a:hlinkClick r:id="rId6"/>
              </a:rPr>
              <a:t>Pixabay</a:t>
            </a:r>
            <a:r>
              <a:rPr lang="en-US" sz="1200" dirty="0">
                <a:hlinkClick r:id="rId6"/>
              </a:rPr>
              <a:t> license</a:t>
            </a:r>
            <a:endParaRPr lang="en-US" sz="1200" dirty="0"/>
          </a:p>
        </p:txBody>
      </p:sp>
    </p:spTree>
    <p:extLst>
      <p:ext uri="{BB962C8B-B14F-4D97-AF65-F5344CB8AC3E}">
        <p14:creationId xmlns:p14="http://schemas.microsoft.com/office/powerpoint/2010/main" val="1100114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70741"/>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b="1" dirty="0">
                <a:solidFill>
                  <a:srgbClr val="203864"/>
                </a:solidFill>
              </a:rPr>
              <a:t>Il mittente può essere un indicatore del fatto che un'e-mail sia spam?</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Si</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No</a:t>
            </a:r>
            <a:endParaRPr lang="el-GR" dirty="0"/>
          </a:p>
        </p:txBody>
      </p:sp>
    </p:spTree>
    <p:extLst>
      <p:ext uri="{BB962C8B-B14F-4D97-AF65-F5344CB8AC3E}">
        <p14:creationId xmlns:p14="http://schemas.microsoft.com/office/powerpoint/2010/main" val="21090367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Ομάδα 26">
            <a:extLst>
              <a:ext uri="{FF2B5EF4-FFF2-40B4-BE49-F238E27FC236}">
                <a16:creationId xmlns:a16="http://schemas.microsoft.com/office/drawing/2014/main" id="{FAA18049-4E88-457C-8B40-A00C5AE764B5}"/>
              </a:ext>
            </a:extLst>
          </p:cNvPr>
          <p:cNvGrpSpPr/>
          <p:nvPr/>
        </p:nvGrpSpPr>
        <p:grpSpPr>
          <a:xfrm>
            <a:off x="9587789" y="3777625"/>
            <a:ext cx="2245582" cy="2759937"/>
            <a:chOff x="7061107" y="2775080"/>
            <a:chExt cx="2245582" cy="2759937"/>
          </a:xfrm>
        </p:grpSpPr>
        <p:pic>
          <p:nvPicPr>
            <p:cNvPr id="2056" name="Picture 8">
              <a:extLst>
                <a:ext uri="{FF2B5EF4-FFF2-40B4-BE49-F238E27FC236}">
                  <a16:creationId xmlns:a16="http://schemas.microsoft.com/office/drawing/2014/main" id="{AB8DE177-3B14-4DD1-8555-B9CAA76C5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063" y="2775080"/>
              <a:ext cx="1962150" cy="216217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77222350-D614-4C8B-BF11-EE712FC0E938}"/>
                </a:ext>
              </a:extLst>
            </p:cNvPr>
            <p:cNvSpPr txBox="1"/>
            <p:nvPr/>
          </p:nvSpPr>
          <p:spPr>
            <a:xfrm>
              <a:off x="7061107" y="4981019"/>
              <a:ext cx="2245582"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AKADIMAIKO DIADIKTYO (GUnet)</a:t>
              </a:r>
            </a:p>
            <a:p>
              <a:pPr algn="ctr" fontAlgn="base"/>
              <a:r>
                <a:rPr lang="en-US" sz="1000" b="0" i="0">
                  <a:solidFill>
                    <a:srgbClr val="414042"/>
                  </a:solidFill>
                  <a:effectLst/>
                  <a:latin typeface="Roboto" panose="02000000000000000000" pitchFamily="2" charset="0"/>
                </a:rPr>
                <a:t>ATHENS, GREECE</a:t>
              </a:r>
            </a:p>
            <a:p>
              <a:pPr algn="ctr" fontAlgn="base"/>
              <a:r>
                <a:rPr lang="en-US" sz="1000" b="0" i="0" u="none" strike="noStrike">
                  <a:solidFill>
                    <a:srgbClr val="D71920"/>
                  </a:solidFill>
                  <a:effectLst/>
                  <a:latin typeface="Roboto" panose="02000000000000000000" pitchFamily="2" charset="0"/>
                  <a:hlinkClick r:id="rId3"/>
                </a:rPr>
                <a:t>www.gunet.gr</a:t>
              </a:r>
              <a:endParaRPr lang="en-US" sz="1000" b="0" i="0">
                <a:solidFill>
                  <a:srgbClr val="414042"/>
                </a:solidFill>
                <a:effectLst/>
                <a:latin typeface="Roboto" panose="02000000000000000000" pitchFamily="2" charset="0"/>
              </a:endParaRPr>
            </a:p>
          </p:txBody>
        </p:sp>
      </p:grpSp>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583724" y="2027730"/>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5"/>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4111945" y="4542257"/>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7"/>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6186067" y="2015292"/>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a:solidFill>
                    <a:srgbClr val="203864"/>
                  </a:solidFill>
                  <a:effectLst/>
                  <a:latin typeface="Roboto" panose="02000000000000000000" pitchFamily="2" charset="0"/>
                </a:rPr>
                <a:t>PROLIPSIS</a:t>
              </a:r>
            </a:p>
            <a:p>
              <a:pPr algn="ctr" fontAlgn="base"/>
              <a:r>
                <a:rPr lang="nb-NO" sz="1000" b="0" i="0">
                  <a:solidFill>
                    <a:srgbClr val="666666"/>
                  </a:solidFill>
                  <a:effectLst/>
                  <a:latin typeface="Roboto" panose="02000000000000000000" pitchFamily="2" charset="0"/>
                </a:rPr>
                <a:t>ATHENS, GREECE</a:t>
              </a:r>
              <a:br>
                <a:rPr lang="nb-NO" sz="1000" b="0" i="0">
                  <a:solidFill>
                    <a:srgbClr val="666666"/>
                  </a:solidFill>
                  <a:effectLst/>
                  <a:latin typeface="Roboto" panose="02000000000000000000" pitchFamily="2" charset="0"/>
                </a:rPr>
              </a:br>
              <a:r>
                <a:rPr lang="nb-NO" sz="1000" b="0" i="0" u="none" strike="noStrike">
                  <a:solidFill>
                    <a:srgbClr val="D71920"/>
                  </a:solidFill>
                  <a:effectLst/>
                  <a:latin typeface="Roboto" panose="02000000000000000000" pitchFamily="2" charset="0"/>
                  <a:hlinkClick r:id="rId9"/>
                </a:rPr>
                <a:t>www.prolepsis.gr</a:t>
              </a:r>
              <a:endParaRPr lang="nb-NO" sz="1000" b="0" i="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845822" y="4591510"/>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UNIVERSITAT DE VALENCIA</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11"/>
                </a:rPr>
                <a:t>www.uv.es</a:t>
              </a:r>
              <a:endParaRPr lang="es-ES" sz="1000" b="0" i="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3332429" y="4600164"/>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3"/>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5019359" y="1427085"/>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ITALY</a:t>
              </a:r>
            </a:p>
            <a:p>
              <a:pPr algn="ctr" fontAlgn="base"/>
              <a:r>
                <a:rPr lang="en-US" sz="1000" b="0" i="0" u="none" strike="noStrike">
                  <a:solidFill>
                    <a:srgbClr val="D71920"/>
                  </a:solidFill>
                  <a:effectLst/>
                  <a:latin typeface="Roboto" panose="02000000000000000000" pitchFamily="2" charset="0"/>
                  <a:hlinkClick r:id="rId15"/>
                </a:rPr>
                <a:t>www.oxfamitalia.org/</a:t>
              </a:r>
              <a:endParaRPr lang="en-US" sz="1000" b="0" i="0">
                <a:solidFill>
                  <a:srgbClr val="414042"/>
                </a:solidFill>
                <a:effectLst/>
                <a:latin typeface="Roboto" panose="02000000000000000000" pitchFamily="2" charset="0"/>
              </a:endParaRPr>
            </a:p>
          </p:txBody>
        </p:sp>
      </p:grpSp>
    </p:spTree>
    <p:extLst>
      <p:ext uri="{BB962C8B-B14F-4D97-AF65-F5344CB8AC3E}">
        <p14:creationId xmlns:p14="http://schemas.microsoft.com/office/powerpoint/2010/main" val="1311204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b="1" dirty="0">
                <a:solidFill>
                  <a:srgbClr val="203864"/>
                </a:solidFill>
              </a:rPr>
              <a:t>Cosa non bisogna mai fare se si riceve una presunta e-mail di spam?</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 </a:t>
            </a:r>
            <a:r>
              <a:rPr lang="en-US" dirty="0" err="1"/>
              <a:t>Cancellare</a:t>
            </a:r>
            <a:r>
              <a:rPr lang="en-US" dirty="0"/>
              <a:t> la mail</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a:t>
            </a:r>
            <a:r>
              <a:rPr lang="en-US" dirty="0" err="1"/>
              <a:t>Verificare</a:t>
            </a:r>
            <a:r>
              <a:rPr lang="en-US" dirty="0"/>
              <a:t> </a:t>
            </a:r>
            <a:r>
              <a:rPr lang="en-US" dirty="0" err="1"/>
              <a:t>il</a:t>
            </a:r>
            <a:r>
              <a:rPr lang="en-US" dirty="0"/>
              <a:t> </a:t>
            </a:r>
            <a:r>
              <a:rPr lang="en-US" dirty="0" err="1"/>
              <a:t>mittente</a:t>
            </a:r>
            <a:r>
              <a:rPr lang="en-US" dirty="0"/>
              <a:t> </a:t>
            </a:r>
            <a:endParaRPr lang="el-GR" dirty="0"/>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 </a:t>
            </a:r>
            <a:r>
              <a:rPr lang="en-US" dirty="0" err="1"/>
              <a:t>Verificare</a:t>
            </a:r>
            <a:r>
              <a:rPr lang="en-US" dirty="0"/>
              <a:t> le </a:t>
            </a:r>
            <a:r>
              <a:rPr lang="en-US" dirty="0" err="1"/>
              <a:t>referenze</a:t>
            </a:r>
            <a:endParaRPr lang="el-GR" dirty="0"/>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 </a:t>
            </a:r>
            <a:r>
              <a:rPr lang="en-US" dirty="0" err="1"/>
              <a:t>Rispondere</a:t>
            </a:r>
            <a:r>
              <a:rPr lang="en-US" dirty="0"/>
              <a:t> </a:t>
            </a:r>
            <a:r>
              <a:rPr lang="en-US" dirty="0" err="1"/>
              <a:t>subito</a:t>
            </a:r>
            <a:endParaRPr lang="el-GR" dirty="0"/>
          </a:p>
        </p:txBody>
      </p:sp>
      <p:sp>
        <p:nvSpPr>
          <p:cNvPr id="2" name="TextBox 1">
            <a:extLst>
              <a:ext uri="{FF2B5EF4-FFF2-40B4-BE49-F238E27FC236}">
                <a16:creationId xmlns:a16="http://schemas.microsoft.com/office/drawing/2014/main" id="{D5E63C17-BD03-4222-BC8D-E1F551A4DD54}"/>
              </a:ext>
            </a:extLst>
          </p:cNvPr>
          <p:cNvSpPr txBox="1"/>
          <p:nvPr/>
        </p:nvSpPr>
        <p:spPr>
          <a:xfrm>
            <a:off x="2112607" y="1987414"/>
            <a:ext cx="2232150" cy="307777"/>
          </a:xfrm>
          <a:prstGeom prst="rect">
            <a:avLst/>
          </a:prstGeom>
        </p:spPr>
        <p:txBody>
          <a:bodyPr wrap="none" rtlCol="0">
            <a:spAutoFit/>
          </a:bodyPr>
          <a:lstStyle/>
          <a:p>
            <a:pPr algn="l"/>
            <a:r>
              <a:rPr lang="en-US" sz="1400" i="1" dirty="0"/>
              <a:t>Solo una </a:t>
            </a:r>
            <a:r>
              <a:rPr lang="en-US" sz="1400" i="1" dirty="0" err="1"/>
              <a:t>risposta</a:t>
            </a:r>
            <a:r>
              <a:rPr lang="en-US" sz="1400" i="1" dirty="0"/>
              <a:t> è </a:t>
            </a:r>
            <a:r>
              <a:rPr lang="en-US" sz="1400" i="1" dirty="0" err="1"/>
              <a:t>corretta</a:t>
            </a:r>
            <a:r>
              <a:rPr lang="en-US" sz="1400" i="1" dirty="0"/>
              <a:t>!</a:t>
            </a:r>
            <a:endParaRPr lang="el-GR" sz="1400" i="1" dirty="0" err="1"/>
          </a:p>
        </p:txBody>
      </p:sp>
      <p:sp>
        <p:nvSpPr>
          <p:cNvPr id="8"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La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protezione</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della</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privacy e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dei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dati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personali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40256793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538135"/>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5334" t="11941" r="20523"/>
          <a:stretch/>
        </p:blipFill>
        <p:spPr>
          <a:xfrm>
            <a:off x="7783722" y="1874520"/>
            <a:ext cx="4082457" cy="2020282"/>
          </a:xfrm>
          <a:prstGeom prst="rect">
            <a:avLst/>
          </a:prstGeom>
        </p:spPr>
      </p:pic>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2002537" y="1080000"/>
            <a:ext cx="9863642" cy="605096"/>
          </a:xfrm>
        </p:spPr>
        <p:txBody>
          <a:bodyPr>
            <a:normAutofit fontScale="90000"/>
          </a:bodyPr>
          <a:lstStyle/>
          <a:p>
            <a:pPr algn="just"/>
            <a:r>
              <a:rPr lang="en-US" sz="3100" dirty="0" err="1">
                <a:solidFill>
                  <a:srgbClr val="C00000"/>
                </a:solidFill>
              </a:rPr>
              <a:t>Attività</a:t>
            </a:r>
            <a:r>
              <a:rPr lang="en-US" sz="3100" dirty="0">
                <a:solidFill>
                  <a:srgbClr val="C00000"/>
                </a:solidFill>
              </a:rPr>
              <a:t> </a:t>
            </a:r>
            <a:r>
              <a:rPr lang="en-US" sz="3100" dirty="0" err="1">
                <a:solidFill>
                  <a:srgbClr val="C00000"/>
                </a:solidFill>
              </a:rPr>
              <a:t>pratica</a:t>
            </a:r>
            <a:r>
              <a:rPr lang="en-US" sz="3100" dirty="0">
                <a:solidFill>
                  <a:srgbClr val="C00000"/>
                </a:solidFill>
              </a:rPr>
              <a:t>: </a:t>
            </a:r>
            <a:r>
              <a:rPr lang="en-US" sz="3100" dirty="0"/>
              <a:t> Che </a:t>
            </a:r>
            <a:r>
              <a:rPr lang="en-US" sz="3100" dirty="0" err="1"/>
              <a:t>tipo</a:t>
            </a:r>
            <a:r>
              <a:rPr lang="en-US" sz="3100" dirty="0"/>
              <a:t> di </a:t>
            </a:r>
            <a:r>
              <a:rPr lang="en-US" sz="3100" dirty="0" err="1"/>
              <a:t>informazioni</a:t>
            </a:r>
            <a:r>
              <a:rPr lang="en-US" sz="3100" dirty="0"/>
              <a:t> </a:t>
            </a:r>
            <a:r>
              <a:rPr lang="en-US" sz="3100" dirty="0" err="1"/>
              <a:t>possiamo</a:t>
            </a:r>
            <a:r>
              <a:rPr lang="en-US" sz="3100" dirty="0"/>
              <a:t> </a:t>
            </a:r>
            <a:r>
              <a:rPr lang="en-US" sz="3100" dirty="0" err="1"/>
              <a:t>trovare</a:t>
            </a:r>
            <a:r>
              <a:rPr lang="en-US" sz="3100" dirty="0"/>
              <a:t> online? </a:t>
            </a:r>
            <a:r>
              <a:rPr lang="en-US" sz="1800" dirty="0"/>
              <a:t>(</a:t>
            </a:r>
            <a:r>
              <a:rPr lang="en-US" sz="1800" i="1" dirty="0"/>
              <a:t>link</a:t>
            </a:r>
            <a:r>
              <a:rPr lang="en-US" sz="1800" dirty="0"/>
              <a:t> al Modulo 5)</a:t>
            </a:r>
            <a:endParaRPr lang="el-GR" sz="1600"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La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protezione</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della</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privacy e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dei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dati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personali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6" name="Θέση περιεχομένου 5">
            <a:extLst>
              <a:ext uri="{FF2B5EF4-FFF2-40B4-BE49-F238E27FC236}">
                <a16:creationId xmlns:a16="http://schemas.microsoft.com/office/drawing/2014/main" id="{E6E9E73E-755C-44B6-A54D-A625BD03A28C}"/>
              </a:ext>
            </a:extLst>
          </p:cNvPr>
          <p:cNvSpPr txBox="1">
            <a:spLocks/>
          </p:cNvSpPr>
          <p:nvPr/>
        </p:nvSpPr>
        <p:spPr>
          <a:xfrm>
            <a:off x="489859" y="2111340"/>
            <a:ext cx="7178909" cy="418859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gn="just">
              <a:lnSpc>
                <a:spcPct val="120000"/>
              </a:lnSpc>
            </a:pPr>
            <a:r>
              <a:rPr lang="it-IT" sz="2400" dirty="0"/>
              <a:t>L'attività pratica del Modulo 5 "Controllare le informazioni sulla salute?" può essere continuata.</a:t>
            </a:r>
          </a:p>
          <a:p>
            <a:pPr marL="342900" lvl="1" indent="-342900" algn="just">
              <a:lnSpc>
                <a:spcPct val="120000"/>
              </a:lnSpc>
            </a:pPr>
            <a:r>
              <a:rPr lang="it-IT" sz="2400" dirty="0"/>
              <a:t>Provate ad ampliare la valutazione dei siti web precedentemente identificati in questa attività dinamica di gruppo ponendovi le seguenti domande</a:t>
            </a:r>
            <a:r>
              <a:rPr lang="en-US" sz="2400" dirty="0"/>
              <a:t>:</a:t>
            </a:r>
          </a:p>
          <a:p>
            <a:pPr marL="914400" lvl="2" indent="-457200" algn="just">
              <a:lnSpc>
                <a:spcPct val="120000"/>
              </a:lnSpc>
              <a:buFont typeface="+mj-lt"/>
              <a:buAutoNum type="arabicPeriod"/>
            </a:pPr>
            <a:r>
              <a:rPr lang="en-US" sz="2200" dirty="0"/>
              <a:t>La privacy </a:t>
            </a:r>
            <a:r>
              <a:rPr lang="en-US" sz="2200" dirty="0" err="1"/>
              <a:t>dell’utente</a:t>
            </a:r>
            <a:r>
              <a:rPr lang="en-US" sz="2200" dirty="0"/>
              <a:t> è </a:t>
            </a:r>
            <a:r>
              <a:rPr lang="en-US" sz="2200" dirty="0" err="1"/>
              <a:t>protetta</a:t>
            </a:r>
            <a:r>
              <a:rPr lang="en-US" sz="2200" dirty="0"/>
              <a:t> </a:t>
            </a:r>
            <a:r>
              <a:rPr lang="en-US" sz="2200" dirty="0" err="1"/>
              <a:t>navigando</a:t>
            </a:r>
            <a:r>
              <a:rPr lang="en-US" sz="2200" dirty="0"/>
              <a:t> </a:t>
            </a:r>
            <a:r>
              <a:rPr lang="en-US" sz="2200" dirty="0" err="1"/>
              <a:t>nel</a:t>
            </a:r>
            <a:r>
              <a:rPr lang="en-US" sz="2200" dirty="0"/>
              <a:t> </a:t>
            </a:r>
            <a:r>
              <a:rPr lang="en-US" sz="2200" dirty="0" err="1"/>
              <a:t>sito</a:t>
            </a:r>
            <a:r>
              <a:rPr lang="en-US" sz="2200" dirty="0"/>
              <a:t>?</a:t>
            </a:r>
          </a:p>
          <a:p>
            <a:pPr marL="914400" lvl="2" indent="-457200" algn="just">
              <a:lnSpc>
                <a:spcPct val="120000"/>
              </a:lnSpc>
              <a:buFont typeface="+mj-lt"/>
              <a:buAutoNum type="arabicPeriod"/>
            </a:pPr>
            <a:r>
              <a:rPr lang="en-US" sz="2200" dirty="0"/>
              <a:t>Il </a:t>
            </a:r>
            <a:r>
              <a:rPr lang="en-US" sz="2200" dirty="0" err="1"/>
              <a:t>sito</a:t>
            </a:r>
            <a:r>
              <a:rPr lang="en-US" sz="2200" dirty="0"/>
              <a:t> web ha </a:t>
            </a:r>
            <a:r>
              <a:rPr lang="en-US" sz="2200" dirty="0" err="1"/>
              <a:t>condiviso</a:t>
            </a:r>
            <a:r>
              <a:rPr lang="en-US" sz="2200" dirty="0"/>
              <a:t> </a:t>
            </a:r>
            <a:r>
              <a:rPr lang="en-US" sz="2200" dirty="0" err="1"/>
              <a:t>i</a:t>
            </a:r>
            <a:r>
              <a:rPr lang="en-US" sz="2200" dirty="0"/>
              <a:t> </a:t>
            </a:r>
            <a:r>
              <a:rPr lang="en-US" sz="2200" dirty="0" err="1"/>
              <a:t>suoi</a:t>
            </a:r>
            <a:r>
              <a:rPr lang="en-US" sz="2200" dirty="0"/>
              <a:t> </a:t>
            </a:r>
            <a:r>
              <a:rPr lang="en-US" sz="2200" dirty="0" err="1"/>
              <a:t>riferimenti</a:t>
            </a:r>
            <a:r>
              <a:rPr lang="en-US" sz="2200" dirty="0"/>
              <a:t> ad una </a:t>
            </a:r>
            <a:r>
              <a:rPr lang="en-US" sz="2200" i="1" dirty="0"/>
              <a:t>privacy policy</a:t>
            </a:r>
            <a:r>
              <a:rPr lang="en-US" sz="2200" dirty="0"/>
              <a:t>?</a:t>
            </a:r>
          </a:p>
          <a:p>
            <a:pPr marL="914400" lvl="2" indent="-457200" algn="just">
              <a:lnSpc>
                <a:spcPct val="120000"/>
              </a:lnSpc>
              <a:buFont typeface="+mj-lt"/>
              <a:buAutoNum type="arabicPeriod"/>
            </a:pPr>
            <a:r>
              <a:rPr lang="en-US" sz="2200" dirty="0" err="1"/>
              <a:t>Gli</a:t>
            </a:r>
            <a:r>
              <a:rPr lang="en-US" sz="2200" dirty="0"/>
              <a:t> </a:t>
            </a:r>
            <a:r>
              <a:rPr lang="en-US" sz="2200" dirty="0" err="1"/>
              <a:t>utenti</a:t>
            </a:r>
            <a:r>
              <a:rPr lang="en-US" sz="2200" dirty="0"/>
              <a:t> </a:t>
            </a:r>
            <a:r>
              <a:rPr lang="en-US" sz="2200" dirty="0" err="1"/>
              <a:t>possono</a:t>
            </a:r>
            <a:r>
              <a:rPr lang="en-US" sz="2200" dirty="0"/>
              <a:t> </a:t>
            </a:r>
            <a:r>
              <a:rPr lang="en-US" sz="2200" dirty="0" err="1"/>
              <a:t>ritenere</a:t>
            </a:r>
            <a:r>
              <a:rPr lang="en-US" sz="2200" dirty="0"/>
              <a:t> </a:t>
            </a:r>
            <a:r>
              <a:rPr lang="en-US" sz="2200" dirty="0" err="1"/>
              <a:t>protette</a:t>
            </a:r>
            <a:r>
              <a:rPr lang="en-US" sz="2200" dirty="0"/>
              <a:t> le </a:t>
            </a:r>
            <a:r>
              <a:rPr lang="en-US" sz="2200" dirty="0" err="1"/>
              <a:t>informazioni</a:t>
            </a:r>
            <a:r>
              <a:rPr lang="en-US" sz="2200" dirty="0"/>
              <a:t> </a:t>
            </a:r>
            <a:r>
              <a:rPr lang="en-US" sz="2200" dirty="0" err="1"/>
              <a:t>personali</a:t>
            </a:r>
            <a:r>
              <a:rPr lang="en-US" sz="2200" dirty="0"/>
              <a:t> </a:t>
            </a:r>
            <a:r>
              <a:rPr lang="en-US" sz="2200" dirty="0" err="1"/>
              <a:t>inerenti</a:t>
            </a:r>
            <a:r>
              <a:rPr lang="en-US" sz="2200" dirty="0"/>
              <a:t> la salute?</a:t>
            </a:r>
          </a:p>
        </p:txBody>
      </p:sp>
      <p:sp>
        <p:nvSpPr>
          <p:cNvPr id="10" name="Ορθογώνιο 1">
            <a:extLst>
              <a:ext uri="{FF2B5EF4-FFF2-40B4-BE49-F238E27FC236}">
                <a16:creationId xmlns:a16="http://schemas.microsoft.com/office/drawing/2014/main" id="{3EABFA14-CCC1-48A6-A2A5-B838C912D37A}"/>
              </a:ext>
            </a:extLst>
          </p:cNvPr>
          <p:cNvSpPr/>
          <p:nvPr/>
        </p:nvSpPr>
        <p:spPr>
          <a:xfrm>
            <a:off x="9513619" y="6424435"/>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err="1">
                <a:hlinkClick r:id="rId5"/>
              </a:rPr>
              <a:t>Pixabay</a:t>
            </a:r>
            <a:r>
              <a:rPr lang="en-US" sz="1200" dirty="0">
                <a:hlinkClick r:id="rId5"/>
              </a:rPr>
              <a:t> license</a:t>
            </a:r>
            <a:endParaRPr lang="en-US" sz="1200" dirty="0"/>
          </a:p>
        </p:txBody>
      </p:sp>
      <p:pic>
        <p:nvPicPr>
          <p:cNvPr id="7" name="Google Shape;142;p6">
            <a:extLst>
              <a:ext uri="{FF2B5EF4-FFF2-40B4-BE49-F238E27FC236}">
                <a16:creationId xmlns:a16="http://schemas.microsoft.com/office/drawing/2014/main" id="{CA388C8A-B663-47EF-B411-DC78DAB9188D}"/>
              </a:ext>
            </a:extLst>
          </p:cNvPr>
          <p:cNvPicPr preferRelativeResize="0"/>
          <p:nvPr/>
        </p:nvPicPr>
        <p:blipFill rotWithShape="1">
          <a:blip r:embed="rId6">
            <a:alphaModFix/>
          </a:blip>
          <a:srcRect/>
          <a:stretch/>
        </p:blipFill>
        <p:spPr>
          <a:xfrm>
            <a:off x="183095" y="558061"/>
            <a:ext cx="1729212" cy="1196146"/>
          </a:xfrm>
          <a:prstGeom prst="rect">
            <a:avLst/>
          </a:prstGeom>
          <a:noFill/>
          <a:ln>
            <a:noFill/>
          </a:ln>
        </p:spPr>
      </p:pic>
      <p:sp>
        <p:nvSpPr>
          <p:cNvPr id="8" name="Ορθογώνιο 7">
            <a:extLst>
              <a:ext uri="{FF2B5EF4-FFF2-40B4-BE49-F238E27FC236}">
                <a16:creationId xmlns:a16="http://schemas.microsoft.com/office/drawing/2014/main" id="{EE691785-5811-4F34-B2F3-EC69C9B70610}"/>
              </a:ext>
            </a:extLst>
          </p:cNvPr>
          <p:cNvSpPr/>
          <p:nvPr/>
        </p:nvSpPr>
        <p:spPr>
          <a:xfrm>
            <a:off x="10307855" y="295065"/>
            <a:ext cx="1751249" cy="707886"/>
          </a:xfrm>
          <a:prstGeom prst="rect">
            <a:avLst/>
          </a:prstGeom>
          <a:noFill/>
        </p:spPr>
        <p:txBody>
          <a:bodyPr wrap="none" lIns="91440" tIns="45720" rIns="91440" bIns="45720">
            <a:spAutoFit/>
          </a:bodyPr>
          <a:lstStyle/>
          <a:p>
            <a:pPr algn="ctr"/>
            <a:r>
              <a:rPr lang="en-US" sz="4000" b="1" cap="none" spc="0" dirty="0" err="1">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Attività</a:t>
            </a:r>
            <a:endParaRPr lang="el-GR"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3580911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fontScale="90000"/>
          </a:bodyPr>
          <a:lstStyle/>
          <a:p>
            <a:r>
              <a:rPr lang="en-US" altLang="el-GR" sz="2000" dirty="0" err="1">
                <a:solidFill>
                  <a:srgbClr val="C01E24"/>
                </a:solidFill>
              </a:rPr>
              <a:t>Azione</a:t>
            </a:r>
            <a:r>
              <a:rPr lang="en-US" altLang="el-GR" sz="2000" dirty="0">
                <a:solidFill>
                  <a:srgbClr val="C01E24"/>
                </a:solidFill>
              </a:rPr>
              <a:t> 6.1.3</a:t>
            </a:r>
            <a:br>
              <a:rPr lang="en-US" altLang="el-GR" dirty="0"/>
            </a:br>
            <a:r>
              <a:rPr lang="en-US" altLang="el-GR" dirty="0" err="1">
                <a:solidFill>
                  <a:srgbClr val="C00000"/>
                </a:solidFill>
              </a:rPr>
              <a:t>Comunicazione</a:t>
            </a:r>
            <a:r>
              <a:rPr lang="en-US" altLang="el-GR" dirty="0">
                <a:solidFill>
                  <a:srgbClr val="C00000"/>
                </a:solidFill>
              </a:rPr>
              <a:t> </a:t>
            </a:r>
            <a:r>
              <a:rPr lang="en-US" altLang="el-GR" dirty="0" err="1">
                <a:solidFill>
                  <a:srgbClr val="C00000"/>
                </a:solidFill>
              </a:rPr>
              <a:t>digitale</a:t>
            </a:r>
            <a:r>
              <a:rPr lang="en-US" altLang="el-GR" dirty="0">
                <a:solidFill>
                  <a:srgbClr val="C00000"/>
                </a:solidFill>
              </a:rPr>
              <a:t> </a:t>
            </a:r>
            <a:r>
              <a:rPr lang="en-US" altLang="el-GR" dirty="0" err="1">
                <a:solidFill>
                  <a:srgbClr val="C00000"/>
                </a:solidFill>
              </a:rPr>
              <a:t>sulle</a:t>
            </a:r>
            <a:r>
              <a:rPr lang="en-US" altLang="el-GR" dirty="0">
                <a:solidFill>
                  <a:srgbClr val="C00000"/>
                </a:solidFill>
              </a:rPr>
              <a:t> </a:t>
            </a:r>
            <a:r>
              <a:rPr lang="en-US" altLang="el-GR" dirty="0" err="1">
                <a:solidFill>
                  <a:srgbClr val="C00000"/>
                </a:solidFill>
              </a:rPr>
              <a:t>informazioni</a:t>
            </a:r>
            <a:r>
              <a:rPr lang="en-US" altLang="el-GR" dirty="0">
                <a:solidFill>
                  <a:srgbClr val="C00000"/>
                </a:solidFill>
              </a:rPr>
              <a:t> </a:t>
            </a:r>
            <a:r>
              <a:rPr lang="en-US" altLang="el-GR" dirty="0" err="1">
                <a:solidFill>
                  <a:srgbClr val="C00000"/>
                </a:solidFill>
              </a:rPr>
              <a:t>sanitarie</a:t>
            </a:r>
            <a:r>
              <a:rPr lang="en-US" altLang="el-GR" dirty="0">
                <a:solidFill>
                  <a:srgbClr val="C00000"/>
                </a:solidFill>
              </a:rPr>
              <a:t> </a:t>
            </a:r>
            <a:r>
              <a:rPr lang="en-US" dirty="0">
                <a:solidFill>
                  <a:srgbClr val="C00000"/>
                </a:solidFill>
              </a:rPr>
              <a:t>(forum)</a:t>
            </a:r>
            <a:endParaRPr lang="el-GR" dirty="0">
              <a:solidFill>
                <a:srgbClr val="C00000"/>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831906" y="2523986"/>
            <a:ext cx="5876901" cy="3576818"/>
          </a:xfrm>
          <a:ln>
            <a:solidFill>
              <a:schemeClr val="bg1"/>
            </a:solidFill>
          </a:ln>
        </p:spPr>
        <p:txBody>
          <a:bodyPr>
            <a:normAutofit fontScale="92500" lnSpcReduction="20000"/>
          </a:bodyPr>
          <a:lstStyle/>
          <a:p>
            <a:pPr marL="312738" indent="-312738" algn="just">
              <a:lnSpc>
                <a:spcPct val="120000"/>
              </a:lnSpc>
              <a:tabLst>
                <a:tab pos="273050" algn="l"/>
              </a:tabLst>
            </a:pPr>
            <a:r>
              <a:rPr lang="it-IT" sz="2600" dirty="0"/>
              <a:t>La parte successiva della sessione mira ad aumentare la consapevolezza sulla </a:t>
            </a:r>
            <a:r>
              <a:rPr lang="it-IT" sz="2600" b="1" i="1" dirty="0"/>
              <a:t>sensibilità</a:t>
            </a:r>
            <a:r>
              <a:rPr lang="it-IT" sz="2600" b="1" dirty="0"/>
              <a:t> dei dati sanitari</a:t>
            </a:r>
            <a:r>
              <a:rPr lang="it-IT" sz="2600" dirty="0"/>
              <a:t>. </a:t>
            </a:r>
          </a:p>
          <a:p>
            <a:pPr marL="312738" indent="-312738" algn="just">
              <a:lnSpc>
                <a:spcPct val="120000"/>
              </a:lnSpc>
              <a:tabLst>
                <a:tab pos="273050" algn="l"/>
              </a:tabLst>
            </a:pPr>
            <a:r>
              <a:rPr lang="it-IT" sz="2600" dirty="0"/>
              <a:t>Per questo è importante imparare quali informazioni possono essere divulgate da se stessi nell'ambiente digitale, ad esempio in un </a:t>
            </a:r>
            <a:r>
              <a:rPr lang="it-IT" sz="2600" i="1" dirty="0"/>
              <a:t>post</a:t>
            </a:r>
            <a:r>
              <a:rPr lang="it-IT" sz="2600" dirty="0"/>
              <a:t> su un </a:t>
            </a:r>
            <a:r>
              <a:rPr lang="it-IT" sz="2600" i="1" dirty="0"/>
              <a:t>forum</a:t>
            </a:r>
            <a:r>
              <a:rPr lang="it-IT" sz="2600" dirty="0"/>
              <a:t>, e quali informazioni non dovrebbero essere pubblicate pubblicamente su Internet</a:t>
            </a: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err="1">
                <a:hlinkClick r:id="rId4"/>
              </a:rPr>
              <a:t>Pixabay</a:t>
            </a:r>
            <a:r>
              <a:rPr lang="en-US" sz="1200" dirty="0">
                <a:hlinkClick r:id="rId4"/>
              </a:rPr>
              <a:t> license</a:t>
            </a:r>
            <a:endParaRPr lang="en-US" sz="1200" dirty="0"/>
          </a:p>
        </p:txBody>
      </p:sp>
      <p:pic>
        <p:nvPicPr>
          <p:cNvPr id="2" name="Grafik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05289" y="2523986"/>
            <a:ext cx="3580771" cy="2198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Google Shape;168;p7">
            <a:extLst>
              <a:ext uri="{FF2B5EF4-FFF2-40B4-BE49-F238E27FC236}">
                <a16:creationId xmlns:a16="http://schemas.microsoft.com/office/drawing/2014/main" id="{2742ABD5-D723-6A4F-0FE6-01D3E890CFD1}"/>
              </a:ext>
            </a:extLst>
          </p:cNvPr>
          <p:cNvSpPr/>
          <p:nvPr/>
        </p:nvSpPr>
        <p:spPr>
          <a:xfrm>
            <a:off x="11469624" y="254197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bg1"/>
                </a:solidFill>
                <a:latin typeface="Calibri"/>
                <a:cs typeface="Calibri"/>
                <a:sym typeface="Calibri"/>
              </a:rPr>
              <a:t>6.1.1</a:t>
            </a:r>
            <a:endParaRPr sz="1800" dirty="0">
              <a:solidFill>
                <a:schemeClr val="bg1"/>
              </a:solidFill>
              <a:latin typeface="Calibri"/>
              <a:cs typeface="Calibri"/>
              <a:sym typeface="Calibri"/>
            </a:endParaRPr>
          </a:p>
        </p:txBody>
      </p:sp>
      <p:sp>
        <p:nvSpPr>
          <p:cNvPr id="15" name="Google Shape;168;p7">
            <a:extLst>
              <a:ext uri="{FF2B5EF4-FFF2-40B4-BE49-F238E27FC236}">
                <a16:creationId xmlns:a16="http://schemas.microsoft.com/office/drawing/2014/main" id="{91667BF8-BDC4-96FF-69FC-24400B8684D4}"/>
              </a:ext>
            </a:extLst>
          </p:cNvPr>
          <p:cNvSpPr/>
          <p:nvPr/>
        </p:nvSpPr>
        <p:spPr>
          <a:xfrm>
            <a:off x="11469624" y="3204910"/>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.1.2</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EB7A1B5D-3B48-959B-5325-55EF02B1C1D2}"/>
              </a:ext>
            </a:extLst>
          </p:cNvPr>
          <p:cNvSpPr/>
          <p:nvPr/>
        </p:nvSpPr>
        <p:spPr>
          <a:xfrm>
            <a:off x="11469624" y="386912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rgbClr val="C00000"/>
                </a:solidFill>
                <a:latin typeface="Calibri"/>
                <a:cs typeface="Calibri"/>
                <a:sym typeface="Calibri"/>
              </a:rPr>
              <a:t>6</a:t>
            </a:r>
            <a:r>
              <a:rPr lang="de-DE" sz="1800" dirty="0">
                <a:solidFill>
                  <a:srgbClr val="C00000"/>
                </a:solidFill>
                <a:latin typeface="Calibri"/>
                <a:cs typeface="Calibri"/>
                <a:sym typeface="Calibri"/>
              </a:rPr>
              <a:t>.1.3</a:t>
            </a:r>
            <a:endParaRPr sz="1800" dirty="0">
              <a:solidFill>
                <a:srgbClr val="C00000"/>
              </a:solidFill>
              <a:latin typeface="Calibri"/>
              <a:cs typeface="Calibri"/>
              <a:sym typeface="Calibri"/>
            </a:endParaRPr>
          </a:p>
        </p:txBody>
      </p:sp>
      <p:sp>
        <p:nvSpPr>
          <p:cNvPr id="17" name="Google Shape;168;p7">
            <a:extLst>
              <a:ext uri="{FF2B5EF4-FFF2-40B4-BE49-F238E27FC236}">
                <a16:creationId xmlns:a16="http://schemas.microsoft.com/office/drawing/2014/main" id="{D4C8839A-DD0E-62C7-0DCD-6F4C4EFDCC2D}"/>
              </a:ext>
            </a:extLst>
          </p:cNvPr>
          <p:cNvSpPr/>
          <p:nvPr/>
        </p:nvSpPr>
        <p:spPr>
          <a:xfrm>
            <a:off x="10748719" y="254101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6.1</a:t>
            </a:r>
            <a:endParaRPr sz="2000" dirty="0">
              <a:solidFill>
                <a:srgbClr val="203864"/>
              </a:solidFill>
              <a:latin typeface="Calibri"/>
              <a:cs typeface="Calibri"/>
              <a:sym typeface="Calibri"/>
            </a:endParaRPr>
          </a:p>
        </p:txBody>
      </p:sp>
      <p:sp>
        <p:nvSpPr>
          <p:cNvPr id="18" name="Google Shape;168;p7">
            <a:extLst>
              <a:ext uri="{FF2B5EF4-FFF2-40B4-BE49-F238E27FC236}">
                <a16:creationId xmlns:a16="http://schemas.microsoft.com/office/drawing/2014/main" id="{9EBACA68-443C-1219-F545-727DE86DCFB5}"/>
              </a:ext>
            </a:extLst>
          </p:cNvPr>
          <p:cNvSpPr/>
          <p:nvPr/>
        </p:nvSpPr>
        <p:spPr>
          <a:xfrm>
            <a:off x="10747248" y="32016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1944757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1912307" y="1080000"/>
            <a:ext cx="10096598" cy="605096"/>
          </a:xfrm>
        </p:spPr>
        <p:txBody>
          <a:bodyPr>
            <a:normAutofit fontScale="90000"/>
          </a:bodyPr>
          <a:lstStyle/>
          <a:p>
            <a:pPr algn="ctr"/>
            <a:r>
              <a:rPr lang="en-US" sz="3100" dirty="0" err="1">
                <a:solidFill>
                  <a:srgbClr val="C00000"/>
                </a:solidFill>
              </a:rPr>
              <a:t>Attività</a:t>
            </a:r>
            <a:r>
              <a:rPr lang="en-US" sz="3100" dirty="0">
                <a:solidFill>
                  <a:srgbClr val="C00000"/>
                </a:solidFill>
              </a:rPr>
              <a:t> </a:t>
            </a:r>
            <a:r>
              <a:rPr lang="en-US" sz="3100" dirty="0" err="1">
                <a:solidFill>
                  <a:srgbClr val="C00000"/>
                </a:solidFill>
              </a:rPr>
              <a:t>dinamica</a:t>
            </a:r>
            <a:r>
              <a:rPr lang="en-US" sz="3100" dirty="0">
                <a:solidFill>
                  <a:srgbClr val="C00000"/>
                </a:solidFill>
              </a:rPr>
              <a:t> di </a:t>
            </a:r>
            <a:r>
              <a:rPr lang="en-US" sz="3100" dirty="0" err="1">
                <a:solidFill>
                  <a:srgbClr val="C00000"/>
                </a:solidFill>
              </a:rPr>
              <a:t>gruppo</a:t>
            </a:r>
            <a:r>
              <a:rPr lang="en-US" sz="3100" dirty="0">
                <a:solidFill>
                  <a:srgbClr val="C00000"/>
                </a:solidFill>
              </a:rPr>
              <a:t>: </a:t>
            </a:r>
            <a:r>
              <a:rPr lang="en-US" sz="3100" dirty="0"/>
              <a:t>Caso di studio </a:t>
            </a:r>
            <a:r>
              <a:rPr lang="en-US" sz="3100" i="1" dirty="0"/>
              <a:t>Forum</a:t>
            </a:r>
            <a:r>
              <a:rPr lang="en-US" sz="3100" dirty="0"/>
              <a:t>- </a:t>
            </a:r>
            <a:r>
              <a:rPr lang="en-US" sz="3100" dirty="0" err="1"/>
              <a:t>descrizione</a:t>
            </a:r>
            <a:r>
              <a:rPr lang="en-US" sz="3100" dirty="0"/>
              <a:t> di </a:t>
            </a:r>
            <a:r>
              <a:rPr lang="en-US" sz="3100" dirty="0" err="1"/>
              <a:t>problematiche</a:t>
            </a:r>
            <a:r>
              <a:rPr lang="en-US" sz="3100" dirty="0"/>
              <a:t> legate </a:t>
            </a:r>
            <a:r>
              <a:rPr lang="en-US" sz="3100" dirty="0" err="1"/>
              <a:t>alla</a:t>
            </a:r>
            <a:r>
              <a:rPr lang="en-US" sz="3100" dirty="0"/>
              <a:t> salute in </a:t>
            </a:r>
            <a:r>
              <a:rPr lang="en-US" sz="3100" dirty="0" err="1"/>
              <a:t>ambiente</a:t>
            </a:r>
            <a:r>
              <a:rPr lang="en-US" sz="3100" dirty="0"/>
              <a:t> </a:t>
            </a:r>
            <a:r>
              <a:rPr lang="en-US" sz="3100" dirty="0" err="1"/>
              <a:t>digitale</a:t>
            </a:r>
            <a:endParaRPr lang="el-GR" sz="1600"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Comunicazione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digitale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sulle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informazioni</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sanitarie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10" name="Ορθογώνιο 1">
            <a:extLst>
              <a:ext uri="{FF2B5EF4-FFF2-40B4-BE49-F238E27FC236}">
                <a16:creationId xmlns:a16="http://schemas.microsoft.com/office/drawing/2014/main" id="{3EABFA14-CCC1-48A6-A2A5-B838C912D37A}"/>
              </a:ext>
            </a:extLst>
          </p:cNvPr>
          <p:cNvSpPr/>
          <p:nvPr/>
        </p:nvSpPr>
        <p:spPr>
          <a:xfrm>
            <a:off x="9454460" y="6368465"/>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err="1">
                <a:hlinkClick r:id="rId4"/>
              </a:rPr>
              <a:t>Pixabay</a:t>
            </a:r>
            <a:r>
              <a:rPr lang="en-US" sz="1200" dirty="0">
                <a:hlinkClick r:id="rId4"/>
              </a:rPr>
              <a:t> license</a:t>
            </a:r>
            <a:endParaRPr lang="en-US" sz="1200" dirty="0"/>
          </a:p>
        </p:txBody>
      </p:sp>
      <p:sp>
        <p:nvSpPr>
          <p:cNvPr id="4" name="Textfeld 3"/>
          <p:cNvSpPr txBox="1"/>
          <p:nvPr/>
        </p:nvSpPr>
        <p:spPr>
          <a:xfrm>
            <a:off x="448056" y="2238702"/>
            <a:ext cx="7437512" cy="4093428"/>
          </a:xfrm>
          <a:prstGeom prst="rect">
            <a:avLst/>
          </a:prstGeom>
        </p:spPr>
        <p:txBody>
          <a:bodyPr wrap="square" rtlCol="0">
            <a:spAutoFit/>
          </a:bodyPr>
          <a:lstStyle/>
          <a:p>
            <a:pPr marL="342900" indent="-342900" algn="just">
              <a:spcBef>
                <a:spcPts val="600"/>
              </a:spcBef>
              <a:spcAft>
                <a:spcPts val="600"/>
              </a:spcAft>
              <a:buClr>
                <a:srgbClr val="C00000"/>
              </a:buClr>
              <a:buFont typeface="Wingdings" panose="05000000000000000000" pitchFamily="2" charset="2"/>
              <a:buChar char="§"/>
            </a:pPr>
            <a:r>
              <a:rPr lang="it-IT" sz="2400" dirty="0"/>
              <a:t>Lavorate in gruppi di tre-cinque partecipanti ciascuno. </a:t>
            </a:r>
          </a:p>
          <a:p>
            <a:pPr marL="342900" indent="-342900" algn="just">
              <a:spcBef>
                <a:spcPts val="600"/>
              </a:spcBef>
              <a:spcAft>
                <a:spcPts val="600"/>
              </a:spcAft>
              <a:buClr>
                <a:srgbClr val="C00000"/>
              </a:buClr>
              <a:buFont typeface="Wingdings" panose="05000000000000000000" pitchFamily="2" charset="2"/>
              <a:buChar char="§"/>
            </a:pPr>
            <a:r>
              <a:rPr lang="it-IT" sz="2400" dirty="0"/>
              <a:t>Discutete in gruppo i seguenti casi di persone che descrivono il loro problema di salute in un forum e decidete quali informazioni sono troppo personali e non necessarie e quali sono invece necessarie per capire il problema di salute.</a:t>
            </a:r>
          </a:p>
          <a:p>
            <a:pPr marL="342900" indent="-342900" algn="just">
              <a:spcBef>
                <a:spcPts val="600"/>
              </a:spcBef>
              <a:spcAft>
                <a:spcPts val="600"/>
              </a:spcAft>
              <a:buClr>
                <a:srgbClr val="C00000"/>
              </a:buClr>
              <a:buFont typeface="Wingdings" panose="05000000000000000000" pitchFamily="2" charset="2"/>
              <a:buChar char="§"/>
            </a:pPr>
            <a:r>
              <a:rPr lang="it-IT" sz="2400" dirty="0"/>
              <a:t>Raccogliete alcuni termini generici (ad esempio cognome, data di nascita, valori medici specifici, ecc.) per le informazioni troppo dettagliate e un altro elenco con le informazioni necessarie.</a:t>
            </a:r>
            <a:endParaRPr lang="de-DE" sz="2400" dirty="0"/>
          </a:p>
        </p:txBody>
      </p:sp>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0099" y="2214637"/>
            <a:ext cx="3691753" cy="3709139"/>
          </a:xfrm>
          <a:prstGeom prst="rect">
            <a:avLst/>
          </a:prstGeom>
        </p:spPr>
      </p:pic>
      <p:pic>
        <p:nvPicPr>
          <p:cNvPr id="8" name="Google Shape;142;p6">
            <a:extLst>
              <a:ext uri="{FF2B5EF4-FFF2-40B4-BE49-F238E27FC236}">
                <a16:creationId xmlns:a16="http://schemas.microsoft.com/office/drawing/2014/main" id="{8B0298C7-9084-4CBB-B6D9-81C2DF54A2BD}"/>
              </a:ext>
            </a:extLst>
          </p:cNvPr>
          <p:cNvPicPr preferRelativeResize="0"/>
          <p:nvPr/>
        </p:nvPicPr>
        <p:blipFill rotWithShape="1">
          <a:blip r:embed="rId6">
            <a:alphaModFix/>
          </a:blip>
          <a:srcRect/>
          <a:stretch/>
        </p:blipFill>
        <p:spPr>
          <a:xfrm>
            <a:off x="183095" y="558061"/>
            <a:ext cx="1729212" cy="1196146"/>
          </a:xfrm>
          <a:prstGeom prst="rect">
            <a:avLst/>
          </a:prstGeom>
          <a:noFill/>
          <a:ln>
            <a:noFill/>
          </a:ln>
        </p:spPr>
      </p:pic>
      <p:sp>
        <p:nvSpPr>
          <p:cNvPr id="9" name="Ορθογώνιο 8">
            <a:extLst>
              <a:ext uri="{FF2B5EF4-FFF2-40B4-BE49-F238E27FC236}">
                <a16:creationId xmlns:a16="http://schemas.microsoft.com/office/drawing/2014/main" id="{19AD2669-CBC2-4FE9-B9D5-B3F783CEE0B6}"/>
              </a:ext>
            </a:extLst>
          </p:cNvPr>
          <p:cNvSpPr/>
          <p:nvPr/>
        </p:nvSpPr>
        <p:spPr>
          <a:xfrm>
            <a:off x="10307855" y="295065"/>
            <a:ext cx="1751249" cy="707886"/>
          </a:xfrm>
          <a:prstGeom prst="rect">
            <a:avLst/>
          </a:prstGeom>
          <a:noFill/>
        </p:spPr>
        <p:txBody>
          <a:bodyPr wrap="none" lIns="91440" tIns="45720" rIns="91440" bIns="45720">
            <a:spAutoFit/>
          </a:bodyPr>
          <a:lstStyle/>
          <a:p>
            <a:pPr algn="ctr"/>
            <a:r>
              <a:rPr lang="en-US" sz="4000" b="1" cap="none" spc="0" dirty="0" err="1">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Attività</a:t>
            </a:r>
            <a:endParaRPr lang="el-GR"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3687938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57999" y="1080000"/>
            <a:ext cx="11308179" cy="605096"/>
          </a:xfrm>
        </p:spPr>
        <p:txBody>
          <a:bodyPr>
            <a:normAutofit/>
          </a:bodyPr>
          <a:lstStyle/>
          <a:p>
            <a:r>
              <a:rPr lang="en-US" sz="3100" i="1" dirty="0"/>
              <a:t>Forum</a:t>
            </a:r>
            <a:r>
              <a:rPr lang="en-US" sz="3100" dirty="0"/>
              <a:t>: Caso di studio 1</a:t>
            </a:r>
            <a:endParaRPr lang="el-GR" sz="1600" dirty="0"/>
          </a:p>
        </p:txBody>
      </p:sp>
      <p:sp>
        <p:nvSpPr>
          <p:cNvPr id="3" name="Rechteck 2"/>
          <p:cNvSpPr/>
          <p:nvPr/>
        </p:nvSpPr>
        <p:spPr>
          <a:xfrm>
            <a:off x="557999" y="1685096"/>
            <a:ext cx="11203077" cy="5078313"/>
          </a:xfrm>
          <a:prstGeom prst="rect">
            <a:avLst/>
          </a:prstGeom>
          <a:solidFill>
            <a:schemeClr val="bg1">
              <a:lumMod val="95000"/>
            </a:schemeClr>
          </a:solidFill>
        </p:spPr>
        <p:txBody>
          <a:bodyPr wrap="square">
            <a:spAutoFit/>
          </a:bodyPr>
          <a:lstStyle/>
          <a:p>
            <a:pPr algn="just"/>
            <a:r>
              <a:rPr lang="it-IT" i="1" dirty="0"/>
              <a:t>Ciao a tutti!</a:t>
            </a:r>
          </a:p>
          <a:p>
            <a:pPr algn="just"/>
            <a:endParaRPr lang="it-IT" i="1" dirty="0"/>
          </a:p>
          <a:p>
            <a:pPr algn="just"/>
            <a:r>
              <a:rPr lang="it-IT" i="1" dirty="0"/>
              <a:t>Da circa 3 settimane il mio sistema gastrointestinale è disturbato, letteralmente da cima a fondo. Ho un nodo in gola e quando deglutisco ho quasi sempre la sensazione di ingoiare anche aria. Si formano bolle in gola e anche nello stomaco, pochi secondi dopo aver inghiottito la saliva. È particolarmente accentuato quando sono sdraiato sulla schiena. Ho sempre una nausea medio-leggera (anche questa è iniziata così). La nausea sembra essere indipendente dall'assunzione di cibo (a parte il caffè, che colpisce il mio stomaco in modo sensibilmente maggiore del solito). In generale ho molta aria nello stomaco e nell'intestino, che gorgoglia e brontola tutto il giorno. Ogni tanto mi viene da ruttare. Il basso addome, in particolare, è teso e doloroso. Di tanto in tanto ho anche brevi dolori lancinanti all'ano. Questi sintomi si protraggono da 3 settimane, a volte di più e a volte di meno. Adesso mi sento nel momento peggiore. I miei movimenti intestinali sono normali (una volta al giorno al mattino, quasi non diversi da prima dell'inizio dei sintomi) e hanno un aspetto normale (niente diarrea, niente costipazione vera e propria, niente sangue o muco visibili). Non ho mai dovuto vomitare. Ho un appetito normale e buono. Ho 34 anni (sono nato il 5 maggio 1987), sono abbastanza sportivo. Prima della comparsa di questi sintomi, avrei descritto il mio stato di salute generale come relativamente buono - a parte i problemi di pressione alta (145-95).</a:t>
            </a:r>
          </a:p>
          <a:p>
            <a:pPr algn="just"/>
            <a:endParaRPr lang="it-IT" i="1" dirty="0"/>
          </a:p>
          <a:p>
            <a:pPr algn="just"/>
            <a:r>
              <a:rPr lang="it-IT" i="1" dirty="0"/>
              <a:t>Può darmi una prima diagnosi? Esistono infezioni che durano 3 settimane o più? Dopo quanto tempo dovrei iniziare a preoccuparmi?</a:t>
            </a:r>
            <a:endParaRPr lang="de-DE" i="1"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Comunicazione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digitale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sulle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informazioni</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sanitarie</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862149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57999" y="1080000"/>
            <a:ext cx="11308179" cy="605096"/>
          </a:xfrm>
        </p:spPr>
        <p:txBody>
          <a:bodyPr>
            <a:normAutofit/>
          </a:bodyPr>
          <a:lstStyle/>
          <a:p>
            <a:r>
              <a:rPr lang="en-US" sz="3100" i="1" dirty="0"/>
              <a:t>Forum</a:t>
            </a:r>
            <a:r>
              <a:rPr lang="en-US" sz="3100" dirty="0"/>
              <a:t>: Caso di studio 2</a:t>
            </a:r>
            <a:endParaRPr lang="el-GR" sz="1600" dirty="0"/>
          </a:p>
        </p:txBody>
      </p:sp>
      <p:sp>
        <p:nvSpPr>
          <p:cNvPr id="4" name="Textfeld 3"/>
          <p:cNvSpPr txBox="1"/>
          <p:nvPr/>
        </p:nvSpPr>
        <p:spPr>
          <a:xfrm>
            <a:off x="557998" y="1685096"/>
            <a:ext cx="11308180" cy="3785652"/>
          </a:xfrm>
          <a:prstGeom prst="rect">
            <a:avLst/>
          </a:prstGeom>
          <a:solidFill>
            <a:schemeClr val="bg1">
              <a:lumMod val="95000"/>
            </a:schemeClr>
          </a:solidFill>
        </p:spPr>
        <p:txBody>
          <a:bodyPr wrap="square" rtlCol="0">
            <a:spAutoFit/>
          </a:bodyPr>
          <a:lstStyle/>
          <a:p>
            <a:pPr algn="just">
              <a:buClr>
                <a:srgbClr val="C00000"/>
              </a:buClr>
            </a:pPr>
            <a:r>
              <a:rPr lang="it-IT" sz="2000" i="1" dirty="0"/>
              <a:t>Da maggio ho intensi problemi alla schiena, soprattutto sotto la scapola destra, e una forte tensione nella zona delle spalle e del collo. All'inizio ho avuto forti vertigini e a volte visione offuscata e ho anche notato punti di luce (neri e chiari e tremolanti). Sono andato subito dall'ortopedico (ha detto che non si trattava di uno scivolamento del disco) e mi ha rimesso a posto. In seguito avevo ancora leggere vertigini e vedevo delle macchie. Sono andato dall'ortopedico altre due volte, a distanza di due mesi l'una dall'altra, e ogni volta la schiena è stata rimessa a posto. Ora la visione offuscata e le macchie luminose sono scomparse, ma ho ancora leggeri o forti capogiri (vertigini) durante lo sforzo fisico e la seduta prolungata, e la tensione sotto la scapola destra è ancora presente. Sono tornato dal medico di base 2 settimane fa e mi ha prescritto ‘</a:t>
            </a:r>
            <a:r>
              <a:rPr lang="it-IT" sz="2000" i="1" dirty="0" err="1"/>
              <a:t>Ortoton</a:t>
            </a:r>
            <a:r>
              <a:rPr lang="it-IT" sz="2000" i="1" dirty="0"/>
              <a:t>’ e ‘Ibuprofene’. Al momento la condizione è quella descritta sopra: mi gira la testa più volte al giorno, soprattutto durante uno sforzo fisico o una seduta prolungata. Non è così grave come all'inizio, ma è ancora presente. Inoltre, ho una forte tensione sotto la scapola destra, quindi devo sempre allentare il braccio destro (sollevarlo e ruotarlo) per alleviare la tensione a breve termine. Cosa mi consiglia di fare?</a:t>
            </a:r>
            <a:endParaRPr lang="de-DE" sz="2000" i="1" dirty="0"/>
          </a:p>
        </p:txBody>
      </p:sp>
      <p:sp>
        <p:nvSpPr>
          <p:cNvPr id="7"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Comunicazione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digitale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sulle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informazioni</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sanitarie</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562005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57999" y="1080000"/>
            <a:ext cx="11308179" cy="605096"/>
          </a:xfrm>
        </p:spPr>
        <p:txBody>
          <a:bodyPr>
            <a:normAutofit/>
          </a:bodyPr>
          <a:lstStyle/>
          <a:p>
            <a:r>
              <a:rPr lang="en-US" sz="3100" i="1" dirty="0"/>
              <a:t>Forum</a:t>
            </a:r>
            <a:r>
              <a:rPr lang="en-US" sz="3100" dirty="0"/>
              <a:t>: Caso di studio 3</a:t>
            </a:r>
            <a:endParaRPr lang="el-GR" sz="1600" dirty="0"/>
          </a:p>
        </p:txBody>
      </p:sp>
      <p:sp>
        <p:nvSpPr>
          <p:cNvPr id="4" name="Textfeld 3"/>
          <p:cNvSpPr txBox="1"/>
          <p:nvPr/>
        </p:nvSpPr>
        <p:spPr>
          <a:xfrm>
            <a:off x="557999" y="2112577"/>
            <a:ext cx="10593477" cy="2677656"/>
          </a:xfrm>
          <a:prstGeom prst="rect">
            <a:avLst/>
          </a:prstGeom>
          <a:solidFill>
            <a:schemeClr val="bg1">
              <a:lumMod val="95000"/>
            </a:schemeClr>
          </a:solidFill>
        </p:spPr>
        <p:txBody>
          <a:bodyPr wrap="square" rtlCol="0">
            <a:spAutoFit/>
          </a:bodyPr>
          <a:lstStyle/>
          <a:p>
            <a:pPr algn="just">
              <a:buClr>
                <a:srgbClr val="C00000"/>
              </a:buClr>
            </a:pPr>
            <a:r>
              <a:rPr lang="it-IT" sz="2400" i="1" dirty="0"/>
              <a:t>Mi chiamo Roberto Rossi. Ieri sono uscito a prendere un gelato e ho dovuto mangiare il gelato in poco tempo, il che mi ha provocato un brutto dolore ai nervi. Stasera sentivo come delle pulsazioni, anche se non in maniera costante. Devo rivolgermi a un medico il prima possibile o ho altre possibilità?</a:t>
            </a:r>
          </a:p>
          <a:p>
            <a:pPr algn="just">
              <a:buClr>
                <a:srgbClr val="C00000"/>
              </a:buClr>
            </a:pPr>
            <a:endParaRPr lang="it-IT" sz="2400" i="1" dirty="0"/>
          </a:p>
          <a:p>
            <a:pPr algn="just">
              <a:buClr>
                <a:srgbClr val="C00000"/>
              </a:buClr>
            </a:pPr>
            <a:r>
              <a:rPr lang="it-IT" sz="2400" i="1" dirty="0"/>
              <a:t>Potete contattarmi via e-mail (robertor@yahoo.it) o per telefono (+39 333 2434483).</a:t>
            </a:r>
            <a:r>
              <a:rPr lang="en-US" sz="2400" i="1" dirty="0"/>
              <a:t> </a:t>
            </a:r>
          </a:p>
        </p:txBody>
      </p:sp>
      <p:sp>
        <p:nvSpPr>
          <p:cNvPr id="7"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Comunicazione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digitale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sulle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informazioni</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sanitarie</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820650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i="1" dirty="0"/>
              <a:t>Forum</a:t>
            </a:r>
            <a:r>
              <a:rPr lang="en-US" dirty="0"/>
              <a:t>: “Checklist”</a:t>
            </a:r>
            <a:endParaRPr lang="el-GR" dirty="0"/>
          </a:p>
        </p:txBody>
      </p:sp>
      <p:sp>
        <p:nvSpPr>
          <p:cNvPr id="7" name="Ovale Legende 1">
            <a:extLst>
              <a:ext uri="{FF2B5EF4-FFF2-40B4-BE49-F238E27FC236}">
                <a16:creationId xmlns:a16="http://schemas.microsoft.com/office/drawing/2014/main" id="{F36B7C33-47CA-4512-87B5-194D3C585BF4}"/>
              </a:ext>
            </a:extLst>
          </p:cNvPr>
          <p:cNvSpPr/>
          <p:nvPr/>
        </p:nvSpPr>
        <p:spPr>
          <a:xfrm>
            <a:off x="7924800" y="1087945"/>
            <a:ext cx="4215259" cy="2207172"/>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tx1"/>
                </a:solidFill>
              </a:rPr>
              <a:t>Quali</a:t>
            </a:r>
            <a:r>
              <a:rPr lang="en-US" sz="2400" dirty="0">
                <a:solidFill>
                  <a:schemeClr val="tx1"/>
                </a:solidFill>
              </a:rPr>
              <a:t> </a:t>
            </a:r>
            <a:r>
              <a:rPr lang="en-US" sz="2400" dirty="0" err="1">
                <a:solidFill>
                  <a:schemeClr val="tx1"/>
                </a:solidFill>
              </a:rPr>
              <a:t>informazioni</a:t>
            </a:r>
            <a:r>
              <a:rPr lang="en-US" sz="2400" dirty="0">
                <a:solidFill>
                  <a:schemeClr val="tx1"/>
                </a:solidFill>
              </a:rPr>
              <a:t> </a:t>
            </a:r>
            <a:r>
              <a:rPr lang="en-US" sz="2400" dirty="0" err="1">
                <a:solidFill>
                  <a:schemeClr val="tx1"/>
                </a:solidFill>
              </a:rPr>
              <a:t>sono</a:t>
            </a:r>
            <a:r>
              <a:rPr lang="en-US" sz="2400" dirty="0">
                <a:solidFill>
                  <a:schemeClr val="tx1"/>
                </a:solidFill>
              </a:rPr>
              <a:t> </a:t>
            </a:r>
            <a:r>
              <a:rPr lang="en-US" sz="2400" i="1" dirty="0" err="1">
                <a:solidFill>
                  <a:schemeClr val="tx1"/>
                </a:solidFill>
              </a:rPr>
              <a:t>sensibili</a:t>
            </a:r>
            <a:r>
              <a:rPr lang="en-US" sz="2400" dirty="0">
                <a:solidFill>
                  <a:schemeClr val="tx1"/>
                </a:solidFill>
              </a:rPr>
              <a:t> e non </a:t>
            </a:r>
            <a:r>
              <a:rPr lang="en-US" sz="2400" dirty="0" err="1">
                <a:solidFill>
                  <a:schemeClr val="tx1"/>
                </a:solidFill>
              </a:rPr>
              <a:t>vanno</a:t>
            </a:r>
            <a:r>
              <a:rPr lang="en-US" sz="2400" dirty="0">
                <a:solidFill>
                  <a:schemeClr val="tx1"/>
                </a:solidFill>
              </a:rPr>
              <a:t> </a:t>
            </a:r>
            <a:r>
              <a:rPr lang="en-US" sz="2400" dirty="0" err="1">
                <a:solidFill>
                  <a:schemeClr val="tx1"/>
                </a:solidFill>
              </a:rPr>
              <a:t>pubblicate</a:t>
            </a:r>
            <a:r>
              <a:rPr lang="en-US" sz="2400" dirty="0">
                <a:solidFill>
                  <a:schemeClr val="tx1"/>
                </a:solidFill>
              </a:rPr>
              <a:t>?</a:t>
            </a:r>
            <a:endParaRPr lang="de-DE" sz="2400" dirty="0">
              <a:solidFill>
                <a:schemeClr val="tx1"/>
              </a:solidFill>
            </a:endParaRP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err="1"/>
              <a:t>Inizia</a:t>
            </a:r>
            <a:r>
              <a:rPr lang="en-US" dirty="0"/>
              <a:t> una </a:t>
            </a:r>
            <a:r>
              <a:rPr lang="en-US" dirty="0" err="1"/>
              <a:t>lista</a:t>
            </a:r>
            <a:r>
              <a:rPr lang="en-US" dirty="0"/>
              <a:t>:</a:t>
            </a:r>
          </a:p>
          <a:p>
            <a:pPr lvl="1">
              <a:lnSpc>
                <a:spcPct val="120000"/>
              </a:lnSpc>
              <a:buFont typeface="Wingdings" panose="05000000000000000000" pitchFamily="2" charset="2"/>
              <a:buChar char="ü"/>
            </a:pPr>
            <a:r>
              <a:rPr lang="en-US" dirty="0"/>
              <a:t>…..</a:t>
            </a:r>
          </a:p>
          <a:p>
            <a:pPr lvl="1">
              <a:lnSpc>
                <a:spcPct val="120000"/>
              </a:lnSpc>
              <a:buFont typeface="Wingdings" panose="05000000000000000000" pitchFamily="2" charset="2"/>
              <a:buChar char="ü"/>
            </a:pPr>
            <a:r>
              <a:rPr lang="en-US" dirty="0"/>
              <a:t>……</a:t>
            </a:r>
          </a:p>
          <a:p>
            <a:pPr lvl="1">
              <a:lnSpc>
                <a:spcPct val="120000"/>
              </a:lnSpc>
              <a:buFont typeface="Wingdings" panose="05000000000000000000" pitchFamily="2" charset="2"/>
              <a:buChar char="ü"/>
            </a:pPr>
            <a:r>
              <a:rPr lang="en-US" dirty="0"/>
              <a:t>……</a:t>
            </a:r>
          </a:p>
          <a:p>
            <a:pPr lvl="1">
              <a:lnSpc>
                <a:spcPct val="120000"/>
              </a:lnSpc>
            </a:pPr>
            <a:endParaRPr lang="en-US" dirty="0"/>
          </a:p>
        </p:txBody>
      </p:sp>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Comunicazione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digitale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sulle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informazioni</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sanitarie</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Box 8">
            <a:extLst>
              <a:ext uri="{FF2B5EF4-FFF2-40B4-BE49-F238E27FC236}">
                <a16:creationId xmlns:a16="http://schemas.microsoft.com/office/drawing/2014/main" id="{49839F0A-BA0A-4227-845B-CE888F35C47C}"/>
              </a:ext>
            </a:extLst>
          </p:cNvPr>
          <p:cNvSpPr txBox="1"/>
          <p:nvPr/>
        </p:nvSpPr>
        <p:spPr>
          <a:xfrm>
            <a:off x="3816770" y="3123177"/>
            <a:ext cx="4879222" cy="2369880"/>
          </a:xfrm>
          <a:prstGeom prst="rect">
            <a:avLst/>
          </a:prstGeom>
          <a:solidFill>
            <a:schemeClr val="bg1">
              <a:lumMod val="95000"/>
            </a:schemeClr>
          </a:solidFill>
          <a:ln>
            <a:solidFill>
              <a:srgbClr val="80C141"/>
            </a:solidFill>
          </a:ln>
        </p:spPr>
        <p:txBody>
          <a:bodyPr wrap="square">
            <a:spAutoFit/>
          </a:bodyPr>
          <a:lstStyle/>
          <a:p>
            <a:pPr marL="0" lvl="1">
              <a:spcBef>
                <a:spcPts val="600"/>
              </a:spcBef>
              <a:spcAft>
                <a:spcPts val="600"/>
              </a:spcAft>
              <a:buClr>
                <a:schemeClr val="accent6">
                  <a:lumMod val="75000"/>
                </a:schemeClr>
              </a:buClr>
              <a:buFont typeface="Wingdings" panose="05000000000000000000" pitchFamily="2" charset="2"/>
              <a:buChar char="ü"/>
            </a:pPr>
            <a:r>
              <a:rPr lang="en-US" dirty="0"/>
              <a:t>Nome </a:t>
            </a:r>
            <a:r>
              <a:rPr lang="en-US" dirty="0" err="1"/>
              <a:t>completo</a:t>
            </a:r>
            <a:r>
              <a:rPr lang="en-US" dirty="0"/>
              <a:t> (</a:t>
            </a:r>
            <a:r>
              <a:rPr lang="en-US" dirty="0" err="1"/>
              <a:t>nome</a:t>
            </a:r>
            <a:r>
              <a:rPr lang="en-US" dirty="0"/>
              <a:t> e </a:t>
            </a:r>
            <a:r>
              <a:rPr lang="en-US" dirty="0" err="1"/>
              <a:t>cognome</a:t>
            </a:r>
            <a:r>
              <a:rPr lang="en-US" dirty="0"/>
              <a:t>)</a:t>
            </a:r>
          </a:p>
          <a:p>
            <a:pPr marL="0" lvl="1">
              <a:spcBef>
                <a:spcPts val="600"/>
              </a:spcBef>
              <a:spcAft>
                <a:spcPts val="600"/>
              </a:spcAft>
              <a:buClr>
                <a:schemeClr val="accent6">
                  <a:lumMod val="75000"/>
                </a:schemeClr>
              </a:buClr>
              <a:buFont typeface="Wingdings" panose="05000000000000000000" pitchFamily="2" charset="2"/>
              <a:buChar char="ü"/>
            </a:pPr>
            <a:r>
              <a:rPr lang="en-US" dirty="0"/>
              <a:t>Data di </a:t>
            </a:r>
            <a:r>
              <a:rPr lang="en-US" dirty="0" err="1"/>
              <a:t>compleanno</a:t>
            </a:r>
            <a:r>
              <a:rPr lang="en-US" dirty="0"/>
              <a:t> </a:t>
            </a:r>
          </a:p>
          <a:p>
            <a:pPr marL="0" lvl="1">
              <a:spcBef>
                <a:spcPts val="600"/>
              </a:spcBef>
              <a:spcAft>
                <a:spcPts val="600"/>
              </a:spcAft>
              <a:buClr>
                <a:schemeClr val="accent6">
                  <a:lumMod val="75000"/>
                </a:schemeClr>
              </a:buClr>
              <a:buFont typeface="Wingdings" panose="05000000000000000000" pitchFamily="2" charset="2"/>
              <a:buChar char="ü"/>
            </a:pPr>
            <a:r>
              <a:rPr lang="en-US" dirty="0" err="1"/>
              <a:t>Valori</a:t>
            </a:r>
            <a:r>
              <a:rPr lang="en-US" dirty="0"/>
              <a:t> medici (es. </a:t>
            </a:r>
            <a:r>
              <a:rPr lang="en-US" dirty="0" err="1"/>
              <a:t>Valori</a:t>
            </a:r>
            <a:r>
              <a:rPr lang="en-US" dirty="0"/>
              <a:t> del </a:t>
            </a:r>
            <a:r>
              <a:rPr lang="en-US" dirty="0" err="1"/>
              <a:t>sangue</a:t>
            </a:r>
            <a:r>
              <a:rPr lang="en-US" dirty="0"/>
              <a:t>)</a:t>
            </a:r>
          </a:p>
          <a:p>
            <a:pPr marL="0" lvl="1">
              <a:spcBef>
                <a:spcPts val="600"/>
              </a:spcBef>
              <a:spcAft>
                <a:spcPts val="600"/>
              </a:spcAft>
              <a:buClr>
                <a:schemeClr val="accent6">
                  <a:lumMod val="75000"/>
                </a:schemeClr>
              </a:buClr>
              <a:buFont typeface="Wingdings" panose="05000000000000000000" pitchFamily="2" charset="2"/>
              <a:buChar char="ü"/>
            </a:pPr>
            <a:r>
              <a:rPr lang="en-US" dirty="0" err="1"/>
              <a:t>Esplicita</a:t>
            </a:r>
            <a:r>
              <a:rPr lang="en-US" dirty="0"/>
              <a:t> </a:t>
            </a:r>
            <a:r>
              <a:rPr lang="en-US" dirty="0" err="1"/>
              <a:t>descrizione</a:t>
            </a:r>
            <a:r>
              <a:rPr lang="en-US" dirty="0"/>
              <a:t> di una </a:t>
            </a:r>
            <a:r>
              <a:rPr lang="en-US" dirty="0" err="1"/>
              <a:t>malattia</a:t>
            </a:r>
            <a:r>
              <a:rPr lang="en-US" dirty="0"/>
              <a:t> </a:t>
            </a:r>
            <a:r>
              <a:rPr lang="en-US" dirty="0" err="1"/>
              <a:t>precedente</a:t>
            </a:r>
            <a:r>
              <a:rPr lang="en-US" dirty="0"/>
              <a:t>, </a:t>
            </a:r>
            <a:r>
              <a:rPr lang="en-US" dirty="0" err="1"/>
              <a:t>specialmente</a:t>
            </a:r>
            <a:r>
              <a:rPr lang="en-US" dirty="0"/>
              <a:t> se non in </a:t>
            </a:r>
            <a:r>
              <a:rPr lang="en-US" dirty="0" err="1"/>
              <a:t>relazione</a:t>
            </a:r>
            <a:r>
              <a:rPr lang="en-US" dirty="0"/>
              <a:t> con la </a:t>
            </a:r>
            <a:r>
              <a:rPr lang="en-US" dirty="0" err="1"/>
              <a:t>richiesta</a:t>
            </a:r>
            <a:endParaRPr lang="en-US" dirty="0"/>
          </a:p>
          <a:p>
            <a:pPr marL="0" lvl="1">
              <a:spcBef>
                <a:spcPts val="600"/>
              </a:spcBef>
              <a:spcAft>
                <a:spcPts val="600"/>
              </a:spcAft>
              <a:buClr>
                <a:schemeClr val="accent6">
                  <a:lumMod val="75000"/>
                </a:schemeClr>
              </a:buClr>
              <a:buFont typeface="Wingdings" panose="05000000000000000000" pitchFamily="2" charset="2"/>
              <a:buChar char="ü"/>
            </a:pPr>
            <a:r>
              <a:rPr lang="en-US" dirty="0"/>
              <a:t> </a:t>
            </a:r>
            <a:r>
              <a:rPr lang="en-US" dirty="0" err="1"/>
              <a:t>Contatti</a:t>
            </a:r>
            <a:r>
              <a:rPr lang="en-US" dirty="0"/>
              <a:t> </a:t>
            </a:r>
            <a:r>
              <a:rPr lang="en-US" dirty="0" err="1"/>
              <a:t>privati</a:t>
            </a:r>
            <a:endParaRPr lang="en-US" dirty="0"/>
          </a:p>
        </p:txBody>
      </p:sp>
      <p:sp>
        <p:nvSpPr>
          <p:cNvPr id="10" name="pop-up">
            <a:extLst>
              <a:ext uri="{FF2B5EF4-FFF2-40B4-BE49-F238E27FC236}">
                <a16:creationId xmlns:a16="http://schemas.microsoft.com/office/drawing/2014/main" id="{7FB8FE5B-9C40-4C7F-B2B7-C4BACE1DAAC0}"/>
              </a:ext>
            </a:extLst>
          </p:cNvPr>
          <p:cNvSpPr/>
          <p:nvPr/>
        </p:nvSpPr>
        <p:spPr>
          <a:xfrm>
            <a:off x="3831858" y="2303880"/>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err="1">
                <a:solidFill>
                  <a:srgbClr val="E12A3C"/>
                </a:solidFill>
              </a:rPr>
              <a:t>Confronta</a:t>
            </a:r>
            <a:r>
              <a:rPr lang="en-US" b="1" dirty="0">
                <a:solidFill>
                  <a:srgbClr val="E12A3C"/>
                </a:solidFill>
              </a:rPr>
              <a:t> qui la </a:t>
            </a:r>
            <a:r>
              <a:rPr lang="en-US" b="1" dirty="0" err="1">
                <a:solidFill>
                  <a:srgbClr val="E12A3C"/>
                </a:solidFill>
              </a:rPr>
              <a:t>tua</a:t>
            </a:r>
            <a:r>
              <a:rPr lang="en-US" b="1" dirty="0">
                <a:solidFill>
                  <a:srgbClr val="E12A3C"/>
                </a:solidFill>
              </a:rPr>
              <a:t> </a:t>
            </a:r>
            <a:r>
              <a:rPr lang="en-US" b="1" dirty="0" err="1">
                <a:solidFill>
                  <a:srgbClr val="E12A3C"/>
                </a:solidFill>
              </a:rPr>
              <a:t>lista</a:t>
            </a:r>
            <a:r>
              <a:rPr lang="en-US" b="1" dirty="0">
                <a:solidFill>
                  <a:srgbClr val="E12A3C"/>
                </a:solidFill>
              </a:rPr>
              <a:t> !</a:t>
            </a:r>
          </a:p>
          <a:p>
            <a:pPr algn="ctr"/>
            <a:endParaRPr lang="el-GR" b="1" dirty="0">
              <a:solidFill>
                <a:srgbClr val="E12A3C"/>
              </a:solidFill>
            </a:endParaRPr>
          </a:p>
        </p:txBody>
      </p:sp>
    </p:spTree>
    <p:extLst>
      <p:ext uri="{BB962C8B-B14F-4D97-AF65-F5344CB8AC3E}">
        <p14:creationId xmlns:p14="http://schemas.microsoft.com/office/powerpoint/2010/main" val="36660144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i="1" dirty="0"/>
              <a:t>Forum</a:t>
            </a:r>
            <a:r>
              <a:rPr lang="en-US" dirty="0"/>
              <a:t>: “Checklist”</a:t>
            </a:r>
            <a:endParaRPr lang="el-GR" dirty="0"/>
          </a:p>
        </p:txBody>
      </p:sp>
      <p:sp>
        <p:nvSpPr>
          <p:cNvPr id="7" name="Ovale Legende 1">
            <a:extLst>
              <a:ext uri="{FF2B5EF4-FFF2-40B4-BE49-F238E27FC236}">
                <a16:creationId xmlns:a16="http://schemas.microsoft.com/office/drawing/2014/main" id="{F36B7C33-47CA-4512-87B5-194D3C585BF4}"/>
              </a:ext>
            </a:extLst>
          </p:cNvPr>
          <p:cNvSpPr/>
          <p:nvPr/>
        </p:nvSpPr>
        <p:spPr>
          <a:xfrm>
            <a:off x="7924800" y="1087945"/>
            <a:ext cx="4215259" cy="2207172"/>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2400" dirty="0">
                <a:solidFill>
                  <a:schemeClr val="tx1"/>
                </a:solidFill>
              </a:rPr>
              <a:t>Quali informazioni sono necessarie per una corretta anamnesi del problema di salute?</a:t>
            </a:r>
            <a:endParaRPr lang="de-DE" sz="2400" dirty="0">
              <a:solidFill>
                <a:schemeClr val="tx1"/>
              </a:solidFill>
            </a:endParaRP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err="1"/>
              <a:t>Inizia</a:t>
            </a:r>
            <a:r>
              <a:rPr lang="en-US" dirty="0"/>
              <a:t> una </a:t>
            </a:r>
            <a:r>
              <a:rPr lang="en-US" dirty="0" err="1"/>
              <a:t>lista</a:t>
            </a:r>
            <a:r>
              <a:rPr lang="en-US" dirty="0"/>
              <a:t>:</a:t>
            </a:r>
          </a:p>
          <a:p>
            <a:pPr lvl="1">
              <a:lnSpc>
                <a:spcPct val="120000"/>
              </a:lnSpc>
              <a:buFont typeface="Wingdings" panose="05000000000000000000" pitchFamily="2" charset="2"/>
              <a:buChar char="ü"/>
            </a:pPr>
            <a:r>
              <a:rPr lang="en-US" dirty="0"/>
              <a:t>…..</a:t>
            </a:r>
          </a:p>
          <a:p>
            <a:pPr lvl="1">
              <a:lnSpc>
                <a:spcPct val="120000"/>
              </a:lnSpc>
              <a:buFont typeface="Wingdings" panose="05000000000000000000" pitchFamily="2" charset="2"/>
              <a:buChar char="ü"/>
            </a:pPr>
            <a:r>
              <a:rPr lang="en-US" dirty="0"/>
              <a:t>……</a:t>
            </a:r>
          </a:p>
          <a:p>
            <a:pPr lvl="1">
              <a:lnSpc>
                <a:spcPct val="120000"/>
              </a:lnSpc>
              <a:buFont typeface="Wingdings" panose="05000000000000000000" pitchFamily="2" charset="2"/>
              <a:buChar char="ü"/>
            </a:pPr>
            <a:r>
              <a:rPr lang="en-US" dirty="0"/>
              <a:t>……</a:t>
            </a:r>
          </a:p>
          <a:p>
            <a:pPr lvl="1">
              <a:lnSpc>
                <a:spcPct val="120000"/>
              </a:lnSpc>
            </a:pPr>
            <a:endParaRPr lang="en-US" dirty="0"/>
          </a:p>
        </p:txBody>
      </p:sp>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Comunicazione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digitale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sulle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informazioni</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sanitarie</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Box 8">
            <a:extLst>
              <a:ext uri="{FF2B5EF4-FFF2-40B4-BE49-F238E27FC236}">
                <a16:creationId xmlns:a16="http://schemas.microsoft.com/office/drawing/2014/main" id="{D8A13A6D-6DAD-4902-A1ED-438653A53ED2}"/>
              </a:ext>
            </a:extLst>
          </p:cNvPr>
          <p:cNvSpPr txBox="1"/>
          <p:nvPr/>
        </p:nvSpPr>
        <p:spPr>
          <a:xfrm>
            <a:off x="3831858" y="3133016"/>
            <a:ext cx="4351879" cy="2923877"/>
          </a:xfrm>
          <a:prstGeom prst="rect">
            <a:avLst/>
          </a:prstGeom>
          <a:solidFill>
            <a:schemeClr val="bg1">
              <a:lumMod val="95000"/>
            </a:schemeClr>
          </a:solidFill>
          <a:ln>
            <a:solidFill>
              <a:srgbClr val="80C141"/>
            </a:solidFill>
          </a:ln>
        </p:spPr>
        <p:txBody>
          <a:bodyPr wrap="square">
            <a:spAutoFit/>
          </a:bodyPr>
          <a:lstStyle/>
          <a:p>
            <a:pPr marL="180000" lvl="1" indent="-180000">
              <a:spcBef>
                <a:spcPts val="600"/>
              </a:spcBef>
              <a:spcAft>
                <a:spcPts val="600"/>
              </a:spcAft>
              <a:buClr>
                <a:schemeClr val="accent6">
                  <a:lumMod val="75000"/>
                </a:schemeClr>
              </a:buClr>
              <a:buFont typeface="Wingdings" panose="05000000000000000000" pitchFamily="2" charset="2"/>
              <a:buChar char="ü"/>
            </a:pPr>
            <a:r>
              <a:rPr lang="it-IT" dirty="0"/>
              <a:t>Periodo del disturbo</a:t>
            </a:r>
          </a:p>
          <a:p>
            <a:pPr marL="180000" lvl="1" indent="-180000">
              <a:spcBef>
                <a:spcPts val="600"/>
              </a:spcBef>
              <a:spcAft>
                <a:spcPts val="600"/>
              </a:spcAft>
              <a:buClr>
                <a:schemeClr val="accent6">
                  <a:lumMod val="75000"/>
                </a:schemeClr>
              </a:buClr>
              <a:buFont typeface="Wingdings" panose="05000000000000000000" pitchFamily="2" charset="2"/>
              <a:buChar char="ü"/>
            </a:pPr>
            <a:r>
              <a:rPr lang="it-IT" dirty="0"/>
              <a:t>Quale parte del corpo/organo è interessata?</a:t>
            </a:r>
          </a:p>
          <a:p>
            <a:pPr marL="180000" lvl="1" indent="-180000">
              <a:spcBef>
                <a:spcPts val="600"/>
              </a:spcBef>
              <a:spcAft>
                <a:spcPts val="600"/>
              </a:spcAft>
              <a:buClr>
                <a:schemeClr val="accent6">
                  <a:lumMod val="75000"/>
                </a:schemeClr>
              </a:buClr>
              <a:buFont typeface="Wingdings" panose="05000000000000000000" pitchFamily="2" charset="2"/>
              <a:buChar char="ü"/>
            </a:pPr>
            <a:r>
              <a:rPr lang="it-IT" dirty="0"/>
              <a:t>C'è stata una causa scatenante del disturbo?</a:t>
            </a:r>
          </a:p>
          <a:p>
            <a:pPr marL="180000" lvl="1" indent="-180000">
              <a:spcBef>
                <a:spcPts val="600"/>
              </a:spcBef>
              <a:spcAft>
                <a:spcPts val="600"/>
              </a:spcAft>
              <a:buClr>
                <a:schemeClr val="accent6">
                  <a:lumMod val="75000"/>
                </a:schemeClr>
              </a:buClr>
              <a:buFont typeface="Wingdings" panose="05000000000000000000" pitchFamily="2" charset="2"/>
              <a:buChar char="ü"/>
            </a:pPr>
            <a:r>
              <a:rPr lang="it-IT" dirty="0"/>
              <a:t>È già stato consultato un medico e, in caso affermativo, qual è stata la diagnosi?</a:t>
            </a:r>
          </a:p>
          <a:p>
            <a:pPr marL="180000" lvl="1" indent="-180000">
              <a:spcBef>
                <a:spcPts val="600"/>
              </a:spcBef>
              <a:spcAft>
                <a:spcPts val="600"/>
              </a:spcAft>
              <a:buClr>
                <a:schemeClr val="accent6">
                  <a:lumMod val="75000"/>
                </a:schemeClr>
              </a:buClr>
              <a:buFont typeface="Wingdings" panose="05000000000000000000" pitchFamily="2" charset="2"/>
              <a:buChar char="ü"/>
            </a:pPr>
            <a:r>
              <a:rPr lang="it-IT" dirty="0"/>
              <a:t>Sono già state intraprese azioni mediche?</a:t>
            </a:r>
            <a:endParaRPr lang="en-US" dirty="0"/>
          </a:p>
        </p:txBody>
      </p:sp>
      <p:sp>
        <p:nvSpPr>
          <p:cNvPr id="10" name="pop-up">
            <a:extLst>
              <a:ext uri="{FF2B5EF4-FFF2-40B4-BE49-F238E27FC236}">
                <a16:creationId xmlns:a16="http://schemas.microsoft.com/office/drawing/2014/main" id="{2D599E9A-2FE0-4315-83C9-DD8A922AB07A}"/>
              </a:ext>
            </a:extLst>
          </p:cNvPr>
          <p:cNvSpPr/>
          <p:nvPr/>
        </p:nvSpPr>
        <p:spPr>
          <a:xfrm>
            <a:off x="3831858" y="2303880"/>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err="1">
                <a:solidFill>
                  <a:srgbClr val="E12A3C"/>
                </a:solidFill>
              </a:rPr>
              <a:t>Confronta</a:t>
            </a:r>
            <a:r>
              <a:rPr lang="en-US" b="1" dirty="0">
                <a:solidFill>
                  <a:srgbClr val="E12A3C"/>
                </a:solidFill>
              </a:rPr>
              <a:t> qui la </a:t>
            </a:r>
            <a:r>
              <a:rPr lang="en-US" b="1" dirty="0" err="1">
                <a:solidFill>
                  <a:srgbClr val="E12A3C"/>
                </a:solidFill>
              </a:rPr>
              <a:t>tua</a:t>
            </a:r>
            <a:r>
              <a:rPr lang="en-US" b="1" dirty="0">
                <a:solidFill>
                  <a:srgbClr val="E12A3C"/>
                </a:solidFill>
              </a:rPr>
              <a:t> </a:t>
            </a:r>
            <a:r>
              <a:rPr lang="en-US" b="1" dirty="0" err="1">
                <a:solidFill>
                  <a:srgbClr val="E12A3C"/>
                </a:solidFill>
              </a:rPr>
              <a:t>lista</a:t>
            </a:r>
            <a:r>
              <a:rPr lang="en-US" b="1" dirty="0">
                <a:solidFill>
                  <a:srgbClr val="E12A3C"/>
                </a:solidFill>
              </a:rPr>
              <a:t> !</a:t>
            </a:r>
          </a:p>
          <a:p>
            <a:pPr algn="ctr"/>
            <a:endParaRPr lang="el-GR" b="1" dirty="0">
              <a:solidFill>
                <a:srgbClr val="E12A3C"/>
              </a:solidFill>
            </a:endParaRPr>
          </a:p>
        </p:txBody>
      </p:sp>
    </p:spTree>
    <p:extLst>
      <p:ext uri="{BB962C8B-B14F-4D97-AF65-F5344CB8AC3E}">
        <p14:creationId xmlns:p14="http://schemas.microsoft.com/office/powerpoint/2010/main" val="13925162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2000" b="1" dirty="0">
                <a:solidFill>
                  <a:srgbClr val="203864"/>
                </a:solidFill>
              </a:rPr>
              <a:t>Cosa </a:t>
            </a:r>
            <a:r>
              <a:rPr lang="de-DE" sz="2000" b="1" dirty="0" err="1">
                <a:solidFill>
                  <a:srgbClr val="203864"/>
                </a:solidFill>
              </a:rPr>
              <a:t>dovrebbe</a:t>
            </a:r>
            <a:r>
              <a:rPr lang="de-DE" sz="2000" b="1" dirty="0">
                <a:solidFill>
                  <a:srgbClr val="203864"/>
                </a:solidFill>
              </a:rPr>
              <a:t> </a:t>
            </a:r>
            <a:r>
              <a:rPr lang="de-DE" sz="2000" b="1" dirty="0" err="1">
                <a:solidFill>
                  <a:srgbClr val="203864"/>
                </a:solidFill>
              </a:rPr>
              <a:t>essere</a:t>
            </a:r>
            <a:r>
              <a:rPr lang="de-DE" sz="2000" b="1" dirty="0">
                <a:solidFill>
                  <a:srgbClr val="203864"/>
                </a:solidFill>
              </a:rPr>
              <a:t> </a:t>
            </a:r>
            <a:r>
              <a:rPr lang="de-DE" sz="2000" b="1" dirty="0" err="1">
                <a:solidFill>
                  <a:srgbClr val="203864"/>
                </a:solidFill>
              </a:rPr>
              <a:t>incluso</a:t>
            </a:r>
            <a:r>
              <a:rPr lang="de-DE" sz="2000" b="1" dirty="0">
                <a:solidFill>
                  <a:srgbClr val="203864"/>
                </a:solidFill>
              </a:rPr>
              <a:t> in </a:t>
            </a:r>
            <a:r>
              <a:rPr lang="de-DE" sz="2000" b="1" dirty="0" err="1">
                <a:solidFill>
                  <a:srgbClr val="203864"/>
                </a:solidFill>
              </a:rPr>
              <a:t>un</a:t>
            </a:r>
            <a:r>
              <a:rPr lang="de-DE" sz="2000" b="1" dirty="0">
                <a:solidFill>
                  <a:srgbClr val="203864"/>
                </a:solidFill>
              </a:rPr>
              <a:t> </a:t>
            </a:r>
            <a:r>
              <a:rPr lang="de-DE" sz="2000" b="1" dirty="0" err="1">
                <a:solidFill>
                  <a:srgbClr val="203864"/>
                </a:solidFill>
              </a:rPr>
              <a:t>post</a:t>
            </a:r>
            <a:r>
              <a:rPr lang="de-DE" sz="2000" b="1" dirty="0">
                <a:solidFill>
                  <a:srgbClr val="203864"/>
                </a:solidFill>
              </a:rPr>
              <a:t> </a:t>
            </a:r>
            <a:r>
              <a:rPr lang="de-DE" sz="2000" b="1" dirty="0" err="1">
                <a:solidFill>
                  <a:srgbClr val="203864"/>
                </a:solidFill>
              </a:rPr>
              <a:t>relativo</a:t>
            </a:r>
            <a:r>
              <a:rPr lang="de-DE" sz="2000" b="1" dirty="0">
                <a:solidFill>
                  <a:srgbClr val="203864"/>
                </a:solidFill>
              </a:rPr>
              <a:t> </a:t>
            </a:r>
            <a:r>
              <a:rPr lang="de-DE" sz="2000" b="1" dirty="0" err="1">
                <a:solidFill>
                  <a:srgbClr val="203864"/>
                </a:solidFill>
              </a:rPr>
              <a:t>problemi</a:t>
            </a:r>
            <a:r>
              <a:rPr lang="de-DE" sz="2000" b="1" dirty="0">
                <a:solidFill>
                  <a:srgbClr val="203864"/>
                </a:solidFill>
              </a:rPr>
              <a:t> di </a:t>
            </a:r>
            <a:r>
              <a:rPr lang="de-DE" sz="2000" b="1" dirty="0" err="1">
                <a:solidFill>
                  <a:srgbClr val="203864"/>
                </a:solidFill>
              </a:rPr>
              <a:t>salute</a:t>
            </a:r>
            <a:r>
              <a:rPr lang="de-DE" sz="2000" b="1" dirty="0">
                <a:solidFill>
                  <a:srgbClr val="203864"/>
                </a:solidFill>
              </a:rPr>
              <a:t> </a:t>
            </a:r>
            <a:r>
              <a:rPr lang="de-DE" sz="2000" b="1" dirty="0" err="1">
                <a:solidFill>
                  <a:srgbClr val="203864"/>
                </a:solidFill>
              </a:rPr>
              <a:t>su</a:t>
            </a:r>
            <a:r>
              <a:rPr lang="de-DE" sz="2000" b="1" dirty="0">
                <a:solidFill>
                  <a:srgbClr val="203864"/>
                </a:solidFill>
              </a:rPr>
              <a:t> </a:t>
            </a:r>
            <a:r>
              <a:rPr lang="de-DE" sz="2000" b="1" dirty="0" err="1">
                <a:solidFill>
                  <a:srgbClr val="203864"/>
                </a:solidFill>
              </a:rPr>
              <a:t>un</a:t>
            </a:r>
            <a:r>
              <a:rPr lang="de-DE" sz="2000" b="1" dirty="0">
                <a:solidFill>
                  <a:srgbClr val="203864"/>
                </a:solidFill>
              </a:rPr>
              <a:t> </a:t>
            </a:r>
            <a:r>
              <a:rPr lang="de-DE" sz="2000" b="1" dirty="0" err="1">
                <a:solidFill>
                  <a:srgbClr val="203864"/>
                </a:solidFill>
              </a:rPr>
              <a:t>forum</a:t>
            </a:r>
            <a:r>
              <a:rPr lang="de-DE" sz="2000" b="1" dirty="0">
                <a:solidFill>
                  <a:srgbClr val="203864"/>
                </a:solidFill>
              </a:rPr>
              <a:t>?</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 </a:t>
            </a:r>
            <a:r>
              <a:rPr lang="en-US" dirty="0" err="1"/>
              <a:t>Periodo</a:t>
            </a:r>
            <a:r>
              <a:rPr lang="en-US" dirty="0"/>
              <a:t> del </a:t>
            </a:r>
            <a:r>
              <a:rPr lang="en-US" dirty="0" err="1"/>
              <a:t>disturbo</a:t>
            </a:r>
            <a:endParaRPr lang="en-US"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Nome </a:t>
            </a:r>
            <a:r>
              <a:rPr lang="en-US" dirty="0" err="1"/>
              <a:t>completo</a:t>
            </a:r>
            <a:r>
              <a:rPr lang="en-US" dirty="0"/>
              <a:t> (</a:t>
            </a:r>
            <a:r>
              <a:rPr lang="en-US" dirty="0" err="1"/>
              <a:t>nome</a:t>
            </a:r>
            <a:r>
              <a:rPr lang="en-US" dirty="0"/>
              <a:t> e </a:t>
            </a:r>
            <a:r>
              <a:rPr lang="en-US" dirty="0" err="1"/>
              <a:t>cognome</a:t>
            </a:r>
            <a:r>
              <a:rPr lang="en-US" dirty="0"/>
              <a:t>)</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 Data di </a:t>
            </a:r>
            <a:r>
              <a:rPr lang="en-US" dirty="0" err="1"/>
              <a:t>compleanno</a:t>
            </a:r>
            <a:endParaRPr lang="el-GR" dirty="0"/>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 </a:t>
            </a:r>
            <a:r>
              <a:rPr lang="en-US" dirty="0" err="1"/>
              <a:t>Valori</a:t>
            </a:r>
            <a:r>
              <a:rPr lang="en-US" dirty="0"/>
              <a:t> medici</a:t>
            </a:r>
            <a:endParaRPr lang="el-GR" dirty="0"/>
          </a:p>
        </p:txBody>
      </p:sp>
      <p:sp>
        <p:nvSpPr>
          <p:cNvPr id="7" name="TextBox 6">
            <a:extLst>
              <a:ext uri="{FF2B5EF4-FFF2-40B4-BE49-F238E27FC236}">
                <a16:creationId xmlns:a16="http://schemas.microsoft.com/office/drawing/2014/main" id="{D00BF227-FC3A-40AC-BDE1-04D4375D5BBC}"/>
              </a:ext>
            </a:extLst>
          </p:cNvPr>
          <p:cNvSpPr txBox="1"/>
          <p:nvPr/>
        </p:nvSpPr>
        <p:spPr>
          <a:xfrm>
            <a:off x="2112607" y="1987414"/>
            <a:ext cx="2232150" cy="307777"/>
          </a:xfrm>
          <a:prstGeom prst="rect">
            <a:avLst/>
          </a:prstGeom>
        </p:spPr>
        <p:txBody>
          <a:bodyPr wrap="none" rtlCol="0">
            <a:spAutoFit/>
          </a:bodyPr>
          <a:lstStyle/>
          <a:p>
            <a:pPr algn="l"/>
            <a:r>
              <a:rPr lang="en-US" sz="1400" i="1" dirty="0"/>
              <a:t>Solo una </a:t>
            </a:r>
            <a:r>
              <a:rPr lang="en-US" sz="1400" i="1" dirty="0" err="1"/>
              <a:t>risposta</a:t>
            </a:r>
            <a:r>
              <a:rPr lang="en-US" sz="1400" i="1" dirty="0"/>
              <a:t> è </a:t>
            </a:r>
            <a:r>
              <a:rPr lang="en-US" sz="1400" i="1" dirty="0" err="1"/>
              <a:t>corretta</a:t>
            </a:r>
            <a:r>
              <a:rPr lang="en-US" sz="1400" i="1" dirty="0"/>
              <a:t>!</a:t>
            </a:r>
            <a:endParaRPr lang="el-GR" sz="1400" i="1" dirty="0" err="1"/>
          </a:p>
        </p:txBody>
      </p:sp>
      <p:sp>
        <p:nvSpPr>
          <p:cNvPr id="8"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Comunicazione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digitale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sulle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informazioni</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sanitarie</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3498826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C01E24"/>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a:xfrm>
            <a:off x="5297762" y="329184"/>
            <a:ext cx="6251110" cy="1783080"/>
          </a:xfrm>
        </p:spPr>
        <p:txBody>
          <a:bodyPr anchor="b">
            <a:normAutofit/>
          </a:bodyPr>
          <a:lstStyle/>
          <a:p>
            <a:r>
              <a:rPr lang="en-US" sz="5400" dirty="0"/>
              <a:t>Moduli</a:t>
            </a:r>
            <a:endParaRPr lang="el-GR" sz="5400" dirty="0"/>
          </a:p>
        </p:txBody>
      </p:sp>
      <p:pic>
        <p:nvPicPr>
          <p:cNvPr id="11" name="Θέση περιεχομένου 10">
            <a:extLst>
              <a:ext uri="{FF2B5EF4-FFF2-40B4-BE49-F238E27FC236}">
                <a16:creationId xmlns:a16="http://schemas.microsoft.com/office/drawing/2014/main" id="{86CB401F-C964-4D6C-AE35-FB329988D13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072" r="1701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Διάγραμμα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3737704744"/>
              </p:ext>
            </p:extLst>
          </p:nvPr>
        </p:nvGraphicFramePr>
        <p:xfrm>
          <a:off x="5297762" y="1899920"/>
          <a:ext cx="6701198" cy="4460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Εικόνα 2">
            <a:extLst>
              <a:ext uri="{FF2B5EF4-FFF2-40B4-BE49-F238E27FC236}">
                <a16:creationId xmlns:a16="http://schemas.microsoft.com/office/drawing/2014/main" id="{CC6CCB35-71F4-4B98-A632-2AFFFC163491}"/>
              </a:ext>
            </a:extLst>
          </p:cNvPr>
          <p:cNvPicPr>
            <a:picLocks noChangeAspect="1"/>
          </p:cNvPicPr>
          <p:nvPr/>
        </p:nvPicPr>
        <p:blipFill>
          <a:blip r:embed="rId8"/>
          <a:stretch>
            <a:fillRect/>
          </a:stretch>
        </p:blipFill>
        <p:spPr>
          <a:xfrm>
            <a:off x="11136583" y="5605044"/>
            <a:ext cx="412289" cy="362815"/>
          </a:xfrm>
          <a:prstGeom prst="rect">
            <a:avLst/>
          </a:prstGeom>
        </p:spPr>
      </p:pic>
    </p:spTree>
    <p:extLst>
      <p:ext uri="{BB962C8B-B14F-4D97-AF65-F5344CB8AC3E}">
        <p14:creationId xmlns:p14="http://schemas.microsoft.com/office/powerpoint/2010/main" val="1378489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fontScale="90000"/>
          </a:bodyPr>
          <a:lstStyle/>
          <a:p>
            <a:r>
              <a:rPr lang="en-US" altLang="el-GR" sz="2000" dirty="0" err="1">
                <a:solidFill>
                  <a:srgbClr val="C01E24"/>
                </a:solidFill>
              </a:rPr>
              <a:t>Azione</a:t>
            </a:r>
            <a:r>
              <a:rPr lang="en-US" altLang="el-GR" sz="2000" dirty="0">
                <a:solidFill>
                  <a:srgbClr val="C01E24"/>
                </a:solidFill>
              </a:rPr>
              <a:t> 6.2.1</a:t>
            </a:r>
            <a:br>
              <a:rPr lang="en-US" altLang="el-GR" dirty="0"/>
            </a:br>
            <a:r>
              <a:rPr lang="en-US" altLang="el-GR" dirty="0" err="1">
                <a:solidFill>
                  <a:srgbClr val="C00000"/>
                </a:solidFill>
              </a:rPr>
              <a:t>Comunicazione</a:t>
            </a:r>
            <a:r>
              <a:rPr lang="en-US" altLang="el-GR" dirty="0">
                <a:solidFill>
                  <a:srgbClr val="C00000"/>
                </a:solidFill>
              </a:rPr>
              <a:t> </a:t>
            </a:r>
            <a:r>
              <a:rPr lang="en-US" altLang="el-GR" dirty="0" err="1">
                <a:solidFill>
                  <a:srgbClr val="C00000"/>
                </a:solidFill>
              </a:rPr>
              <a:t>digitale</a:t>
            </a:r>
            <a:r>
              <a:rPr lang="en-US" altLang="el-GR" dirty="0">
                <a:solidFill>
                  <a:srgbClr val="C00000"/>
                </a:solidFill>
              </a:rPr>
              <a:t> </a:t>
            </a:r>
            <a:r>
              <a:rPr lang="en-US" altLang="el-GR" dirty="0" err="1">
                <a:solidFill>
                  <a:srgbClr val="C00000"/>
                </a:solidFill>
              </a:rPr>
              <a:t>sulle</a:t>
            </a:r>
            <a:r>
              <a:rPr lang="en-US" altLang="el-GR" dirty="0">
                <a:solidFill>
                  <a:srgbClr val="C00000"/>
                </a:solidFill>
              </a:rPr>
              <a:t> </a:t>
            </a:r>
            <a:r>
              <a:rPr lang="en-US" altLang="el-GR" dirty="0" err="1">
                <a:solidFill>
                  <a:srgbClr val="C00000"/>
                </a:solidFill>
              </a:rPr>
              <a:t>informazioni</a:t>
            </a:r>
            <a:r>
              <a:rPr lang="en-US" altLang="el-GR" dirty="0">
                <a:solidFill>
                  <a:srgbClr val="C00000"/>
                </a:solidFill>
              </a:rPr>
              <a:t> </a:t>
            </a:r>
            <a:r>
              <a:rPr lang="en-US" altLang="el-GR" dirty="0" err="1">
                <a:solidFill>
                  <a:srgbClr val="C00000"/>
                </a:solidFill>
              </a:rPr>
              <a:t>sanitarie</a:t>
            </a:r>
            <a:r>
              <a:rPr lang="en-US" dirty="0">
                <a:solidFill>
                  <a:srgbClr val="C00000"/>
                </a:solidFill>
              </a:rPr>
              <a:t> (e-mail)</a:t>
            </a:r>
            <a:endParaRPr lang="el-GR" dirty="0">
              <a:solidFill>
                <a:srgbClr val="C00000"/>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831906" y="2523986"/>
            <a:ext cx="5876901" cy="3576818"/>
          </a:xfrm>
          <a:ln>
            <a:solidFill>
              <a:schemeClr val="bg1"/>
            </a:solidFill>
          </a:ln>
        </p:spPr>
        <p:txBody>
          <a:bodyPr>
            <a:normAutofit/>
          </a:bodyPr>
          <a:lstStyle/>
          <a:p>
            <a:pPr marL="312738" indent="-312738" algn="just">
              <a:lnSpc>
                <a:spcPct val="120000"/>
              </a:lnSpc>
              <a:tabLst>
                <a:tab pos="273050" algn="l"/>
              </a:tabLst>
            </a:pPr>
            <a:r>
              <a:rPr lang="it-IT" sz="2600" dirty="0"/>
              <a:t>La parte successiva della sessione mira ad aumentare la consapevolezza sulla </a:t>
            </a:r>
            <a:r>
              <a:rPr lang="it-IT" sz="2600" b="1" i="1" dirty="0"/>
              <a:t>sensibilità</a:t>
            </a:r>
            <a:r>
              <a:rPr lang="it-IT" sz="2600" b="1" dirty="0"/>
              <a:t> dei dati sanitari</a:t>
            </a:r>
            <a:r>
              <a:rPr lang="it-IT" sz="2600" dirty="0"/>
              <a:t>. </a:t>
            </a:r>
          </a:p>
          <a:p>
            <a:pPr marL="312738" indent="-312738" algn="just">
              <a:lnSpc>
                <a:spcPct val="120000"/>
              </a:lnSpc>
              <a:tabLst>
                <a:tab pos="273050" algn="l"/>
              </a:tabLst>
            </a:pPr>
            <a:r>
              <a:rPr lang="it-IT" sz="2600" dirty="0"/>
              <a:t>Vengono forniti spunti per scrivere un'e-mail agli operatori sanitari.</a:t>
            </a:r>
            <a:endParaRPr lang="el-GR" sz="2600" dirty="0"/>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err="1">
                <a:hlinkClick r:id="rId4"/>
              </a:rPr>
              <a:t>Pixabay</a:t>
            </a:r>
            <a:r>
              <a:rPr lang="en-US" sz="1200" dirty="0">
                <a:hlinkClick r:id="rId4"/>
              </a:rPr>
              <a:t> license</a:t>
            </a:r>
            <a:endParaRPr lang="en-US" sz="1200" dirty="0"/>
          </a:p>
        </p:txBody>
      </p:sp>
      <p:pic>
        <p:nvPicPr>
          <p:cNvPr id="2" name="Grafik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21579" y="2523986"/>
            <a:ext cx="3580771" cy="2198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Google Shape;168;p7">
            <a:extLst>
              <a:ext uri="{FF2B5EF4-FFF2-40B4-BE49-F238E27FC236}">
                <a16:creationId xmlns:a16="http://schemas.microsoft.com/office/drawing/2014/main" id="{56C8000A-BDBD-68F4-C6EE-30724CE6F700}"/>
              </a:ext>
            </a:extLst>
          </p:cNvPr>
          <p:cNvSpPr/>
          <p:nvPr/>
        </p:nvSpPr>
        <p:spPr>
          <a:xfrm>
            <a:off x="11469624" y="238786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C00000"/>
                </a:solidFill>
                <a:latin typeface="Calibri"/>
                <a:cs typeface="Calibri"/>
                <a:sym typeface="Calibri"/>
              </a:rPr>
              <a:t>6.2.1</a:t>
            </a:r>
            <a:endParaRPr sz="1800" dirty="0">
              <a:solidFill>
                <a:srgbClr val="C00000"/>
              </a:solidFill>
              <a:latin typeface="Calibri"/>
              <a:cs typeface="Calibri"/>
              <a:sym typeface="Calibri"/>
            </a:endParaRPr>
          </a:p>
        </p:txBody>
      </p:sp>
      <p:sp>
        <p:nvSpPr>
          <p:cNvPr id="13" name="Google Shape;168;p7">
            <a:extLst>
              <a:ext uri="{FF2B5EF4-FFF2-40B4-BE49-F238E27FC236}">
                <a16:creationId xmlns:a16="http://schemas.microsoft.com/office/drawing/2014/main" id="{D376DC2E-593F-2F3A-D8DB-AF04F73A0FA6}"/>
              </a:ext>
            </a:extLst>
          </p:cNvPr>
          <p:cNvSpPr/>
          <p:nvPr/>
        </p:nvSpPr>
        <p:spPr>
          <a:xfrm>
            <a:off x="11469624" y="3050799"/>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.2.2</a:t>
            </a:r>
            <a:endParaRPr sz="1800" dirty="0">
              <a:solidFill>
                <a:schemeClr val="lt1"/>
              </a:solidFill>
              <a:latin typeface="Calibri"/>
              <a:cs typeface="Calibri"/>
              <a:sym typeface="Calibri"/>
            </a:endParaRPr>
          </a:p>
        </p:txBody>
      </p:sp>
      <p:sp>
        <p:nvSpPr>
          <p:cNvPr id="14" name="Google Shape;168;p7">
            <a:extLst>
              <a:ext uri="{FF2B5EF4-FFF2-40B4-BE49-F238E27FC236}">
                <a16:creationId xmlns:a16="http://schemas.microsoft.com/office/drawing/2014/main" id="{9CA4BDEF-8AE1-231A-A7DC-6AF893EED94B}"/>
              </a:ext>
            </a:extLst>
          </p:cNvPr>
          <p:cNvSpPr/>
          <p:nvPr/>
        </p:nvSpPr>
        <p:spPr>
          <a:xfrm>
            <a:off x="11469624" y="371501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.2.3</a:t>
            </a:r>
            <a:endParaRPr sz="1800" dirty="0">
              <a:solidFill>
                <a:schemeClr val="lt1"/>
              </a:solidFill>
              <a:latin typeface="Calibri"/>
              <a:cs typeface="Calibri"/>
              <a:sym typeface="Calibri"/>
            </a:endParaRPr>
          </a:p>
        </p:txBody>
      </p:sp>
      <p:sp>
        <p:nvSpPr>
          <p:cNvPr id="15" name="Google Shape;168;p7">
            <a:extLst>
              <a:ext uri="{FF2B5EF4-FFF2-40B4-BE49-F238E27FC236}">
                <a16:creationId xmlns:a16="http://schemas.microsoft.com/office/drawing/2014/main" id="{5DF53FC7-B2DB-88E1-0CCA-227ADDF979A2}"/>
              </a:ext>
            </a:extLst>
          </p:cNvPr>
          <p:cNvSpPr/>
          <p:nvPr/>
        </p:nvSpPr>
        <p:spPr>
          <a:xfrm>
            <a:off x="10748719" y="23869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6.1</a:t>
            </a:r>
            <a:endParaRPr sz="2000" dirty="0">
              <a:solidFill>
                <a:schemeClr val="bg1"/>
              </a:solidFill>
              <a:latin typeface="Calibri"/>
              <a:cs typeface="Calibri"/>
              <a:sym typeface="Calibri"/>
            </a:endParaRPr>
          </a:p>
        </p:txBody>
      </p:sp>
      <p:sp>
        <p:nvSpPr>
          <p:cNvPr id="16" name="Google Shape;168;p7">
            <a:extLst>
              <a:ext uri="{FF2B5EF4-FFF2-40B4-BE49-F238E27FC236}">
                <a16:creationId xmlns:a16="http://schemas.microsoft.com/office/drawing/2014/main" id="{CB834080-2842-8966-54B7-4A5F88A800FB}"/>
              </a:ext>
            </a:extLst>
          </p:cNvPr>
          <p:cNvSpPr/>
          <p:nvPr/>
        </p:nvSpPr>
        <p:spPr>
          <a:xfrm>
            <a:off x="10747248" y="304752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2761899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1912307" y="1080000"/>
            <a:ext cx="10096598" cy="605096"/>
          </a:xfrm>
        </p:spPr>
        <p:txBody>
          <a:bodyPr>
            <a:normAutofit fontScale="90000"/>
          </a:bodyPr>
          <a:lstStyle/>
          <a:p>
            <a:pPr algn="ctr"/>
            <a:r>
              <a:rPr lang="en-US" sz="3100" dirty="0" err="1">
                <a:solidFill>
                  <a:srgbClr val="C00000"/>
                </a:solidFill>
              </a:rPr>
              <a:t>Attività</a:t>
            </a:r>
            <a:r>
              <a:rPr lang="en-US" sz="3100" dirty="0">
                <a:solidFill>
                  <a:srgbClr val="C00000"/>
                </a:solidFill>
              </a:rPr>
              <a:t> </a:t>
            </a:r>
            <a:r>
              <a:rPr lang="en-US" sz="3100" dirty="0" err="1">
                <a:solidFill>
                  <a:srgbClr val="C00000"/>
                </a:solidFill>
              </a:rPr>
              <a:t>dinamica</a:t>
            </a:r>
            <a:r>
              <a:rPr lang="en-US" sz="3100" dirty="0">
                <a:solidFill>
                  <a:srgbClr val="C00000"/>
                </a:solidFill>
              </a:rPr>
              <a:t> di </a:t>
            </a:r>
            <a:r>
              <a:rPr lang="en-US" sz="3100" dirty="0" err="1">
                <a:solidFill>
                  <a:srgbClr val="C00000"/>
                </a:solidFill>
              </a:rPr>
              <a:t>gruppo</a:t>
            </a:r>
            <a:r>
              <a:rPr lang="en-US" sz="3100" dirty="0">
                <a:solidFill>
                  <a:srgbClr val="C00000"/>
                </a:solidFill>
              </a:rPr>
              <a:t>: </a:t>
            </a:r>
            <a:r>
              <a:rPr lang="en-US" sz="3100" dirty="0" err="1"/>
              <a:t>Casi</a:t>
            </a:r>
            <a:r>
              <a:rPr lang="en-US" sz="3100" dirty="0"/>
              <a:t> di studio e-mail- </a:t>
            </a:r>
            <a:r>
              <a:rPr lang="en-US" sz="3100" dirty="0" err="1"/>
              <a:t>scrivere</a:t>
            </a:r>
            <a:r>
              <a:rPr lang="en-US" sz="3100" dirty="0"/>
              <a:t> a </a:t>
            </a:r>
            <a:r>
              <a:rPr lang="en-US" sz="3100" dirty="0" err="1"/>
              <a:t>operatori</a:t>
            </a:r>
            <a:r>
              <a:rPr lang="en-US" sz="3100" dirty="0"/>
              <a:t> </a:t>
            </a:r>
            <a:r>
              <a:rPr lang="en-US" sz="3100" dirty="0" err="1"/>
              <a:t>sanitari</a:t>
            </a:r>
            <a:endParaRPr lang="el-GR" sz="1600" dirty="0"/>
          </a:p>
        </p:txBody>
      </p:sp>
      <p:sp>
        <p:nvSpPr>
          <p:cNvPr id="4" name="Textfeld 3"/>
          <p:cNvSpPr txBox="1"/>
          <p:nvPr/>
        </p:nvSpPr>
        <p:spPr>
          <a:xfrm>
            <a:off x="557999" y="2238702"/>
            <a:ext cx="7422100" cy="4616648"/>
          </a:xfrm>
          <a:prstGeom prst="rect">
            <a:avLst/>
          </a:prstGeom>
        </p:spPr>
        <p:txBody>
          <a:bodyPr wrap="square" rtlCol="0">
            <a:spAutoFit/>
          </a:bodyPr>
          <a:lstStyle/>
          <a:p>
            <a:pPr marL="342900" indent="-342900" algn="just">
              <a:spcBef>
                <a:spcPts val="600"/>
              </a:spcBef>
              <a:spcAft>
                <a:spcPts val="600"/>
              </a:spcAft>
              <a:buClr>
                <a:srgbClr val="C00000"/>
              </a:buClr>
              <a:buFont typeface="Wingdings" panose="05000000000000000000" pitchFamily="2" charset="2"/>
              <a:buChar char="§"/>
            </a:pPr>
            <a:r>
              <a:rPr lang="it-IT" sz="2400" dirty="0"/>
              <a:t>Lavorate in gruppi di tre-cinque partecipanti ciascuno. </a:t>
            </a:r>
          </a:p>
          <a:p>
            <a:pPr marL="342900" indent="-342900" algn="just">
              <a:spcBef>
                <a:spcPts val="600"/>
              </a:spcBef>
              <a:spcAft>
                <a:spcPts val="600"/>
              </a:spcAft>
              <a:buClr>
                <a:srgbClr val="C00000"/>
              </a:buClr>
              <a:buFont typeface="Wingdings" panose="05000000000000000000" pitchFamily="2" charset="2"/>
              <a:buChar char="§"/>
            </a:pPr>
            <a:r>
              <a:rPr lang="it-IT" sz="2400" dirty="0"/>
              <a:t>Discutete in gruppo i seguenti casi di studio di e-mail a operatori della salute. </a:t>
            </a:r>
          </a:p>
          <a:p>
            <a:pPr marL="342900" indent="-342900" algn="just">
              <a:spcBef>
                <a:spcPts val="600"/>
              </a:spcBef>
              <a:spcAft>
                <a:spcPts val="600"/>
              </a:spcAft>
              <a:buClr>
                <a:srgbClr val="C00000"/>
              </a:buClr>
              <a:buFont typeface="Wingdings" panose="05000000000000000000" pitchFamily="2" charset="2"/>
              <a:buChar char="§"/>
            </a:pPr>
            <a:r>
              <a:rPr lang="it-IT" sz="2400" dirty="0"/>
              <a:t>Decidete quali sono esempi di buone pratiche e quali invece non lo sono.</a:t>
            </a:r>
          </a:p>
          <a:p>
            <a:pPr marL="342900" indent="-342900" algn="just">
              <a:spcBef>
                <a:spcPts val="600"/>
              </a:spcBef>
              <a:spcAft>
                <a:spcPts val="600"/>
              </a:spcAft>
              <a:buClr>
                <a:srgbClr val="C00000"/>
              </a:buClr>
              <a:buFont typeface="Wingdings" panose="05000000000000000000" pitchFamily="2" charset="2"/>
              <a:buChar char="§"/>
            </a:pPr>
            <a:r>
              <a:rPr lang="it-IT" sz="2400" dirty="0"/>
              <a:t>Raccogliete in una lista alcuni termini generici (ad esempio, cognome, compleanno, valori medici specifici, ecc.) per le informazioni che ritenete dovrebbero essere incluse in un'e-mail a un operatore della salute e anche per le informazioni che invece ritenete troppo specifiche e superflue.</a:t>
            </a:r>
            <a:endParaRPr lang="de-DE" sz="2400"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0099" y="2214637"/>
            <a:ext cx="3691753" cy="3709139"/>
          </a:xfrm>
          <a:prstGeom prst="rect">
            <a:avLst/>
          </a:prstGeom>
        </p:spPr>
      </p:pic>
      <p:sp>
        <p:nvSpPr>
          <p:cNvPr id="8"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Comunicazione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digitale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sulle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informazioni</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sanitarie</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Ορθογώνιο 1">
            <a:extLst>
              <a:ext uri="{FF2B5EF4-FFF2-40B4-BE49-F238E27FC236}">
                <a16:creationId xmlns:a16="http://schemas.microsoft.com/office/drawing/2014/main" id="{178B1E35-A1FC-4D50-B530-3E3505B75EBB}"/>
              </a:ext>
            </a:extLst>
          </p:cNvPr>
          <p:cNvSpPr/>
          <p:nvPr/>
        </p:nvSpPr>
        <p:spPr>
          <a:xfrm>
            <a:off x="9454460" y="6368465"/>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err="1">
                <a:hlinkClick r:id="rId5"/>
              </a:rPr>
              <a:t>Pixabay</a:t>
            </a:r>
            <a:r>
              <a:rPr lang="en-US" sz="1200" dirty="0">
                <a:hlinkClick r:id="rId5"/>
              </a:rPr>
              <a:t> license</a:t>
            </a:r>
            <a:endParaRPr lang="en-US" sz="1200" dirty="0"/>
          </a:p>
        </p:txBody>
      </p:sp>
      <p:pic>
        <p:nvPicPr>
          <p:cNvPr id="11" name="Google Shape;142;p6">
            <a:extLst>
              <a:ext uri="{FF2B5EF4-FFF2-40B4-BE49-F238E27FC236}">
                <a16:creationId xmlns:a16="http://schemas.microsoft.com/office/drawing/2014/main" id="{CC8C6225-728F-4E5B-9B66-DFB51C540ACE}"/>
              </a:ext>
            </a:extLst>
          </p:cNvPr>
          <p:cNvPicPr preferRelativeResize="0"/>
          <p:nvPr/>
        </p:nvPicPr>
        <p:blipFill rotWithShape="1">
          <a:blip r:embed="rId6">
            <a:alphaModFix/>
          </a:blip>
          <a:srcRect/>
          <a:stretch/>
        </p:blipFill>
        <p:spPr>
          <a:xfrm>
            <a:off x="183095" y="558061"/>
            <a:ext cx="1729212" cy="1196146"/>
          </a:xfrm>
          <a:prstGeom prst="rect">
            <a:avLst/>
          </a:prstGeom>
          <a:noFill/>
          <a:ln>
            <a:noFill/>
          </a:ln>
        </p:spPr>
      </p:pic>
      <p:sp>
        <p:nvSpPr>
          <p:cNvPr id="12" name="Ορθογώνιο 11">
            <a:extLst>
              <a:ext uri="{FF2B5EF4-FFF2-40B4-BE49-F238E27FC236}">
                <a16:creationId xmlns:a16="http://schemas.microsoft.com/office/drawing/2014/main" id="{B3DEC009-310B-4CA0-9DE0-BAD60D93A999}"/>
              </a:ext>
            </a:extLst>
          </p:cNvPr>
          <p:cNvSpPr/>
          <p:nvPr/>
        </p:nvSpPr>
        <p:spPr>
          <a:xfrm>
            <a:off x="10307855" y="295065"/>
            <a:ext cx="1751249" cy="707886"/>
          </a:xfrm>
          <a:prstGeom prst="rect">
            <a:avLst/>
          </a:prstGeom>
          <a:noFill/>
        </p:spPr>
        <p:txBody>
          <a:bodyPr wrap="none" lIns="91440" tIns="45720" rIns="91440" bIns="45720">
            <a:spAutoFit/>
          </a:bodyPr>
          <a:lstStyle/>
          <a:p>
            <a:pPr algn="ctr"/>
            <a:r>
              <a:rPr lang="en-US" sz="4000" b="1" cap="none" spc="0" dirty="0" err="1">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Attività</a:t>
            </a:r>
            <a:endParaRPr lang="el-GR"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3204865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E-Mail: </a:t>
            </a:r>
            <a:r>
              <a:rPr lang="en-US" dirty="0" err="1"/>
              <a:t>Esempio</a:t>
            </a:r>
            <a:r>
              <a:rPr lang="en-US" dirty="0"/>
              <a:t> 1</a:t>
            </a:r>
            <a:endParaRPr lang="el-GR" dirty="0"/>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1685096"/>
            <a:ext cx="9892381" cy="4736628"/>
          </a:xfrm>
          <a:prstGeom prst="rect">
            <a:avLst/>
          </a:prstGeom>
          <a:solidFill>
            <a:schemeClr val="bg1">
              <a:lumMod val="95000"/>
            </a:schemeClr>
          </a:solidFill>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it-IT" i="1" dirty="0"/>
              <a:t>Gentili signore e signori,</a:t>
            </a:r>
          </a:p>
          <a:p>
            <a:pPr marL="0" indent="0">
              <a:lnSpc>
                <a:spcPct val="120000"/>
              </a:lnSpc>
              <a:buNone/>
            </a:pPr>
            <a:r>
              <a:rPr lang="it-IT" i="1" dirty="0"/>
              <a:t>Stavo cercando uno studio di medicina generale quando ho trovato il vostro studio. </a:t>
            </a:r>
          </a:p>
          <a:p>
            <a:pPr marL="0" indent="0">
              <a:lnSpc>
                <a:spcPct val="120000"/>
              </a:lnSpc>
              <a:buNone/>
            </a:pPr>
            <a:r>
              <a:rPr lang="it-IT" i="1" dirty="0"/>
              <a:t>Da qualche settimana soffro quotidianamente di dolori addominali. Vorrei che questi fossero chiariti dal punto di vista medico. È possibile fissare un appuntamento presso il vostro studio?</a:t>
            </a:r>
          </a:p>
          <a:p>
            <a:pPr marL="0" indent="0">
              <a:lnSpc>
                <a:spcPct val="120000"/>
              </a:lnSpc>
              <a:buNone/>
            </a:pPr>
            <a:r>
              <a:rPr lang="it-IT" i="1" dirty="0"/>
              <a:t>Attendo con ansia una vostra risposta.</a:t>
            </a:r>
          </a:p>
          <a:p>
            <a:pPr marL="0" indent="0">
              <a:lnSpc>
                <a:spcPct val="120000"/>
              </a:lnSpc>
              <a:buNone/>
            </a:pPr>
            <a:r>
              <a:rPr lang="it-IT" i="1" dirty="0"/>
              <a:t>Cordiali saluti</a:t>
            </a:r>
          </a:p>
          <a:p>
            <a:pPr marL="0" indent="0">
              <a:lnSpc>
                <a:spcPct val="120000"/>
              </a:lnSpc>
              <a:buNone/>
            </a:pPr>
            <a:r>
              <a:rPr lang="it-IT" i="1" dirty="0"/>
              <a:t>Roberto Rossi</a:t>
            </a:r>
          </a:p>
          <a:p>
            <a:pPr marL="0" indent="0">
              <a:lnSpc>
                <a:spcPct val="120000"/>
              </a:lnSpc>
              <a:buNone/>
            </a:pPr>
            <a:endParaRPr lang="en-US" i="1" dirty="0"/>
          </a:p>
          <a:p>
            <a:pPr marL="0" indent="0">
              <a:lnSpc>
                <a:spcPct val="120000"/>
              </a:lnSpc>
              <a:buNone/>
            </a:pPr>
            <a:endParaRPr lang="en-US" i="1" dirty="0"/>
          </a:p>
        </p:txBody>
      </p:sp>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Comunicazione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digitale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sulle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informazioni</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sanitarie</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4096375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E-Mail: </a:t>
            </a:r>
            <a:r>
              <a:rPr lang="en-US" dirty="0" err="1"/>
              <a:t>Esempio</a:t>
            </a:r>
            <a:r>
              <a:rPr lang="en-US" dirty="0"/>
              <a:t> 2</a:t>
            </a:r>
            <a:endParaRPr lang="el-GR" dirty="0"/>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i="1" dirty="0"/>
              <a:t>Salve,</a:t>
            </a:r>
          </a:p>
          <a:p>
            <a:pPr marL="0" indent="0">
              <a:lnSpc>
                <a:spcPct val="120000"/>
              </a:lnSpc>
              <a:buNone/>
            </a:pPr>
            <a:r>
              <a:rPr lang="en-US" i="1" dirty="0" err="1"/>
              <a:t>Vorrei</a:t>
            </a:r>
            <a:r>
              <a:rPr lang="en-US" i="1" dirty="0"/>
              <a:t> </a:t>
            </a:r>
            <a:r>
              <a:rPr lang="en-US" i="1" dirty="0" err="1"/>
              <a:t>prendere</a:t>
            </a:r>
            <a:r>
              <a:rPr lang="en-US" i="1" dirty="0"/>
              <a:t> un </a:t>
            </a:r>
            <a:r>
              <a:rPr lang="en-US" i="1" dirty="0" err="1"/>
              <a:t>appuntamento</a:t>
            </a:r>
            <a:r>
              <a:rPr lang="en-US" i="1" dirty="0"/>
              <a:t> </a:t>
            </a:r>
            <a:r>
              <a:rPr lang="en-US" i="1" dirty="0" err="1"/>
              <a:t>presso</a:t>
            </a:r>
            <a:r>
              <a:rPr lang="en-US" i="1" dirty="0"/>
              <a:t> </a:t>
            </a:r>
            <a:r>
              <a:rPr lang="en-US" i="1" dirty="0" err="1"/>
              <a:t>il</a:t>
            </a:r>
            <a:r>
              <a:rPr lang="en-US" i="1" dirty="0"/>
              <a:t> vostro studio. Mi </a:t>
            </a:r>
            <a:r>
              <a:rPr lang="en-US" i="1" dirty="0" err="1"/>
              <a:t>indichereste</a:t>
            </a:r>
            <a:r>
              <a:rPr lang="en-US" i="1" dirty="0"/>
              <a:t> le </a:t>
            </a:r>
            <a:r>
              <a:rPr lang="en-US" i="1" dirty="0" err="1"/>
              <a:t>vostra</a:t>
            </a:r>
            <a:r>
              <a:rPr lang="en-US" i="1" dirty="0"/>
              <a:t> </a:t>
            </a:r>
            <a:r>
              <a:rPr lang="en-US" i="1" dirty="0" err="1"/>
              <a:t>disponibilità</a:t>
            </a:r>
            <a:r>
              <a:rPr lang="en-US" i="1" dirty="0"/>
              <a:t>?</a:t>
            </a:r>
          </a:p>
          <a:p>
            <a:pPr marL="0" indent="0">
              <a:lnSpc>
                <a:spcPct val="120000"/>
              </a:lnSpc>
              <a:buNone/>
            </a:pPr>
            <a:r>
              <a:rPr lang="en-US" i="1" dirty="0"/>
              <a:t>In </a:t>
            </a:r>
            <a:r>
              <a:rPr lang="en-US" i="1" dirty="0" err="1"/>
              <a:t>attesa</a:t>
            </a:r>
            <a:r>
              <a:rPr lang="en-US" i="1" dirty="0"/>
              <a:t> di un </a:t>
            </a:r>
            <a:r>
              <a:rPr lang="en-US" i="1" dirty="0" err="1"/>
              <a:t>riscontro</a:t>
            </a:r>
            <a:endParaRPr lang="en-US" i="1" dirty="0"/>
          </a:p>
          <a:p>
            <a:pPr marL="0" indent="0">
              <a:lnSpc>
                <a:spcPct val="120000"/>
              </a:lnSpc>
              <a:buNone/>
            </a:pPr>
            <a:r>
              <a:rPr lang="en-US" i="1" dirty="0" err="1"/>
              <a:t>Cordiali</a:t>
            </a:r>
            <a:r>
              <a:rPr lang="en-US" i="1" dirty="0"/>
              <a:t> </a:t>
            </a:r>
            <a:r>
              <a:rPr lang="en-US" i="1" dirty="0" err="1"/>
              <a:t>saluti</a:t>
            </a:r>
            <a:br>
              <a:rPr lang="en-US" i="1" dirty="0"/>
            </a:br>
            <a:r>
              <a:rPr lang="en-US" i="1" dirty="0"/>
              <a:t>Roberto</a:t>
            </a:r>
          </a:p>
        </p:txBody>
      </p:sp>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Comunicazione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digitale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sulle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informazioni</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sanitarie</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596337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E-Mail: </a:t>
            </a:r>
            <a:r>
              <a:rPr lang="en-US" dirty="0" err="1"/>
              <a:t>Esempio</a:t>
            </a:r>
            <a:r>
              <a:rPr lang="en-US" dirty="0"/>
              <a:t> 3</a:t>
            </a:r>
            <a:endParaRPr lang="el-GR" dirty="0"/>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10806780" cy="4115521"/>
          </a:xfrm>
          <a:prstGeom prst="rect">
            <a:avLst/>
          </a:prstGeom>
          <a:solidFill>
            <a:schemeClr val="bg1">
              <a:lumMod val="95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i="1" dirty="0"/>
              <a:t>Gentile signore o signora,</a:t>
            </a:r>
          </a:p>
          <a:p>
            <a:pPr marL="0" indent="0" algn="just">
              <a:buNone/>
            </a:pPr>
            <a:r>
              <a:rPr lang="it-IT" i="1" dirty="0"/>
              <a:t>da circa 3 settimane il mio sistema gastrointestinale è disturbato, letteralmente da cima a fondo. Ho un nodo in gola e quando deglutisco ho quasi sempre la sensazione di ingoiare anche aria. Si formano bolle in gola e anche nello stomaco, pochi secondi dopo aver inghiottito la saliva. È particolarmente accentuato quando sono sdraiato sulla schiena. Ho sempre una nausea medio-leggera (anche questa è iniziata così). La nausea sembra essere indipendente dall'assunzione di cibo (a parte il caffè, che colpisce lo stomaco in modo sensibilmente maggiore del solito). In generale, ho molta aria nello stomaco e nell'intestino, che gorgoglia e brontola tutto il giorno. Ogni tanto ho bisogno di ruttare. Il basso addome, in particolare, è teso e doloroso. Ogni tanto ho anche brevi dolori lancinanti all'ano. Questi sintomi si protraggono da 3 settimane, a volte di più e a volte di meno. Al momento è probabilmente il peggiore. I miei movimenti intestinali sono normali (una volta al giorno al mattino, quasi non diversi da prima dell'inizio dei sintomi) e hanno un aspetto normale (niente diarrea, niente costipazione vera e propria, niente sangue o muco visibili). Non ho mai dovuto vomitare. Ho un appetito normale e buono. Ho 34 anni (sono nato il 5 maggio 1987), sono abbastanza sportivo. Prima della comparsa di questi sintomi, avrei descritto il mio stato di salute generale come relativamente buono - a parte i problemi di pressione alta (145-95).</a:t>
            </a:r>
          </a:p>
          <a:p>
            <a:pPr marL="0" indent="0" algn="just">
              <a:buNone/>
            </a:pPr>
            <a:r>
              <a:rPr lang="it-IT" i="1" dirty="0"/>
              <a:t>Può darmi una prima diagnosi? Esistono infezioni che durano 3 settimane e oltre? Dopo quanto tempo dovrei iniziare a preoccuparmi?</a:t>
            </a:r>
          </a:p>
          <a:p>
            <a:pPr marL="0" indent="0" algn="just">
              <a:buNone/>
            </a:pPr>
            <a:r>
              <a:rPr lang="it-IT" i="1" dirty="0"/>
              <a:t>Cordiali saluti</a:t>
            </a:r>
            <a:endParaRPr lang="de-DE" i="1" dirty="0"/>
          </a:p>
        </p:txBody>
      </p:sp>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Comunicazione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digitale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sulle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informazioni</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sanitarie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750291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203864"/>
                </a:solidFill>
              </a:rPr>
              <a:t>Come </a:t>
            </a:r>
            <a:r>
              <a:rPr lang="en-US" sz="2000" b="1" dirty="0" err="1">
                <a:solidFill>
                  <a:srgbClr val="203864"/>
                </a:solidFill>
              </a:rPr>
              <a:t>ritenete</a:t>
            </a:r>
            <a:r>
              <a:rPr lang="en-US" sz="2000" b="1" dirty="0">
                <a:solidFill>
                  <a:srgbClr val="203864"/>
                </a:solidFill>
              </a:rPr>
              <a:t> </a:t>
            </a:r>
            <a:r>
              <a:rPr lang="en-US" sz="2000" b="1" dirty="0" err="1">
                <a:solidFill>
                  <a:srgbClr val="203864"/>
                </a:solidFill>
              </a:rPr>
              <a:t>l’esempio</a:t>
            </a:r>
            <a:r>
              <a:rPr lang="en-US" sz="2000" b="1" dirty="0">
                <a:solidFill>
                  <a:srgbClr val="203864"/>
                </a:solidFill>
              </a:rPr>
              <a:t> n.1?</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6134100" y="257426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a:t>Buono</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2105025" y="257426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Non </a:t>
            </a:r>
            <a:r>
              <a:rPr lang="en-US" dirty="0" err="1"/>
              <a:t>buono</a:t>
            </a:r>
            <a:endParaRPr lang="el-GR" dirty="0"/>
          </a:p>
        </p:txBody>
      </p:sp>
    </p:spTree>
    <p:extLst>
      <p:ext uri="{BB962C8B-B14F-4D97-AF65-F5344CB8AC3E}">
        <p14:creationId xmlns:p14="http://schemas.microsoft.com/office/powerpoint/2010/main" val="23869273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203864"/>
                </a:solidFill>
              </a:rPr>
              <a:t>Come </a:t>
            </a:r>
            <a:r>
              <a:rPr lang="en-US" sz="2000" b="1" dirty="0" err="1">
                <a:solidFill>
                  <a:srgbClr val="203864"/>
                </a:solidFill>
              </a:rPr>
              <a:t>ritenete</a:t>
            </a:r>
            <a:r>
              <a:rPr lang="en-US" sz="2000" b="1" dirty="0">
                <a:solidFill>
                  <a:srgbClr val="203864"/>
                </a:solidFill>
              </a:rPr>
              <a:t> </a:t>
            </a:r>
            <a:r>
              <a:rPr lang="en-US" sz="2000" b="1" dirty="0" err="1">
                <a:solidFill>
                  <a:srgbClr val="203864"/>
                </a:solidFill>
              </a:rPr>
              <a:t>l’esempio</a:t>
            </a:r>
            <a:r>
              <a:rPr lang="en-US" sz="2000" b="1" dirty="0">
                <a:solidFill>
                  <a:srgbClr val="203864"/>
                </a:solidFill>
              </a:rPr>
              <a:t> n.2?</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6134100" y="257426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a:t>Buono</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2105025" y="257426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Non </a:t>
            </a:r>
            <a:r>
              <a:rPr lang="en-US" dirty="0" err="1"/>
              <a:t>buono</a:t>
            </a:r>
            <a:endParaRPr lang="el-GR" dirty="0"/>
          </a:p>
        </p:txBody>
      </p:sp>
    </p:spTree>
    <p:extLst>
      <p:ext uri="{BB962C8B-B14F-4D97-AF65-F5344CB8AC3E}">
        <p14:creationId xmlns:p14="http://schemas.microsoft.com/office/powerpoint/2010/main" val="7288718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203864"/>
                </a:solidFill>
              </a:rPr>
              <a:t>Come </a:t>
            </a:r>
            <a:r>
              <a:rPr lang="en-US" sz="2000" b="1" dirty="0" err="1">
                <a:solidFill>
                  <a:srgbClr val="203864"/>
                </a:solidFill>
              </a:rPr>
              <a:t>ritenete</a:t>
            </a:r>
            <a:r>
              <a:rPr lang="en-US" sz="2000" b="1" dirty="0">
                <a:solidFill>
                  <a:srgbClr val="203864"/>
                </a:solidFill>
              </a:rPr>
              <a:t> </a:t>
            </a:r>
            <a:r>
              <a:rPr lang="en-US" sz="2000" b="1" dirty="0" err="1">
                <a:solidFill>
                  <a:srgbClr val="203864"/>
                </a:solidFill>
              </a:rPr>
              <a:t>l’esempio</a:t>
            </a:r>
            <a:r>
              <a:rPr lang="en-US" sz="2000" b="1" dirty="0">
                <a:solidFill>
                  <a:srgbClr val="203864"/>
                </a:solidFill>
              </a:rPr>
              <a:t> n.3?</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6134100" y="257426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a:t>Buono</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2105025" y="257426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Non </a:t>
            </a:r>
            <a:r>
              <a:rPr lang="en-US" dirty="0" err="1"/>
              <a:t>buono</a:t>
            </a:r>
            <a:endParaRPr lang="el-GR" dirty="0"/>
          </a:p>
        </p:txBody>
      </p:sp>
    </p:spTree>
    <p:extLst>
      <p:ext uri="{BB962C8B-B14F-4D97-AF65-F5344CB8AC3E}">
        <p14:creationId xmlns:p14="http://schemas.microsoft.com/office/powerpoint/2010/main" val="2267301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58000" y="1087945"/>
            <a:ext cx="11059692" cy="605096"/>
          </a:xfrm>
        </p:spPr>
        <p:txBody>
          <a:bodyPr/>
          <a:lstStyle/>
          <a:p>
            <a:r>
              <a:rPr lang="en-US" dirty="0"/>
              <a:t>E-Mail: “Checklist”</a:t>
            </a:r>
            <a:endParaRPr lang="el-GR" dirty="0"/>
          </a:p>
        </p:txBody>
      </p:sp>
      <p:sp>
        <p:nvSpPr>
          <p:cNvPr id="7" name="Ovale Legende 1">
            <a:extLst>
              <a:ext uri="{FF2B5EF4-FFF2-40B4-BE49-F238E27FC236}">
                <a16:creationId xmlns:a16="http://schemas.microsoft.com/office/drawing/2014/main" id="{F36B7C33-47CA-4512-87B5-194D3C585BF4}"/>
              </a:ext>
            </a:extLst>
          </p:cNvPr>
          <p:cNvSpPr/>
          <p:nvPr/>
        </p:nvSpPr>
        <p:spPr>
          <a:xfrm>
            <a:off x="7924800" y="1087945"/>
            <a:ext cx="4215259" cy="2207172"/>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tx1"/>
                </a:solidFill>
              </a:rPr>
              <a:t>Quali</a:t>
            </a:r>
            <a:r>
              <a:rPr lang="en-US" sz="2400" dirty="0">
                <a:solidFill>
                  <a:schemeClr val="tx1"/>
                </a:solidFill>
              </a:rPr>
              <a:t> </a:t>
            </a:r>
            <a:r>
              <a:rPr lang="en-US" sz="2400" dirty="0" err="1">
                <a:solidFill>
                  <a:schemeClr val="tx1"/>
                </a:solidFill>
              </a:rPr>
              <a:t>informazioni</a:t>
            </a:r>
            <a:r>
              <a:rPr lang="en-US" sz="2400" dirty="0">
                <a:solidFill>
                  <a:schemeClr val="tx1"/>
                </a:solidFill>
              </a:rPr>
              <a:t> </a:t>
            </a:r>
            <a:r>
              <a:rPr lang="en-US" sz="2400" dirty="0" err="1">
                <a:solidFill>
                  <a:schemeClr val="tx1"/>
                </a:solidFill>
              </a:rPr>
              <a:t>sono</a:t>
            </a:r>
            <a:r>
              <a:rPr lang="en-US" sz="2400" dirty="0">
                <a:solidFill>
                  <a:schemeClr val="tx1"/>
                </a:solidFill>
              </a:rPr>
              <a:t> </a:t>
            </a:r>
            <a:r>
              <a:rPr lang="en-US" sz="2400" dirty="0" err="1">
                <a:solidFill>
                  <a:schemeClr val="tx1"/>
                </a:solidFill>
              </a:rPr>
              <a:t>necessarie</a:t>
            </a:r>
            <a:r>
              <a:rPr lang="en-US" sz="2400" dirty="0">
                <a:solidFill>
                  <a:schemeClr val="tx1"/>
                </a:solidFill>
              </a:rPr>
              <a:t> per </a:t>
            </a:r>
            <a:r>
              <a:rPr lang="en-US" sz="2400" dirty="0" err="1">
                <a:solidFill>
                  <a:schemeClr val="tx1"/>
                </a:solidFill>
              </a:rPr>
              <a:t>scrivere</a:t>
            </a:r>
            <a:r>
              <a:rPr lang="en-US" sz="2400" dirty="0">
                <a:solidFill>
                  <a:schemeClr val="tx1"/>
                </a:solidFill>
              </a:rPr>
              <a:t> una mail ad un </a:t>
            </a:r>
            <a:r>
              <a:rPr lang="en-US" sz="2400" dirty="0" err="1">
                <a:solidFill>
                  <a:schemeClr val="tx1"/>
                </a:solidFill>
              </a:rPr>
              <a:t>operatore</a:t>
            </a:r>
            <a:r>
              <a:rPr lang="en-US" sz="2400" dirty="0">
                <a:solidFill>
                  <a:schemeClr val="tx1"/>
                </a:solidFill>
              </a:rPr>
              <a:t> </a:t>
            </a:r>
            <a:r>
              <a:rPr lang="en-US" sz="2400" dirty="0" err="1">
                <a:solidFill>
                  <a:schemeClr val="tx1"/>
                </a:solidFill>
              </a:rPr>
              <a:t>della</a:t>
            </a:r>
            <a:r>
              <a:rPr lang="en-US" sz="2400" dirty="0">
                <a:solidFill>
                  <a:schemeClr val="tx1"/>
                </a:solidFill>
              </a:rPr>
              <a:t> salute?</a:t>
            </a:r>
            <a:endParaRPr lang="de-DE" sz="2400" dirty="0">
              <a:solidFill>
                <a:schemeClr val="tx1"/>
              </a:solidFill>
            </a:endParaRP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err="1"/>
              <a:t>Inizia</a:t>
            </a:r>
            <a:r>
              <a:rPr lang="en-US" dirty="0"/>
              <a:t> una </a:t>
            </a:r>
            <a:r>
              <a:rPr lang="en-US" dirty="0" err="1"/>
              <a:t>lista</a:t>
            </a:r>
            <a:r>
              <a:rPr lang="en-US" dirty="0"/>
              <a:t>:</a:t>
            </a:r>
          </a:p>
          <a:p>
            <a:pPr lvl="1">
              <a:lnSpc>
                <a:spcPct val="120000"/>
              </a:lnSpc>
              <a:buFont typeface="Wingdings" panose="05000000000000000000" pitchFamily="2" charset="2"/>
              <a:buChar char="ü"/>
            </a:pPr>
            <a:r>
              <a:rPr lang="en-US" dirty="0"/>
              <a:t>….</a:t>
            </a:r>
          </a:p>
          <a:p>
            <a:pPr lvl="1">
              <a:lnSpc>
                <a:spcPct val="120000"/>
              </a:lnSpc>
              <a:buFont typeface="Wingdings" panose="05000000000000000000" pitchFamily="2" charset="2"/>
              <a:buChar char="ü"/>
            </a:pPr>
            <a:endParaRPr lang="en-US" dirty="0"/>
          </a:p>
        </p:txBody>
      </p:sp>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Comunicazione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digitale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sulle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informazioni</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sanitarie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Box 8">
            <a:extLst>
              <a:ext uri="{FF2B5EF4-FFF2-40B4-BE49-F238E27FC236}">
                <a16:creationId xmlns:a16="http://schemas.microsoft.com/office/drawing/2014/main" id="{9ECC07E9-4DB1-418E-ABA0-8DE14F51808C}"/>
              </a:ext>
            </a:extLst>
          </p:cNvPr>
          <p:cNvSpPr txBox="1"/>
          <p:nvPr/>
        </p:nvSpPr>
        <p:spPr>
          <a:xfrm>
            <a:off x="3831858" y="3133016"/>
            <a:ext cx="4351879" cy="800219"/>
          </a:xfrm>
          <a:prstGeom prst="rect">
            <a:avLst/>
          </a:prstGeom>
          <a:solidFill>
            <a:schemeClr val="bg1">
              <a:lumMod val="95000"/>
            </a:schemeClr>
          </a:solidFill>
          <a:ln>
            <a:solidFill>
              <a:srgbClr val="80C141"/>
            </a:solidFill>
          </a:ln>
        </p:spPr>
        <p:txBody>
          <a:bodyPr wrap="square">
            <a:spAutoFit/>
          </a:bodyPr>
          <a:lstStyle/>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Nome e </a:t>
            </a:r>
            <a:r>
              <a:rPr lang="en-US" dirty="0" err="1"/>
              <a:t>cognome</a:t>
            </a:r>
            <a:endParaRPr lang="en-US" dirty="0"/>
          </a:p>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err="1"/>
              <a:t>Ragioni</a:t>
            </a:r>
            <a:r>
              <a:rPr lang="en-US" dirty="0"/>
              <a:t> </a:t>
            </a:r>
            <a:r>
              <a:rPr lang="en-US" dirty="0" err="1"/>
              <a:t>specifiche</a:t>
            </a:r>
            <a:r>
              <a:rPr lang="en-US" dirty="0"/>
              <a:t> per cui </a:t>
            </a:r>
            <a:r>
              <a:rPr lang="en-US" dirty="0" err="1"/>
              <a:t>si</a:t>
            </a:r>
            <a:r>
              <a:rPr lang="en-US" dirty="0"/>
              <a:t> scrive la mail</a:t>
            </a:r>
          </a:p>
        </p:txBody>
      </p:sp>
      <p:sp>
        <p:nvSpPr>
          <p:cNvPr id="10" name="pop-up">
            <a:extLst>
              <a:ext uri="{FF2B5EF4-FFF2-40B4-BE49-F238E27FC236}">
                <a16:creationId xmlns:a16="http://schemas.microsoft.com/office/drawing/2014/main" id="{2391C210-B97A-4BA1-9DB3-F6FCC9BCDFC8}"/>
              </a:ext>
            </a:extLst>
          </p:cNvPr>
          <p:cNvSpPr/>
          <p:nvPr/>
        </p:nvSpPr>
        <p:spPr>
          <a:xfrm>
            <a:off x="3831858" y="2303880"/>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err="1">
                <a:solidFill>
                  <a:srgbClr val="E12A3C"/>
                </a:solidFill>
              </a:rPr>
              <a:t>Clicca</a:t>
            </a:r>
            <a:r>
              <a:rPr lang="en-US" b="1" dirty="0">
                <a:solidFill>
                  <a:srgbClr val="E12A3C"/>
                </a:solidFill>
              </a:rPr>
              <a:t> qui per </a:t>
            </a:r>
            <a:r>
              <a:rPr lang="en-US" b="1" dirty="0" err="1">
                <a:solidFill>
                  <a:srgbClr val="E12A3C"/>
                </a:solidFill>
              </a:rPr>
              <a:t>confrontare</a:t>
            </a:r>
            <a:r>
              <a:rPr lang="en-US" b="1" dirty="0">
                <a:solidFill>
                  <a:srgbClr val="E12A3C"/>
                </a:solidFill>
              </a:rPr>
              <a:t> la </a:t>
            </a:r>
            <a:r>
              <a:rPr lang="en-US" b="1" dirty="0" err="1">
                <a:solidFill>
                  <a:srgbClr val="E12A3C"/>
                </a:solidFill>
              </a:rPr>
              <a:t>tua</a:t>
            </a:r>
            <a:r>
              <a:rPr lang="en-US" b="1" dirty="0">
                <a:solidFill>
                  <a:srgbClr val="E12A3C"/>
                </a:solidFill>
              </a:rPr>
              <a:t> </a:t>
            </a:r>
            <a:r>
              <a:rPr lang="en-US" b="1" dirty="0" err="1">
                <a:solidFill>
                  <a:srgbClr val="E12A3C"/>
                </a:solidFill>
              </a:rPr>
              <a:t>lista</a:t>
            </a:r>
            <a:r>
              <a:rPr lang="en-US" b="1" dirty="0">
                <a:solidFill>
                  <a:srgbClr val="E12A3C"/>
                </a:solidFill>
              </a:rPr>
              <a:t> !</a:t>
            </a:r>
          </a:p>
          <a:p>
            <a:pPr algn="ctr"/>
            <a:endParaRPr lang="el-GR" b="1" dirty="0">
              <a:solidFill>
                <a:srgbClr val="E12A3C"/>
              </a:solidFill>
            </a:endParaRPr>
          </a:p>
        </p:txBody>
      </p:sp>
    </p:spTree>
    <p:extLst>
      <p:ext uri="{BB962C8B-B14F-4D97-AF65-F5344CB8AC3E}">
        <p14:creationId xmlns:p14="http://schemas.microsoft.com/office/powerpoint/2010/main" val="8905104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E-Mail: “Checklist”</a:t>
            </a:r>
            <a:endParaRPr lang="el-GR" dirty="0"/>
          </a:p>
        </p:txBody>
      </p:sp>
      <p:sp>
        <p:nvSpPr>
          <p:cNvPr id="7" name="Ovale Legende 1">
            <a:extLst>
              <a:ext uri="{FF2B5EF4-FFF2-40B4-BE49-F238E27FC236}">
                <a16:creationId xmlns:a16="http://schemas.microsoft.com/office/drawing/2014/main" id="{F36B7C33-47CA-4512-87B5-194D3C585BF4}"/>
              </a:ext>
            </a:extLst>
          </p:cNvPr>
          <p:cNvSpPr/>
          <p:nvPr/>
        </p:nvSpPr>
        <p:spPr>
          <a:xfrm>
            <a:off x="7924800" y="1087945"/>
            <a:ext cx="4215259" cy="2207172"/>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tx1"/>
                </a:solidFill>
              </a:rPr>
              <a:t>Quali</a:t>
            </a:r>
            <a:r>
              <a:rPr lang="en-US" sz="2400" dirty="0">
                <a:solidFill>
                  <a:schemeClr val="tx1"/>
                </a:solidFill>
              </a:rPr>
              <a:t> </a:t>
            </a:r>
            <a:r>
              <a:rPr lang="en-US" sz="2400" dirty="0" err="1">
                <a:solidFill>
                  <a:schemeClr val="tx1"/>
                </a:solidFill>
              </a:rPr>
              <a:t>informazioni</a:t>
            </a:r>
            <a:r>
              <a:rPr lang="en-US" sz="2400" dirty="0">
                <a:solidFill>
                  <a:schemeClr val="tx1"/>
                </a:solidFill>
              </a:rPr>
              <a:t> non </a:t>
            </a:r>
            <a:r>
              <a:rPr lang="en-US" sz="2400" dirty="0" err="1">
                <a:solidFill>
                  <a:schemeClr val="tx1"/>
                </a:solidFill>
              </a:rPr>
              <a:t>sono</a:t>
            </a:r>
            <a:r>
              <a:rPr lang="en-US" sz="2400" dirty="0">
                <a:solidFill>
                  <a:schemeClr val="tx1"/>
                </a:solidFill>
              </a:rPr>
              <a:t> </a:t>
            </a:r>
            <a:r>
              <a:rPr lang="en-US" sz="2400" dirty="0" err="1">
                <a:solidFill>
                  <a:schemeClr val="tx1"/>
                </a:solidFill>
              </a:rPr>
              <a:t>necessarie</a:t>
            </a:r>
            <a:r>
              <a:rPr lang="en-US" sz="2400" dirty="0">
                <a:solidFill>
                  <a:schemeClr val="tx1"/>
                </a:solidFill>
              </a:rPr>
              <a:t>?</a:t>
            </a:r>
            <a:endParaRPr lang="de-DE" sz="2400" dirty="0">
              <a:solidFill>
                <a:schemeClr val="tx1"/>
              </a:solidFill>
            </a:endParaRP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err="1"/>
              <a:t>Inizia</a:t>
            </a:r>
            <a:r>
              <a:rPr lang="en-US" dirty="0"/>
              <a:t> una </a:t>
            </a:r>
            <a:r>
              <a:rPr lang="en-US" dirty="0" err="1"/>
              <a:t>lista</a:t>
            </a:r>
            <a:r>
              <a:rPr lang="en-US" dirty="0"/>
              <a:t>:</a:t>
            </a:r>
          </a:p>
          <a:p>
            <a:pPr lvl="1">
              <a:lnSpc>
                <a:spcPct val="120000"/>
              </a:lnSpc>
              <a:buFont typeface="Wingdings" panose="05000000000000000000" pitchFamily="2" charset="2"/>
              <a:buChar char="ü"/>
            </a:pPr>
            <a:r>
              <a:rPr lang="en-US" dirty="0"/>
              <a:t>…..</a:t>
            </a:r>
          </a:p>
          <a:p>
            <a:pPr marL="457200" lvl="1" indent="0">
              <a:lnSpc>
                <a:spcPct val="120000"/>
              </a:lnSpc>
              <a:buNone/>
            </a:pPr>
            <a:endParaRPr lang="en-US" dirty="0"/>
          </a:p>
        </p:txBody>
      </p:sp>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Comunicazione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digitale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sulle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informazioni</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sanitarie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Box 8">
            <a:extLst>
              <a:ext uri="{FF2B5EF4-FFF2-40B4-BE49-F238E27FC236}">
                <a16:creationId xmlns:a16="http://schemas.microsoft.com/office/drawing/2014/main" id="{45996094-068A-4A5D-98A2-60B499635C1A}"/>
              </a:ext>
            </a:extLst>
          </p:cNvPr>
          <p:cNvSpPr txBox="1"/>
          <p:nvPr/>
        </p:nvSpPr>
        <p:spPr>
          <a:xfrm>
            <a:off x="3831858" y="3133016"/>
            <a:ext cx="4351879" cy="1785104"/>
          </a:xfrm>
          <a:prstGeom prst="rect">
            <a:avLst/>
          </a:prstGeom>
          <a:solidFill>
            <a:schemeClr val="bg1">
              <a:lumMod val="95000"/>
            </a:schemeClr>
          </a:solidFill>
          <a:ln>
            <a:solidFill>
              <a:srgbClr val="80C141"/>
            </a:solidFill>
          </a:ln>
        </p:spPr>
        <p:txBody>
          <a:bodyPr wrap="square">
            <a:spAutoFit/>
          </a:bodyPr>
          <a:lstStyle/>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err="1"/>
              <a:t>Informazioni</a:t>
            </a:r>
            <a:r>
              <a:rPr lang="en-US" dirty="0"/>
              <a:t> </a:t>
            </a:r>
            <a:r>
              <a:rPr lang="en-US" dirty="0" err="1"/>
              <a:t>dettagliate</a:t>
            </a:r>
            <a:r>
              <a:rPr lang="en-US" dirty="0"/>
              <a:t> </a:t>
            </a:r>
            <a:r>
              <a:rPr lang="en-US" dirty="0" err="1"/>
              <a:t>sulla</a:t>
            </a:r>
            <a:r>
              <a:rPr lang="en-US" dirty="0"/>
              <a:t> propria </a:t>
            </a:r>
            <a:r>
              <a:rPr lang="en-US" dirty="0" err="1"/>
              <a:t>storia</a:t>
            </a:r>
            <a:r>
              <a:rPr lang="en-US" dirty="0"/>
              <a:t> </a:t>
            </a:r>
            <a:r>
              <a:rPr lang="en-US" dirty="0" err="1"/>
              <a:t>medica</a:t>
            </a:r>
            <a:r>
              <a:rPr lang="en-US" dirty="0"/>
              <a:t> </a:t>
            </a:r>
            <a:r>
              <a:rPr lang="en-US" dirty="0" err="1"/>
              <a:t>personale</a:t>
            </a:r>
            <a:endParaRPr lang="en-US" dirty="0"/>
          </a:p>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 </a:t>
            </a:r>
            <a:r>
              <a:rPr lang="en-US" dirty="0" err="1"/>
              <a:t>Valori</a:t>
            </a:r>
            <a:r>
              <a:rPr lang="en-US" dirty="0"/>
              <a:t> medici </a:t>
            </a:r>
            <a:r>
              <a:rPr lang="en-US" dirty="0" err="1"/>
              <a:t>personali</a:t>
            </a:r>
            <a:endParaRPr lang="en-US" dirty="0"/>
          </a:p>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err="1"/>
              <a:t>Informazioni</a:t>
            </a:r>
            <a:r>
              <a:rPr lang="en-US" dirty="0"/>
              <a:t> </a:t>
            </a:r>
            <a:r>
              <a:rPr lang="en-US" dirty="0" err="1"/>
              <a:t>personali</a:t>
            </a:r>
            <a:r>
              <a:rPr lang="en-US" dirty="0"/>
              <a:t> (es. Data di </a:t>
            </a:r>
            <a:r>
              <a:rPr lang="en-US" dirty="0" err="1"/>
              <a:t>compleanno</a:t>
            </a:r>
            <a:r>
              <a:rPr lang="en-US" dirty="0"/>
              <a:t>)</a:t>
            </a:r>
          </a:p>
        </p:txBody>
      </p:sp>
      <p:sp>
        <p:nvSpPr>
          <p:cNvPr id="10" name="pop-up">
            <a:extLst>
              <a:ext uri="{FF2B5EF4-FFF2-40B4-BE49-F238E27FC236}">
                <a16:creationId xmlns:a16="http://schemas.microsoft.com/office/drawing/2014/main" id="{73808FC6-1221-4DD4-97CA-85CB583C4B73}"/>
              </a:ext>
            </a:extLst>
          </p:cNvPr>
          <p:cNvSpPr/>
          <p:nvPr/>
        </p:nvSpPr>
        <p:spPr>
          <a:xfrm>
            <a:off x="3831858" y="2303880"/>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err="1">
                <a:solidFill>
                  <a:srgbClr val="E12A3C"/>
                </a:solidFill>
              </a:rPr>
              <a:t>Clicca</a:t>
            </a:r>
            <a:r>
              <a:rPr lang="en-US" b="1" dirty="0">
                <a:solidFill>
                  <a:srgbClr val="E12A3C"/>
                </a:solidFill>
              </a:rPr>
              <a:t> qui per </a:t>
            </a:r>
            <a:r>
              <a:rPr lang="en-US" b="1" dirty="0" err="1">
                <a:solidFill>
                  <a:srgbClr val="E12A3C"/>
                </a:solidFill>
              </a:rPr>
              <a:t>confrontare</a:t>
            </a:r>
            <a:r>
              <a:rPr lang="en-US" b="1" dirty="0">
                <a:solidFill>
                  <a:srgbClr val="E12A3C"/>
                </a:solidFill>
              </a:rPr>
              <a:t> la </a:t>
            </a:r>
            <a:r>
              <a:rPr lang="en-US" b="1" dirty="0" err="1">
                <a:solidFill>
                  <a:srgbClr val="E12A3C"/>
                </a:solidFill>
              </a:rPr>
              <a:t>tua</a:t>
            </a:r>
            <a:r>
              <a:rPr lang="en-US" b="1" dirty="0">
                <a:solidFill>
                  <a:srgbClr val="E12A3C"/>
                </a:solidFill>
              </a:rPr>
              <a:t> </a:t>
            </a:r>
            <a:r>
              <a:rPr lang="en-US" b="1" dirty="0" err="1">
                <a:solidFill>
                  <a:srgbClr val="E12A3C"/>
                </a:solidFill>
              </a:rPr>
              <a:t>lista</a:t>
            </a:r>
            <a:r>
              <a:rPr lang="en-US" b="1" dirty="0">
                <a:solidFill>
                  <a:srgbClr val="E12A3C"/>
                </a:solidFill>
              </a:rPr>
              <a:t>!</a:t>
            </a:r>
          </a:p>
          <a:p>
            <a:pPr algn="ctr"/>
            <a:endParaRPr lang="el-GR" b="1" dirty="0">
              <a:solidFill>
                <a:srgbClr val="E12A3C"/>
              </a:solidFill>
            </a:endParaRPr>
          </a:p>
        </p:txBody>
      </p:sp>
    </p:spTree>
    <p:extLst>
      <p:ext uri="{BB962C8B-B14F-4D97-AF65-F5344CB8AC3E}">
        <p14:creationId xmlns:p14="http://schemas.microsoft.com/office/powerpoint/2010/main" val="37526661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Θέση περιεχομένου 3">
            <a:extLst>
              <a:ext uri="{FF2B5EF4-FFF2-40B4-BE49-F238E27FC236}">
                <a16:creationId xmlns:a16="http://schemas.microsoft.com/office/drawing/2014/main" id="{86326F3B-A2B0-4471-9663-61D0183E7677}"/>
              </a:ext>
            </a:extLst>
          </p:cNvPr>
          <p:cNvGraphicFramePr>
            <a:graphicFrameLocks noGrp="1"/>
          </p:cNvGraphicFramePr>
          <p:nvPr>
            <p:ph idx="1"/>
            <p:extLst>
              <p:ext uri="{D42A27DB-BD31-4B8C-83A1-F6EECF244321}">
                <p14:modId xmlns:p14="http://schemas.microsoft.com/office/powerpoint/2010/main" val="374645842"/>
              </p:ext>
            </p:extLst>
          </p:nvPr>
        </p:nvGraphicFramePr>
        <p:xfrm>
          <a:off x="570031" y="2043405"/>
          <a:ext cx="7842335" cy="395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t>Obiettivi</a:t>
            </a:r>
            <a:endParaRPr lang="el-GR" dirty="0"/>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8471838" cy="613530"/>
          </a:xfrm>
          <a:prstGeom prst="rect">
            <a:avLst/>
          </a:prstGeom>
          <a:solidFill>
            <a:srgbClr val="203864"/>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err="1">
                <a:solidFill>
                  <a:schemeClr val="bg1"/>
                </a:solidFill>
              </a:rPr>
              <a:t>Essere</a:t>
            </a:r>
            <a:r>
              <a:rPr lang="en-US" dirty="0">
                <a:solidFill>
                  <a:schemeClr val="bg1"/>
                </a:solidFill>
              </a:rPr>
              <a:t> </a:t>
            </a:r>
            <a:r>
              <a:rPr lang="en-US" dirty="0" err="1">
                <a:solidFill>
                  <a:schemeClr val="bg1"/>
                </a:solidFill>
              </a:rPr>
              <a:t>attivi</a:t>
            </a:r>
            <a:r>
              <a:rPr lang="en-US" dirty="0">
                <a:solidFill>
                  <a:schemeClr val="bg1"/>
                </a:solidFill>
              </a:rPr>
              <a:t> </a:t>
            </a:r>
            <a:r>
              <a:rPr lang="en-US" dirty="0" err="1">
                <a:solidFill>
                  <a:schemeClr val="bg1"/>
                </a:solidFill>
              </a:rPr>
              <a:t>nell’ambiente</a:t>
            </a:r>
            <a:r>
              <a:rPr lang="en-US" dirty="0">
                <a:solidFill>
                  <a:schemeClr val="bg1"/>
                </a:solidFill>
              </a:rPr>
              <a:t> </a:t>
            </a:r>
            <a:r>
              <a:rPr lang="en-US" dirty="0" err="1">
                <a:solidFill>
                  <a:schemeClr val="bg1"/>
                </a:solidFill>
              </a:rPr>
              <a:t>della</a:t>
            </a:r>
            <a:r>
              <a:rPr lang="en-US" dirty="0">
                <a:solidFill>
                  <a:schemeClr val="bg1"/>
                </a:solidFill>
              </a:rPr>
              <a:t> salute </a:t>
            </a:r>
            <a:r>
              <a:rPr lang="en-US" dirty="0" err="1">
                <a:solidFill>
                  <a:schemeClr val="bg1"/>
                </a:solidFill>
              </a:rPr>
              <a:t>digitale</a:t>
            </a:r>
            <a:endParaRPr lang="en-US" dirty="0">
              <a:solidFill>
                <a:schemeClr val="bg1"/>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52368"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6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12367" y="2213810"/>
            <a:ext cx="3779633" cy="3779633"/>
          </a:xfrm>
          <a:prstGeom prst="rect">
            <a:avLst/>
          </a:prstGeom>
        </p:spPr>
      </p:pic>
    </p:spTree>
    <p:extLst>
      <p:ext uri="{BB962C8B-B14F-4D97-AF65-F5344CB8AC3E}">
        <p14:creationId xmlns:p14="http://schemas.microsoft.com/office/powerpoint/2010/main" val="2033093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E-Mail: </a:t>
            </a:r>
            <a:r>
              <a:rPr lang="en-US" dirty="0" err="1"/>
              <a:t>Struttura</a:t>
            </a:r>
            <a:endParaRPr lang="el-GR" dirty="0"/>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a:lnSpc>
                <a:spcPct val="120000"/>
              </a:lnSpc>
              <a:buNone/>
            </a:pPr>
            <a:r>
              <a:rPr lang="it-IT" dirty="0"/>
              <a:t>Scrivere e-mail agli operatori sanitari è un altro modo per gestire le informazioni sulla salute nell'ambiente digitale. La struttura di un'e-mail potrebbe essere la seguente</a:t>
            </a:r>
            <a:r>
              <a:rPr lang="en-US" dirty="0"/>
              <a:t>:</a:t>
            </a:r>
          </a:p>
          <a:p>
            <a:pPr marL="228600" lvl="1">
              <a:lnSpc>
                <a:spcPct val="120000"/>
              </a:lnSpc>
            </a:pPr>
            <a:r>
              <a:rPr lang="it-IT" dirty="0"/>
              <a:t>Iniziare con una frase introduttiva amichevole (ad esempio, dove ha trovato i dati di contatto).</a:t>
            </a:r>
          </a:p>
          <a:p>
            <a:pPr marL="228600" lvl="1">
              <a:lnSpc>
                <a:spcPct val="120000"/>
              </a:lnSpc>
            </a:pPr>
            <a:r>
              <a:rPr lang="it-IT" dirty="0"/>
              <a:t>Una chiara descrizione del problema (ad esempio, si vuole fissare un appuntamento).</a:t>
            </a:r>
          </a:p>
          <a:p>
            <a:pPr marL="228600" lvl="1">
              <a:lnSpc>
                <a:spcPct val="120000"/>
              </a:lnSpc>
            </a:pPr>
            <a:r>
              <a:rPr lang="it-IT" dirty="0"/>
              <a:t>Una frase di chiusura amichevole (ad esempio, «rimango in attesa della sua risposta, cordiali saluti»).</a:t>
            </a:r>
          </a:p>
          <a:p>
            <a:pPr marL="228600" lvl="1">
              <a:lnSpc>
                <a:spcPct val="120000"/>
              </a:lnSpc>
            </a:pPr>
            <a:r>
              <a:rPr lang="it-IT" dirty="0"/>
              <a:t>Selezionare un argomento significativo per cui si è deciso di scrivere la mail</a:t>
            </a:r>
          </a:p>
        </p:txBody>
      </p:sp>
      <p:pic>
        <p:nvPicPr>
          <p:cNvPr id="7" name="Γραφικό 4" descr="Email">
            <a:extLst>
              <a:ext uri="{FF2B5EF4-FFF2-40B4-BE49-F238E27FC236}">
                <a16:creationId xmlns:a16="http://schemas.microsoft.com/office/drawing/2014/main" id="{A68BC48D-41AE-4AF0-BEEE-5B4E273075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79250" y="2334083"/>
            <a:ext cx="2285771" cy="2285771"/>
          </a:xfrm>
          <a:prstGeom prst="rect">
            <a:avLst/>
          </a:prstGeom>
        </p:spPr>
      </p:pic>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Comunicazione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digitale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sulle</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informazioni</a:t>
            </a: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l-GR" sz="1700" dirty="0" err="1">
                <a:solidFill>
                  <a:schemeClr val="bg1"/>
                </a:solidFill>
                <a:effectLst>
                  <a:outerShdw blurRad="38100" dist="38100" dir="2700000" algn="tl">
                    <a:srgbClr val="000000">
                      <a:alpha val="43137"/>
                    </a:srgbClr>
                  </a:outerShdw>
                </a:effectLst>
                <a:latin typeface="Abadi Extra Light" panose="020B0204020104020204" pitchFamily="34" charset="0"/>
              </a:rPr>
              <a:t>sanitarie</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855898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2000" b="1" dirty="0">
                <a:solidFill>
                  <a:srgbClr val="203864"/>
                </a:solidFill>
              </a:rPr>
              <a:t>Secondo </a:t>
            </a:r>
            <a:r>
              <a:rPr lang="de-DE" sz="2000" b="1" dirty="0" err="1">
                <a:solidFill>
                  <a:srgbClr val="203864"/>
                </a:solidFill>
              </a:rPr>
              <a:t>voi</a:t>
            </a:r>
            <a:r>
              <a:rPr lang="de-DE" sz="2000" b="1" dirty="0">
                <a:solidFill>
                  <a:srgbClr val="203864"/>
                </a:solidFill>
              </a:rPr>
              <a:t> è </a:t>
            </a:r>
            <a:r>
              <a:rPr lang="de-DE" sz="2000" b="1" dirty="0" err="1">
                <a:solidFill>
                  <a:srgbClr val="203864"/>
                </a:solidFill>
              </a:rPr>
              <a:t>necessario</a:t>
            </a:r>
            <a:r>
              <a:rPr lang="de-DE" sz="2000" b="1" dirty="0">
                <a:solidFill>
                  <a:srgbClr val="203864"/>
                </a:solidFill>
              </a:rPr>
              <a:t> </a:t>
            </a:r>
            <a:r>
              <a:rPr lang="de-DE" sz="2000" b="1" dirty="0" err="1">
                <a:solidFill>
                  <a:srgbClr val="203864"/>
                </a:solidFill>
              </a:rPr>
              <a:t>includere</a:t>
            </a:r>
            <a:r>
              <a:rPr lang="de-DE" sz="2000" b="1" dirty="0">
                <a:solidFill>
                  <a:srgbClr val="203864"/>
                </a:solidFill>
              </a:rPr>
              <a:t> </a:t>
            </a:r>
            <a:r>
              <a:rPr lang="de-DE" sz="2000" b="1" dirty="0" err="1">
                <a:solidFill>
                  <a:srgbClr val="203864"/>
                </a:solidFill>
              </a:rPr>
              <a:t>l‘Oggetto</a:t>
            </a:r>
            <a:r>
              <a:rPr lang="de-DE" sz="2000" b="1" dirty="0">
                <a:solidFill>
                  <a:srgbClr val="203864"/>
                </a:solidFill>
              </a:rPr>
              <a:t> </a:t>
            </a:r>
            <a:r>
              <a:rPr lang="de-DE" sz="2000" b="1" dirty="0" err="1">
                <a:solidFill>
                  <a:srgbClr val="203864"/>
                </a:solidFill>
              </a:rPr>
              <a:t>quando</a:t>
            </a:r>
            <a:r>
              <a:rPr lang="de-DE" sz="2000" b="1" dirty="0">
                <a:solidFill>
                  <a:srgbClr val="203864"/>
                </a:solidFill>
              </a:rPr>
              <a:t> si </a:t>
            </a:r>
            <a:r>
              <a:rPr lang="de-DE" sz="2000" b="1" dirty="0" err="1">
                <a:solidFill>
                  <a:srgbClr val="203864"/>
                </a:solidFill>
              </a:rPr>
              <a:t>scrive</a:t>
            </a:r>
            <a:r>
              <a:rPr lang="de-DE" sz="2000" b="1" dirty="0">
                <a:solidFill>
                  <a:srgbClr val="203864"/>
                </a:solidFill>
              </a:rPr>
              <a:t> </a:t>
            </a:r>
            <a:r>
              <a:rPr lang="de-DE" sz="2000" b="1" dirty="0" err="1">
                <a:solidFill>
                  <a:srgbClr val="203864"/>
                </a:solidFill>
              </a:rPr>
              <a:t>una</a:t>
            </a:r>
            <a:r>
              <a:rPr lang="de-DE" sz="2000" b="1" dirty="0">
                <a:solidFill>
                  <a:srgbClr val="203864"/>
                </a:solidFill>
              </a:rPr>
              <a:t> mail a </a:t>
            </a:r>
            <a:r>
              <a:rPr lang="de-DE" sz="2000" b="1" dirty="0" err="1">
                <a:solidFill>
                  <a:srgbClr val="203864"/>
                </a:solidFill>
              </a:rPr>
              <a:t>un</a:t>
            </a:r>
            <a:r>
              <a:rPr lang="de-DE" sz="2000" b="1" dirty="0">
                <a:solidFill>
                  <a:srgbClr val="203864"/>
                </a:solidFill>
              </a:rPr>
              <a:t> </a:t>
            </a:r>
            <a:r>
              <a:rPr lang="de-DE" sz="2000" b="1" dirty="0" err="1">
                <a:solidFill>
                  <a:srgbClr val="203864"/>
                </a:solidFill>
              </a:rPr>
              <a:t>operatore</a:t>
            </a:r>
            <a:r>
              <a:rPr lang="de-DE" sz="2000" b="1" dirty="0">
                <a:solidFill>
                  <a:srgbClr val="203864"/>
                </a:solidFill>
              </a:rPr>
              <a:t> </a:t>
            </a:r>
            <a:r>
              <a:rPr lang="de-DE" sz="2000" b="1" dirty="0" err="1">
                <a:solidFill>
                  <a:srgbClr val="203864"/>
                </a:solidFill>
              </a:rPr>
              <a:t>sanitario</a:t>
            </a:r>
            <a:r>
              <a:rPr lang="de-DE" sz="2000" b="1" dirty="0">
                <a:solidFill>
                  <a:srgbClr val="203864"/>
                </a:solidFill>
              </a:rPr>
              <a:t>?</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74243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Si</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74243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No</a:t>
            </a:r>
            <a:endParaRPr lang="el-GR" dirty="0"/>
          </a:p>
        </p:txBody>
      </p:sp>
    </p:spTree>
    <p:extLst>
      <p:ext uri="{BB962C8B-B14F-4D97-AF65-F5344CB8AC3E}">
        <p14:creationId xmlns:p14="http://schemas.microsoft.com/office/powerpoint/2010/main" val="36347112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a:bodyPr>
          <a:lstStyle/>
          <a:p>
            <a:r>
              <a:rPr lang="en-US" altLang="el-GR" sz="2000" dirty="0" err="1">
                <a:solidFill>
                  <a:srgbClr val="C01E24"/>
                </a:solidFill>
              </a:rPr>
              <a:t>Azione</a:t>
            </a:r>
            <a:r>
              <a:rPr lang="en-US" altLang="el-GR" sz="2000" dirty="0">
                <a:solidFill>
                  <a:srgbClr val="C01E24"/>
                </a:solidFill>
              </a:rPr>
              <a:t> 6.2.2</a:t>
            </a:r>
            <a:br>
              <a:rPr lang="en-US" altLang="el-GR" dirty="0"/>
            </a:br>
            <a:r>
              <a:rPr lang="it-IT" altLang="el-GR" dirty="0">
                <a:solidFill>
                  <a:srgbClr val="C00000"/>
                </a:solidFill>
              </a:rPr>
              <a:t>Attivarsi - Risolvere un problema di salute</a:t>
            </a:r>
            <a:endParaRPr lang="el-GR" dirty="0">
              <a:solidFill>
                <a:srgbClr val="C00000"/>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712269" y="2060028"/>
            <a:ext cx="10033508" cy="4225157"/>
          </a:xfrm>
          <a:ln>
            <a:solidFill>
              <a:schemeClr val="bg1"/>
            </a:solidFill>
          </a:ln>
        </p:spPr>
        <p:txBody>
          <a:bodyPr>
            <a:normAutofit fontScale="92500" lnSpcReduction="10000"/>
          </a:bodyPr>
          <a:lstStyle/>
          <a:p>
            <a:pPr marL="0" indent="0" algn="just">
              <a:lnSpc>
                <a:spcPct val="120000"/>
              </a:lnSpc>
              <a:buNone/>
              <a:tabLst>
                <a:tab pos="273050" algn="l"/>
              </a:tabLst>
            </a:pPr>
            <a:r>
              <a:rPr lang="it-IT" sz="2000" dirty="0"/>
              <a:t>Nella prossima diapositiva troverete alcuni esempi di problemi legati alla salute. Selezionate un esempio per persona o scegliete da soli un esempio su un tema legato alla salute. Procedete quindi con i seguenti passaggi</a:t>
            </a:r>
            <a:r>
              <a:rPr lang="de-DE" sz="2000" dirty="0"/>
              <a:t>:</a:t>
            </a:r>
          </a:p>
          <a:p>
            <a:pPr marL="457200" indent="-457200" algn="just">
              <a:lnSpc>
                <a:spcPct val="120000"/>
              </a:lnSpc>
              <a:buAutoNum type="arabicPeriod"/>
              <a:tabLst>
                <a:tab pos="273050" algn="l"/>
              </a:tabLst>
            </a:pPr>
            <a:r>
              <a:rPr lang="it-IT" sz="2000" dirty="0"/>
              <a:t>Cercate informazioni su questi specifici temi legati alla salute. Decidete se le informazioni sono attendibili e affidabili e se il sito web è sicuro. Giustificatelo brevemente.</a:t>
            </a:r>
          </a:p>
          <a:p>
            <a:pPr marL="457200" indent="-457200" algn="just">
              <a:lnSpc>
                <a:spcPct val="120000"/>
              </a:lnSpc>
              <a:buAutoNum type="arabicPeriod"/>
              <a:tabLst>
                <a:tab pos="273050" algn="l"/>
              </a:tabLst>
            </a:pPr>
            <a:r>
              <a:rPr lang="it-IT" sz="2000" dirty="0"/>
              <a:t>Trovate il modo di comunicare su questo tema: o in un forum o i dettagli di un professionista della salute da contattare via e-mail.</a:t>
            </a:r>
          </a:p>
          <a:p>
            <a:pPr marL="457200" indent="-457200" algn="just">
              <a:lnSpc>
                <a:spcPct val="120000"/>
              </a:lnSpc>
              <a:buAutoNum type="arabicPeriod"/>
              <a:tabLst>
                <a:tab pos="273050" algn="l"/>
              </a:tabLst>
            </a:pPr>
            <a:r>
              <a:rPr lang="it-IT" sz="2000" dirty="0"/>
              <a:t>Preparate quindi una bozza per un post nel forum o una bozza per un'e-mail.</a:t>
            </a:r>
          </a:p>
          <a:p>
            <a:pPr marL="457200" indent="-457200" algn="just">
              <a:lnSpc>
                <a:spcPct val="120000"/>
              </a:lnSpc>
              <a:buAutoNum type="arabicPeriod"/>
              <a:tabLst>
                <a:tab pos="273050" algn="l"/>
              </a:tabLst>
            </a:pPr>
            <a:r>
              <a:rPr lang="it-IT" sz="2000" dirty="0"/>
              <a:t>Ottenere un feedback reciproco: dopo aver terminato la bozza, ogni partecipante dovrebbe scambiare l'e-mail o il post con un/a compagno/a, per dargli un feedback sulla bozza e per ricevere un feedback sulla propria bozza.</a:t>
            </a:r>
            <a:endParaRPr lang="el-GR" sz="2000" dirty="0"/>
          </a:p>
        </p:txBody>
      </p:sp>
      <p:sp>
        <p:nvSpPr>
          <p:cNvPr id="19" name="Google Shape;168;p7">
            <a:extLst>
              <a:ext uri="{FF2B5EF4-FFF2-40B4-BE49-F238E27FC236}">
                <a16:creationId xmlns:a16="http://schemas.microsoft.com/office/drawing/2014/main" id="{64E0DBB2-D572-BCB8-8CA9-BA44C3F5F670}"/>
              </a:ext>
            </a:extLst>
          </p:cNvPr>
          <p:cNvSpPr/>
          <p:nvPr/>
        </p:nvSpPr>
        <p:spPr>
          <a:xfrm>
            <a:off x="11469624" y="238786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bg1"/>
                </a:solidFill>
                <a:latin typeface="Calibri"/>
                <a:cs typeface="Calibri"/>
                <a:sym typeface="Calibri"/>
              </a:rPr>
              <a:t>6.2.1</a:t>
            </a:r>
            <a:endParaRPr sz="1800" dirty="0">
              <a:solidFill>
                <a:schemeClr val="bg1"/>
              </a:solidFill>
              <a:latin typeface="Calibri"/>
              <a:cs typeface="Calibri"/>
              <a:sym typeface="Calibri"/>
            </a:endParaRPr>
          </a:p>
        </p:txBody>
      </p:sp>
      <p:sp>
        <p:nvSpPr>
          <p:cNvPr id="20" name="Google Shape;168;p7">
            <a:extLst>
              <a:ext uri="{FF2B5EF4-FFF2-40B4-BE49-F238E27FC236}">
                <a16:creationId xmlns:a16="http://schemas.microsoft.com/office/drawing/2014/main" id="{A0C27628-96E1-578D-3C10-E1A4AF5794CE}"/>
              </a:ext>
            </a:extLst>
          </p:cNvPr>
          <p:cNvSpPr/>
          <p:nvPr/>
        </p:nvSpPr>
        <p:spPr>
          <a:xfrm>
            <a:off x="11469624" y="3050799"/>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rgbClr val="C00000"/>
                </a:solidFill>
                <a:latin typeface="Calibri"/>
                <a:cs typeface="Calibri"/>
                <a:sym typeface="Calibri"/>
              </a:rPr>
              <a:t>6</a:t>
            </a:r>
            <a:r>
              <a:rPr lang="de-DE" sz="1800" dirty="0">
                <a:solidFill>
                  <a:srgbClr val="C00000"/>
                </a:solidFill>
                <a:latin typeface="Calibri"/>
                <a:cs typeface="Calibri"/>
                <a:sym typeface="Calibri"/>
              </a:rPr>
              <a:t>.2.2</a:t>
            </a:r>
            <a:endParaRPr sz="1800" dirty="0">
              <a:solidFill>
                <a:srgbClr val="C00000"/>
              </a:solidFill>
              <a:latin typeface="Calibri"/>
              <a:cs typeface="Calibri"/>
              <a:sym typeface="Calibri"/>
            </a:endParaRPr>
          </a:p>
        </p:txBody>
      </p:sp>
      <p:sp>
        <p:nvSpPr>
          <p:cNvPr id="21" name="Google Shape;168;p7">
            <a:extLst>
              <a:ext uri="{FF2B5EF4-FFF2-40B4-BE49-F238E27FC236}">
                <a16:creationId xmlns:a16="http://schemas.microsoft.com/office/drawing/2014/main" id="{4B13C089-8B9C-C8DD-A31A-0DD1267A688D}"/>
              </a:ext>
            </a:extLst>
          </p:cNvPr>
          <p:cNvSpPr/>
          <p:nvPr/>
        </p:nvSpPr>
        <p:spPr>
          <a:xfrm>
            <a:off x="11469624" y="371501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.2.3</a:t>
            </a:r>
            <a:endParaRPr sz="1800" dirty="0">
              <a:solidFill>
                <a:schemeClr val="lt1"/>
              </a:solidFill>
              <a:latin typeface="Calibri"/>
              <a:cs typeface="Calibri"/>
              <a:sym typeface="Calibri"/>
            </a:endParaRPr>
          </a:p>
        </p:txBody>
      </p:sp>
      <p:sp>
        <p:nvSpPr>
          <p:cNvPr id="22" name="Google Shape;168;p7">
            <a:extLst>
              <a:ext uri="{FF2B5EF4-FFF2-40B4-BE49-F238E27FC236}">
                <a16:creationId xmlns:a16="http://schemas.microsoft.com/office/drawing/2014/main" id="{C58BD5B6-8447-9031-EFDA-F3641F89AF49}"/>
              </a:ext>
            </a:extLst>
          </p:cNvPr>
          <p:cNvSpPr/>
          <p:nvPr/>
        </p:nvSpPr>
        <p:spPr>
          <a:xfrm>
            <a:off x="10748719" y="23869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6.1</a:t>
            </a:r>
            <a:endParaRPr sz="2000" dirty="0">
              <a:solidFill>
                <a:schemeClr val="bg1"/>
              </a:solidFill>
              <a:latin typeface="Calibri"/>
              <a:cs typeface="Calibri"/>
              <a:sym typeface="Calibri"/>
            </a:endParaRPr>
          </a:p>
        </p:txBody>
      </p:sp>
      <p:sp>
        <p:nvSpPr>
          <p:cNvPr id="23" name="Google Shape;168;p7">
            <a:extLst>
              <a:ext uri="{FF2B5EF4-FFF2-40B4-BE49-F238E27FC236}">
                <a16:creationId xmlns:a16="http://schemas.microsoft.com/office/drawing/2014/main" id="{3B4DF567-E205-2931-F2C8-88E6E9C2F920}"/>
              </a:ext>
            </a:extLst>
          </p:cNvPr>
          <p:cNvSpPr/>
          <p:nvPr/>
        </p:nvSpPr>
        <p:spPr>
          <a:xfrm>
            <a:off x="10747248" y="304752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3669768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err="1"/>
              <a:t>Esempi</a:t>
            </a:r>
            <a:endParaRPr lang="el-GR" dirty="0"/>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it-IT" dirty="0"/>
              <a:t>Mal di denti</a:t>
            </a:r>
          </a:p>
          <a:p>
            <a:pPr>
              <a:lnSpc>
                <a:spcPct val="120000"/>
              </a:lnSpc>
            </a:pPr>
            <a:r>
              <a:rPr lang="it-IT" dirty="0"/>
              <a:t>Sospetto di infezione da COVID-19</a:t>
            </a:r>
            <a:endParaRPr lang="en-US" dirty="0"/>
          </a:p>
          <a:p>
            <a:pPr>
              <a:lnSpc>
                <a:spcPct val="120000"/>
              </a:lnSpc>
            </a:pPr>
            <a:r>
              <a:rPr lang="en-US" dirty="0"/>
              <a:t>Mal di </a:t>
            </a:r>
            <a:r>
              <a:rPr lang="en-US" dirty="0" err="1"/>
              <a:t>testa</a:t>
            </a:r>
            <a:endParaRPr lang="it-IT" dirty="0"/>
          </a:p>
        </p:txBody>
      </p:sp>
      <p:sp>
        <p:nvSpPr>
          <p:cNvPr id="9" name="Ορθογώνιο 7">
            <a:extLst>
              <a:ext uri="{FF2B5EF4-FFF2-40B4-BE49-F238E27FC236}">
                <a16:creationId xmlns:a16="http://schemas.microsoft.com/office/drawing/2014/main" id="{B82A66C1-6116-4A83-BD79-EDE0B788F4A6}"/>
              </a:ext>
            </a:extLst>
          </p:cNvPr>
          <p:cNvSpPr/>
          <p:nvPr/>
        </p:nvSpPr>
        <p:spPr>
          <a:xfrm>
            <a:off x="10142483" y="-3932"/>
            <a:ext cx="2048258" cy="371794"/>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6.4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Attivarsi</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940738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a:bodyPr>
          <a:lstStyle/>
          <a:p>
            <a:r>
              <a:rPr lang="en-US" altLang="el-GR" sz="2000" dirty="0" err="1">
                <a:solidFill>
                  <a:srgbClr val="C01E24"/>
                </a:solidFill>
              </a:rPr>
              <a:t>Azione</a:t>
            </a:r>
            <a:r>
              <a:rPr lang="en-US" altLang="el-GR" sz="2000" dirty="0">
                <a:solidFill>
                  <a:srgbClr val="C01E24"/>
                </a:solidFill>
              </a:rPr>
              <a:t> 6.2.3</a:t>
            </a:r>
            <a:br>
              <a:rPr lang="en-US" altLang="el-GR" dirty="0"/>
            </a:br>
            <a:r>
              <a:rPr lang="en-US" altLang="el-GR" dirty="0" err="1">
                <a:solidFill>
                  <a:srgbClr val="C01E24"/>
                </a:solidFill>
              </a:rPr>
              <a:t>Riassunto</a:t>
            </a:r>
            <a:r>
              <a:rPr lang="en-US" altLang="el-GR" dirty="0">
                <a:solidFill>
                  <a:srgbClr val="C01E24"/>
                </a:solidFill>
              </a:rPr>
              <a:t> del Modulo 6</a:t>
            </a:r>
            <a:endParaRPr lang="el-GR" dirty="0">
              <a:solidFill>
                <a:srgbClr val="C01E24"/>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831907" y="2523987"/>
            <a:ext cx="7724952" cy="2962414"/>
          </a:xfrm>
          <a:ln>
            <a:solidFill>
              <a:schemeClr val="bg1"/>
            </a:solidFill>
          </a:ln>
        </p:spPr>
        <p:txBody>
          <a:bodyPr anchor="ctr">
            <a:normAutofit/>
          </a:bodyPr>
          <a:lstStyle/>
          <a:p>
            <a:pPr marL="0" indent="0">
              <a:lnSpc>
                <a:spcPct val="120000"/>
              </a:lnSpc>
              <a:buNone/>
              <a:tabLst>
                <a:tab pos="273050" algn="l"/>
              </a:tabLst>
            </a:pPr>
            <a:r>
              <a:rPr lang="de-DE" dirty="0"/>
              <a:t>La </a:t>
            </a:r>
            <a:r>
              <a:rPr lang="de-DE" dirty="0" err="1"/>
              <a:t>seguente</a:t>
            </a:r>
            <a:r>
              <a:rPr lang="de-DE" dirty="0"/>
              <a:t> </a:t>
            </a:r>
            <a:r>
              <a:rPr lang="de-DE" dirty="0" err="1"/>
              <a:t>diapositiva</a:t>
            </a:r>
            <a:r>
              <a:rPr lang="de-DE" dirty="0"/>
              <a:t> </a:t>
            </a:r>
            <a:r>
              <a:rPr lang="de-DE" dirty="0" err="1"/>
              <a:t>mostra</a:t>
            </a:r>
            <a:r>
              <a:rPr lang="de-DE" dirty="0"/>
              <a:t> </a:t>
            </a:r>
            <a:r>
              <a:rPr lang="de-DE" dirty="0" err="1"/>
              <a:t>un</a:t>
            </a:r>
            <a:r>
              <a:rPr lang="de-DE" dirty="0"/>
              <a:t> </a:t>
            </a:r>
            <a:r>
              <a:rPr lang="de-DE" dirty="0" err="1"/>
              <a:t>sommario</a:t>
            </a:r>
            <a:r>
              <a:rPr lang="de-DE" dirty="0"/>
              <a:t> </a:t>
            </a:r>
            <a:r>
              <a:rPr lang="de-DE" dirty="0" err="1"/>
              <a:t>dei</a:t>
            </a:r>
            <a:r>
              <a:rPr lang="de-DE" dirty="0"/>
              <a:t> </a:t>
            </a:r>
            <a:r>
              <a:rPr lang="de-DE" dirty="0" err="1"/>
              <a:t>contenuti</a:t>
            </a:r>
            <a:r>
              <a:rPr lang="de-DE" dirty="0"/>
              <a:t> del Modulo 6.</a:t>
            </a: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err="1">
                <a:hlinkClick r:id="rId4"/>
              </a:rPr>
              <a:t>Pixabay</a:t>
            </a:r>
            <a:r>
              <a:rPr lang="en-US" sz="1200" dirty="0">
                <a:hlinkClick r:id="rId4"/>
              </a:rPr>
              <a:t> license</a:t>
            </a:r>
            <a:endParaRPr lang="en-US" sz="1200" dirty="0"/>
          </a:p>
        </p:txBody>
      </p:sp>
      <p:sp>
        <p:nvSpPr>
          <p:cNvPr id="14" name="Google Shape;168;p7">
            <a:extLst>
              <a:ext uri="{FF2B5EF4-FFF2-40B4-BE49-F238E27FC236}">
                <a16:creationId xmlns:a16="http://schemas.microsoft.com/office/drawing/2014/main" id="{F5E86263-45BA-C539-4DF0-77B82585632E}"/>
              </a:ext>
            </a:extLst>
          </p:cNvPr>
          <p:cNvSpPr/>
          <p:nvPr/>
        </p:nvSpPr>
        <p:spPr>
          <a:xfrm>
            <a:off x="11469624" y="238786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bg1"/>
                </a:solidFill>
                <a:latin typeface="Calibri"/>
                <a:cs typeface="Calibri"/>
                <a:sym typeface="Calibri"/>
              </a:rPr>
              <a:t>6.2.1</a:t>
            </a:r>
            <a:endParaRPr sz="1800" dirty="0">
              <a:solidFill>
                <a:schemeClr val="bg1"/>
              </a:solidFill>
              <a:latin typeface="Calibri"/>
              <a:cs typeface="Calibri"/>
              <a:sym typeface="Calibri"/>
            </a:endParaRPr>
          </a:p>
        </p:txBody>
      </p:sp>
      <p:sp>
        <p:nvSpPr>
          <p:cNvPr id="15" name="Google Shape;168;p7">
            <a:extLst>
              <a:ext uri="{FF2B5EF4-FFF2-40B4-BE49-F238E27FC236}">
                <a16:creationId xmlns:a16="http://schemas.microsoft.com/office/drawing/2014/main" id="{E3D0BF8A-BFC7-D19C-48F3-C6C3261590EE}"/>
              </a:ext>
            </a:extLst>
          </p:cNvPr>
          <p:cNvSpPr/>
          <p:nvPr/>
        </p:nvSpPr>
        <p:spPr>
          <a:xfrm>
            <a:off x="11469624" y="3050799"/>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.2.2</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785FA725-9E76-B712-F243-7B1AC5497B22}"/>
              </a:ext>
            </a:extLst>
          </p:cNvPr>
          <p:cNvSpPr/>
          <p:nvPr/>
        </p:nvSpPr>
        <p:spPr>
          <a:xfrm>
            <a:off x="11469624" y="371501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rgbClr val="C00000"/>
                </a:solidFill>
                <a:latin typeface="Calibri"/>
                <a:cs typeface="Calibri"/>
                <a:sym typeface="Calibri"/>
              </a:rPr>
              <a:t>6</a:t>
            </a:r>
            <a:r>
              <a:rPr lang="de-DE" sz="1800" dirty="0">
                <a:solidFill>
                  <a:srgbClr val="C00000"/>
                </a:solidFill>
                <a:latin typeface="Calibri"/>
                <a:cs typeface="Calibri"/>
                <a:sym typeface="Calibri"/>
              </a:rPr>
              <a:t>.2.3</a:t>
            </a:r>
            <a:endParaRPr sz="1800" dirty="0">
              <a:solidFill>
                <a:srgbClr val="C00000"/>
              </a:solidFill>
              <a:latin typeface="Calibri"/>
              <a:cs typeface="Calibri"/>
              <a:sym typeface="Calibri"/>
            </a:endParaRPr>
          </a:p>
        </p:txBody>
      </p:sp>
      <p:sp>
        <p:nvSpPr>
          <p:cNvPr id="17" name="Google Shape;168;p7">
            <a:extLst>
              <a:ext uri="{FF2B5EF4-FFF2-40B4-BE49-F238E27FC236}">
                <a16:creationId xmlns:a16="http://schemas.microsoft.com/office/drawing/2014/main" id="{4562E9A6-DF8A-4564-2AB1-9A08578D8A1B}"/>
              </a:ext>
            </a:extLst>
          </p:cNvPr>
          <p:cNvSpPr/>
          <p:nvPr/>
        </p:nvSpPr>
        <p:spPr>
          <a:xfrm>
            <a:off x="10748719" y="23869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6.1</a:t>
            </a:r>
            <a:endParaRPr sz="2000" dirty="0">
              <a:solidFill>
                <a:schemeClr val="bg1"/>
              </a:solidFill>
              <a:latin typeface="Calibri"/>
              <a:cs typeface="Calibri"/>
              <a:sym typeface="Calibri"/>
            </a:endParaRPr>
          </a:p>
        </p:txBody>
      </p:sp>
      <p:sp>
        <p:nvSpPr>
          <p:cNvPr id="18" name="Google Shape;168;p7">
            <a:extLst>
              <a:ext uri="{FF2B5EF4-FFF2-40B4-BE49-F238E27FC236}">
                <a16:creationId xmlns:a16="http://schemas.microsoft.com/office/drawing/2014/main" id="{FE31B3BB-3275-B3C9-00E3-D230676B74EB}"/>
              </a:ext>
            </a:extLst>
          </p:cNvPr>
          <p:cNvSpPr/>
          <p:nvPr/>
        </p:nvSpPr>
        <p:spPr>
          <a:xfrm>
            <a:off x="10747248" y="304752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2004366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74931" y="1476244"/>
            <a:ext cx="4460766" cy="4460766"/>
          </a:xfrm>
          <a:prstGeom prst="rect">
            <a:avLst/>
          </a:prstGeom>
        </p:spPr>
      </p:pic>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err="1"/>
              <a:t>Riassunto</a:t>
            </a:r>
            <a:r>
              <a:rPr lang="en-US" dirty="0"/>
              <a:t> Modulo 6</a:t>
            </a:r>
            <a:endParaRPr lang="el-GR" dirty="0"/>
          </a:p>
        </p:txBody>
      </p:sp>
      <p:sp>
        <p:nvSpPr>
          <p:cNvPr id="9" name="Ορθογώνιο 7">
            <a:extLst>
              <a:ext uri="{FF2B5EF4-FFF2-40B4-BE49-F238E27FC236}">
                <a16:creationId xmlns:a16="http://schemas.microsoft.com/office/drawing/2014/main" id="{B82A66C1-6116-4A83-BD79-EDE0B788F4A6}"/>
              </a:ext>
            </a:extLst>
          </p:cNvPr>
          <p:cNvSpPr/>
          <p:nvPr/>
        </p:nvSpPr>
        <p:spPr>
          <a:xfrm>
            <a:off x="9669517" y="-3932"/>
            <a:ext cx="2521224" cy="382304"/>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6.5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Riassunto</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modulo 6</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5" name="Θέση περιεχομένου 5">
            <a:extLst>
              <a:ext uri="{FF2B5EF4-FFF2-40B4-BE49-F238E27FC236}">
                <a16:creationId xmlns:a16="http://schemas.microsoft.com/office/drawing/2014/main" id="{AA5AE911-E515-48E3-AB8B-121C68B77A58}"/>
              </a:ext>
            </a:extLst>
          </p:cNvPr>
          <p:cNvSpPr>
            <a:spLocks noGrp="1"/>
          </p:cNvSpPr>
          <p:nvPr>
            <p:ph sz="half" idx="4294967295"/>
          </p:nvPr>
        </p:nvSpPr>
        <p:spPr>
          <a:xfrm>
            <a:off x="768845" y="2144984"/>
            <a:ext cx="7105913" cy="3457029"/>
          </a:xfrm>
          <a:prstGeom prst="rect">
            <a:avLst/>
          </a:prstGeom>
          <a:ln>
            <a:solidFill>
              <a:schemeClr val="bg1"/>
            </a:solidFill>
          </a:ln>
        </p:spPr>
        <p:txBody>
          <a:bodyPr>
            <a:normAutofit fontScale="92500" lnSpcReduction="10000"/>
          </a:bodyPr>
          <a:lstStyle/>
          <a:p>
            <a:pPr marL="312738" indent="-312738">
              <a:lnSpc>
                <a:spcPct val="120000"/>
              </a:lnSpc>
              <a:tabLst>
                <a:tab pos="273050" algn="l"/>
              </a:tabLst>
            </a:pPr>
            <a:r>
              <a:rPr lang="de-DE" b="1" dirty="0" err="1"/>
              <a:t>Essere</a:t>
            </a:r>
            <a:r>
              <a:rPr lang="de-DE" b="1" dirty="0"/>
              <a:t> </a:t>
            </a:r>
            <a:r>
              <a:rPr lang="de-DE" b="1" dirty="0" err="1"/>
              <a:t>attivi</a:t>
            </a:r>
            <a:r>
              <a:rPr lang="de-DE" b="1" dirty="0"/>
              <a:t> </a:t>
            </a:r>
            <a:r>
              <a:rPr lang="de-DE" b="1" dirty="0" err="1"/>
              <a:t>nell‘ambiente</a:t>
            </a:r>
            <a:r>
              <a:rPr lang="de-DE" b="1" dirty="0"/>
              <a:t> digitale</a:t>
            </a:r>
          </a:p>
          <a:p>
            <a:pPr marL="769938" lvl="1" indent="-312738">
              <a:lnSpc>
                <a:spcPct val="120000"/>
              </a:lnSpc>
              <a:tabLst>
                <a:tab pos="273050" algn="l"/>
              </a:tabLst>
            </a:pPr>
            <a:r>
              <a:rPr lang="it-IT" sz="2000" dirty="0"/>
              <a:t>Protezione della privacy e dei dati personali nell'ambiente digitale</a:t>
            </a:r>
          </a:p>
          <a:p>
            <a:pPr marL="769938" lvl="1" indent="-312738">
              <a:lnSpc>
                <a:spcPct val="120000"/>
              </a:lnSpc>
              <a:tabLst>
                <a:tab pos="273050" algn="l"/>
              </a:tabLst>
            </a:pPr>
            <a:r>
              <a:rPr lang="it-IT" sz="2000" dirty="0"/>
              <a:t>Fattore di rischio: mail di spam</a:t>
            </a:r>
          </a:p>
          <a:p>
            <a:pPr marL="769938" lvl="1" indent="-312738">
              <a:lnSpc>
                <a:spcPct val="120000"/>
              </a:lnSpc>
              <a:tabLst>
                <a:tab pos="273050" algn="l"/>
              </a:tabLst>
            </a:pPr>
            <a:r>
              <a:rPr lang="it-IT" sz="2000" dirty="0"/>
              <a:t>Comunicazione digitale su informazioni sanitarie (scrivere un post in un forum o un'e-mail)</a:t>
            </a:r>
          </a:p>
          <a:p>
            <a:pPr marL="769938" lvl="1" indent="-312738">
              <a:lnSpc>
                <a:spcPct val="120000"/>
              </a:lnSpc>
              <a:tabLst>
                <a:tab pos="273050" algn="l"/>
              </a:tabLst>
            </a:pPr>
            <a:r>
              <a:rPr lang="it-IT" sz="2000" dirty="0"/>
              <a:t>Attivarsi - risolvere un problema di salute: attività per acquisire tutti gli apprendimenti del corso</a:t>
            </a:r>
            <a:endParaRPr lang="de-DE" sz="2000" dirty="0"/>
          </a:p>
        </p:txBody>
      </p:sp>
      <p:sp>
        <p:nvSpPr>
          <p:cNvPr id="7" name="Ορθογώνιο 1">
            <a:extLst>
              <a:ext uri="{FF2B5EF4-FFF2-40B4-BE49-F238E27FC236}">
                <a16:creationId xmlns:a16="http://schemas.microsoft.com/office/drawing/2014/main" id="{3EABFA14-CCC1-48A6-A2A5-B838C912D37A}"/>
              </a:ext>
            </a:extLst>
          </p:cNvPr>
          <p:cNvSpPr/>
          <p:nvPr/>
        </p:nvSpPr>
        <p:spPr>
          <a:xfrm>
            <a:off x="9779023" y="6521556"/>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err="1">
                <a:hlinkClick r:id="rId5"/>
              </a:rPr>
              <a:t>Pixabay</a:t>
            </a:r>
            <a:r>
              <a:rPr lang="en-US" sz="1200" dirty="0">
                <a:hlinkClick r:id="rId5"/>
              </a:rPr>
              <a:t> license</a:t>
            </a:r>
            <a:endParaRPr lang="en-US" sz="1200" dirty="0"/>
          </a:p>
        </p:txBody>
      </p:sp>
    </p:spTree>
    <p:extLst>
      <p:ext uri="{BB962C8B-B14F-4D97-AF65-F5344CB8AC3E}">
        <p14:creationId xmlns:p14="http://schemas.microsoft.com/office/powerpoint/2010/main" val="4210601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Γραφικό 17">
            <a:extLst>
              <a:ext uri="{FF2B5EF4-FFF2-40B4-BE49-F238E27FC236}">
                <a16:creationId xmlns:a16="http://schemas.microsoft.com/office/drawing/2014/main" id="{6077531A-0788-4660-9281-308ACDA7F68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67" y="1143058"/>
            <a:ext cx="4856199" cy="1284943"/>
          </a:xfrm>
          <a:prstGeom prst="rect">
            <a:avLst/>
          </a:prstGeom>
        </p:spPr>
      </p:pic>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5"/>
          <a:stretch>
            <a:fillRect/>
          </a:stretch>
        </p:blipFill>
        <p:spPr>
          <a:xfrm>
            <a:off x="429768" y="3471531"/>
            <a:ext cx="2323213" cy="2323213"/>
          </a:xfrm>
          <a:prstGeom prst="rect">
            <a:avLst/>
          </a:prstGeom>
        </p:spPr>
      </p:pic>
      <p:pic>
        <p:nvPicPr>
          <p:cNvPr id="10"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FF1C1EEF-3FD2-4C46-B4FD-C7E50843FBD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4254"/>
            <a:ext cx="1684020" cy="495300"/>
          </a:xfrm>
          <a:prstGeom prst="rect">
            <a:avLst/>
          </a:prstGeom>
          <a:noFill/>
          <a:ln>
            <a:noFill/>
          </a:ln>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5"/>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288166"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n-US" sz="2800" dirty="0" err="1">
                <a:solidFill>
                  <a:srgbClr val="C01E24"/>
                </a:solidFill>
                <a:latin typeface="+mj-lt"/>
              </a:rPr>
              <a:t>Congratulazioni</a:t>
            </a:r>
            <a:r>
              <a:rPr lang="en-US" sz="2800" dirty="0">
                <a:solidFill>
                  <a:srgbClr val="C01E24"/>
                </a:solidFill>
                <a:latin typeface="+mj-lt"/>
              </a:rPr>
              <a:t>!</a:t>
            </a:r>
            <a:br>
              <a:rPr lang="en-US" sz="2800" dirty="0">
                <a:solidFill>
                  <a:srgbClr val="C01E24"/>
                </a:solidFill>
                <a:latin typeface="+mj-lt"/>
              </a:rPr>
            </a:br>
            <a:r>
              <a:rPr lang="en-US" sz="2800" dirty="0" err="1">
                <a:solidFill>
                  <a:srgbClr val="C01E24"/>
                </a:solidFill>
                <a:latin typeface="+mj-lt"/>
              </a:rPr>
              <a:t>Avete</a:t>
            </a:r>
            <a:r>
              <a:rPr lang="en-US" sz="2800" dirty="0">
                <a:solidFill>
                  <a:srgbClr val="C01E24"/>
                </a:solidFill>
                <a:latin typeface="+mj-lt"/>
              </a:rPr>
              <a:t> </a:t>
            </a:r>
            <a:r>
              <a:rPr lang="en-US" sz="2800" dirty="0" err="1">
                <a:solidFill>
                  <a:srgbClr val="C01E24"/>
                </a:solidFill>
                <a:latin typeface="+mj-lt"/>
              </a:rPr>
              <a:t>completato</a:t>
            </a:r>
            <a:r>
              <a:rPr lang="en-US" sz="2800" dirty="0">
                <a:solidFill>
                  <a:srgbClr val="C01E24"/>
                </a:solidFill>
                <a:latin typeface="+mj-lt"/>
              </a:rPr>
              <a:t> </a:t>
            </a:r>
            <a:r>
              <a:rPr lang="en-US" sz="2800" dirty="0" err="1">
                <a:solidFill>
                  <a:srgbClr val="C01E24"/>
                </a:solidFill>
                <a:latin typeface="+mj-lt"/>
              </a:rPr>
              <a:t>questo</a:t>
            </a:r>
            <a:r>
              <a:rPr lang="en-US" sz="2800" dirty="0">
                <a:solidFill>
                  <a:srgbClr val="C01E24"/>
                </a:solidFill>
                <a:latin typeface="+mj-lt"/>
              </a:rPr>
              <a:t> modulo!</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6644640" y="6328066"/>
            <a:ext cx="5543271" cy="632422"/>
          </a:xfrm>
          <a:prstGeom prst="rect">
            <a:avLst/>
          </a:prstGeom>
        </p:spPr>
        <p:txBody>
          <a:bodyPr vert="horz" lIns="91440" tIns="45720" rIns="91440" bIns="45720" rtlCol="0" anchor="ctr">
            <a:normAutofit/>
          </a:bodyPr>
          <a:lstStyle/>
          <a:p>
            <a:pPr algn="r">
              <a:lnSpc>
                <a:spcPct val="90000"/>
              </a:lnSpc>
              <a:spcAft>
                <a:spcPts val="600"/>
              </a:spcAft>
            </a:pPr>
            <a:r>
              <a:rPr lang="it-IT" sz="900" dirty="0">
                <a:ea typeface="Calibri"/>
                <a:cs typeface="Calibri"/>
                <a:sym typeface="Calibri"/>
              </a:rPr>
              <a:t>Il sostegno della Commissione europea alla realizzazione di questa pubblicazione non costituisce un'approvazione dei contenuti, che riflettono esclusivamente le opinioni degli autori. La Commissione non può essere ritenuta responsabile per l'uso che può essere fatto delle informazioni in essa contenute</a:t>
            </a:r>
            <a:r>
              <a:rPr lang="it-IT" sz="900" dirty="0">
                <a:solidFill>
                  <a:srgbClr val="7F7F7F"/>
                </a:solidFill>
                <a:ea typeface="Calibri"/>
                <a:cs typeface="Calibri"/>
                <a:sym typeface="Calibri"/>
              </a:rPr>
              <a:t>.</a:t>
            </a:r>
          </a:p>
          <a:p>
            <a:pPr algn="r">
              <a:lnSpc>
                <a:spcPct val="90000"/>
              </a:lnSpc>
              <a:spcAft>
                <a:spcPts val="600"/>
              </a:spcAft>
            </a:pPr>
            <a:endParaRPr lang="en-US" sz="900" dirty="0">
              <a:solidFill>
                <a:schemeClr val="accent5">
                  <a:lumMod val="20000"/>
                  <a:lumOff val="80000"/>
                </a:schemeClr>
              </a:solidFill>
              <a:latin typeface="+mj-lt"/>
            </a:endParaRPr>
          </a:p>
        </p:txBody>
      </p:sp>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7172F889-611B-4698-955F-B3C78DEA093A}"/>
              </a:ext>
            </a:extLst>
          </p:cNvPr>
          <p:cNvSpPr>
            <a:spLocks noGrp="1"/>
          </p:cNvSpPr>
          <p:nvPr>
            <p:ph idx="1"/>
          </p:nvPr>
        </p:nvSpPr>
        <p:spPr>
          <a:xfrm>
            <a:off x="117332" y="2556588"/>
            <a:ext cx="7356760" cy="3152348"/>
          </a:xfrm>
        </p:spPr>
        <p:txBody>
          <a:bodyPr>
            <a:noAutofit/>
          </a:bodyPr>
          <a:lstStyle/>
          <a:p>
            <a:pPr>
              <a:buClr>
                <a:srgbClr val="C01E24"/>
              </a:buClr>
              <a:buFont typeface="Wingdings" panose="05000000000000000000" pitchFamily="2" charset="2"/>
              <a:buChar char="ü"/>
            </a:pPr>
            <a:r>
              <a:rPr lang="it-IT" sz="2000" dirty="0"/>
              <a:t>Conoscenza e capacità di partecipare alla comunicazione digitale sui temi della salute</a:t>
            </a:r>
          </a:p>
          <a:p>
            <a:pPr>
              <a:buClr>
                <a:srgbClr val="C01E24"/>
              </a:buClr>
              <a:buFont typeface="Wingdings" panose="05000000000000000000" pitchFamily="2" charset="2"/>
              <a:buChar char="ü"/>
            </a:pPr>
            <a:r>
              <a:rPr lang="it-IT" sz="2000" dirty="0"/>
              <a:t>Abilità nel comunicare con personale medico attraverso strumenti digitali</a:t>
            </a:r>
            <a:endParaRPr lang="en-US" sz="2000" dirty="0"/>
          </a:p>
          <a:p>
            <a:pPr>
              <a:buClr>
                <a:srgbClr val="C01E24"/>
              </a:buClr>
              <a:buFont typeface="Wingdings" panose="05000000000000000000" pitchFamily="2" charset="2"/>
              <a:buChar char="ü"/>
            </a:pPr>
            <a:r>
              <a:rPr lang="en-US" sz="2000" dirty="0" err="1"/>
              <a:t>Abilità</a:t>
            </a:r>
            <a:r>
              <a:rPr lang="en-US" sz="2000" dirty="0"/>
              <a:t> </a:t>
            </a:r>
            <a:r>
              <a:rPr lang="en-US" sz="2000" dirty="0" err="1"/>
              <a:t>nel</a:t>
            </a:r>
            <a:r>
              <a:rPr lang="en-US" sz="2000" dirty="0"/>
              <a:t> </a:t>
            </a:r>
            <a:r>
              <a:rPr lang="en-US" sz="2000" dirty="0" err="1"/>
              <a:t>valutare</a:t>
            </a:r>
            <a:r>
              <a:rPr lang="en-US" sz="2000" dirty="0"/>
              <a:t> </a:t>
            </a:r>
            <a:r>
              <a:rPr lang="en-US" sz="2000" dirty="0" err="1"/>
              <a:t>fonti</a:t>
            </a:r>
            <a:r>
              <a:rPr lang="en-US" sz="2000" dirty="0"/>
              <a:t> diverse </a:t>
            </a:r>
            <a:r>
              <a:rPr lang="en-US" sz="2000" dirty="0" err="1"/>
              <a:t>riguardanti</a:t>
            </a:r>
            <a:r>
              <a:rPr lang="en-US" sz="2000" dirty="0"/>
              <a:t> </a:t>
            </a:r>
            <a:r>
              <a:rPr lang="en-US" sz="2000" dirty="0" err="1"/>
              <a:t>tematiche</a:t>
            </a:r>
            <a:r>
              <a:rPr lang="en-US" sz="2000" dirty="0"/>
              <a:t> relative la salute in </a:t>
            </a:r>
            <a:r>
              <a:rPr lang="en-US" sz="2000" dirty="0" err="1"/>
              <a:t>ambiente</a:t>
            </a:r>
            <a:r>
              <a:rPr lang="en-US" sz="2000" dirty="0"/>
              <a:t> </a:t>
            </a:r>
            <a:r>
              <a:rPr lang="en-US" sz="2000" dirty="0" err="1"/>
              <a:t>digitale</a:t>
            </a:r>
            <a:endParaRPr lang="en-US" sz="2000" dirty="0"/>
          </a:p>
          <a:p>
            <a:pPr>
              <a:buClr>
                <a:srgbClr val="C01E24"/>
              </a:buClr>
              <a:buFont typeface="Wingdings" panose="05000000000000000000" pitchFamily="2" charset="2"/>
              <a:buChar char="ü"/>
            </a:pPr>
            <a:r>
              <a:rPr lang="en-US" sz="2000" dirty="0" err="1"/>
              <a:t>Conoscenze</a:t>
            </a:r>
            <a:r>
              <a:rPr lang="en-US" sz="2000" dirty="0"/>
              <a:t> </a:t>
            </a:r>
            <a:r>
              <a:rPr lang="en-US" sz="2000" dirty="0" err="1"/>
              <a:t>su</a:t>
            </a:r>
            <a:r>
              <a:rPr lang="en-US" sz="2000" dirty="0"/>
              <a:t> </a:t>
            </a:r>
            <a:r>
              <a:rPr lang="en-US" sz="2000" dirty="0" err="1"/>
              <a:t>elementi</a:t>
            </a:r>
            <a:r>
              <a:rPr lang="en-US" sz="2000" dirty="0"/>
              <a:t> di </a:t>
            </a:r>
            <a:r>
              <a:rPr lang="en-US" sz="2000" dirty="0" err="1"/>
              <a:t>protezione</a:t>
            </a:r>
            <a:r>
              <a:rPr lang="en-US" sz="2000" dirty="0"/>
              <a:t> </a:t>
            </a:r>
            <a:r>
              <a:rPr lang="en-US" sz="2000" dirty="0" err="1"/>
              <a:t>dei</a:t>
            </a:r>
            <a:r>
              <a:rPr lang="en-US" sz="2000" dirty="0"/>
              <a:t> </a:t>
            </a:r>
            <a:r>
              <a:rPr lang="en-US" sz="2000" dirty="0" err="1"/>
              <a:t>dati</a:t>
            </a:r>
            <a:r>
              <a:rPr lang="en-US" sz="2000" dirty="0"/>
              <a:t> e sicurezza in </a:t>
            </a:r>
            <a:r>
              <a:rPr lang="en-US" sz="2000" dirty="0" err="1"/>
              <a:t>ambiente</a:t>
            </a:r>
            <a:r>
              <a:rPr lang="en-US" sz="2000" dirty="0"/>
              <a:t> </a:t>
            </a:r>
            <a:r>
              <a:rPr lang="en-US" sz="2000" dirty="0" err="1"/>
              <a:t>digitale</a:t>
            </a:r>
            <a:endParaRPr lang="en-US" sz="2000" dirty="0"/>
          </a:p>
        </p:txBody>
      </p:sp>
      <p:pic>
        <p:nvPicPr>
          <p:cNvPr id="6" name="Εικόνα 5">
            <a:extLst>
              <a:ext uri="{FF2B5EF4-FFF2-40B4-BE49-F238E27FC236}">
                <a16:creationId xmlns:a16="http://schemas.microsoft.com/office/drawing/2014/main" id="{4F9928A1-D69A-4DB3-B985-F69D2FEE1FF6}"/>
              </a:ext>
            </a:extLst>
          </p:cNvPr>
          <p:cNvPicPr>
            <a:picLocks noChangeAspect="1"/>
          </p:cNvPicPr>
          <p:nvPr/>
        </p:nvPicPr>
        <p:blipFill>
          <a:blip r:embed="rId3"/>
          <a:stretch>
            <a:fillRect/>
          </a:stretch>
        </p:blipFill>
        <p:spPr>
          <a:xfrm>
            <a:off x="6872063" y="2274336"/>
            <a:ext cx="5087207" cy="3389345"/>
          </a:xfrm>
          <a:prstGeom prst="rect">
            <a:avLst/>
          </a:prstGeom>
        </p:spPr>
      </p:pic>
      <p:sp>
        <p:nvSpPr>
          <p:cNvPr id="10" name="Ορθογώνιο 1">
            <a:extLst>
              <a:ext uri="{FF2B5EF4-FFF2-40B4-BE49-F238E27FC236}">
                <a16:creationId xmlns:a16="http://schemas.microsoft.com/office/drawing/2014/main" id="{AECE3B70-4253-43C0-A340-9C0B8733C59B}"/>
              </a:ext>
            </a:extLst>
          </p:cNvPr>
          <p:cNvSpPr/>
          <p:nvPr/>
        </p:nvSpPr>
        <p:spPr>
          <a:xfrm>
            <a:off x="3419912" y="5998731"/>
            <a:ext cx="8772088" cy="276999"/>
          </a:xfrm>
          <a:prstGeom prst="rect">
            <a:avLst/>
          </a:prstGeom>
        </p:spPr>
        <p:txBody>
          <a:bodyPr wrap="square">
            <a:spAutoFit/>
          </a:bodyPr>
          <a:lstStyle/>
          <a:p>
            <a:pPr algn="r"/>
            <a:r>
              <a:rPr lang="en-US" sz="1200" dirty="0">
                <a:hlinkClick r:id="rId4"/>
              </a:rPr>
              <a:t>Source</a:t>
            </a:r>
            <a:r>
              <a:rPr lang="en-US" sz="1200" dirty="0"/>
              <a:t> | </a:t>
            </a:r>
            <a:r>
              <a:rPr lang="en-US" sz="1200" dirty="0" err="1">
                <a:hlinkClick r:id="rId5"/>
              </a:rPr>
              <a:t>Pixabay</a:t>
            </a:r>
            <a:r>
              <a:rPr lang="en-US" sz="1200" dirty="0">
                <a:hlinkClick r:id="rId5"/>
              </a:rPr>
              <a:t> license</a:t>
            </a:r>
            <a:endParaRPr lang="en-US" sz="1200" dirty="0"/>
          </a:p>
        </p:txBody>
      </p:sp>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36509" y="1352412"/>
            <a:ext cx="10515600" cy="618346"/>
          </a:xfrm>
        </p:spPr>
        <p:txBody>
          <a:bodyPr/>
          <a:lstStyle/>
          <a:p>
            <a:r>
              <a:rPr lang="en-US" sz="2200" b="1" dirty="0" err="1"/>
              <a:t>Competenze</a:t>
            </a:r>
            <a:endParaRPr lang="el-GR" dirty="0"/>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8471838" cy="613530"/>
          </a:xfrm>
          <a:prstGeom prst="rect">
            <a:avLst/>
          </a:prstGeom>
          <a:solidFill>
            <a:srgbClr val="203864"/>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err="1">
                <a:solidFill>
                  <a:schemeClr val="bg1"/>
                </a:solidFill>
              </a:rPr>
              <a:t>Essere</a:t>
            </a:r>
            <a:r>
              <a:rPr lang="en-US" dirty="0">
                <a:solidFill>
                  <a:schemeClr val="bg1"/>
                </a:solidFill>
              </a:rPr>
              <a:t> </a:t>
            </a:r>
            <a:r>
              <a:rPr lang="en-US" dirty="0" err="1">
                <a:solidFill>
                  <a:schemeClr val="bg1"/>
                </a:solidFill>
              </a:rPr>
              <a:t>attivi</a:t>
            </a:r>
            <a:r>
              <a:rPr lang="en-US" dirty="0">
                <a:solidFill>
                  <a:schemeClr val="bg1"/>
                </a:solidFill>
              </a:rPr>
              <a:t> </a:t>
            </a:r>
            <a:r>
              <a:rPr lang="en-US" dirty="0" err="1">
                <a:solidFill>
                  <a:schemeClr val="bg1"/>
                </a:solidFill>
              </a:rPr>
              <a:t>nell’ambiente</a:t>
            </a:r>
            <a:r>
              <a:rPr lang="en-US" dirty="0">
                <a:solidFill>
                  <a:schemeClr val="bg1"/>
                </a:solidFill>
              </a:rPr>
              <a:t> </a:t>
            </a:r>
            <a:r>
              <a:rPr lang="en-US" dirty="0" err="1">
                <a:solidFill>
                  <a:schemeClr val="bg1"/>
                </a:solidFill>
              </a:rPr>
              <a:t>della</a:t>
            </a:r>
            <a:r>
              <a:rPr lang="en-US" dirty="0">
                <a:solidFill>
                  <a:schemeClr val="bg1"/>
                </a:solidFill>
              </a:rPr>
              <a:t> salute </a:t>
            </a:r>
            <a:r>
              <a:rPr lang="en-US" dirty="0" err="1">
                <a:solidFill>
                  <a:schemeClr val="bg1"/>
                </a:solidFill>
              </a:rPr>
              <a:t>digitale</a:t>
            </a:r>
            <a:endParaRPr lang="en-US" dirty="0">
              <a:solidFill>
                <a:schemeClr val="bg1"/>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52368"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6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Tree>
    <p:extLst>
      <p:ext uri="{BB962C8B-B14F-4D97-AF65-F5344CB8AC3E}">
        <p14:creationId xmlns:p14="http://schemas.microsoft.com/office/powerpoint/2010/main" val="1774881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err="1">
                <a:solidFill>
                  <a:srgbClr val="C01E24"/>
                </a:solidFill>
              </a:rPr>
              <a:t>Azione</a:t>
            </a:r>
            <a:r>
              <a:rPr lang="en-US" altLang="el-GR" sz="2000" dirty="0">
                <a:solidFill>
                  <a:srgbClr val="C01E24"/>
                </a:solidFill>
              </a:rPr>
              <a:t> 6.1.1</a:t>
            </a:r>
            <a:br>
              <a:rPr lang="en-US" altLang="el-GR" dirty="0"/>
            </a:br>
            <a:r>
              <a:rPr lang="en-US" altLang="el-GR" dirty="0" err="1">
                <a:solidFill>
                  <a:srgbClr val="C01E24"/>
                </a:solidFill>
              </a:rPr>
              <a:t>Introduzione</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ym typeface="Arial" panose="020B0604020202020204" pitchFamily="34" charset="0"/>
              </a:rPr>
              <a:t>Obiettivi</a:t>
            </a:r>
            <a:endParaRPr lang="en-US" sz="2200" dirty="0">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737912" cy="3372281"/>
          </a:xfrm>
        </p:spPr>
        <p:txBody>
          <a:bodyPr>
            <a:normAutofit/>
          </a:bodyPr>
          <a:lstStyle/>
          <a:p>
            <a:pPr marL="114300" indent="-342900">
              <a:lnSpc>
                <a:spcPct val="120000"/>
              </a:lnSpc>
            </a:pPr>
            <a:r>
              <a:rPr lang="en-US" sz="2000" dirty="0" err="1"/>
              <a:t>Questo</a:t>
            </a:r>
            <a:r>
              <a:rPr lang="en-US" sz="2000" dirty="0"/>
              <a:t> modulo </a:t>
            </a:r>
            <a:r>
              <a:rPr lang="en-US" sz="2000" dirty="0" err="1"/>
              <a:t>si</a:t>
            </a:r>
            <a:r>
              <a:rPr lang="en-US" sz="2000" dirty="0"/>
              <a:t> </a:t>
            </a:r>
            <a:r>
              <a:rPr lang="en-US" sz="2000" dirty="0" err="1"/>
              <a:t>focalizza</a:t>
            </a:r>
            <a:r>
              <a:rPr lang="en-US" sz="2000" dirty="0"/>
              <a:t> </a:t>
            </a:r>
            <a:r>
              <a:rPr lang="en-US" sz="2000" dirty="0" err="1"/>
              <a:t>su</a:t>
            </a:r>
            <a:endParaRPr lang="en-US" sz="2000" dirty="0"/>
          </a:p>
          <a:p>
            <a:pPr marL="571500" lvl="1" indent="-342900">
              <a:lnSpc>
                <a:spcPct val="120000"/>
              </a:lnSpc>
            </a:pPr>
            <a:r>
              <a:rPr lang="it-IT" sz="1800" dirty="0"/>
              <a:t>creazione di contenuti e informazioni nell'ambiente digitale su argomenti legati alla salute</a:t>
            </a:r>
            <a:r>
              <a:rPr lang="en-US" sz="1800" dirty="0"/>
              <a:t> </a:t>
            </a:r>
          </a:p>
          <a:p>
            <a:pPr marL="571500" lvl="1" indent="-342900">
              <a:lnSpc>
                <a:spcPct val="120000"/>
              </a:lnSpc>
            </a:pPr>
            <a:r>
              <a:rPr lang="it-IT" sz="1800" dirty="0"/>
              <a:t>tutela della privacy con l'obiettivo di migliorare la protezione dei dati personali nell'ambiente digitale</a:t>
            </a:r>
            <a:endParaRPr lang="en-US" sz="1800" dirty="0"/>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err="1">
                <a:hlinkClick r:id="rId4"/>
              </a:rPr>
              <a:t>Pixabay</a:t>
            </a:r>
            <a:r>
              <a:rPr lang="en-US" sz="1200" dirty="0">
                <a:hlinkClick r:id="rId4"/>
              </a:rPr>
              <a:t> license</a:t>
            </a:r>
            <a:endParaRPr lang="en-US" sz="1200" dirty="0"/>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9789" y="1392675"/>
            <a:ext cx="3958468" cy="3958468"/>
          </a:xfrm>
          <a:prstGeom prst="rect">
            <a:avLst/>
          </a:prstGeom>
        </p:spPr>
      </p:pic>
      <p:sp>
        <p:nvSpPr>
          <p:cNvPr id="16" name="TextBox 15">
            <a:extLst>
              <a:ext uri="{FF2B5EF4-FFF2-40B4-BE49-F238E27FC236}">
                <a16:creationId xmlns:a16="http://schemas.microsoft.com/office/drawing/2014/main" id="{28254EEA-5466-488A-B331-67C451BDD49C}"/>
              </a:ext>
            </a:extLst>
          </p:cNvPr>
          <p:cNvSpPr txBox="1"/>
          <p:nvPr/>
        </p:nvSpPr>
        <p:spPr>
          <a:xfrm>
            <a:off x="7658396" y="2784998"/>
            <a:ext cx="1882247" cy="584775"/>
          </a:xfrm>
          <a:prstGeom prst="rect">
            <a:avLst/>
          </a:prstGeom>
        </p:spPr>
        <p:txBody>
          <a:bodyPr wrap="none" rtlCol="0">
            <a:spAutoFit/>
          </a:bodyPr>
          <a:lstStyle/>
          <a:p>
            <a:pPr algn="l"/>
            <a:r>
              <a:rPr lang="en-US" sz="3200" dirty="0" err="1">
                <a:solidFill>
                  <a:srgbClr val="203864"/>
                </a:solidFill>
              </a:rPr>
              <a:t>Iniziamo</a:t>
            </a:r>
            <a:r>
              <a:rPr lang="en-US" sz="3200" dirty="0">
                <a:solidFill>
                  <a:srgbClr val="203864"/>
                </a:solidFill>
              </a:rPr>
              <a:t>…</a:t>
            </a:r>
            <a:endParaRPr lang="el-GR" sz="3200" dirty="0" err="1">
              <a:solidFill>
                <a:srgbClr val="203864"/>
              </a:solidFill>
            </a:endParaRPr>
          </a:p>
        </p:txBody>
      </p:sp>
      <p:sp>
        <p:nvSpPr>
          <p:cNvPr id="14" name="Google Shape;168;p7">
            <a:extLst>
              <a:ext uri="{FF2B5EF4-FFF2-40B4-BE49-F238E27FC236}">
                <a16:creationId xmlns:a16="http://schemas.microsoft.com/office/drawing/2014/main" id="{68AA25B4-3D76-FAC7-A036-2BC089AD4589}"/>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C00000"/>
                </a:solidFill>
                <a:latin typeface="Calibri"/>
                <a:cs typeface="Calibri"/>
                <a:sym typeface="Calibri"/>
              </a:rPr>
              <a:t>6.1.1</a:t>
            </a:r>
            <a:endParaRPr sz="1800" dirty="0">
              <a:solidFill>
                <a:srgbClr val="C00000"/>
              </a:solidFill>
              <a:latin typeface="Calibri"/>
              <a:cs typeface="Calibri"/>
              <a:sym typeface="Calibri"/>
            </a:endParaRPr>
          </a:p>
        </p:txBody>
      </p:sp>
      <p:sp>
        <p:nvSpPr>
          <p:cNvPr id="15" name="Google Shape;168;p7">
            <a:extLst>
              <a:ext uri="{FF2B5EF4-FFF2-40B4-BE49-F238E27FC236}">
                <a16:creationId xmlns:a16="http://schemas.microsoft.com/office/drawing/2014/main" id="{B5619F20-53E5-E834-E095-933B81349325}"/>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.1.2</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93FF51A2-CA68-694F-C1B1-A1359AF2FE72}"/>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.1.3</a:t>
            </a:r>
            <a:endParaRPr sz="1800" dirty="0">
              <a:solidFill>
                <a:schemeClr val="lt1"/>
              </a:solidFill>
              <a:latin typeface="Calibri"/>
              <a:cs typeface="Calibri"/>
              <a:sym typeface="Calibri"/>
            </a:endParaRPr>
          </a:p>
        </p:txBody>
      </p:sp>
      <p:sp>
        <p:nvSpPr>
          <p:cNvPr id="20" name="Google Shape;168;p7">
            <a:extLst>
              <a:ext uri="{FF2B5EF4-FFF2-40B4-BE49-F238E27FC236}">
                <a16:creationId xmlns:a16="http://schemas.microsoft.com/office/drawing/2014/main" id="{D1A4071F-AA6F-0477-18FB-AE5738BB32C0}"/>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6.1</a:t>
            </a:r>
            <a:endParaRPr sz="2000" dirty="0">
              <a:solidFill>
                <a:srgbClr val="203864"/>
              </a:solidFill>
              <a:latin typeface="Calibri"/>
              <a:cs typeface="Calibri"/>
              <a:sym typeface="Calibri"/>
            </a:endParaRPr>
          </a:p>
        </p:txBody>
      </p:sp>
      <p:sp>
        <p:nvSpPr>
          <p:cNvPr id="21" name="Google Shape;168;p7">
            <a:extLst>
              <a:ext uri="{FF2B5EF4-FFF2-40B4-BE49-F238E27FC236}">
                <a16:creationId xmlns:a16="http://schemas.microsoft.com/office/drawing/2014/main" id="{4B150A1B-6972-D117-7CD2-82DAB0213F88}"/>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388242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fontScale="90000"/>
          </a:bodyPr>
          <a:lstStyle/>
          <a:p>
            <a:r>
              <a:rPr lang="en-US" altLang="el-GR" sz="2000" dirty="0" err="1">
                <a:solidFill>
                  <a:srgbClr val="C01E24"/>
                </a:solidFill>
              </a:rPr>
              <a:t>Azione</a:t>
            </a:r>
            <a:r>
              <a:rPr lang="en-US" altLang="el-GR" sz="2000" dirty="0">
                <a:solidFill>
                  <a:srgbClr val="C01E24"/>
                </a:solidFill>
              </a:rPr>
              <a:t> 6.1.2</a:t>
            </a:r>
            <a:br>
              <a:rPr lang="en-US" altLang="el-GR" dirty="0"/>
            </a:br>
            <a:r>
              <a:rPr lang="en-US" altLang="el-GR" dirty="0" err="1">
                <a:solidFill>
                  <a:srgbClr val="C01E24"/>
                </a:solidFill>
              </a:rPr>
              <a:t>Protezione</a:t>
            </a:r>
            <a:r>
              <a:rPr lang="en-US" altLang="el-GR" dirty="0">
                <a:solidFill>
                  <a:srgbClr val="C01E24"/>
                </a:solidFill>
              </a:rPr>
              <a:t> </a:t>
            </a:r>
            <a:r>
              <a:rPr lang="en-US" altLang="el-GR" dirty="0" err="1">
                <a:solidFill>
                  <a:srgbClr val="C01E24"/>
                </a:solidFill>
              </a:rPr>
              <a:t>della</a:t>
            </a:r>
            <a:r>
              <a:rPr lang="en-US" altLang="el-GR" dirty="0">
                <a:solidFill>
                  <a:srgbClr val="C01E24"/>
                </a:solidFill>
              </a:rPr>
              <a:t> privacy e </a:t>
            </a:r>
            <a:r>
              <a:rPr lang="en-US" altLang="el-GR" dirty="0" err="1">
                <a:solidFill>
                  <a:srgbClr val="C01E24"/>
                </a:solidFill>
              </a:rPr>
              <a:t>dei</a:t>
            </a:r>
            <a:r>
              <a:rPr lang="en-US" altLang="el-GR" dirty="0">
                <a:solidFill>
                  <a:srgbClr val="C01E24"/>
                </a:solidFill>
              </a:rPr>
              <a:t> </a:t>
            </a:r>
            <a:r>
              <a:rPr lang="en-US" altLang="el-GR" dirty="0" err="1">
                <a:solidFill>
                  <a:srgbClr val="C01E24"/>
                </a:solidFill>
              </a:rPr>
              <a:t>dati</a:t>
            </a:r>
            <a:r>
              <a:rPr lang="en-US" altLang="el-GR" dirty="0">
                <a:solidFill>
                  <a:srgbClr val="C01E24"/>
                </a:solidFill>
              </a:rPr>
              <a:t> </a:t>
            </a:r>
            <a:r>
              <a:rPr lang="en-US" altLang="el-GR" dirty="0" err="1">
                <a:solidFill>
                  <a:srgbClr val="C01E24"/>
                </a:solidFill>
              </a:rPr>
              <a:t>personali</a:t>
            </a:r>
            <a:r>
              <a:rPr lang="en-US" altLang="el-GR" dirty="0">
                <a:solidFill>
                  <a:srgbClr val="C01E24"/>
                </a:solidFill>
              </a:rPr>
              <a:t> </a:t>
            </a:r>
            <a:r>
              <a:rPr lang="en-US" altLang="el-GR" dirty="0" err="1">
                <a:solidFill>
                  <a:srgbClr val="C01E24"/>
                </a:solidFill>
              </a:rPr>
              <a:t>nell’ambiente</a:t>
            </a:r>
            <a:r>
              <a:rPr lang="en-US" altLang="el-GR" dirty="0">
                <a:solidFill>
                  <a:srgbClr val="C01E24"/>
                </a:solidFill>
              </a:rPr>
              <a:t> </a:t>
            </a:r>
            <a:r>
              <a:rPr lang="en-US" altLang="el-GR" dirty="0" err="1">
                <a:solidFill>
                  <a:srgbClr val="C01E24"/>
                </a:solidFill>
              </a:rPr>
              <a:t>digitale</a:t>
            </a:r>
            <a:endParaRPr lang="el-GR" dirty="0">
              <a:solidFill>
                <a:srgbClr val="C01E24"/>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831907" y="2523987"/>
            <a:ext cx="5053886" cy="1984951"/>
          </a:xfrm>
          <a:ln>
            <a:solidFill>
              <a:schemeClr val="bg1"/>
            </a:solidFill>
          </a:ln>
        </p:spPr>
        <p:txBody>
          <a:bodyPr>
            <a:normAutofit/>
          </a:bodyPr>
          <a:lstStyle/>
          <a:p>
            <a:pPr marL="312738" indent="-312738" algn="just">
              <a:lnSpc>
                <a:spcPct val="120000"/>
              </a:lnSpc>
              <a:tabLst>
                <a:tab pos="273050" algn="l"/>
              </a:tabLst>
            </a:pPr>
            <a:r>
              <a:rPr lang="en-US" sz="2000" dirty="0"/>
              <a:t>Questa </a:t>
            </a:r>
            <a:r>
              <a:rPr lang="en-US" sz="2000" dirty="0" err="1"/>
              <a:t>parte</a:t>
            </a:r>
            <a:r>
              <a:rPr lang="en-US" sz="2000" dirty="0"/>
              <a:t> </a:t>
            </a:r>
            <a:r>
              <a:rPr lang="en-US" sz="2000" dirty="0" err="1"/>
              <a:t>si</a:t>
            </a:r>
            <a:r>
              <a:rPr lang="en-US" sz="2000" dirty="0"/>
              <a:t> </a:t>
            </a:r>
            <a:r>
              <a:rPr lang="en-US" sz="2000" dirty="0" err="1"/>
              <a:t>focalizza</a:t>
            </a:r>
            <a:r>
              <a:rPr lang="en-US" sz="2000" dirty="0"/>
              <a:t> sui </a:t>
            </a:r>
            <a:r>
              <a:rPr lang="en-US" sz="2000" dirty="0" err="1"/>
              <a:t>fattori</a:t>
            </a:r>
            <a:r>
              <a:rPr lang="en-US" sz="2000" dirty="0"/>
              <a:t> di </a:t>
            </a:r>
            <a:r>
              <a:rPr lang="en-US" sz="2000" dirty="0" err="1"/>
              <a:t>rischio</a:t>
            </a:r>
            <a:r>
              <a:rPr lang="en-US" sz="2000" dirty="0"/>
              <a:t>, </a:t>
            </a:r>
            <a:r>
              <a:rPr lang="en-US" sz="2000" dirty="0" err="1"/>
              <a:t>specialmente</a:t>
            </a:r>
            <a:r>
              <a:rPr lang="en-US" sz="2000" dirty="0"/>
              <a:t> </a:t>
            </a:r>
            <a:r>
              <a:rPr lang="en-US" sz="2000" dirty="0" err="1"/>
              <a:t>relativi</a:t>
            </a:r>
            <a:r>
              <a:rPr lang="en-US" sz="2000" dirty="0"/>
              <a:t> la </a:t>
            </a:r>
            <a:r>
              <a:rPr lang="en-US" sz="2000" dirty="0" err="1"/>
              <a:t>protezione</a:t>
            </a:r>
            <a:r>
              <a:rPr lang="en-US" sz="2000" dirty="0"/>
              <a:t> </a:t>
            </a:r>
            <a:r>
              <a:rPr lang="en-US" sz="2000" dirty="0" err="1"/>
              <a:t>dei</a:t>
            </a:r>
            <a:r>
              <a:rPr lang="en-US" sz="2000" dirty="0"/>
              <a:t> </a:t>
            </a:r>
            <a:r>
              <a:rPr lang="en-US" sz="2000" dirty="0" err="1"/>
              <a:t>dati</a:t>
            </a:r>
            <a:r>
              <a:rPr lang="en-US" sz="2000" dirty="0"/>
              <a:t> </a:t>
            </a:r>
            <a:r>
              <a:rPr lang="en-US" sz="2000" dirty="0" err="1"/>
              <a:t>personali</a:t>
            </a:r>
            <a:r>
              <a:rPr lang="en-US" sz="2000" dirty="0"/>
              <a:t>, in cui </a:t>
            </a:r>
            <a:r>
              <a:rPr lang="en-US" sz="2000" dirty="0" err="1"/>
              <a:t>si</a:t>
            </a:r>
            <a:r>
              <a:rPr lang="en-US" sz="2000" dirty="0"/>
              <a:t> </a:t>
            </a:r>
            <a:r>
              <a:rPr lang="en-US" sz="2000" dirty="0" err="1"/>
              <a:t>può</a:t>
            </a:r>
            <a:r>
              <a:rPr lang="en-US" sz="2000" dirty="0"/>
              <a:t> </a:t>
            </a:r>
            <a:r>
              <a:rPr lang="en-US" sz="2000" dirty="0" err="1"/>
              <a:t>incorrere</a:t>
            </a:r>
            <a:r>
              <a:rPr lang="en-US" sz="2000" dirty="0"/>
              <a:t> in </a:t>
            </a:r>
            <a:r>
              <a:rPr lang="en-US" sz="2000" dirty="0" err="1"/>
              <a:t>ambiente</a:t>
            </a:r>
            <a:r>
              <a:rPr lang="en-US" sz="2000" dirty="0"/>
              <a:t> </a:t>
            </a:r>
            <a:r>
              <a:rPr lang="en-US" sz="2000" dirty="0" err="1"/>
              <a:t>digitale</a:t>
            </a:r>
            <a:r>
              <a:rPr lang="en-US" sz="2000" dirty="0"/>
              <a:t>.</a:t>
            </a:r>
            <a:endParaRPr lang="el-GR" sz="2000" dirty="0"/>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err="1">
                <a:hlinkClick r:id="rId4"/>
              </a:rPr>
              <a:t>Pixabay</a:t>
            </a:r>
            <a:r>
              <a:rPr lang="en-US" sz="1200" dirty="0">
                <a:hlinkClick r:id="rId4"/>
              </a:rPr>
              <a:t> license</a:t>
            </a:r>
            <a:endParaRPr lang="en-US" sz="1200" dirty="0"/>
          </a:p>
        </p:txBody>
      </p:sp>
      <p:pic>
        <p:nvPicPr>
          <p:cNvPr id="8" name="Grafi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5793" y="2214602"/>
            <a:ext cx="3899338" cy="3012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Google Shape;168;p7">
            <a:extLst>
              <a:ext uri="{FF2B5EF4-FFF2-40B4-BE49-F238E27FC236}">
                <a16:creationId xmlns:a16="http://schemas.microsoft.com/office/drawing/2014/main" id="{A713762C-A0AD-0C43-5E9C-EE3C64454D6C}"/>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bg1"/>
                </a:solidFill>
                <a:latin typeface="Calibri"/>
                <a:cs typeface="Calibri"/>
                <a:sym typeface="Calibri"/>
              </a:rPr>
              <a:t>6.1.1</a:t>
            </a:r>
            <a:endParaRPr sz="1800" dirty="0">
              <a:solidFill>
                <a:schemeClr val="bg1"/>
              </a:solidFill>
              <a:latin typeface="Calibri"/>
              <a:cs typeface="Calibri"/>
              <a:sym typeface="Calibri"/>
            </a:endParaRPr>
          </a:p>
        </p:txBody>
      </p:sp>
      <p:sp>
        <p:nvSpPr>
          <p:cNvPr id="15" name="Google Shape;168;p7">
            <a:extLst>
              <a:ext uri="{FF2B5EF4-FFF2-40B4-BE49-F238E27FC236}">
                <a16:creationId xmlns:a16="http://schemas.microsoft.com/office/drawing/2014/main" id="{DB2DA221-6893-1E4E-BEFF-89F7748E9795}"/>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rgbClr val="C00000"/>
                </a:solidFill>
                <a:latin typeface="Calibri"/>
                <a:cs typeface="Calibri"/>
                <a:sym typeface="Calibri"/>
              </a:rPr>
              <a:t>6</a:t>
            </a:r>
            <a:r>
              <a:rPr lang="de-DE" sz="1800" dirty="0">
                <a:solidFill>
                  <a:srgbClr val="C00000"/>
                </a:solidFill>
                <a:latin typeface="Calibri"/>
                <a:cs typeface="Calibri"/>
                <a:sym typeface="Calibri"/>
              </a:rPr>
              <a:t>.1.2</a:t>
            </a:r>
            <a:endParaRPr sz="1800" dirty="0">
              <a:solidFill>
                <a:srgbClr val="C00000"/>
              </a:solidFill>
              <a:latin typeface="Calibri"/>
              <a:cs typeface="Calibri"/>
              <a:sym typeface="Calibri"/>
            </a:endParaRPr>
          </a:p>
        </p:txBody>
      </p:sp>
      <p:sp>
        <p:nvSpPr>
          <p:cNvPr id="16" name="Google Shape;168;p7">
            <a:extLst>
              <a:ext uri="{FF2B5EF4-FFF2-40B4-BE49-F238E27FC236}">
                <a16:creationId xmlns:a16="http://schemas.microsoft.com/office/drawing/2014/main" id="{9A4D30AF-DC6C-99D5-7499-B7FA00A72A58}"/>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.1.3</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DADA96F9-0BE4-EE00-A610-87098D6250B0}"/>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6.1</a:t>
            </a:r>
            <a:endParaRPr sz="2000" dirty="0">
              <a:solidFill>
                <a:srgbClr val="203864"/>
              </a:solidFill>
              <a:latin typeface="Calibri"/>
              <a:cs typeface="Calibri"/>
              <a:sym typeface="Calibri"/>
            </a:endParaRPr>
          </a:p>
        </p:txBody>
      </p:sp>
      <p:sp>
        <p:nvSpPr>
          <p:cNvPr id="18" name="Google Shape;168;p7">
            <a:extLst>
              <a:ext uri="{FF2B5EF4-FFF2-40B4-BE49-F238E27FC236}">
                <a16:creationId xmlns:a16="http://schemas.microsoft.com/office/drawing/2014/main" id="{49D62302-853E-C63E-DB08-01AD79BA4C36}"/>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2619702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Cosa </a:t>
            </a:r>
            <a:r>
              <a:rPr lang="en-US" dirty="0" err="1"/>
              <a:t>abbiamo</a:t>
            </a:r>
            <a:r>
              <a:rPr lang="en-US" dirty="0"/>
              <a:t> </a:t>
            </a:r>
            <a:r>
              <a:rPr lang="en-US" dirty="0" err="1"/>
              <a:t>imparato</a:t>
            </a:r>
            <a:r>
              <a:rPr lang="en-US" dirty="0"/>
              <a:t> </a:t>
            </a:r>
            <a:r>
              <a:rPr lang="en-US" dirty="0" err="1"/>
              <a:t>finora</a:t>
            </a:r>
            <a:r>
              <a:rPr lang="en-US" dirty="0"/>
              <a:t>?</a:t>
            </a:r>
            <a:endParaRPr lang="el-GR" dirty="0"/>
          </a:p>
        </p:txBody>
      </p:sp>
      <p:sp>
        <p:nvSpPr>
          <p:cNvPr id="3" name="Θέση περιεχομένου 2">
            <a:extLst>
              <a:ext uri="{FF2B5EF4-FFF2-40B4-BE49-F238E27FC236}">
                <a16:creationId xmlns:a16="http://schemas.microsoft.com/office/drawing/2014/main" id="{C14B103B-4D6A-4408-87CA-E668699CA518}"/>
              </a:ext>
            </a:extLst>
          </p:cNvPr>
          <p:cNvSpPr>
            <a:spLocks noGrp="1"/>
          </p:cNvSpPr>
          <p:nvPr>
            <p:ph idx="1"/>
          </p:nvPr>
        </p:nvSpPr>
        <p:spPr>
          <a:xfrm>
            <a:off x="558000" y="1799999"/>
            <a:ext cx="7466117" cy="3202925"/>
          </a:xfrm>
        </p:spPr>
        <p:txBody>
          <a:bodyPr>
            <a:normAutofit fontScale="92500" lnSpcReduction="10000"/>
          </a:bodyPr>
          <a:lstStyle/>
          <a:p>
            <a:pPr marL="0" indent="0" algn="just">
              <a:lnSpc>
                <a:spcPct val="110000"/>
              </a:lnSpc>
              <a:buNone/>
            </a:pPr>
            <a:r>
              <a:rPr lang="it-IT" b="1" dirty="0"/>
              <a:t>Poiché questo modulo è direttamente collegato ai due moduli precedenti, riassumiamo brevemente ciò che abbiamo imparato nel modulo 4 e nel modulo 5</a:t>
            </a:r>
            <a:r>
              <a:rPr lang="en-US" b="1" dirty="0"/>
              <a:t>:</a:t>
            </a:r>
            <a:endParaRPr lang="en-US" dirty="0"/>
          </a:p>
          <a:p>
            <a:pPr lvl="1" algn="just">
              <a:lnSpc>
                <a:spcPct val="110000"/>
              </a:lnSpc>
            </a:pPr>
            <a:r>
              <a:rPr lang="en-US" dirty="0" err="1"/>
              <a:t>Uso</a:t>
            </a:r>
            <a:r>
              <a:rPr lang="en-US" dirty="0"/>
              <a:t> e </a:t>
            </a:r>
            <a:r>
              <a:rPr lang="en-US" dirty="0" err="1"/>
              <a:t>principali</a:t>
            </a:r>
            <a:r>
              <a:rPr lang="en-US" dirty="0"/>
              <a:t> </a:t>
            </a:r>
            <a:r>
              <a:rPr lang="en-US" dirty="0" err="1"/>
              <a:t>caratteristiche</a:t>
            </a:r>
            <a:r>
              <a:rPr lang="en-US" dirty="0"/>
              <a:t> </a:t>
            </a:r>
            <a:r>
              <a:rPr lang="en-US" dirty="0" err="1"/>
              <a:t>dei</a:t>
            </a:r>
            <a:r>
              <a:rPr lang="en-US" dirty="0"/>
              <a:t> </a:t>
            </a:r>
            <a:r>
              <a:rPr lang="en-US" dirty="0" err="1"/>
              <a:t>diversi</a:t>
            </a:r>
            <a:r>
              <a:rPr lang="en-US" dirty="0"/>
              <a:t> </a:t>
            </a:r>
            <a:r>
              <a:rPr lang="en-US" dirty="0" err="1"/>
              <a:t>dispositivi</a:t>
            </a:r>
            <a:r>
              <a:rPr lang="en-US" dirty="0"/>
              <a:t> </a:t>
            </a:r>
            <a:r>
              <a:rPr lang="en-US" dirty="0" err="1"/>
              <a:t>digitali</a:t>
            </a:r>
            <a:endParaRPr lang="en-US" dirty="0"/>
          </a:p>
          <a:p>
            <a:pPr lvl="1" algn="just">
              <a:lnSpc>
                <a:spcPct val="110000"/>
              </a:lnSpc>
            </a:pPr>
            <a:r>
              <a:rPr lang="en-US" dirty="0" err="1"/>
              <a:t>Metodologia</a:t>
            </a:r>
            <a:r>
              <a:rPr lang="en-US" dirty="0"/>
              <a:t> di </a:t>
            </a:r>
            <a:r>
              <a:rPr lang="en-US" dirty="0" err="1"/>
              <a:t>ricerca</a:t>
            </a:r>
            <a:r>
              <a:rPr lang="en-US" dirty="0"/>
              <a:t> di </a:t>
            </a:r>
            <a:r>
              <a:rPr lang="en-US" dirty="0" err="1"/>
              <a:t>informazioni</a:t>
            </a:r>
            <a:r>
              <a:rPr lang="en-US" dirty="0"/>
              <a:t> </a:t>
            </a:r>
            <a:r>
              <a:rPr lang="en-US" dirty="0" err="1"/>
              <a:t>sul</a:t>
            </a:r>
            <a:r>
              <a:rPr lang="en-US" dirty="0"/>
              <a:t> web</a:t>
            </a:r>
          </a:p>
          <a:p>
            <a:pPr lvl="1" algn="just">
              <a:lnSpc>
                <a:spcPct val="110000"/>
              </a:lnSpc>
            </a:pPr>
            <a:r>
              <a:rPr lang="it-IT" dirty="0"/>
              <a:t>Valutazione delle informazioni e delle fonti di informazione</a:t>
            </a:r>
          </a:p>
          <a:p>
            <a:pPr lvl="1" algn="just">
              <a:lnSpc>
                <a:spcPct val="110000"/>
              </a:lnSpc>
            </a:pPr>
            <a:r>
              <a:rPr lang="it-IT" dirty="0"/>
              <a:t>Modalità di comunicazione nell'ambiente digitale</a:t>
            </a:r>
            <a:endParaRPr lang="en-US" dirty="0"/>
          </a:p>
          <a:p>
            <a:pPr>
              <a:lnSpc>
                <a:spcPct val="110000"/>
              </a:lnSpc>
            </a:pP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La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protezione</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della</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privacy e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dei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dati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personali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342" y="1799999"/>
            <a:ext cx="3618183" cy="3602406"/>
          </a:xfrm>
          <a:prstGeom prst="rect">
            <a:avLst/>
          </a:prstGeom>
          <a:ln>
            <a:noFill/>
          </a:ln>
          <a:effectLst>
            <a:outerShdw blurRad="292100" dist="139700" dir="2700000" algn="tl" rotWithShape="0">
              <a:srgbClr val="333333">
                <a:alpha val="65000"/>
              </a:srgbClr>
            </a:outerShdw>
          </a:effectLst>
        </p:spPr>
      </p:pic>
      <p:sp>
        <p:nvSpPr>
          <p:cNvPr id="7" name="Ορθογώνιο 1">
            <a:extLst>
              <a:ext uri="{FF2B5EF4-FFF2-40B4-BE49-F238E27FC236}">
                <a16:creationId xmlns:a16="http://schemas.microsoft.com/office/drawing/2014/main" id="{3EABFA14-CCC1-48A6-A2A5-B838C912D37A}"/>
              </a:ext>
            </a:extLst>
          </p:cNvPr>
          <p:cNvSpPr/>
          <p:nvPr/>
        </p:nvSpPr>
        <p:spPr>
          <a:xfrm>
            <a:off x="9384694" y="6581001"/>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err="1">
                <a:hlinkClick r:id="rId5"/>
              </a:rPr>
              <a:t>Pixabay</a:t>
            </a:r>
            <a:r>
              <a:rPr lang="en-US" sz="1200" dirty="0">
                <a:hlinkClick r:id="rId5"/>
              </a:rPr>
              <a:t> license</a:t>
            </a:r>
            <a:endParaRPr lang="en-US" sz="1200" dirty="0"/>
          </a:p>
        </p:txBody>
      </p:sp>
    </p:spTree>
    <p:extLst>
      <p:ext uri="{BB962C8B-B14F-4D97-AF65-F5344CB8AC3E}">
        <p14:creationId xmlns:p14="http://schemas.microsoft.com/office/powerpoint/2010/main" val="2378349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err="1"/>
              <a:t>Iniziamo</a:t>
            </a:r>
            <a:r>
              <a:rPr lang="en-US" dirty="0"/>
              <a:t> a </a:t>
            </a:r>
            <a:r>
              <a:rPr lang="en-US" dirty="0" err="1"/>
              <a:t>discutere</a:t>
            </a:r>
            <a:r>
              <a:rPr lang="en-US" dirty="0"/>
              <a:t> di </a:t>
            </a:r>
            <a:r>
              <a:rPr lang="en-US" dirty="0" err="1"/>
              <a:t>protezione</a:t>
            </a:r>
            <a:r>
              <a:rPr lang="en-US" dirty="0"/>
              <a:t> </a:t>
            </a:r>
            <a:r>
              <a:rPr lang="en-US" dirty="0" err="1"/>
              <a:t>della</a:t>
            </a:r>
            <a:r>
              <a:rPr lang="en-US" dirty="0"/>
              <a:t> </a:t>
            </a:r>
            <a:r>
              <a:rPr lang="en-US" i="1" dirty="0"/>
              <a:t>privacy</a:t>
            </a:r>
            <a:r>
              <a:rPr lang="en-US" dirty="0"/>
              <a:t>…</a:t>
            </a:r>
            <a:endParaRPr lang="el-GR" dirty="0"/>
          </a:p>
        </p:txBody>
      </p:sp>
      <p:sp>
        <p:nvSpPr>
          <p:cNvPr id="3" name="Θέση περιεχομένου 2">
            <a:extLst>
              <a:ext uri="{FF2B5EF4-FFF2-40B4-BE49-F238E27FC236}">
                <a16:creationId xmlns:a16="http://schemas.microsoft.com/office/drawing/2014/main" id="{C14B103B-4D6A-4408-87CA-E668699CA518}"/>
              </a:ext>
            </a:extLst>
          </p:cNvPr>
          <p:cNvSpPr>
            <a:spLocks noGrp="1"/>
          </p:cNvSpPr>
          <p:nvPr>
            <p:ph idx="1"/>
          </p:nvPr>
        </p:nvSpPr>
        <p:spPr>
          <a:xfrm>
            <a:off x="558001" y="1799999"/>
            <a:ext cx="6804836" cy="3202925"/>
          </a:xfrm>
        </p:spPr>
        <p:txBody>
          <a:bodyPr>
            <a:normAutofit/>
          </a:bodyPr>
          <a:lstStyle/>
          <a:p>
            <a:pPr marL="0" indent="0">
              <a:lnSpc>
                <a:spcPct val="110000"/>
              </a:lnSpc>
              <a:buNone/>
            </a:pPr>
            <a:endParaRPr lang="en-US" b="1" dirty="0">
              <a:solidFill>
                <a:srgbClr val="002060"/>
              </a:solidFill>
            </a:endParaRPr>
          </a:p>
          <a:p>
            <a:pPr>
              <a:lnSpc>
                <a:spcPct val="110000"/>
              </a:lnSpc>
            </a:pPr>
            <a:r>
              <a:rPr lang="it-IT" dirty="0"/>
              <a:t>Per mantenere la privacy è necessario essere consapevoli dei possibili fattori di rischio nell'ambiente digitale.</a:t>
            </a:r>
          </a:p>
          <a:p>
            <a:pPr>
              <a:lnSpc>
                <a:spcPct val="110000"/>
              </a:lnSpc>
            </a:pPr>
            <a:r>
              <a:rPr lang="it-IT" dirty="0"/>
              <a:t>Per sviluppare un elenco di fattori di rischio, avviate la seguente discussione (potete raccogliere i risultati nella prossima diapositiva):</a:t>
            </a:r>
            <a:endParaRPr lang="en-US"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La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protezione</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della</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privacy e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dei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dati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personali</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7" name="Ovale Legende 1">
            <a:extLst>
              <a:ext uri="{FF2B5EF4-FFF2-40B4-BE49-F238E27FC236}">
                <a16:creationId xmlns:a16="http://schemas.microsoft.com/office/drawing/2014/main" id="{F36B7C33-47CA-4512-87B5-194D3C585BF4}"/>
              </a:ext>
            </a:extLst>
          </p:cNvPr>
          <p:cNvSpPr/>
          <p:nvPr/>
        </p:nvSpPr>
        <p:spPr>
          <a:xfrm>
            <a:off x="7213600" y="2121650"/>
            <a:ext cx="4768804" cy="2297950"/>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tx1"/>
                </a:solidFill>
              </a:rPr>
              <a:t>Quali</a:t>
            </a:r>
            <a:r>
              <a:rPr lang="en-US" sz="2400" dirty="0">
                <a:solidFill>
                  <a:schemeClr val="tx1"/>
                </a:solidFill>
              </a:rPr>
              <a:t> </a:t>
            </a:r>
            <a:r>
              <a:rPr lang="en-US" sz="2400" dirty="0" err="1">
                <a:solidFill>
                  <a:schemeClr val="tx1"/>
                </a:solidFill>
              </a:rPr>
              <a:t>sono</a:t>
            </a:r>
            <a:r>
              <a:rPr lang="en-US" sz="2400" dirty="0">
                <a:solidFill>
                  <a:schemeClr val="tx1"/>
                </a:solidFill>
              </a:rPr>
              <a:t> i </a:t>
            </a:r>
            <a:r>
              <a:rPr lang="en-US" sz="2400" dirty="0" err="1">
                <a:solidFill>
                  <a:schemeClr val="tx1"/>
                </a:solidFill>
              </a:rPr>
              <a:t>fattori</a:t>
            </a:r>
            <a:r>
              <a:rPr lang="en-US" sz="2400" dirty="0">
                <a:solidFill>
                  <a:schemeClr val="tx1"/>
                </a:solidFill>
              </a:rPr>
              <a:t> di </a:t>
            </a:r>
            <a:r>
              <a:rPr lang="en-US" sz="2400" dirty="0" err="1">
                <a:solidFill>
                  <a:schemeClr val="tx1"/>
                </a:solidFill>
              </a:rPr>
              <a:t>rischio</a:t>
            </a:r>
            <a:r>
              <a:rPr lang="en-US" sz="2400" dirty="0">
                <a:solidFill>
                  <a:schemeClr val="tx1"/>
                </a:solidFill>
              </a:rPr>
              <a:t> </a:t>
            </a:r>
            <a:r>
              <a:rPr lang="en-US" sz="2400" dirty="0" err="1">
                <a:solidFill>
                  <a:schemeClr val="tx1"/>
                </a:solidFill>
              </a:rPr>
              <a:t>che</a:t>
            </a:r>
            <a:r>
              <a:rPr lang="en-US" sz="2400" dirty="0">
                <a:solidFill>
                  <a:schemeClr val="tx1"/>
                </a:solidFill>
              </a:rPr>
              <a:t> </a:t>
            </a:r>
            <a:r>
              <a:rPr lang="en-US" sz="2400" dirty="0" err="1">
                <a:solidFill>
                  <a:schemeClr val="tx1"/>
                </a:solidFill>
              </a:rPr>
              <a:t>possiamo</a:t>
            </a:r>
            <a:r>
              <a:rPr lang="en-US" sz="2400" dirty="0">
                <a:solidFill>
                  <a:schemeClr val="tx1"/>
                </a:solidFill>
              </a:rPr>
              <a:t> </a:t>
            </a:r>
            <a:r>
              <a:rPr lang="en-US" sz="2400" dirty="0" err="1">
                <a:solidFill>
                  <a:schemeClr val="tx1"/>
                </a:solidFill>
              </a:rPr>
              <a:t>affrontare</a:t>
            </a:r>
            <a:r>
              <a:rPr lang="en-US" sz="2400" dirty="0">
                <a:solidFill>
                  <a:schemeClr val="tx1"/>
                </a:solidFill>
              </a:rPr>
              <a:t> </a:t>
            </a:r>
            <a:r>
              <a:rPr lang="en-US" sz="2400" dirty="0" err="1">
                <a:solidFill>
                  <a:schemeClr val="tx1"/>
                </a:solidFill>
              </a:rPr>
              <a:t>usando</a:t>
            </a:r>
            <a:r>
              <a:rPr lang="en-US" sz="2400" dirty="0">
                <a:solidFill>
                  <a:schemeClr val="tx1"/>
                </a:solidFill>
              </a:rPr>
              <a:t> </a:t>
            </a:r>
            <a:r>
              <a:rPr lang="en-US" sz="2400" dirty="0" err="1">
                <a:solidFill>
                  <a:schemeClr val="tx1"/>
                </a:solidFill>
              </a:rPr>
              <a:t>i</a:t>
            </a:r>
            <a:r>
              <a:rPr lang="en-US" sz="2400" dirty="0">
                <a:solidFill>
                  <a:schemeClr val="tx1"/>
                </a:solidFill>
              </a:rPr>
              <a:t> </a:t>
            </a:r>
            <a:r>
              <a:rPr lang="en-US" sz="2400" dirty="0" err="1">
                <a:solidFill>
                  <a:schemeClr val="tx1"/>
                </a:solidFill>
              </a:rPr>
              <a:t>dispositivi</a:t>
            </a:r>
            <a:r>
              <a:rPr lang="en-US" sz="2400" dirty="0">
                <a:solidFill>
                  <a:schemeClr val="tx1"/>
                </a:solidFill>
              </a:rPr>
              <a:t> </a:t>
            </a:r>
            <a:r>
              <a:rPr lang="en-US" sz="2400" dirty="0" err="1">
                <a:solidFill>
                  <a:schemeClr val="tx1"/>
                </a:solidFill>
              </a:rPr>
              <a:t>digitali</a:t>
            </a:r>
            <a:r>
              <a:rPr lang="en-US" sz="2400" dirty="0">
                <a:solidFill>
                  <a:schemeClr val="tx1"/>
                </a:solidFill>
              </a:rPr>
              <a:t> e </a:t>
            </a:r>
            <a:r>
              <a:rPr lang="en-US" sz="2400" dirty="0" err="1">
                <a:solidFill>
                  <a:schemeClr val="tx1"/>
                </a:solidFill>
              </a:rPr>
              <a:t>navigando</a:t>
            </a:r>
            <a:r>
              <a:rPr lang="en-US" sz="2400" dirty="0">
                <a:solidFill>
                  <a:schemeClr val="tx1"/>
                </a:solidFill>
              </a:rPr>
              <a:t> </a:t>
            </a:r>
            <a:r>
              <a:rPr lang="en-US" sz="2400" dirty="0" err="1">
                <a:solidFill>
                  <a:schemeClr val="tx1"/>
                </a:solidFill>
              </a:rPr>
              <a:t>su</a:t>
            </a:r>
            <a:r>
              <a:rPr lang="en-US" sz="2400" dirty="0">
                <a:solidFill>
                  <a:schemeClr val="tx1"/>
                </a:solidFill>
              </a:rPr>
              <a:t> Internet? </a:t>
            </a:r>
            <a:endParaRPr lang="de-DE" sz="2400" dirty="0">
              <a:solidFill>
                <a:schemeClr val="tx1"/>
              </a:solidFill>
            </a:endParaRPr>
          </a:p>
        </p:txBody>
      </p:sp>
    </p:spTree>
    <p:extLst>
      <p:ext uri="{BB962C8B-B14F-4D97-AF65-F5344CB8AC3E}">
        <p14:creationId xmlns:p14="http://schemas.microsoft.com/office/powerpoint/2010/main" val="39655208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EF3466DE4BB014F91F3181A8421C90C" ma:contentTypeVersion="11" ma:contentTypeDescription="Ein neues Dokument erstellen." ma:contentTypeScope="" ma:versionID="d411799645efc202998fb95bbd2b2b1b">
  <xsd:schema xmlns:xsd="http://www.w3.org/2001/XMLSchema" xmlns:xs="http://www.w3.org/2001/XMLSchema" xmlns:p="http://schemas.microsoft.com/office/2006/metadata/properties" xmlns:ns3="f31421c9-628b-4b4d-907b-e4fb7eb6347f" targetNamespace="http://schemas.microsoft.com/office/2006/metadata/properties" ma:root="true" ma:fieldsID="3a6d949ea3435310d1d50635f6976d2c" ns3:_="">
    <xsd:import namespace="f31421c9-628b-4b4d-907b-e4fb7eb6347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421c9-628b-4b4d-907b-e4fb7eb63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AEE793-A0EF-41FA-9F12-199A41A7F8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1421c9-628b-4b4d-907b-e4fb7eb63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70845C-646F-42C1-997A-D57C1D5965C8}">
  <ds:schemaRefs>
    <ds:schemaRef ds:uri="http://purl.org/dc/dcmitype/"/>
    <ds:schemaRef ds:uri="http://schemas.microsoft.com/office/infopath/2007/PartnerControls"/>
    <ds:schemaRef ds:uri="http://schemas.microsoft.com/office/2006/documentManagement/types"/>
    <ds:schemaRef ds:uri="http://purl.org/dc/terms/"/>
    <ds:schemaRef ds:uri="http://schemas.microsoft.com/office/2006/metadata/properties"/>
    <ds:schemaRef ds:uri="http://www.w3.org/XML/1998/namespace"/>
    <ds:schemaRef ds:uri="http://schemas.openxmlformats.org/package/2006/metadata/core-properties"/>
    <ds:schemaRef ds:uri="f31421c9-628b-4b4d-907b-e4fb7eb6347f"/>
    <ds:schemaRef ds:uri="http://purl.org/dc/elements/1.1/"/>
  </ds:schemaRefs>
</ds:datastoreItem>
</file>

<file path=customXml/itemProps3.xml><?xml version="1.0" encoding="utf-8"?>
<ds:datastoreItem xmlns:ds="http://schemas.openxmlformats.org/officeDocument/2006/customXml" ds:itemID="{D3DA6455-F80E-4111-A185-1AD64E17F4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748</TotalTime>
  <Words>3860</Words>
  <Application>Microsoft Office PowerPoint</Application>
  <PresentationFormat>Widescreen</PresentationFormat>
  <Paragraphs>392</Paragraphs>
  <Slides>46</Slides>
  <Notes>33</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46</vt:i4>
      </vt:variant>
    </vt:vector>
  </HeadingPairs>
  <TitlesOfParts>
    <vt:vector size="60" baseType="lpstr">
      <vt:lpstr>MS PGothic</vt:lpstr>
      <vt:lpstr>Abadi Extra Light</vt:lpstr>
      <vt:lpstr>Adobe Gothic Std B</vt:lpstr>
      <vt:lpstr>Arial</vt:lpstr>
      <vt:lpstr>Calibri</vt:lpstr>
      <vt:lpstr>Calibri Light</vt:lpstr>
      <vt:lpstr>Courier New</vt:lpstr>
      <vt:lpstr>Gill Sans Nova</vt:lpstr>
      <vt:lpstr>Impact</vt:lpstr>
      <vt:lpstr>Noto Sans Symbols</vt:lpstr>
      <vt:lpstr>Roboto</vt:lpstr>
      <vt:lpstr>Symbol</vt:lpstr>
      <vt:lpstr>Wingdings</vt:lpstr>
      <vt:lpstr>Θέμα του Office</vt:lpstr>
      <vt:lpstr>Presentazione standard di PowerPoint</vt:lpstr>
      <vt:lpstr>Partners</vt:lpstr>
      <vt:lpstr>Moduli</vt:lpstr>
      <vt:lpstr>Obiettivi</vt:lpstr>
      <vt:lpstr>Competenze</vt:lpstr>
      <vt:lpstr>Azione 6.1.1 Introduzione</vt:lpstr>
      <vt:lpstr>Azione 6.1.2 Protezione della privacy e dei dati personali nell’ambiente digitale</vt:lpstr>
      <vt:lpstr>Cosa abbiamo imparato finora?</vt:lpstr>
      <vt:lpstr>Iniziamo a discutere di protezione della privacy…</vt:lpstr>
      <vt:lpstr>Iniziamo a discutere di protezione della privacy…</vt:lpstr>
      <vt:lpstr>Ripetizione- Come decidere se un sito web è sicuro?</vt:lpstr>
      <vt:lpstr>Fattori di rischio: spam mail (1)</vt:lpstr>
      <vt:lpstr>Fattori di rischio: spam mail (2)</vt:lpstr>
      <vt:lpstr>Fattori di rischio: spam mail- esempio 1</vt:lpstr>
      <vt:lpstr>Fattori di rischio: spam mails- esempio 1</vt:lpstr>
      <vt:lpstr>Fattori di rischio: spam mail- esempio 2</vt:lpstr>
      <vt:lpstr>Fattori di rischio: spam mail- esempio 2</vt:lpstr>
      <vt:lpstr>Fattori di rischio: spam mail- Come è possible identificarle?</vt:lpstr>
      <vt:lpstr>Presentazione standard di PowerPoint</vt:lpstr>
      <vt:lpstr>Presentazione standard di PowerPoint</vt:lpstr>
      <vt:lpstr>Attività pratica:  Che tipo di informazioni possiamo trovare online? (link al Modulo 5)</vt:lpstr>
      <vt:lpstr>Azione 6.1.3 Comunicazione digitale sulle informazioni sanitarie (forum)</vt:lpstr>
      <vt:lpstr>Attività dinamica di gruppo: Caso di studio Forum- descrizione di problematiche legate alla salute in ambiente digitale</vt:lpstr>
      <vt:lpstr>Forum: Caso di studio 1</vt:lpstr>
      <vt:lpstr>Forum: Caso di studio 2</vt:lpstr>
      <vt:lpstr>Forum: Caso di studio 3</vt:lpstr>
      <vt:lpstr>Forum: “Checklist”</vt:lpstr>
      <vt:lpstr>Forum: “Checklist”</vt:lpstr>
      <vt:lpstr>Presentazione standard di PowerPoint</vt:lpstr>
      <vt:lpstr>Azione 6.2.1 Comunicazione digitale sulle informazioni sanitarie (e-mail)</vt:lpstr>
      <vt:lpstr>Attività dinamica di gruppo: Casi di studio e-mail- scrivere a operatori sanitari</vt:lpstr>
      <vt:lpstr>E-Mail: Esempio 1</vt:lpstr>
      <vt:lpstr>E-Mail: Esempio 2</vt:lpstr>
      <vt:lpstr>E-Mail: Esempio 3</vt:lpstr>
      <vt:lpstr>Presentazione standard di PowerPoint</vt:lpstr>
      <vt:lpstr>Presentazione standard di PowerPoint</vt:lpstr>
      <vt:lpstr>Presentazione standard di PowerPoint</vt:lpstr>
      <vt:lpstr>E-Mail: “Checklist”</vt:lpstr>
      <vt:lpstr>E-Mail: “Checklist”</vt:lpstr>
      <vt:lpstr>E-Mail: Struttura</vt:lpstr>
      <vt:lpstr>Presentazione standard di PowerPoint</vt:lpstr>
      <vt:lpstr>Azione 6.2.2 Attivarsi - Risolvere un problema di salute</vt:lpstr>
      <vt:lpstr>Esempi</vt:lpstr>
      <vt:lpstr>Azione 6.2.3 Riassunto del Modulo 6</vt:lpstr>
      <vt:lpstr>Riassunto Modulo 6</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Introduction. What is social economy? Create your own social company!</dc:title>
  <dc:creator>pantelis bbalaouras</dc:creator>
  <cp:lastModifiedBy>Josemar Alejandro Jimenez</cp:lastModifiedBy>
  <cp:revision>154</cp:revision>
  <dcterms:created xsi:type="dcterms:W3CDTF">2020-06-02T13:31:56Z</dcterms:created>
  <dcterms:modified xsi:type="dcterms:W3CDTF">2022-08-24T16:39:53Z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0x010100FEF3466DE4BB014F91F3181A8421C90C</vt:lpwstr>
  </property>
</Properties>
</file>