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18"/>
  </p:notesMasterIdLst>
  <p:sldIdLst>
    <p:sldId id="641" r:id="rId5"/>
    <p:sldId id="642" r:id="rId6"/>
    <p:sldId id="644" r:id="rId7"/>
    <p:sldId id="645" r:id="rId8"/>
    <p:sldId id="646" r:id="rId9"/>
    <p:sldId id="647" r:id="rId10"/>
    <p:sldId id="648" r:id="rId11"/>
    <p:sldId id="649" r:id="rId12"/>
    <p:sldId id="650" r:id="rId13"/>
    <p:sldId id="651" r:id="rId14"/>
    <p:sldId id="652" r:id="rId15"/>
    <p:sldId id="653" r:id="rId16"/>
    <p:sldId id="486" r:id="rId17"/>
  </p:sldIdLst>
  <p:sldSz cx="12192000" cy="6858000"/>
  <p:notesSz cx="6858000" cy="9144000"/>
  <p:embeddedFontLst>
    <p:embeddedFont>
      <p:font typeface="Abadi Extra Light" panose="020B0204020104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" panose="020B0604020202020204" charset="0"/>
      <p:regular r:id="rId24"/>
      <p:bold r:id="rId25"/>
    </p:embeddedFont>
    <p:embeddedFont>
      <p:font typeface="Impact" panose="020B0806030902050204" pitchFamily="3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2" roundtripDataSignature="AMtx7miIr0Rh4C+wLfKjiE2OqssR48Vl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Wielga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F7F46-3B57-4D6E-8F66-D149FA21CBCB}" v="4" dt="2022-07-27T10:43:17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413" Type="http://schemas.openxmlformats.org/officeDocument/2006/relationships/commentAuthors" Target="commentAuthors.xml"/><Relationship Id="rId4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412" Type="http://customschemas.google.com/relationships/presentationmetadata" Target="metadata"/><Relationship Id="rId4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4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298EF18E-06A4-439C-9705-D347B21FD625}"/>
    <pc:docChg chg="delSld modSld">
      <pc:chgData name="pantelis balaouras" userId="25e8755020fc1734" providerId="LiveId" clId="{298EF18E-06A4-439C-9705-D347B21FD625}" dt="2022-07-27T10:47:26.870" v="6" actId="20577"/>
      <pc:docMkLst>
        <pc:docMk/>
      </pc:docMkLst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4229006710" sldId="416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311204911" sldId="417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378489231" sldId="418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033093179" sldId="420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774881352" sldId="599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88242365" sldId="600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619702406" sldId="601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378349710" sldId="602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96552089" sldId="603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849077165" sldId="604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523736741" sldId="605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07519643" sldId="606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4284686124" sldId="607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386153553" sldId="608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522387195" sldId="609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134850600" sldId="610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676248475" sldId="611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100114028" sldId="612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109036707" sldId="613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4025679358" sldId="614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580911106" sldId="615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944757727" sldId="616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687938902" sldId="617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862149580" sldId="618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562005122" sldId="619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820650383" sldId="620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666014461" sldId="621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392516249" sldId="622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349882616" sldId="623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204865139" sldId="624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4096375370" sldId="625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438932450" sldId="626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596337377" sldId="627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773078280" sldId="628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750291538" sldId="629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337499321" sldId="630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890510486" sldId="631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752666164" sldId="632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855898942" sldId="633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634711291" sldId="634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669768440" sldId="635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940738228" sldId="636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004366681" sldId="637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4210601780" sldId="638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3496698857" sldId="639"/>
        </pc:sldMkLst>
      </pc:sldChg>
      <pc:sldChg chg="modSp mod">
        <pc:chgData name="pantelis balaouras" userId="25e8755020fc1734" providerId="LiveId" clId="{298EF18E-06A4-439C-9705-D347B21FD625}" dt="2022-07-27T10:47:26.870" v="6" actId="20577"/>
        <pc:sldMkLst>
          <pc:docMk/>
          <pc:sldMk cId="1698713651" sldId="641"/>
        </pc:sldMkLst>
        <pc:spChg chg="mod">
          <ac:chgData name="pantelis balaouras" userId="25e8755020fc1734" providerId="LiveId" clId="{298EF18E-06A4-439C-9705-D347B21FD625}" dt="2022-07-27T10:47:26.870" v="6" actId="20577"/>
          <ac:spMkLst>
            <pc:docMk/>
            <pc:sldMk cId="1698713651" sldId="641"/>
            <ac:spMk id="5" creationId="{3811DAED-7483-42F0-A933-7484F0EF6AE2}"/>
          </ac:spMkLst>
        </pc:spChg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2761899873" sldId="661"/>
        </pc:sldMkLst>
      </pc:sldChg>
      <pc:sldChg chg="del">
        <pc:chgData name="pantelis balaouras" userId="25e8755020fc1734" providerId="LiveId" clId="{298EF18E-06A4-439C-9705-D347B21FD625}" dt="2022-07-27T10:47:21.494" v="0" actId="47"/>
        <pc:sldMkLst>
          <pc:docMk/>
          <pc:sldMk cId="1595157573" sldId="662"/>
        </pc:sldMkLst>
      </pc:sldChg>
      <pc:sldMasterChg chg="delSldLayout">
        <pc:chgData name="pantelis balaouras" userId="25e8755020fc1734" providerId="LiveId" clId="{298EF18E-06A4-439C-9705-D347B21FD625}" dt="2022-07-27T10:47:21.494" v="0" actId="47"/>
        <pc:sldMasterMkLst>
          <pc:docMk/>
          <pc:sldMasterMk cId="3909040936" sldId="2147483672"/>
        </pc:sldMasterMkLst>
        <pc:sldLayoutChg chg="del">
          <pc:chgData name="pantelis balaouras" userId="25e8755020fc1734" providerId="LiveId" clId="{298EF18E-06A4-439C-9705-D347B21FD625}" dt="2022-07-27T10:47:21.494" v="0" actId="47"/>
          <pc:sldLayoutMkLst>
            <pc:docMk/>
            <pc:sldMasterMk cId="3909040936" sldId="2147483672"/>
            <pc:sldLayoutMk cId="1912795703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99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77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8" name="Google Shape;41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03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78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66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35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00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44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46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53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02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75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20" name="Google Shape;20;p34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21" name="Google Shape;21;p34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22" name="Google Shape;22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29817"/>
            <a:ext cx="1015241" cy="1015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32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Unit slide single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7;p58">
            <a:extLst>
              <a:ext uri="{FF2B5EF4-FFF2-40B4-BE49-F238E27FC236}">
                <a16:creationId xmlns:a16="http://schemas.microsoft.com/office/drawing/2014/main" id="{82BE0059-88BE-460C-884B-5880E6CA9969}"/>
              </a:ext>
            </a:extLst>
          </p:cNvPr>
          <p:cNvSpPr txBox="1"/>
          <p:nvPr userDrawn="1"/>
        </p:nvSpPr>
        <p:spPr>
          <a:xfrm>
            <a:off x="1" y="98623"/>
            <a:ext cx="521970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 6 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Ser activo en el entorno de la salud digital</a:t>
            </a:r>
          </a:p>
        </p:txBody>
      </p:sp>
    </p:spTree>
    <p:extLst>
      <p:ext uri="{BB962C8B-B14F-4D97-AF65-F5344CB8AC3E}">
        <p14:creationId xmlns:p14="http://schemas.microsoft.com/office/powerpoint/2010/main" val="74235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6DF9BBC8-A2FD-434B-AB56-C5B11E8AF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7" y="6301390"/>
            <a:ext cx="528183" cy="5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;p58">
            <a:extLst>
              <a:ext uri="{FF2B5EF4-FFF2-40B4-BE49-F238E27FC236}">
                <a16:creationId xmlns:a16="http://schemas.microsoft.com/office/drawing/2014/main" id="{928CC07E-79DE-939B-7241-7C9D8203C167}"/>
              </a:ext>
            </a:extLst>
          </p:cNvPr>
          <p:cNvSpPr txBox="1"/>
          <p:nvPr userDrawn="1"/>
        </p:nvSpPr>
        <p:spPr>
          <a:xfrm>
            <a:off x="1" y="98623"/>
            <a:ext cx="521970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 6 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Ser activo en el entorno de la salud digital</a:t>
            </a:r>
          </a:p>
        </p:txBody>
      </p:sp>
    </p:spTree>
    <p:extLst>
      <p:ext uri="{BB962C8B-B14F-4D97-AF65-F5344CB8AC3E}">
        <p14:creationId xmlns:p14="http://schemas.microsoft.com/office/powerpoint/2010/main" val="186268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040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es/illustrations/realimentaci%c3%b3n-encuesta-cuestionario-323945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www.media-k.eu/" TargetMode="External"/><Relationship Id="rId3" Type="http://schemas.openxmlformats.org/officeDocument/2006/relationships/hyperlink" Target="https://www.gunet.gr/" TargetMode="External"/><Relationship Id="rId7" Type="http://schemas.openxmlformats.org/officeDocument/2006/relationships/hyperlink" Target="http://www.coordina-oerh.com/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s://www.uv.es/" TargetMode="External"/><Relationship Id="rId5" Type="http://schemas.openxmlformats.org/officeDocument/2006/relationships/hyperlink" Target="https://www.w-hs.de/" TargetMode="External"/><Relationship Id="rId15" Type="http://schemas.openxmlformats.org/officeDocument/2006/relationships/hyperlink" Target="https://www.oxfamitalia.org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s://www.prolepsis.gr/" TargetMode="External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7/07/04/08/11/done-2470294_640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3">
            <a:extLst>
              <a:ext uri="{FF2B5EF4-FFF2-40B4-BE49-F238E27FC236}">
                <a16:creationId xmlns:a16="http://schemas.microsoft.com/office/drawing/2014/main" id="{3811DAED-7483-42F0-A933-7484F0EF6AE2}"/>
              </a:ext>
            </a:extLst>
          </p:cNvPr>
          <p:cNvSpPr txBox="1">
            <a:spLocks/>
          </p:cNvSpPr>
          <p:nvPr/>
        </p:nvSpPr>
        <p:spPr>
          <a:xfrm>
            <a:off x="1349530" y="4227707"/>
            <a:ext cx="7286469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 err="1">
                <a:solidFill>
                  <a:srgbClr val="C01E24"/>
                </a:solidFill>
                <a:effectLst/>
                <a:latin typeface="+mj-lt"/>
                <a:ea typeface="+mj-ea"/>
                <a:cs typeface="+mj-cs"/>
              </a:rPr>
              <a:t>Módulo</a:t>
            </a:r>
            <a:r>
              <a:rPr lang="en-US" sz="3400" b="1" kern="1200">
                <a:solidFill>
                  <a:srgbClr val="C01E24"/>
                </a:solidFill>
                <a:effectLst/>
                <a:latin typeface="+mj-lt"/>
                <a:ea typeface="+mj-ea"/>
                <a:cs typeface="+mj-cs"/>
              </a:rPr>
              <a:t> 6.2</a:t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dirty="0">
                <a:solidFill>
                  <a:schemeClr val="tx1"/>
                </a:solidFill>
                <a:effectLst/>
                <a:latin typeface="+mj-lt"/>
              </a:rPr>
              <a:t>Ser activo en el entorno digital</a:t>
            </a:r>
            <a:endParaRPr lang="en-US" sz="3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01860426-9855-423C-9081-4BEAFC969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9531" y="1073414"/>
            <a:ext cx="10228659" cy="270648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9B5BB9B-7AC6-4C0F-B87E-6D639D93ACC1}"/>
              </a:ext>
            </a:extLst>
          </p:cNvPr>
          <p:cNvSpPr/>
          <p:nvPr/>
        </p:nvSpPr>
        <p:spPr>
          <a:xfrm>
            <a:off x="1675900" y="6380247"/>
            <a:ext cx="6960100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El apoyo de la Comisión Europea a la elaboración de esta publicación no constituye una aprobación de su contenido, que refleja únicamente las opiniones de los autores, y la Comisión no se hace responsable del uso que pueda hacerse de la información contenida en ella.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5B0ACE87-3C3B-4DE3-A09F-C67F43B8FC91}"/>
              </a:ext>
            </a:extLst>
          </p:cNvPr>
          <p:cNvSpPr/>
          <p:nvPr/>
        </p:nvSpPr>
        <p:spPr>
          <a:xfrm>
            <a:off x="-2" y="862700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B7A8035-44B9-450E-804B-045911325D8D}"/>
              </a:ext>
            </a:extLst>
          </p:cNvPr>
          <p:cNvSpPr/>
          <p:nvPr/>
        </p:nvSpPr>
        <p:spPr>
          <a:xfrm>
            <a:off x="2609" y="1698521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E606453-C478-445F-A60D-D8FB13E74A0A}"/>
              </a:ext>
            </a:extLst>
          </p:cNvPr>
          <p:cNvSpPr/>
          <p:nvPr/>
        </p:nvSpPr>
        <p:spPr>
          <a:xfrm>
            <a:off x="-56" y="2493288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ABEBCD1-5391-4D90-80D4-6C753BD63546}"/>
              </a:ext>
            </a:extLst>
          </p:cNvPr>
          <p:cNvSpPr/>
          <p:nvPr/>
        </p:nvSpPr>
        <p:spPr>
          <a:xfrm>
            <a:off x="-2" y="336174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2526224-F34D-4B03-AAB1-B61D229A9E88}"/>
              </a:ext>
            </a:extLst>
          </p:cNvPr>
          <p:cNvSpPr/>
          <p:nvPr/>
        </p:nvSpPr>
        <p:spPr>
          <a:xfrm>
            <a:off x="1655" y="4227707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77DC331-5970-4405-BDC6-4FF87B574BAF}"/>
              </a:ext>
            </a:extLst>
          </p:cNvPr>
          <p:cNvSpPr/>
          <p:nvPr/>
        </p:nvSpPr>
        <p:spPr>
          <a:xfrm>
            <a:off x="510" y="5094514"/>
            <a:ext cx="722376" cy="868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19FBFF3-38FE-450E-B2C4-A3B908C1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1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99" y="1551307"/>
            <a:ext cx="4460766" cy="446076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módulo 6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Resumen del módulo 6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8845" y="2144984"/>
            <a:ext cx="5745369" cy="41875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312738" indent="-312738" algn="just">
              <a:lnSpc>
                <a:spcPct val="120000"/>
              </a:lnSpc>
              <a:tabLst>
                <a:tab pos="273050" algn="l"/>
              </a:tabLst>
            </a:pPr>
            <a:r>
              <a:rPr lang="de-DE" b="1" dirty="0" err="1"/>
              <a:t>Ser activo </a:t>
            </a:r>
            <a:r>
              <a:rPr lang="de-DE" b="1" dirty="0"/>
              <a:t>en </a:t>
            </a:r>
            <a:r>
              <a:rPr lang="de-DE" b="1" dirty="0" err="1"/>
              <a:t>el entorno </a:t>
            </a:r>
            <a:r>
              <a:rPr lang="de-DE" b="1" dirty="0"/>
              <a:t>digital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Proteger la privacidad y los datos </a:t>
            </a:r>
            <a:r>
              <a:rPr lang="de-DE" sz="2000" dirty="0"/>
              <a:t>personales en </a:t>
            </a:r>
            <a:r>
              <a:rPr lang="de-DE" sz="2000" dirty="0" err="1"/>
              <a:t>el entorno </a:t>
            </a:r>
            <a:r>
              <a:rPr lang="de-DE" sz="2000" dirty="0"/>
              <a:t>digital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Factor de riesgo</a:t>
            </a:r>
            <a:r>
              <a:rPr lang="de-DE" sz="2000" dirty="0"/>
              <a:t>: Correo basura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Comunicación </a:t>
            </a:r>
            <a:r>
              <a:rPr lang="de-DE" sz="2000" dirty="0"/>
              <a:t>digital sobre </a:t>
            </a:r>
            <a:r>
              <a:rPr lang="de-DE" sz="2000" dirty="0" err="1"/>
              <a:t>información sanitaria </a:t>
            </a:r>
            <a:r>
              <a:rPr lang="de-DE" sz="2000" dirty="0"/>
              <a:t>(</a:t>
            </a:r>
            <a:r>
              <a:rPr lang="de-DE" sz="2000" dirty="0" err="1"/>
              <a:t>escribir </a:t>
            </a:r>
            <a:r>
              <a:rPr lang="de-DE" sz="2000" dirty="0"/>
              <a:t>un </a:t>
            </a:r>
            <a:r>
              <a:rPr lang="de-DE" sz="2000" dirty="0" err="1"/>
              <a:t>mensaje </a:t>
            </a:r>
            <a:r>
              <a:rPr lang="de-DE" sz="2000" dirty="0"/>
              <a:t>en </a:t>
            </a:r>
            <a:r>
              <a:rPr lang="de-DE" sz="2000" dirty="0" err="1"/>
              <a:t>un foro o </a:t>
            </a:r>
            <a:r>
              <a:rPr lang="de-DE" sz="2000" dirty="0"/>
              <a:t>un </a:t>
            </a:r>
            <a:r>
              <a:rPr lang="de-DE" sz="2000" dirty="0" err="1"/>
              <a:t>correo electrónico</a:t>
            </a:r>
            <a:r>
              <a:rPr lang="de-DE" sz="2000" dirty="0"/>
              <a:t>)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 err="1"/>
              <a:t>Actuar - resolver </a:t>
            </a:r>
            <a:r>
              <a:rPr lang="de-DE" sz="2000" dirty="0"/>
              <a:t>un </a:t>
            </a:r>
            <a:r>
              <a:rPr lang="de-DE" sz="2000" dirty="0" err="1"/>
              <a:t>problema relacionado con la salud</a:t>
            </a:r>
            <a:r>
              <a:rPr lang="de-DE" sz="2000" dirty="0"/>
              <a:t>: </a:t>
            </a:r>
            <a:r>
              <a:rPr lang="de-DE" sz="2000" dirty="0" err="1"/>
              <a:t>Actividad para comprometer </a:t>
            </a:r>
            <a:r>
              <a:rPr lang="de-DE" sz="2000" dirty="0"/>
              <a:t>todos los </a:t>
            </a:r>
            <a:r>
              <a:rPr lang="de-DE" sz="2000" dirty="0" err="1"/>
              <a:t>aprendizajes del curso</a:t>
            </a:r>
            <a:endParaRPr lang="el-GR" sz="2000" dirty="0"/>
          </a:p>
          <a:p>
            <a:pPr marL="769938" lvl="1" indent="-312738">
              <a:lnSpc>
                <a:spcPct val="120000"/>
              </a:lnSpc>
              <a:tabLst>
                <a:tab pos="273050" algn="l"/>
              </a:tabLs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392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414800" cy="980028"/>
          </a:xfrm>
        </p:spPr>
        <p:txBody>
          <a:bodyPr>
            <a:normAutofit fontScale="90000"/>
          </a:bodyPr>
          <a:lstStyle/>
          <a:p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Evaluación del programa de formación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15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907" y="2523987"/>
            <a:ext cx="7965252" cy="2962414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273050" algn="l"/>
              </a:tabLst>
            </a:pPr>
            <a:r>
              <a:rPr lang="de-DE" dirty="0" err="1"/>
              <a:t>Por favor, haga </a:t>
            </a:r>
            <a:r>
              <a:rPr lang="de-DE" dirty="0"/>
              <a:t>una </a:t>
            </a:r>
            <a:r>
              <a:rPr lang="de-DE" dirty="0" err="1"/>
              <a:t>evaluación </a:t>
            </a:r>
            <a:r>
              <a:rPr lang="de-DE" dirty="0"/>
              <a:t>final </a:t>
            </a:r>
            <a:r>
              <a:rPr lang="de-DE" dirty="0" err="1"/>
              <a:t>del programa de formación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284AF4A-0EDC-4671-A659-C1F0123E5E29}"/>
              </a:ext>
            </a:extLst>
          </p:cNvPr>
          <p:cNvSpPr/>
          <p:nvPr/>
        </p:nvSpPr>
        <p:spPr>
          <a:xfrm>
            <a:off x="382773" y="864782"/>
            <a:ext cx="5843368" cy="475261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¡ES LA HORA DE LA ENCUESTA!</a:t>
            </a:r>
            <a:endParaRPr lang="en-GB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705EE39-8C52-41F3-9639-591CBF2D9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47" y="1077024"/>
            <a:ext cx="3636675" cy="4376791"/>
          </a:xfrm>
          <a:prstGeom prst="rect">
            <a:avLst/>
          </a:prstGeom>
        </p:spPr>
      </p:pic>
      <p:sp>
        <p:nvSpPr>
          <p:cNvPr id="12" name="Google Shape;183;p7">
            <a:extLst>
              <a:ext uri="{FF2B5EF4-FFF2-40B4-BE49-F238E27FC236}">
                <a16:creationId xmlns:a16="http://schemas.microsoft.com/office/drawing/2014/main" id="{A99ED102-6930-4C9C-B421-0899BB357EDB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CC15B5E-BF41-0592-68ED-1FBFC6F0007E}"/>
              </a:ext>
            </a:extLst>
          </p:cNvPr>
          <p:cNvGrpSpPr/>
          <p:nvPr/>
        </p:nvGrpSpPr>
        <p:grpSpPr>
          <a:xfrm>
            <a:off x="87807" y="0"/>
            <a:ext cx="7000565" cy="400110"/>
            <a:chOff x="87807" y="0"/>
            <a:chExt cx="7000565" cy="40011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80B6E82-0840-F2DB-68A8-E209AEDEB36F}"/>
                </a:ext>
              </a:extLst>
            </p:cNvPr>
            <p:cNvSpPr txBox="1"/>
            <p:nvPr/>
          </p:nvSpPr>
          <p:spPr>
            <a:xfrm>
              <a:off x="374196" y="0"/>
              <a:ext cx="671417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 </a:t>
              </a:r>
              <a:r>
                <a:rPr lang="en-GB" sz="20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activo</a:t>
              </a:r>
              <a:r>
                <a:rPr lang="en-GB" sz="2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GB" sz="2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GB" sz="2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entorno</a:t>
              </a:r>
              <a:r>
                <a:rPr lang="en-GB" sz="2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la </a:t>
              </a:r>
              <a:r>
                <a:rPr lang="en-GB" sz="20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salud</a:t>
              </a:r>
              <a:r>
                <a:rPr lang="en-GB" sz="2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digital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DD970D5-4E7A-392B-4B80-5F31335B6CF6}"/>
                </a:ext>
              </a:extLst>
            </p:cNvPr>
            <p:cNvSpPr/>
            <p:nvPr/>
          </p:nvSpPr>
          <p:spPr>
            <a:xfrm>
              <a:off x="87807" y="90834"/>
              <a:ext cx="227086" cy="27855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93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5C76319-C847-43FD-B674-228C5E64D6DE}"/>
              </a:ext>
            </a:extLst>
          </p:cNvPr>
          <p:cNvSpPr/>
          <p:nvPr/>
        </p:nvSpPr>
        <p:spPr>
          <a:xfrm>
            <a:off x="1913468" y="-1"/>
            <a:ext cx="10351420" cy="6858001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0" name="Google Shape;420;p25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5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7" y="1143058"/>
            <a:ext cx="4856199" cy="128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426" name="Google Shape;426;p25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¡Enhorabuena!</a:t>
            </a: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 completado este módulo.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5"/>
          <p:cNvSpPr/>
          <p:nvPr/>
        </p:nvSpPr>
        <p:spPr>
          <a:xfrm>
            <a:off x="7324530" y="6328066"/>
            <a:ext cx="4863381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DDEAF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apoyo de la Comisión Europea a la elaboración de esta publicación no constituye una aprobación de su contenido, que refleja únicamente las opiniones de los autores, y la Comisión no se hace responsable del uso que pueda hacerse de la información contenida en ella.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DDEAF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FAA18049-4E88-457C-8B40-A00C5AE764B5}"/>
              </a:ext>
            </a:extLst>
          </p:cNvPr>
          <p:cNvGrpSpPr/>
          <p:nvPr/>
        </p:nvGrpSpPr>
        <p:grpSpPr>
          <a:xfrm>
            <a:off x="9587789" y="3777625"/>
            <a:ext cx="2245582" cy="2759937"/>
            <a:chOff x="7061107" y="2775080"/>
            <a:chExt cx="2245582" cy="2759937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AB8DE177-3B14-4DD1-8555-B9CAA76C5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63" y="2775080"/>
              <a:ext cx="1962150" cy="216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222350-D614-4C8B-BF11-EE712FC0E938}"/>
                </a:ext>
              </a:extLst>
            </p:cNvPr>
            <p:cNvSpPr txBox="1"/>
            <p:nvPr/>
          </p:nvSpPr>
          <p:spPr>
            <a:xfrm>
              <a:off x="7061107" y="4981019"/>
              <a:ext cx="22455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AKADIMAIKO DIADIKTYO (GUnet)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ATENAS, GRECIA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3"/>
                </a:rPr>
                <a:t>www.gunet.gr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-583724" y="2027730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5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4111945" y="4542257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7"/>
                </a:rPr>
                <a:t>coordinar-oerh.com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6186067" y="2015292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PROLIPSIS</a:t>
              </a:r>
            </a:p>
            <a:p>
              <a:pPr algn="ctr" fontAlgn="base"/>
              <a:r>
                <a:rPr lang="nb-NO" sz="1000" b="0" i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9"/>
                </a:rPr>
                <a:t>www.prolepsis.gr</a:t>
              </a:r>
              <a:endParaRPr lang="nb-NO" sz="1000" b="0" i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845822" y="4591510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1"/>
                </a:rPr>
                <a:t>www.uv.es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3332429" y="4600164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3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5019359" y="1427085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5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43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414800" cy="980028"/>
          </a:xfrm>
        </p:spPr>
        <p:txBody>
          <a:bodyPr>
            <a:normAutofit fontScale="90000"/>
          </a:bodyPr>
          <a:lstStyle/>
          <a:p>
            <a:br>
              <a:rPr lang="en-US" altLang="el-GR" dirty="0"/>
            </a:br>
            <a:r>
              <a:rPr lang="en-US" altLang="el-GR" dirty="0"/>
              <a:t>6.2.4 </a:t>
            </a:r>
            <a:r>
              <a:rPr lang="en-US" altLang="el-GR" dirty="0" err="1">
                <a:solidFill>
                  <a:srgbClr val="C01E24"/>
                </a:solidFill>
              </a:rPr>
              <a:t>Resumen</a:t>
            </a:r>
            <a:r>
              <a:rPr lang="en-US" altLang="el-GR" dirty="0">
                <a:solidFill>
                  <a:srgbClr val="C01E24"/>
                </a:solidFill>
              </a:rPr>
              <a:t> del programa de </a:t>
            </a:r>
            <a:r>
              <a:rPr lang="en-US" altLang="el-GR" dirty="0" err="1">
                <a:solidFill>
                  <a:srgbClr val="C01E24"/>
                </a:solidFill>
              </a:rPr>
              <a:t>formación</a:t>
            </a:r>
            <a:r>
              <a:rPr lang="en-US" altLang="el-GR" dirty="0">
                <a:solidFill>
                  <a:srgbClr val="C01E24"/>
                </a:solidFill>
              </a:rPr>
              <a:t> MIG-DHL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15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907" y="2523987"/>
            <a:ext cx="7965252" cy="2962414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273050" algn="l"/>
              </a:tabLst>
            </a:pPr>
            <a:r>
              <a:rPr lang="de-DE" dirty="0"/>
              <a:t>Las </a:t>
            </a:r>
            <a:r>
              <a:rPr lang="de-DE" dirty="0" err="1"/>
              <a:t>siguientes diapositivas ofrecen </a:t>
            </a:r>
            <a:r>
              <a:rPr lang="de-DE" dirty="0"/>
              <a:t>un </a:t>
            </a:r>
            <a:r>
              <a:rPr lang="de-DE" dirty="0" err="1"/>
              <a:t>breve resumen del programa de formación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63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01" y="1382548"/>
            <a:ext cx="4460766" cy="446076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módulo 1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Resumen del módulo 6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1907" y="1921267"/>
            <a:ext cx="7724952" cy="4284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12738" indent="-312738" algn="just">
              <a:lnSpc>
                <a:spcPct val="120000"/>
              </a:lnSpc>
              <a:tabLst>
                <a:tab pos="273050" algn="l"/>
              </a:tabLst>
            </a:pPr>
            <a:r>
              <a:rPr lang="de-DE" sz="2000" b="1" dirty="0"/>
              <a:t>Qué es la alfabetización sanitaria digital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Habilidades operativas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Habilidades de navegación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Búsqueda de información 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Evaluación de la fiabilidad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Determinar la relevancia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Añadir contenido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Proteger la privacidad</a:t>
            </a:r>
          </a:p>
        </p:txBody>
      </p:sp>
      <p:sp>
        <p:nvSpPr>
          <p:cNvPr id="10" name="Ορθογώνιο 1">
            <a:extLst>
              <a:ext uri="{FF2B5EF4-FFF2-40B4-BE49-F238E27FC236}">
                <a16:creationId xmlns:a16="http://schemas.microsoft.com/office/drawing/2014/main" id="{4E8C08F0-D5E0-4E04-BF2A-94066EF1D7CC}"/>
              </a:ext>
            </a:extLst>
          </p:cNvPr>
          <p:cNvSpPr/>
          <p:nvPr/>
        </p:nvSpPr>
        <p:spPr>
          <a:xfrm>
            <a:off x="9779023" y="65215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</a:t>
            </a:r>
            <a:r>
              <a:rPr lang="en-US" sz="1200" dirty="0" err="1">
                <a:hlinkClick r:id="rId5"/>
              </a:rPr>
              <a:t>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79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84" y="1317234"/>
            <a:ext cx="4460766" cy="446076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módulo 1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Resumen del módulo 6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1907" y="2523987"/>
            <a:ext cx="6374111" cy="29624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12738" indent="-312738" algn="just">
              <a:lnSpc>
                <a:spcPct val="120000"/>
              </a:lnSpc>
              <a:tabLst>
                <a:tab pos="273050" algn="l"/>
              </a:tabLst>
            </a:pPr>
            <a:r>
              <a:rPr lang="de-DE" sz="2000" b="1" dirty="0"/>
              <a:t>¿Por qué es importante la alfabetización sanitaria digital?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Relevancia de la alfabetización sanitaria digital (en general)</a:t>
            </a:r>
          </a:p>
          <a:p>
            <a:pPr lvl="1" algn="just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2000" dirty="0"/>
              <a:t>Relevancia de la alfabetización sanitaria digital para la gestión de la propia </a:t>
            </a:r>
            <a:r>
              <a:rPr lang="de-DE" sz="2000" dirty="0" err="1"/>
              <a:t>salud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6302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66" y="1599075"/>
            <a:ext cx="4460766" cy="446076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módulo 2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Resumen del módulo 6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7524" y="1685096"/>
            <a:ext cx="6849402" cy="46824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 algn="just"/>
            <a:r>
              <a:rPr lang="en-GB" b="1" dirty="0"/>
              <a:t>Principales problemas sanitarios al aterrizar en un nuevo país</a:t>
            </a:r>
            <a:endParaRPr lang="de-DE" b="1" dirty="0"/>
          </a:p>
          <a:p>
            <a:pPr lvl="1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Diversos riesgos para la salud de los migrantes durante todas las etapas del viaje migratorio</a:t>
            </a:r>
          </a:p>
          <a:p>
            <a:pPr lvl="1" algn="just" fontAlgn="base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Diferencias culturales que influyen en las narrativas sanitarias entre el país de origen y el de acogida </a:t>
            </a:r>
          </a:p>
          <a:p>
            <a:pPr lvl="1" algn="just" fontAlgn="base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Herramientas en línea que pueden facilitar la comprensión de los problemas de salud y las circunstancias específicas de cada país relacionadas con la salud</a:t>
            </a:r>
          </a:p>
          <a:p>
            <a:pPr lvl="1" algn="just" fontAlgn="base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Problemas de salud de los inmigrantes y cómo afrontarlos </a:t>
            </a:r>
          </a:p>
          <a:p>
            <a:pPr lvl="1" algn="just" fontAlgn="base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Terminología sanitaria específica de cada país y exploración de herramientas útiles en línea</a:t>
            </a:r>
          </a:p>
          <a:p>
            <a:pPr lvl="1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Estrategias de prevención de riesgos para la salud y cómo encontrar fuentes online fiables y relevantes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009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75" y="2144985"/>
            <a:ext cx="4460766" cy="446076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módulo 3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Resumen del módulo 6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1907" y="1828800"/>
            <a:ext cx="6639238" cy="47769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312738" indent="-312738" algn="just">
              <a:lnSpc>
                <a:spcPct val="120000"/>
              </a:lnSpc>
              <a:tabLst>
                <a:tab pos="273050" algn="l"/>
              </a:tabLst>
            </a:pPr>
            <a:r>
              <a:rPr lang="de-DE" sz="2000" b="1" dirty="0"/>
              <a:t>¿Qué es un Sistema Nacional de Salud?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1800" dirty="0"/>
              <a:t>¿Cómo funciona mi Sistema Nacional de Salud?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de-DE" sz="1800" dirty="0"/>
              <a:t>¿Cuáles son mis derechos y obligaciones como usuario? </a:t>
            </a:r>
          </a:p>
          <a:p>
            <a:pPr marL="312738" indent="-312738" algn="just">
              <a:lnSpc>
                <a:spcPct val="120000"/>
              </a:lnSpc>
              <a:tabLst>
                <a:tab pos="273050" algn="l"/>
              </a:tabLst>
            </a:pPr>
            <a:r>
              <a:rPr lang="de-DE" sz="2000" b="1" dirty="0"/>
              <a:t>¿Qué servicios presta el Sistema Nacional de Salud?</a:t>
            </a:r>
          </a:p>
          <a:p>
            <a:pPr lvl="1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Emergencia/urgencia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Admisión/entrada general (tarjeta sanitaria, número de la seguridad social)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Médico de familia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Hospital/especialista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dentales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Psicólogo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Farmacia/droguería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Vacunas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69938" lvl="1" indent="-312738">
              <a:lnSpc>
                <a:spcPct val="120000"/>
              </a:lnSpc>
              <a:tabLst>
                <a:tab pos="273050" algn="l"/>
              </a:tabLst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19424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35" y="1483069"/>
            <a:ext cx="4460766" cy="446076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módulo 4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8755117" y="-3932"/>
            <a:ext cx="3435624" cy="2450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Programa de formación resumido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8" name="Google Shape;587;p47"/>
          <p:cNvSpPr txBox="1">
            <a:spLocks/>
          </p:cNvSpPr>
          <p:nvPr/>
        </p:nvSpPr>
        <p:spPr>
          <a:xfrm>
            <a:off x="858115" y="2144985"/>
            <a:ext cx="6007270" cy="4178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Clr>
                <a:srgbClr val="C00000"/>
              </a:buClr>
              <a:buSzPct val="120000"/>
            </a:pPr>
            <a:r>
              <a:rPr lang="en-US" b="1" dirty="0"/>
              <a:t>La alfabetización digital</a:t>
            </a:r>
          </a:p>
          <a:p>
            <a:pPr lvl="1" algn="just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Diferencias entre los dispositivos digitales</a:t>
            </a:r>
          </a:p>
          <a:p>
            <a:pPr lvl="1" algn="just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Cómo buscar en Internet</a:t>
            </a:r>
          </a:p>
          <a:p>
            <a:pPr lvl="1" algn="just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Algunos conceptos y consejos básicos sobre seguridad y privacidad en el entorno digital</a:t>
            </a:r>
          </a:p>
          <a:p>
            <a:pPr lvl="1" algn="just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 debatieron algunas herramientas de comunicación formal en el entorno digital</a:t>
            </a:r>
          </a:p>
        </p:txBody>
      </p:sp>
    </p:spTree>
    <p:extLst>
      <p:ext uri="{BB962C8B-B14F-4D97-AF65-F5344CB8AC3E}">
        <p14:creationId xmlns:p14="http://schemas.microsoft.com/office/powerpoint/2010/main" val="98742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75" y="1673301"/>
            <a:ext cx="4460766" cy="446076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módulo 5</a:t>
            </a:r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B82A66C1-6116-4A83-BD79-EDE0B788F4A6}"/>
              </a:ext>
            </a:extLst>
          </p:cNvPr>
          <p:cNvSpPr/>
          <p:nvPr/>
        </p:nvSpPr>
        <p:spPr>
          <a:xfrm>
            <a:off x="9669517" y="-3932"/>
            <a:ext cx="2521224" cy="382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6.5 Resumen del módulo 6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2609" y="1718718"/>
            <a:ext cx="6412470" cy="34659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12738" indent="-312738" algn="just">
              <a:lnSpc>
                <a:spcPct val="120000"/>
              </a:lnSpc>
              <a:tabLst>
                <a:tab pos="273050" algn="l"/>
              </a:tabLst>
            </a:pPr>
            <a:r>
              <a:rPr lang="en-GB" b="1" dirty="0"/>
              <a:t>Navegar por el sistema nacional de salud a través de las diversas herramientas digitales en línea disponibles en mi país y región para 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sz="2000" dirty="0"/>
              <a:t>Conocer las diferentes webs y apps y para qué sirven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sz="2000" dirty="0"/>
              <a:t>Utilizar las diferentes webs y apps para resolver problemas reales de la propia gestión de la salud</a:t>
            </a:r>
          </a:p>
          <a:p>
            <a:pPr lvl="1"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sz="2000" dirty="0"/>
              <a:t>Demostrar la adquisición de habilidades operativas, de navegación, de búsqueda de información, de evaluación de la fiabilidad y de determinación de la relevancia mediante el uso de diferentes sitios web y aplicaciones introducidas.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0854500"/>
      </p:ext>
    </p:extLst>
  </p:cSld>
  <p:clrMapOvr>
    <a:masterClrMapping/>
  </p:clrMapOvr>
</p:sld>
</file>

<file path=ppt/theme/theme1.xml><?xml version="1.0" encoding="utf-8"?>
<a:theme xmlns:a="http://schemas.openxmlformats.org/drawingml/2006/main" name="3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F3466DE4BB014F91F3181A8421C90C" ma:contentTypeVersion="11" ma:contentTypeDescription="Ein neues Dokument erstellen." ma:contentTypeScope="" ma:versionID="d411799645efc202998fb95bbd2b2b1b">
  <xsd:schema xmlns:xsd="http://www.w3.org/2001/XMLSchema" xmlns:xs="http://www.w3.org/2001/XMLSchema" xmlns:p="http://schemas.microsoft.com/office/2006/metadata/properties" xmlns:ns3="f31421c9-628b-4b4d-907b-e4fb7eb6347f" targetNamespace="http://schemas.microsoft.com/office/2006/metadata/properties" ma:root="true" ma:fieldsID="3a6d949ea3435310d1d50635f6976d2c" ns3:_="">
    <xsd:import namespace="f31421c9-628b-4b4d-907b-e4fb7eb634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21c9-628b-4b4d-907b-e4fb7eb63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322B6-805F-4960-B463-B4E718496B46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f31421c9-628b-4b4d-907b-e4fb7eb6347f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36770E5-1687-46D5-9D35-531EE72D0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421c9-628b-4b4d-907b-e4fb7eb63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2D78E0-464A-4669-87D4-3DEFC76C82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761</Words>
  <Application>Microsoft Office PowerPoint</Application>
  <PresentationFormat>Ευρεία οθόνη</PresentationFormat>
  <Paragraphs>108</Paragraphs>
  <Slides>13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1" baseType="lpstr">
      <vt:lpstr>Roboto</vt:lpstr>
      <vt:lpstr>Wingdings</vt:lpstr>
      <vt:lpstr>Gill Sans</vt:lpstr>
      <vt:lpstr>Arial</vt:lpstr>
      <vt:lpstr>Abadi Extra Light</vt:lpstr>
      <vt:lpstr>Calibri</vt:lpstr>
      <vt:lpstr>Impact</vt:lpstr>
      <vt:lpstr>3_Θέμα του Office</vt:lpstr>
      <vt:lpstr>Παρουσίαση του PowerPoint</vt:lpstr>
      <vt:lpstr>Socios</vt:lpstr>
      <vt:lpstr> 6.2.4 Resumen del programa de formación MIG-DHL</vt:lpstr>
      <vt:lpstr>Resumen del módulo 1</vt:lpstr>
      <vt:lpstr>Resumen del módulo 1</vt:lpstr>
      <vt:lpstr>Resumen del módulo 2</vt:lpstr>
      <vt:lpstr>Resumen del módulo 3</vt:lpstr>
      <vt:lpstr>Resumen del módulo 4</vt:lpstr>
      <vt:lpstr>Resumen del módulo 5</vt:lpstr>
      <vt:lpstr>Resumen del módulo 6</vt:lpstr>
      <vt:lpstr> Evaluación del programa de formación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pantelis bbalaouras</dc:creator>
  <cp:keywords>, docId:74B079E0ECC0D3A4EC652D0357D48AB6</cp:keywords>
  <cp:lastModifiedBy>pantelis balaouras</cp:lastModifiedBy>
  <cp:revision>22</cp:revision>
  <dcterms:created xsi:type="dcterms:W3CDTF">2020-06-02T13:31:56Z</dcterms:created>
  <dcterms:modified xsi:type="dcterms:W3CDTF">2022-07-27T10:47:29Z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  <property fmtid="{D5CDD505-2E9C-101B-9397-08002B2CF9AE}" pid="3" name="NXPowerLiteLastOptimized">
    <vt:lpwstr>8181554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S9.1.4</vt:lpwstr>
  </property>
</Properties>
</file>