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F2F2"/>
          </a:solidFill>
        </a:fill>
      </a:tcStyle>
    </a:wholeTbl>
    <a:band2H>
      <a:tcTxStyle/>
      <a:tcStyle>
        <a:tcBdr/>
        <a:fill>
          <a:solidFill>
            <a:srgbClr val="F9F9F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lumOff val="16690"/>
            </a:scheme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lumOff val="16690"/>
            </a:schemeClr>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lumOff val="16690"/>
            </a:schemeClr>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DCDC"/>
          </a:solidFill>
        </a:fill>
      </a:tcStyle>
    </a:wholeTbl>
    <a:band2H>
      <a:tcTxStyle/>
      <a:tcStyle>
        <a:tcBdr/>
        <a:fill>
          <a:solidFill>
            <a:schemeClr val="accent6">
              <a:lumOff val="63215"/>
            </a:schemeClr>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CFCF"/>
          </a:solidFill>
        </a:fill>
      </a:tcStyle>
    </a:wholeTbl>
    <a:band2H>
      <a:tcTxStyle/>
      <a:tcStyle>
        <a:tcBdr/>
        <a:fill>
          <a:solidFill>
            <a:srgbClr val="E8E8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lumOff val="16690"/>
            </a:schemeClr>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2">
              <a:lumOff val="16690"/>
            </a:schemeClr>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1143000" y="685800"/>
            <a:ext cx="4572000" cy="3429000"/>
          </a:xfrm>
          <a:prstGeom prst="rect">
            <a:avLst/>
          </a:prstGeom>
        </p:spPr>
        <p:txBody>
          <a:bodyPr/>
          <a:lstStyle/>
          <a:p>
            <a:endParaRPr/>
          </a:p>
        </p:txBody>
      </p:sp>
      <p:sp>
        <p:nvSpPr>
          <p:cNvPr id="143" name="Shape 14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rcpjournals.org/content/clinmedicine/10/6/624"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euro.who.int/en/health-topics/disease-prevention/alcohol-use#:~:text=Across%20the%20WHO%20European%20Region,to%20unintentional%20and%20intentional%20injurie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ecdc.europa.eu/sites/default/files/documents/COVID-19-guidance-refugee-asylum-seekers-migrants-EU.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dc.gov/ncbddd/birthdefects/prevention.html"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xfrm>
            <a:off x="381000" y="685800"/>
            <a:ext cx="6096000" cy="3429000"/>
          </a:xfrm>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lvl1pPr marL="171450" indent="-171450">
              <a:buClr>
                <a:srgbClr val="000000"/>
              </a:buClr>
              <a:buSzPts val="1200"/>
              <a:buFont typeface="Arial"/>
              <a:buChar char="•"/>
              <a:defRPr sz="1200">
                <a:latin typeface="Calibri"/>
                <a:ea typeface="Calibri"/>
                <a:cs typeface="Calibri"/>
                <a:sym typeface="Calibri"/>
              </a:defRPr>
            </a:lvl1pPr>
          </a:lstStyle>
          <a:p>
            <a:r>
              <a:t>Cette diapositive doit être incluse dans chaque activité, mais les quatre diapositives suivantes ne doivent être présentes que dans la partie introductive de chaque module.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hape 592"/>
          <p:cNvSpPr>
            <a:spLocks noGrp="1" noRot="1" noChangeAspect="1"/>
          </p:cNvSpPr>
          <p:nvPr>
            <p:ph type="sldImg"/>
          </p:nvPr>
        </p:nvSpPr>
        <p:spPr>
          <a:xfrm>
            <a:off x="381000" y="685800"/>
            <a:ext cx="6096000" cy="3429000"/>
          </a:xfrm>
          <a:prstGeom prst="rect">
            <a:avLst/>
          </a:prstGeom>
        </p:spPr>
        <p:txBody>
          <a:bodyPr/>
          <a:lstStyle/>
          <a:p>
            <a:endParaRPr/>
          </a:p>
        </p:txBody>
      </p:sp>
      <p:sp>
        <p:nvSpPr>
          <p:cNvPr id="593" name="Shape 593"/>
          <p:cNvSpPr>
            <a:spLocks noGrp="1"/>
          </p:cNvSpPr>
          <p:nvPr>
            <p:ph type="body" sz="quarter" idx="1"/>
          </p:nvPr>
        </p:nvSpPr>
        <p:spPr>
          <a:prstGeom prst="rect">
            <a:avLst/>
          </a:prstGeom>
        </p:spPr>
        <p:txBody>
          <a:bodyPr/>
          <a:lstStyle>
            <a:lvl1pPr marL="228600">
              <a:defRPr sz="1200">
                <a:latin typeface="Calibri"/>
                <a:ea typeface="Calibri"/>
                <a:cs typeface="Calibri"/>
                <a:sym typeface="Calibri"/>
              </a:defRPr>
            </a:lvl1pPr>
          </a:lstStyle>
          <a:p>
            <a:r>
              <a:t>Faux</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Shape 623"/>
          <p:cNvSpPr>
            <a:spLocks noGrp="1" noRot="1" noChangeAspect="1"/>
          </p:cNvSpPr>
          <p:nvPr>
            <p:ph type="sldImg"/>
          </p:nvPr>
        </p:nvSpPr>
        <p:spPr>
          <a:xfrm>
            <a:off x="381000" y="685800"/>
            <a:ext cx="6096000" cy="3429000"/>
          </a:xfrm>
          <a:prstGeom prst="rect">
            <a:avLst/>
          </a:prstGeom>
        </p:spPr>
        <p:txBody>
          <a:bodyPr/>
          <a:lstStyle/>
          <a:p>
            <a:endParaRPr/>
          </a:p>
        </p:txBody>
      </p:sp>
      <p:sp>
        <p:nvSpPr>
          <p:cNvPr id="624" name="Shape 624"/>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A3</a:t>
            </a:r>
          </a:p>
          <a:p>
            <a:pPr>
              <a:defRPr sz="1200">
                <a:latin typeface="Calibri"/>
                <a:ea typeface="Calibri"/>
                <a:cs typeface="Calibri"/>
                <a:sym typeface="Calibri"/>
              </a:defRPr>
            </a:pPr>
            <a:r>
              <a:t>B1</a:t>
            </a:r>
          </a:p>
          <a:p>
            <a:pPr>
              <a:defRPr sz="1200">
                <a:latin typeface="Calibri"/>
                <a:ea typeface="Calibri"/>
                <a:cs typeface="Calibri"/>
                <a:sym typeface="Calibri"/>
              </a:defRPr>
            </a:pPr>
            <a:r>
              <a:t>C4</a:t>
            </a:r>
          </a:p>
          <a:p>
            <a:pPr>
              <a:defRPr sz="1200">
                <a:latin typeface="Calibri"/>
                <a:ea typeface="Calibri"/>
                <a:cs typeface="Calibri"/>
                <a:sym typeface="Calibri"/>
              </a:defRPr>
            </a:pPr>
            <a:r>
              <a:t>D2</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Shape 656"/>
          <p:cNvSpPr>
            <a:spLocks noGrp="1" noRot="1" noChangeAspect="1"/>
          </p:cNvSpPr>
          <p:nvPr>
            <p:ph type="sldImg"/>
          </p:nvPr>
        </p:nvSpPr>
        <p:spPr>
          <a:xfrm>
            <a:off x="381000" y="685800"/>
            <a:ext cx="6096000" cy="3429000"/>
          </a:xfrm>
          <a:prstGeom prst="rect">
            <a:avLst/>
          </a:prstGeom>
        </p:spPr>
        <p:txBody>
          <a:bodyPr/>
          <a:lstStyle/>
          <a:p>
            <a:endParaRPr/>
          </a:p>
        </p:txBody>
      </p:sp>
      <p:sp>
        <p:nvSpPr>
          <p:cNvPr id="657" name="Shape 657"/>
          <p:cNvSpPr>
            <a:spLocks noGrp="1"/>
          </p:cNvSpPr>
          <p:nvPr>
            <p:ph type="body" sz="quarter" idx="1"/>
          </p:nvPr>
        </p:nvSpPr>
        <p:spPr>
          <a:prstGeom prst="rect">
            <a:avLst/>
          </a:prstGeom>
        </p:spPr>
        <p:txBody>
          <a:bodyPr/>
          <a:lstStyle/>
          <a:p>
            <a:pPr marL="228600" indent="-228600">
              <a:buClr>
                <a:srgbClr val="000000"/>
              </a:buClr>
              <a:buSzPts val="1200"/>
              <a:buAutoNum type="arabicPeriod"/>
              <a:defRPr sz="1200">
                <a:latin typeface="Calibri"/>
                <a:ea typeface="Calibri"/>
                <a:cs typeface="Calibri"/>
                <a:sym typeface="Calibri"/>
              </a:defRPr>
            </a:pPr>
            <a:r>
              <a:t>Organisation mondiale de la santé. (2019). Vaccins et immunisation. https://www.who.int/health-topics/vaccines-and-immunization#tab=tab_1. Consulté le 17 janvier 2022.</a:t>
            </a:r>
          </a:p>
          <a:p>
            <a:pPr marL="228600" indent="-228600">
              <a:buClr>
                <a:srgbClr val="000000"/>
              </a:buClr>
              <a:buSzPts val="1200"/>
              <a:buAutoNum type="arabicPeriod"/>
              <a:defRPr sz="1200">
                <a:latin typeface="Calibri"/>
                <a:ea typeface="Calibri"/>
                <a:cs typeface="Calibri"/>
                <a:sym typeface="Calibri"/>
              </a:defRPr>
            </a:pPr>
            <a:r>
              <a:t>Organisation mondiale de la santé .(2021). Vaccins et immunisation : Qu'est-ce que la vaccination ? https://www.who.int/news-room/questions-and-answers/item/vaccines-and-immunization-what-is-vaccination. Consulté le 17 janvier 2022</a:t>
            </a:r>
          </a:p>
          <a:p>
            <a:pPr marL="228600" indent="-228600">
              <a:buClr>
                <a:srgbClr val="000000"/>
              </a:buClr>
              <a:buSzPts val="1200"/>
              <a:buAutoNum type="arabicPeriod"/>
              <a:defRPr sz="1200">
                <a:latin typeface="Calibri"/>
                <a:ea typeface="Calibri"/>
                <a:cs typeface="Calibri"/>
                <a:sym typeface="Calibri"/>
              </a:defRPr>
            </a:pPr>
            <a:r>
              <a:t>Organisation mondiale de la santé. (2019). https://www.who.int/news-room/facts-in-pictures/detail/immunization. Consulté le 17 janvier 2022.</a:t>
            </a:r>
          </a:p>
          <a:p>
            <a:pPr marL="228600" indent="-228600">
              <a:buClr>
                <a:srgbClr val="000000"/>
              </a:buClr>
              <a:buSzPts val="1200"/>
              <a:buAutoNum type="arabicPeriod"/>
              <a:defRPr sz="1200">
                <a:latin typeface="Calibri"/>
                <a:ea typeface="Calibri"/>
                <a:cs typeface="Calibri"/>
                <a:sym typeface="Calibri"/>
              </a:defRPr>
            </a:pPr>
            <a:r>
              <a:t>Commission européenne. (2020). Avantages des vaccinations pour la santé. https://ec.europa.eu/commission/presscorner/detail/en/fs_20_2364. Consulté le 17 janvier 2022.</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a:spLocks noGrp="1" noRot="1" noChangeAspect="1"/>
          </p:cNvSpPr>
          <p:nvPr>
            <p:ph type="sldImg"/>
          </p:nvPr>
        </p:nvSpPr>
        <p:spPr>
          <a:xfrm>
            <a:off x="381000" y="685800"/>
            <a:ext cx="6096000" cy="3429000"/>
          </a:xfrm>
          <a:prstGeom prst="rect">
            <a:avLst/>
          </a:prstGeom>
        </p:spPr>
        <p:txBody>
          <a:bodyPr/>
          <a:lstStyle/>
          <a:p>
            <a:endParaRPr/>
          </a:p>
        </p:txBody>
      </p:sp>
      <p:sp>
        <p:nvSpPr>
          <p:cNvPr id="669" name="Shape 669"/>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1. UNICEF .(2020). Immunisation. https://www.unicef.org/eca/health/immunization. Accès le 17 janvier 2022</a:t>
            </a:r>
          </a:p>
          <a:p>
            <a:pPr>
              <a:defRPr sz="1200">
                <a:latin typeface="Calibri"/>
                <a:ea typeface="Calibri"/>
                <a:cs typeface="Calibri"/>
                <a:sym typeface="Calibri"/>
              </a:defRPr>
            </a:pPr>
            <a:r>
              <a:t>2. Organisation mondiale de la santé.(2013). Principes fondamentaux de la sécurité des vaccins : manuel d'apprentissage. SÉCURITÉ. https://www.who.int/vaccine_safety/initiative/tech_support/Vaccine-safety-E-course-manual.pdf. Consulté le 17 janvier 2022.</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Shape 690"/>
          <p:cNvSpPr>
            <a:spLocks noGrp="1" noRot="1" noChangeAspect="1"/>
          </p:cNvSpPr>
          <p:nvPr>
            <p:ph type="sldImg"/>
          </p:nvPr>
        </p:nvSpPr>
        <p:spPr>
          <a:xfrm>
            <a:off x="381000" y="685800"/>
            <a:ext cx="6096000" cy="3429000"/>
          </a:xfrm>
          <a:prstGeom prst="rect">
            <a:avLst/>
          </a:prstGeom>
        </p:spPr>
        <p:txBody>
          <a:bodyPr/>
          <a:lstStyle/>
          <a:p>
            <a:endParaRPr/>
          </a:p>
        </p:txBody>
      </p:sp>
      <p:sp>
        <p:nvSpPr>
          <p:cNvPr id="691" name="Shape 691"/>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1. Organisation mondiale de la santé .(2018). Nutrition. https://www.who.int/news-room/facts-in-pictures/detail/nutrition. Consulté le 16 janvier 2022.</a:t>
            </a:r>
          </a:p>
          <a:p>
            <a:pPr>
              <a:defRPr sz="1200">
                <a:latin typeface="Calibri"/>
                <a:ea typeface="Calibri"/>
                <a:cs typeface="Calibri"/>
                <a:sym typeface="Calibri"/>
              </a:defRPr>
            </a:pPr>
            <a:r>
              <a:t>2. John Hopkins Medicine . (n.d. ). Malnutrition. https://www.hopkinsmedicine.org/health/conditions-and-diseases/malnutrition. Consulté le 16 janvier 2022</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Shape 700"/>
          <p:cNvSpPr>
            <a:spLocks noGrp="1" noRot="1" noChangeAspect="1"/>
          </p:cNvSpPr>
          <p:nvPr>
            <p:ph type="sldImg"/>
          </p:nvPr>
        </p:nvSpPr>
        <p:spPr>
          <a:xfrm>
            <a:off x="381000" y="685800"/>
            <a:ext cx="6096000" cy="3429000"/>
          </a:xfrm>
          <a:prstGeom prst="rect">
            <a:avLst/>
          </a:prstGeom>
        </p:spPr>
        <p:txBody>
          <a:bodyPr/>
          <a:lstStyle/>
          <a:p>
            <a:endParaRPr/>
          </a:p>
        </p:txBody>
      </p:sp>
      <p:sp>
        <p:nvSpPr>
          <p:cNvPr id="701" name="Shape 701"/>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John Hopkins Medicine .(n.d.). Malnutrition. https://www.hopkinsmedicine.org/health/conditions-and-diseases/malnutrition. Consulté le 16 janvier 2022</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Shape 712"/>
          <p:cNvSpPr>
            <a:spLocks noGrp="1" noRot="1" noChangeAspect="1"/>
          </p:cNvSpPr>
          <p:nvPr>
            <p:ph type="sldImg"/>
          </p:nvPr>
        </p:nvSpPr>
        <p:spPr>
          <a:xfrm>
            <a:off x="381000" y="685800"/>
            <a:ext cx="6096000" cy="3429000"/>
          </a:xfrm>
          <a:prstGeom prst="rect">
            <a:avLst/>
          </a:prstGeom>
        </p:spPr>
        <p:txBody>
          <a:bodyPr/>
          <a:lstStyle/>
          <a:p>
            <a:endParaRPr/>
          </a:p>
        </p:txBody>
      </p:sp>
      <p:sp>
        <p:nvSpPr>
          <p:cNvPr id="713" name="Shape 713"/>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1. Saunders J, Smith T, (2010), Malnutrition : causes et conséquences. </a:t>
            </a:r>
            <a:r>
              <a:rPr i="1"/>
              <a:t>Clin Med.</a:t>
            </a:r>
            <a:r>
              <a:t> 2010;10(6):624-627. doi:10.7861/clinmedicine.10-6-624</a:t>
            </a:r>
          </a:p>
          <a:p>
            <a:pPr>
              <a:defRPr sz="1200" u="sng">
                <a:solidFill>
                  <a:srgbClr val="0563C1"/>
                </a:solidFill>
                <a:latin typeface="Calibri"/>
                <a:ea typeface="Calibri"/>
                <a:cs typeface="Calibri"/>
                <a:sym typeface="Calibri"/>
              </a:defRPr>
            </a:pPr>
            <a:r>
              <a:rPr>
                <a:solidFill>
                  <a:schemeClr val="accent5"/>
                </a:solidFill>
                <a:uFill>
                  <a:solidFill>
                    <a:schemeClr val="accent5"/>
                  </a:solidFill>
                </a:uFill>
                <a:hlinkClick r:id="rId3"/>
              </a:rPr>
              <a:t> https://www.rcpjournals.org/content/clinmedicine/10/6/624 </a:t>
            </a:r>
          </a:p>
          <a:p>
            <a:pPr>
              <a:defRPr sz="1200">
                <a:latin typeface="Calibri"/>
                <a:ea typeface="Calibri"/>
                <a:cs typeface="Calibri"/>
                <a:sym typeface="Calibri"/>
              </a:defRPr>
            </a:pPr>
            <a:r>
              <a:t>2. Carr T.P et al .(2016). Nutrition avancée et métabolisme humain. Cengage Learning ; 2016.</a:t>
            </a:r>
          </a:p>
          <a:p>
            <a:pPr>
              <a:defRPr sz="1200">
                <a:latin typeface="Calibri"/>
                <a:ea typeface="Calibri"/>
                <a:cs typeface="Calibri"/>
                <a:sym typeface="Calibri"/>
              </a:defRPr>
            </a:pPr>
            <a:r>
              <a:t>3. Médecine Johns Hopkins - https://www.hopkinsmedicine.org/health/wellness-and-prevention/abcs-of-eating-smart-for-a-healthy-heart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Shape 740"/>
          <p:cNvSpPr>
            <a:spLocks noGrp="1" noRot="1" noChangeAspect="1"/>
          </p:cNvSpPr>
          <p:nvPr>
            <p:ph type="sldImg"/>
          </p:nvPr>
        </p:nvSpPr>
        <p:spPr>
          <a:xfrm>
            <a:off x="381000" y="685800"/>
            <a:ext cx="6096000" cy="3429000"/>
          </a:xfrm>
          <a:prstGeom prst="rect">
            <a:avLst/>
          </a:prstGeom>
        </p:spPr>
        <p:txBody>
          <a:bodyPr/>
          <a:lstStyle/>
          <a:p>
            <a:endParaRPr/>
          </a:p>
        </p:txBody>
      </p:sp>
      <p:sp>
        <p:nvSpPr>
          <p:cNvPr id="741" name="Shape 741"/>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1. National Institute on Alcohol Abuse and Alcoholism (2007). - Alcool et tabac https://pubs.niaaa.nih.gov/publications/aa71/aa71.htm. Consulté le 17 janvier 2022</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Shape 752"/>
          <p:cNvSpPr>
            <a:spLocks noGrp="1" noRot="1" noChangeAspect="1"/>
          </p:cNvSpPr>
          <p:nvPr>
            <p:ph type="sldImg"/>
          </p:nvPr>
        </p:nvSpPr>
        <p:spPr>
          <a:xfrm>
            <a:off x="381000" y="685800"/>
            <a:ext cx="6096000" cy="3429000"/>
          </a:xfrm>
          <a:prstGeom prst="rect">
            <a:avLst/>
          </a:prstGeom>
        </p:spPr>
        <p:txBody>
          <a:bodyPr/>
          <a:lstStyle/>
          <a:p>
            <a:endParaRPr/>
          </a:p>
        </p:txBody>
      </p:sp>
      <p:sp>
        <p:nvSpPr>
          <p:cNvPr id="753" name="Shape 753"/>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OMS/Europe - </a:t>
            </a:r>
            <a:r>
              <a:rPr u="sng">
                <a:solidFill>
                  <a:schemeClr val="accent5"/>
                </a:solidFill>
                <a:uFill>
                  <a:solidFill>
                    <a:schemeClr val="accent5"/>
                  </a:solidFill>
                </a:uFill>
                <a:hlinkClick r:id="rId3"/>
              </a:rPr>
              <a:t>https://www.euro.who.int/en/health-topics/disease-prevention/alcohol-use#:~:text=Across%20the%20WHO%20European%20Region,to%20unintentional%20and%20intentional%20injuries.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Shape 795"/>
          <p:cNvSpPr>
            <a:spLocks noGrp="1" noRot="1" noChangeAspect="1"/>
          </p:cNvSpPr>
          <p:nvPr>
            <p:ph type="sldImg"/>
          </p:nvPr>
        </p:nvSpPr>
        <p:spPr>
          <a:xfrm>
            <a:off x="381000" y="685800"/>
            <a:ext cx="6096000" cy="3429000"/>
          </a:xfrm>
          <a:prstGeom prst="rect">
            <a:avLst/>
          </a:prstGeom>
        </p:spPr>
        <p:txBody>
          <a:bodyPr/>
          <a:lstStyle/>
          <a:p>
            <a:endParaRPr/>
          </a:p>
        </p:txBody>
      </p:sp>
      <p:sp>
        <p:nvSpPr>
          <p:cNvPr id="796" name="Shape 796"/>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Médecine John Hopkins - https://www.hopkinsmedicine.org/health/treatment-tests-and-therapies/screening-tests-for-common-diseases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noRot="1" noChangeAspect="1"/>
          </p:cNvSpPr>
          <p:nvPr>
            <p:ph type="sldImg"/>
          </p:nvPr>
        </p:nvSpPr>
        <p:spPr>
          <a:xfrm>
            <a:off x="381000" y="685800"/>
            <a:ext cx="6096000" cy="3429000"/>
          </a:xfrm>
          <a:prstGeom prst="rect">
            <a:avLst/>
          </a:prstGeom>
        </p:spPr>
        <p:txBody>
          <a:bodyPr/>
          <a:lstStyle/>
          <a:p>
            <a:endParaRPr/>
          </a:p>
        </p:txBody>
      </p:sp>
      <p:sp>
        <p:nvSpPr>
          <p:cNvPr id="462" name="Shape 462"/>
          <p:cNvSpPr>
            <a:spLocks noGrp="1"/>
          </p:cNvSpPr>
          <p:nvPr>
            <p:ph type="body" sz="quarter" idx="1"/>
          </p:nvPr>
        </p:nvSpPr>
        <p:spPr>
          <a:prstGeom prst="rect">
            <a:avLst/>
          </a:prstGeom>
        </p:spPr>
        <p:txBody>
          <a:bodyPr/>
          <a:lstStyle>
            <a:lvl1pPr marL="228600">
              <a:defRPr sz="1200">
                <a:latin typeface="Calibri"/>
                <a:ea typeface="Calibri"/>
                <a:cs typeface="Calibri"/>
                <a:sym typeface="Calibri"/>
              </a:defRPr>
            </a:lvl1pPr>
          </a:lstStyle>
          <a:p>
            <a:r>
              <a:t>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 name="Shape 807"/>
          <p:cNvSpPr>
            <a:spLocks noGrp="1" noRot="1" noChangeAspect="1"/>
          </p:cNvSpPr>
          <p:nvPr>
            <p:ph type="sldImg"/>
          </p:nvPr>
        </p:nvSpPr>
        <p:spPr>
          <a:xfrm>
            <a:off x="381000" y="685800"/>
            <a:ext cx="6096000" cy="3429000"/>
          </a:xfrm>
          <a:prstGeom prst="rect">
            <a:avLst/>
          </a:prstGeom>
        </p:spPr>
        <p:txBody>
          <a:bodyPr/>
          <a:lstStyle/>
          <a:p>
            <a:endParaRPr/>
          </a:p>
        </p:txBody>
      </p:sp>
      <p:sp>
        <p:nvSpPr>
          <p:cNvPr id="808" name="Shape 808"/>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Médecine Johns Hopkins - (https://www.hopkinsmedicine.org/health/treatment-tests-and-therapies/screening-tests-for-common-diseases)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Shape 821"/>
          <p:cNvSpPr>
            <a:spLocks noGrp="1" noRot="1" noChangeAspect="1"/>
          </p:cNvSpPr>
          <p:nvPr>
            <p:ph type="sldImg"/>
          </p:nvPr>
        </p:nvSpPr>
        <p:spPr>
          <a:xfrm>
            <a:off x="381000" y="685800"/>
            <a:ext cx="6096000" cy="3429000"/>
          </a:xfrm>
          <a:prstGeom prst="rect">
            <a:avLst/>
          </a:prstGeom>
        </p:spPr>
        <p:txBody>
          <a:bodyPr/>
          <a:lstStyle/>
          <a:p>
            <a:endParaRPr/>
          </a:p>
        </p:txBody>
      </p:sp>
      <p:sp>
        <p:nvSpPr>
          <p:cNvPr id="822" name="Shape 822"/>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1 Centre européen de prévention et de contrôle des maladies. (2020). Guide pour la prévention et le contrôle des infections à coronavirus (COVID-19) dans les centres d'accueil et de détention de migrants et de réfugiés dans l'UE/EEE et au Royaume-Uni - juin 2020. ECDC : Stockholm ; 2020. Consulté le 16 janvier 2022</a:t>
            </a:r>
          </a:p>
          <a:p>
            <a:pPr>
              <a:defRPr sz="1200" u="sng">
                <a:solidFill>
                  <a:srgbClr val="0563C1"/>
                </a:solidFill>
                <a:latin typeface="Calibri"/>
                <a:ea typeface="Calibri"/>
                <a:cs typeface="Calibri"/>
                <a:sym typeface="Calibri"/>
              </a:defRPr>
            </a:pPr>
            <a:r>
              <a:rPr>
                <a:solidFill>
                  <a:schemeClr val="accent5"/>
                </a:solidFill>
                <a:uFill>
                  <a:solidFill>
                    <a:schemeClr val="accent5"/>
                  </a:solidFill>
                </a:uFill>
                <a:hlinkClick r:id="rId3"/>
              </a:rPr>
              <a:t>https://www.ecdc.europa.eu/sites/default/files/documents/COVID-19-guidance-refugee-asylum-seekers-migrants-EU.pdf </a:t>
            </a:r>
            <a:r>
              <a:rPr u="none">
                <a:solidFill>
                  <a:srgbClr val="000000"/>
                </a:solidFill>
              </a:rPr>
              <a:t>consulté le 16 janvier 2022</a:t>
            </a:r>
          </a:p>
          <a:p>
            <a:pPr>
              <a:defRPr sz="1200">
                <a:latin typeface="Calibri"/>
                <a:ea typeface="Calibri"/>
                <a:cs typeface="Calibri"/>
                <a:sym typeface="Calibri"/>
              </a:defRPr>
            </a:pPr>
            <a:r>
              <a:t>2. OMS. (s.d.). Chapitre 8 - Hygiène personnelle, domestique et communautaire. https://www.who.int/water_sanitation_health/hygiene/settings/hvchap8.pdf. Consulté le 16 janvier 2022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Shape 843"/>
          <p:cNvSpPr>
            <a:spLocks noGrp="1" noRot="1" noChangeAspect="1"/>
          </p:cNvSpPr>
          <p:nvPr>
            <p:ph type="sldImg"/>
          </p:nvPr>
        </p:nvSpPr>
        <p:spPr>
          <a:xfrm>
            <a:off x="381000" y="685800"/>
            <a:ext cx="6096000" cy="3429000"/>
          </a:xfrm>
          <a:prstGeom prst="rect">
            <a:avLst/>
          </a:prstGeom>
        </p:spPr>
        <p:txBody>
          <a:bodyPr/>
          <a:lstStyle/>
          <a:p>
            <a:endParaRPr/>
          </a:p>
        </p:txBody>
      </p:sp>
      <p:sp>
        <p:nvSpPr>
          <p:cNvPr id="844" name="Shape 844"/>
          <p:cNvSpPr>
            <a:spLocks noGrp="1"/>
          </p:cNvSpPr>
          <p:nvPr>
            <p:ph type="body" sz="quarter" idx="1"/>
          </p:nvPr>
        </p:nvSpPr>
        <p:spPr>
          <a:prstGeom prst="rect">
            <a:avLst/>
          </a:prstGeom>
        </p:spPr>
        <p:txBody>
          <a:bodyPr/>
          <a:lstStyle/>
          <a:p>
            <a:pPr marL="228600" algn="just">
              <a:defRPr sz="1200">
                <a:latin typeface="Calibri"/>
                <a:ea typeface="Calibri"/>
                <a:cs typeface="Calibri"/>
                <a:sym typeface="Calibri"/>
              </a:defRPr>
            </a:pPr>
            <a:r>
              <a:t>1. Forum scientifique international sur l'hygiène domestique. (2018). </a:t>
            </a:r>
            <a:r>
              <a:rPr i="1"/>
              <a:t>Contenir la charge des maladies infectieuses est l'affaire de tous : appel à une stratégie intégrée pour développer et promouvoir le changement des comportements d'hygiène à domicile et dans la vie quotidienne </a:t>
            </a:r>
            <a:r>
              <a:t>[Livre blanc]. (n.p. ). https://www.ifh-homehygiene.org/sites/default/files/publications/IFH%20White%20Paper-10-18.pdf. Consulté le 16 janvier 2022</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Shape 862"/>
          <p:cNvSpPr>
            <a:spLocks noGrp="1" noRot="1" noChangeAspect="1"/>
          </p:cNvSpPr>
          <p:nvPr>
            <p:ph type="sldImg"/>
          </p:nvPr>
        </p:nvSpPr>
        <p:spPr>
          <a:xfrm>
            <a:off x="381000" y="685800"/>
            <a:ext cx="6096000" cy="3429000"/>
          </a:xfrm>
          <a:prstGeom prst="rect">
            <a:avLst/>
          </a:prstGeom>
        </p:spPr>
        <p:txBody>
          <a:bodyPr/>
          <a:lstStyle/>
          <a:p>
            <a:endParaRPr/>
          </a:p>
        </p:txBody>
      </p:sp>
      <p:sp>
        <p:nvSpPr>
          <p:cNvPr id="863" name="Shape 863"/>
          <p:cNvSpPr>
            <a:spLocks noGrp="1"/>
          </p:cNvSpPr>
          <p:nvPr>
            <p:ph type="body" sz="quarter" idx="1"/>
          </p:nvPr>
        </p:nvSpPr>
        <p:spPr>
          <a:prstGeom prst="rect">
            <a:avLst/>
          </a:prstGeom>
        </p:spPr>
        <p:txBody>
          <a:bodyPr/>
          <a:lstStyle>
            <a:lvl1pPr marL="228600">
              <a:defRPr sz="1200">
                <a:latin typeface="Calibri"/>
                <a:ea typeface="Calibri"/>
                <a:cs typeface="Calibri"/>
                <a:sym typeface="Calibri"/>
              </a:defRPr>
            </a:lvl1pPr>
          </a:lstStyle>
          <a:p>
            <a:r>
              <a:t>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 name="Shape 887"/>
          <p:cNvSpPr>
            <a:spLocks noGrp="1" noRot="1" noChangeAspect="1"/>
          </p:cNvSpPr>
          <p:nvPr>
            <p:ph type="sldImg"/>
          </p:nvPr>
        </p:nvSpPr>
        <p:spPr>
          <a:xfrm>
            <a:off x="381000" y="685800"/>
            <a:ext cx="6096000" cy="3429000"/>
          </a:xfrm>
          <a:prstGeom prst="rect">
            <a:avLst/>
          </a:prstGeom>
        </p:spPr>
        <p:txBody>
          <a:bodyPr/>
          <a:lstStyle/>
          <a:p>
            <a:endParaRPr/>
          </a:p>
        </p:txBody>
      </p:sp>
      <p:sp>
        <p:nvSpPr>
          <p:cNvPr id="888" name="Shape 888"/>
          <p:cNvSpPr>
            <a:spLocks noGrp="1"/>
          </p:cNvSpPr>
          <p:nvPr>
            <p:ph type="body" sz="quarter" idx="1"/>
          </p:nvPr>
        </p:nvSpPr>
        <p:spPr>
          <a:prstGeom prst="rect">
            <a:avLst/>
          </a:prstGeom>
        </p:spPr>
        <p:txBody>
          <a:bodyPr/>
          <a:lstStyle/>
          <a:p>
            <a:pPr marL="228600" algn="just">
              <a:defRPr sz="1200">
                <a:latin typeface="Calibri"/>
                <a:ea typeface="Calibri"/>
                <a:cs typeface="Calibri"/>
                <a:sym typeface="Calibri"/>
              </a:defRPr>
            </a:pPr>
            <a:r>
              <a:t>A3</a:t>
            </a:r>
          </a:p>
          <a:p>
            <a:pPr marL="228600" algn="just">
              <a:defRPr sz="1200">
                <a:latin typeface="Calibri"/>
                <a:ea typeface="Calibri"/>
                <a:cs typeface="Calibri"/>
                <a:sym typeface="Calibri"/>
              </a:defRPr>
            </a:pPr>
            <a:r>
              <a:t>B1</a:t>
            </a:r>
          </a:p>
          <a:p>
            <a:pPr marL="228600" algn="just">
              <a:defRPr sz="1200">
                <a:latin typeface="Calibri"/>
                <a:ea typeface="Calibri"/>
                <a:cs typeface="Calibri"/>
                <a:sym typeface="Calibri"/>
              </a:defRPr>
            </a:pPr>
            <a:r>
              <a:t>C2</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Shape 906"/>
          <p:cNvSpPr>
            <a:spLocks noGrp="1" noRot="1" noChangeAspect="1"/>
          </p:cNvSpPr>
          <p:nvPr>
            <p:ph type="sldImg"/>
          </p:nvPr>
        </p:nvSpPr>
        <p:spPr>
          <a:xfrm>
            <a:off x="381000" y="685800"/>
            <a:ext cx="6096000" cy="3429000"/>
          </a:xfrm>
          <a:prstGeom prst="rect">
            <a:avLst/>
          </a:prstGeom>
        </p:spPr>
        <p:txBody>
          <a:bodyPr/>
          <a:lstStyle/>
          <a:p>
            <a:endParaRPr/>
          </a:p>
        </p:txBody>
      </p:sp>
      <p:sp>
        <p:nvSpPr>
          <p:cNvPr id="907" name="Shape 907"/>
          <p:cNvSpPr>
            <a:spLocks noGrp="1"/>
          </p:cNvSpPr>
          <p:nvPr>
            <p:ph type="body" sz="quarter" idx="1"/>
          </p:nvPr>
        </p:nvSpPr>
        <p:spPr>
          <a:prstGeom prst="rect">
            <a:avLst/>
          </a:prstGeom>
        </p:spPr>
        <p:txBody>
          <a:bodyPr/>
          <a:lstStyle>
            <a:lvl1pPr marL="228600">
              <a:defRPr sz="1200">
                <a:latin typeface="Calibri"/>
                <a:ea typeface="Calibri"/>
                <a:cs typeface="Calibri"/>
                <a:sym typeface="Calibri"/>
              </a:defRPr>
            </a:lvl1pPr>
          </a:lstStyle>
          <a:p>
            <a:r>
              <a:t>A, C</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 name="Shape 959"/>
          <p:cNvSpPr>
            <a:spLocks noGrp="1" noRot="1" noChangeAspect="1"/>
          </p:cNvSpPr>
          <p:nvPr>
            <p:ph type="sldImg"/>
          </p:nvPr>
        </p:nvSpPr>
        <p:spPr>
          <a:xfrm>
            <a:off x="381000" y="685800"/>
            <a:ext cx="6096000" cy="3429000"/>
          </a:xfrm>
          <a:prstGeom prst="rect">
            <a:avLst/>
          </a:prstGeom>
        </p:spPr>
        <p:txBody>
          <a:bodyPr/>
          <a:lstStyle/>
          <a:p>
            <a:endParaRPr/>
          </a:p>
        </p:txBody>
      </p:sp>
      <p:sp>
        <p:nvSpPr>
          <p:cNvPr id="960" name="Shape 960"/>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Centre pour le contrôle et la prévention des maladies (CDC) - </a:t>
            </a:r>
            <a:r>
              <a:rPr u="sng">
                <a:solidFill>
                  <a:schemeClr val="accent5"/>
                </a:solidFill>
                <a:uFill>
                  <a:solidFill>
                    <a:schemeClr val="accent5"/>
                  </a:solidFill>
                </a:uFill>
                <a:hlinkClick r:id="rId3"/>
              </a:rPr>
              <a:t>https://www.cdc.gov/ncbddd/birthdefects/prevention.html </a:t>
            </a:r>
            <a:r>
              <a:t>Consulté le 17 janvier 2022.</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 name="Shape 970"/>
          <p:cNvSpPr>
            <a:spLocks noGrp="1" noRot="1" noChangeAspect="1"/>
          </p:cNvSpPr>
          <p:nvPr>
            <p:ph type="sldImg"/>
          </p:nvPr>
        </p:nvSpPr>
        <p:spPr>
          <a:xfrm>
            <a:off x="381000" y="685800"/>
            <a:ext cx="6096000" cy="3429000"/>
          </a:xfrm>
          <a:prstGeom prst="rect">
            <a:avLst/>
          </a:prstGeom>
        </p:spPr>
        <p:txBody>
          <a:bodyPr/>
          <a:lstStyle/>
          <a:p>
            <a:endParaRPr/>
          </a:p>
        </p:txBody>
      </p:sp>
      <p:sp>
        <p:nvSpPr>
          <p:cNvPr id="971" name="Shape 971"/>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Centre pour le contrôle et la prévention des maladies (CDC) - https://www.cdc.gov/pregnancy/during.html. Consulté le 17 janvier 2022</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 name="Shape 1003"/>
          <p:cNvSpPr>
            <a:spLocks noGrp="1" noRot="1" noChangeAspect="1"/>
          </p:cNvSpPr>
          <p:nvPr>
            <p:ph type="sldImg"/>
          </p:nvPr>
        </p:nvSpPr>
        <p:spPr>
          <a:xfrm>
            <a:off x="381000" y="685800"/>
            <a:ext cx="6096000" cy="3429000"/>
          </a:xfrm>
          <a:prstGeom prst="rect">
            <a:avLst/>
          </a:prstGeom>
        </p:spPr>
        <p:txBody>
          <a:bodyPr/>
          <a:lstStyle/>
          <a:p>
            <a:endParaRPr/>
          </a:p>
        </p:txBody>
      </p:sp>
      <p:sp>
        <p:nvSpPr>
          <p:cNvPr id="1004" name="Shape 1004"/>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Bryce, E., Mullany, L.C., Khatry, S.K. </a:t>
            </a:r>
            <a:r>
              <a:rPr i="1"/>
              <a:t>et al. </a:t>
            </a:r>
            <a:r>
              <a:t>Coverage of the four WHO neonatal care essentials and their association with neonatal survival in southern Nepal. </a:t>
            </a:r>
            <a:r>
              <a:rPr i="1"/>
              <a:t>BMC Pregnancy Childbirth </a:t>
            </a:r>
            <a:r>
              <a:rPr b="1"/>
              <a:t>20, </a:t>
            </a:r>
            <a:r>
              <a:t>540 (2020). https://doi.org/10.1186/s12884-020-03239-6</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Shape 1012"/>
          <p:cNvSpPr>
            <a:spLocks noGrp="1" noRot="1" noChangeAspect="1"/>
          </p:cNvSpPr>
          <p:nvPr>
            <p:ph type="sldImg"/>
          </p:nvPr>
        </p:nvSpPr>
        <p:spPr>
          <a:xfrm>
            <a:off x="381000" y="685800"/>
            <a:ext cx="6096000" cy="3429000"/>
          </a:xfrm>
          <a:prstGeom prst="rect">
            <a:avLst/>
          </a:prstGeom>
        </p:spPr>
        <p:txBody>
          <a:bodyPr/>
          <a:lstStyle/>
          <a:p>
            <a:endParaRPr/>
          </a:p>
        </p:txBody>
      </p:sp>
      <p:sp>
        <p:nvSpPr>
          <p:cNvPr id="1013" name="Shape 1013"/>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Bryce, E., Mullany, L.C., Khatry, S.K. </a:t>
            </a:r>
            <a:r>
              <a:rPr i="1"/>
              <a:t>et al. </a:t>
            </a:r>
            <a:r>
              <a:t>Coverage of the four WHO neonatal care essentials and their association with neonatal survival in southern Nepal. </a:t>
            </a:r>
            <a:r>
              <a:rPr i="1"/>
              <a:t>BMC Pregnancy Childbirth </a:t>
            </a:r>
            <a:r>
              <a:rPr b="1"/>
              <a:t>20, </a:t>
            </a:r>
            <a:r>
              <a:t>540 (2020). https://doi.org/10.1186/s12884-020-03239-6</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hape 480"/>
          <p:cNvSpPr>
            <a:spLocks noGrp="1" noRot="1" noChangeAspect="1"/>
          </p:cNvSpPr>
          <p:nvPr>
            <p:ph type="sldImg"/>
          </p:nvPr>
        </p:nvSpPr>
        <p:spPr>
          <a:xfrm>
            <a:off x="381000" y="685800"/>
            <a:ext cx="6096000" cy="3429000"/>
          </a:xfrm>
          <a:prstGeom prst="rect">
            <a:avLst/>
          </a:prstGeom>
        </p:spPr>
        <p:txBody>
          <a:bodyPr/>
          <a:lstStyle/>
          <a:p>
            <a:endParaRPr/>
          </a:p>
        </p:txBody>
      </p:sp>
      <p:sp>
        <p:nvSpPr>
          <p:cNvPr id="481" name="Shape 481"/>
          <p:cNvSpPr>
            <a:spLocks noGrp="1"/>
          </p:cNvSpPr>
          <p:nvPr>
            <p:ph type="body" sz="quarter" idx="1"/>
          </p:nvPr>
        </p:nvSpPr>
        <p:spPr>
          <a:prstGeom prst="rect">
            <a:avLst/>
          </a:prstGeom>
        </p:spPr>
        <p:txBody>
          <a:bodyPr/>
          <a:lstStyle>
            <a:lvl1pPr marL="228600">
              <a:defRPr sz="1200">
                <a:latin typeface="Calibri"/>
                <a:ea typeface="Calibri"/>
                <a:cs typeface="Calibri"/>
                <a:sym typeface="Calibri"/>
              </a:defRPr>
            </a:lvl1pPr>
          </a:lstStyle>
          <a:p>
            <a:r>
              <a:t>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Shape 1023"/>
          <p:cNvSpPr>
            <a:spLocks noGrp="1" noRot="1" noChangeAspect="1"/>
          </p:cNvSpPr>
          <p:nvPr>
            <p:ph type="sldImg"/>
          </p:nvPr>
        </p:nvSpPr>
        <p:spPr>
          <a:xfrm>
            <a:off x="381000" y="685800"/>
            <a:ext cx="6096000" cy="3429000"/>
          </a:xfrm>
          <a:prstGeom prst="rect">
            <a:avLst/>
          </a:prstGeom>
        </p:spPr>
        <p:txBody>
          <a:bodyPr/>
          <a:lstStyle/>
          <a:p>
            <a:endParaRPr/>
          </a:p>
        </p:txBody>
      </p:sp>
      <p:sp>
        <p:nvSpPr>
          <p:cNvPr id="1024" name="Shape 1024"/>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Bryce, E., Mullany, L.C., Khatry, S.K. </a:t>
            </a:r>
            <a:r>
              <a:rPr i="1"/>
              <a:t>et al. </a:t>
            </a:r>
            <a:r>
              <a:t>Coverage of the four WHO neonatal care essentials and their association with neonatal survival in southern Nepal. </a:t>
            </a:r>
            <a:r>
              <a:rPr i="1"/>
              <a:t>BMC Pregnancy Childbirth </a:t>
            </a:r>
            <a:r>
              <a:rPr b="1"/>
              <a:t>20, </a:t>
            </a:r>
            <a:r>
              <a:t>540 (2020). https://doi.org/10.1186/s12884-020-03239-6</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Shape 1052"/>
          <p:cNvSpPr>
            <a:spLocks noGrp="1" noRot="1" noChangeAspect="1"/>
          </p:cNvSpPr>
          <p:nvPr>
            <p:ph type="sldImg"/>
          </p:nvPr>
        </p:nvSpPr>
        <p:spPr>
          <a:xfrm>
            <a:off x="381000" y="685800"/>
            <a:ext cx="6096000" cy="3429000"/>
          </a:xfrm>
          <a:prstGeom prst="rect">
            <a:avLst/>
          </a:prstGeom>
        </p:spPr>
        <p:txBody>
          <a:bodyPr/>
          <a:lstStyle/>
          <a:p>
            <a:endParaRPr/>
          </a:p>
        </p:txBody>
      </p:sp>
      <p:sp>
        <p:nvSpPr>
          <p:cNvPr id="1053" name="Shape 1053"/>
          <p:cNvSpPr>
            <a:spLocks noGrp="1"/>
          </p:cNvSpPr>
          <p:nvPr>
            <p:ph type="body" sz="quarter" idx="1"/>
          </p:nvPr>
        </p:nvSpPr>
        <p:spPr>
          <a:prstGeom prst="rect">
            <a:avLst/>
          </a:prstGeom>
        </p:spPr>
        <p:txBody>
          <a:bodyPr/>
          <a:lstStyle>
            <a:lvl1pPr marL="228600">
              <a:defRPr sz="1200">
                <a:latin typeface="Calibri"/>
                <a:ea typeface="Calibri"/>
                <a:cs typeface="Calibri"/>
                <a:sym typeface="Calibri"/>
              </a:defRPr>
            </a:lvl1pPr>
          </a:lstStyle>
          <a:p>
            <a:r>
              <a:t>C</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Shape 1064"/>
          <p:cNvSpPr>
            <a:spLocks noGrp="1" noRot="1" noChangeAspect="1"/>
          </p:cNvSpPr>
          <p:nvPr>
            <p:ph type="sldImg"/>
          </p:nvPr>
        </p:nvSpPr>
        <p:spPr>
          <a:xfrm>
            <a:off x="381000" y="685800"/>
            <a:ext cx="6096000" cy="3429000"/>
          </a:xfrm>
          <a:prstGeom prst="rect">
            <a:avLst/>
          </a:prstGeom>
        </p:spPr>
        <p:txBody>
          <a:bodyPr/>
          <a:lstStyle/>
          <a:p>
            <a:endParaRPr/>
          </a:p>
        </p:txBody>
      </p:sp>
      <p:sp>
        <p:nvSpPr>
          <p:cNvPr id="1065" name="Shape 1065"/>
          <p:cNvSpPr>
            <a:spLocks noGrp="1"/>
          </p:cNvSpPr>
          <p:nvPr>
            <p:ph type="body" sz="quarter" idx="1"/>
          </p:nvPr>
        </p:nvSpPr>
        <p:spPr>
          <a:prstGeom prst="rect">
            <a:avLst/>
          </a:prstGeom>
        </p:spPr>
        <p:txBody>
          <a:bodyPr/>
          <a:lstStyle>
            <a:lvl1pPr marL="228600">
              <a:defRPr sz="1200">
                <a:latin typeface="Calibri"/>
                <a:ea typeface="Calibri"/>
                <a:cs typeface="Calibri"/>
                <a:sym typeface="Calibri"/>
              </a:defRPr>
            </a:lvl1pPr>
          </a:lstStyle>
          <a:p>
            <a:r>
              <a:t>Véritable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Shape 1083"/>
          <p:cNvSpPr>
            <a:spLocks noGrp="1" noRot="1" noChangeAspect="1"/>
          </p:cNvSpPr>
          <p:nvPr>
            <p:ph type="sldImg"/>
          </p:nvPr>
        </p:nvSpPr>
        <p:spPr>
          <a:xfrm>
            <a:off x="381000" y="685800"/>
            <a:ext cx="6096000" cy="3429000"/>
          </a:xfrm>
          <a:prstGeom prst="rect">
            <a:avLst/>
          </a:prstGeom>
        </p:spPr>
        <p:txBody>
          <a:bodyPr/>
          <a:lstStyle/>
          <a:p>
            <a:endParaRPr/>
          </a:p>
        </p:txBody>
      </p:sp>
      <p:sp>
        <p:nvSpPr>
          <p:cNvPr id="1084" name="Shape 1084"/>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A2</a:t>
            </a:r>
          </a:p>
          <a:p>
            <a:pPr>
              <a:defRPr sz="1200">
                <a:latin typeface="Calibri"/>
                <a:ea typeface="Calibri"/>
                <a:cs typeface="Calibri"/>
                <a:sym typeface="Calibri"/>
              </a:defRPr>
            </a:pPr>
            <a:r>
              <a:t>B1</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 name="Shape 1193"/>
          <p:cNvSpPr>
            <a:spLocks noGrp="1" noRot="1" noChangeAspect="1"/>
          </p:cNvSpPr>
          <p:nvPr>
            <p:ph type="sldImg"/>
          </p:nvPr>
        </p:nvSpPr>
        <p:spPr>
          <a:xfrm>
            <a:off x="381000" y="685800"/>
            <a:ext cx="6096000" cy="3429000"/>
          </a:xfrm>
          <a:prstGeom prst="rect">
            <a:avLst/>
          </a:prstGeom>
        </p:spPr>
        <p:txBody>
          <a:bodyPr/>
          <a:lstStyle/>
          <a:p>
            <a:endParaRPr/>
          </a:p>
        </p:txBody>
      </p:sp>
      <p:sp>
        <p:nvSpPr>
          <p:cNvPr id="1194" name="Shape 1194"/>
          <p:cNvSpPr>
            <a:spLocks noGrp="1"/>
          </p:cNvSpPr>
          <p:nvPr>
            <p:ph type="body" sz="quarter" idx="1"/>
          </p:nvPr>
        </p:nvSpPr>
        <p:spPr>
          <a:prstGeom prst="rect">
            <a:avLst/>
          </a:prstGeom>
        </p:spPr>
        <p:txBody>
          <a:bodyPr/>
          <a:lstStyle>
            <a:lvl1pPr marL="228600">
              <a:defRPr sz="1200">
                <a:latin typeface="Calibri"/>
                <a:ea typeface="Calibri"/>
                <a:cs typeface="Calibri"/>
                <a:sym typeface="Calibri"/>
              </a:defRPr>
            </a:lvl1pPr>
          </a:lstStyle>
          <a:p>
            <a:r>
              <a:t>B</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hape 499"/>
          <p:cNvSpPr>
            <a:spLocks noGrp="1" noRot="1" noChangeAspect="1"/>
          </p:cNvSpPr>
          <p:nvPr>
            <p:ph type="sldImg"/>
          </p:nvPr>
        </p:nvSpPr>
        <p:spPr>
          <a:xfrm>
            <a:off x="381000" y="685800"/>
            <a:ext cx="6096000" cy="3429000"/>
          </a:xfrm>
          <a:prstGeom prst="rect">
            <a:avLst/>
          </a:prstGeom>
        </p:spPr>
        <p:txBody>
          <a:bodyPr/>
          <a:lstStyle/>
          <a:p>
            <a:endParaRPr/>
          </a:p>
        </p:txBody>
      </p:sp>
      <p:sp>
        <p:nvSpPr>
          <p:cNvPr id="500" name="Shape 500"/>
          <p:cNvSpPr>
            <a:spLocks noGrp="1"/>
          </p:cNvSpPr>
          <p:nvPr>
            <p:ph type="body" sz="quarter" idx="1"/>
          </p:nvPr>
        </p:nvSpPr>
        <p:spPr>
          <a:prstGeom prst="rect">
            <a:avLst/>
          </a:prstGeom>
        </p:spPr>
        <p:txBody>
          <a:bodyPr/>
          <a:lstStyle>
            <a:lvl1pPr marL="228600">
              <a:defRPr sz="1200">
                <a:latin typeface="Calibri"/>
                <a:ea typeface="Calibri"/>
                <a:cs typeface="Calibri"/>
                <a:sym typeface="Calibri"/>
              </a:defRPr>
            </a:lvl1pPr>
          </a:lstStyle>
          <a:p>
            <a:r>
              <a:t>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noRot="1" noChangeAspect="1"/>
          </p:cNvSpPr>
          <p:nvPr>
            <p:ph type="sldImg"/>
          </p:nvPr>
        </p:nvSpPr>
        <p:spPr>
          <a:xfrm>
            <a:off x="381000" y="685800"/>
            <a:ext cx="6096000" cy="3429000"/>
          </a:xfrm>
          <a:prstGeom prst="rect">
            <a:avLst/>
          </a:prstGeom>
        </p:spPr>
        <p:txBody>
          <a:bodyPr/>
          <a:lstStyle/>
          <a:p>
            <a:endParaRPr/>
          </a:p>
        </p:txBody>
      </p:sp>
      <p:sp>
        <p:nvSpPr>
          <p:cNvPr id="519" name="Shape 519"/>
          <p:cNvSpPr>
            <a:spLocks noGrp="1"/>
          </p:cNvSpPr>
          <p:nvPr>
            <p:ph type="body" sz="quarter" idx="1"/>
          </p:nvPr>
        </p:nvSpPr>
        <p:spPr>
          <a:prstGeom prst="rect">
            <a:avLst/>
          </a:prstGeom>
        </p:spPr>
        <p:txBody>
          <a:bodyPr/>
          <a:lstStyle>
            <a:lvl1pPr marL="228600">
              <a:defRPr sz="1200">
                <a:latin typeface="Calibri"/>
                <a:ea typeface="Calibri"/>
                <a:cs typeface="Calibri"/>
                <a:sym typeface="Calibri"/>
              </a:defRPr>
            </a:lvl1pPr>
          </a:lstStyle>
          <a:p>
            <a:r>
              <a:t>B</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Shape 537"/>
          <p:cNvSpPr>
            <a:spLocks noGrp="1" noRot="1" noChangeAspect="1"/>
          </p:cNvSpPr>
          <p:nvPr>
            <p:ph type="sldImg"/>
          </p:nvPr>
        </p:nvSpPr>
        <p:spPr>
          <a:xfrm>
            <a:off x="381000" y="685800"/>
            <a:ext cx="6096000" cy="3429000"/>
          </a:xfrm>
          <a:prstGeom prst="rect">
            <a:avLst/>
          </a:prstGeom>
        </p:spPr>
        <p:txBody>
          <a:bodyPr/>
          <a:lstStyle/>
          <a:p>
            <a:endParaRPr/>
          </a:p>
        </p:txBody>
      </p:sp>
      <p:sp>
        <p:nvSpPr>
          <p:cNvPr id="538" name="Shape 538"/>
          <p:cNvSpPr>
            <a:spLocks noGrp="1"/>
          </p:cNvSpPr>
          <p:nvPr>
            <p:ph type="body" sz="quarter" idx="1"/>
          </p:nvPr>
        </p:nvSpPr>
        <p:spPr>
          <a:prstGeom prst="rect">
            <a:avLst/>
          </a:prstGeom>
        </p:spPr>
        <p:txBody>
          <a:bodyPr/>
          <a:lstStyle>
            <a:lvl1pPr marL="228600">
              <a:defRPr sz="1200">
                <a:latin typeface="Calibri"/>
                <a:ea typeface="Calibri"/>
                <a:cs typeface="Calibri"/>
                <a:sym typeface="Calibri"/>
              </a:defRPr>
            </a:lvl1pPr>
          </a:lstStyle>
          <a:p>
            <a:r>
              <a:t>B</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Shape 556"/>
          <p:cNvSpPr>
            <a:spLocks noGrp="1" noRot="1" noChangeAspect="1"/>
          </p:cNvSpPr>
          <p:nvPr>
            <p:ph type="sldImg"/>
          </p:nvPr>
        </p:nvSpPr>
        <p:spPr>
          <a:xfrm>
            <a:off x="381000" y="685800"/>
            <a:ext cx="6096000" cy="3429000"/>
          </a:xfrm>
          <a:prstGeom prst="rect">
            <a:avLst/>
          </a:prstGeom>
        </p:spPr>
        <p:txBody>
          <a:bodyPr/>
          <a:lstStyle/>
          <a:p>
            <a:endParaRPr/>
          </a:p>
        </p:txBody>
      </p:sp>
      <p:sp>
        <p:nvSpPr>
          <p:cNvPr id="557" name="Shape 557"/>
          <p:cNvSpPr>
            <a:spLocks noGrp="1"/>
          </p:cNvSpPr>
          <p:nvPr>
            <p:ph type="body" sz="quarter" idx="1"/>
          </p:nvPr>
        </p:nvSpPr>
        <p:spPr>
          <a:prstGeom prst="rect">
            <a:avLst/>
          </a:prstGeom>
        </p:spPr>
        <p:txBody>
          <a:bodyPr/>
          <a:lstStyle>
            <a:lvl1pPr marL="228600">
              <a:defRPr sz="1200">
                <a:latin typeface="Calibri"/>
                <a:ea typeface="Calibri"/>
                <a:cs typeface="Calibri"/>
                <a:sym typeface="Calibri"/>
              </a:defRPr>
            </a:lvl1pPr>
          </a:lstStyle>
          <a:p>
            <a:r>
              <a:t>A,D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Shape 568"/>
          <p:cNvSpPr>
            <a:spLocks noGrp="1" noRot="1" noChangeAspect="1"/>
          </p:cNvSpPr>
          <p:nvPr>
            <p:ph type="sldImg"/>
          </p:nvPr>
        </p:nvSpPr>
        <p:spPr>
          <a:xfrm>
            <a:off x="381000" y="685800"/>
            <a:ext cx="6096000" cy="3429000"/>
          </a:xfrm>
          <a:prstGeom prst="rect">
            <a:avLst/>
          </a:prstGeom>
        </p:spPr>
        <p:txBody>
          <a:bodyPr/>
          <a:lstStyle/>
          <a:p>
            <a:endParaRPr/>
          </a:p>
        </p:txBody>
      </p:sp>
      <p:sp>
        <p:nvSpPr>
          <p:cNvPr id="569" name="Shape 569"/>
          <p:cNvSpPr>
            <a:spLocks noGrp="1"/>
          </p:cNvSpPr>
          <p:nvPr>
            <p:ph type="body" sz="quarter" idx="1"/>
          </p:nvPr>
        </p:nvSpPr>
        <p:spPr>
          <a:prstGeom prst="rect">
            <a:avLst/>
          </a:prstGeom>
        </p:spPr>
        <p:txBody>
          <a:bodyPr/>
          <a:lstStyle>
            <a:lvl1pPr marL="228600">
              <a:defRPr sz="1200">
                <a:latin typeface="Calibri"/>
                <a:ea typeface="Calibri"/>
                <a:cs typeface="Calibri"/>
                <a:sym typeface="Calibri"/>
              </a:defRPr>
            </a:lvl1pPr>
          </a:lstStyle>
          <a:p>
            <a:r>
              <a:t>Faux</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noRot="1" noChangeAspect="1"/>
          </p:cNvSpPr>
          <p:nvPr>
            <p:ph type="sldImg"/>
          </p:nvPr>
        </p:nvSpPr>
        <p:spPr>
          <a:xfrm>
            <a:off x="381000" y="685800"/>
            <a:ext cx="6096000" cy="3429000"/>
          </a:xfrm>
          <a:prstGeom prst="rect">
            <a:avLst/>
          </a:prstGeom>
        </p:spPr>
        <p:txBody>
          <a:bodyPr/>
          <a:lstStyle/>
          <a:p>
            <a:endParaRPr/>
          </a:p>
        </p:txBody>
      </p:sp>
      <p:sp>
        <p:nvSpPr>
          <p:cNvPr id="581" name="Shape 581"/>
          <p:cNvSpPr>
            <a:spLocks noGrp="1"/>
          </p:cNvSpPr>
          <p:nvPr>
            <p:ph type="body" sz="quarter" idx="1"/>
          </p:nvPr>
        </p:nvSpPr>
        <p:spPr>
          <a:prstGeom prst="rect">
            <a:avLst/>
          </a:prstGeom>
        </p:spPr>
        <p:txBody>
          <a:bodyPr/>
          <a:lstStyle>
            <a:lvl1pPr marL="228600">
              <a:defRPr sz="1200">
                <a:latin typeface="Calibri"/>
                <a:ea typeface="Calibri"/>
                <a:cs typeface="Calibri"/>
                <a:sym typeface="Calibri"/>
              </a:defRPr>
            </a:lvl1pPr>
          </a:lstStyle>
          <a:p>
            <a:r>
              <a:t>Faux</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Starting slide">
    <p:spTree>
      <p:nvGrpSpPr>
        <p:cNvPr id="1" name=""/>
        <p:cNvGrpSpPr/>
        <p:nvPr/>
      </p:nvGrpSpPr>
      <p:grpSpPr>
        <a:xfrm>
          <a:off x="0" y="0"/>
          <a:ext cx="0" cy="0"/>
          <a:chOff x="0" y="0"/>
          <a:chExt cx="0" cy="0"/>
        </a:xfrm>
      </p:grpSpPr>
      <p:sp>
        <p:nvSpPr>
          <p:cNvPr id="1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Περιεχόμενο με λεζάντα">
    <p:spTree>
      <p:nvGrpSpPr>
        <p:cNvPr id="1" name=""/>
        <p:cNvGrpSpPr/>
        <p:nvPr/>
      </p:nvGrpSpPr>
      <p:grpSpPr>
        <a:xfrm>
          <a:off x="0" y="0"/>
          <a:ext cx="0" cy="0"/>
          <a:chOff x="0" y="0"/>
          <a:chExt cx="0" cy="0"/>
        </a:xfrm>
      </p:grpSpPr>
      <p:sp>
        <p:nvSpPr>
          <p:cNvPr id="113" name="Titolo Testo"/>
          <p:cNvSpPr txBox="1">
            <a:spLocks noGrp="1"/>
          </p:cNvSpPr>
          <p:nvPr>
            <p:ph type="title"/>
          </p:nvPr>
        </p:nvSpPr>
        <p:spPr>
          <a:xfrm>
            <a:off x="839787" y="457200"/>
            <a:ext cx="3932239" cy="1600200"/>
          </a:xfrm>
          <a:prstGeom prst="rect">
            <a:avLst/>
          </a:prstGeom>
        </p:spPr>
        <p:txBody>
          <a:bodyPr anchor="b"/>
          <a:lstStyle>
            <a:lvl1pPr>
              <a:defRPr sz="3200"/>
            </a:lvl1pPr>
          </a:lstStyle>
          <a:p>
            <a:r>
              <a:t>Titolo Testo</a:t>
            </a:r>
          </a:p>
        </p:txBody>
      </p:sp>
      <p:sp>
        <p:nvSpPr>
          <p:cNvPr id="114" name="Corpo livello uno…"/>
          <p:cNvSpPr txBox="1">
            <a:spLocks noGrp="1"/>
          </p:cNvSpPr>
          <p:nvPr>
            <p:ph type="body" sz="half" idx="1"/>
          </p:nvPr>
        </p:nvSpPr>
        <p:spPr>
          <a:xfrm>
            <a:off x="5183187" y="987425"/>
            <a:ext cx="6172201" cy="4873625"/>
          </a:xfrm>
          <a:prstGeom prst="rect">
            <a:avLst/>
          </a:prstGeom>
        </p:spPr>
        <p:txBody>
          <a:bodyPr/>
          <a:lstStyle>
            <a:lvl1pPr>
              <a:buSzPts val="3200"/>
              <a:defRPr sz="3200"/>
            </a:lvl1pPr>
            <a:lvl2pPr marL="971005" indent="-452845">
              <a:buSzPts val="3200"/>
              <a:defRPr sz="3200"/>
            </a:lvl2pPr>
            <a:lvl3pPr marL="1490133" indent="-474133">
              <a:buSzPts val="3200"/>
              <a:defRPr sz="3200"/>
            </a:lvl3pPr>
            <a:lvl4pPr marL="2042160" indent="-568960">
              <a:buSzPts val="3200"/>
              <a:defRPr sz="3200"/>
            </a:lvl4pPr>
            <a:lvl5pPr marL="2499360" indent="-568960">
              <a:buSzPts val="3200"/>
              <a:defRPr sz="3200"/>
            </a:lvl5pPr>
          </a:lstStyle>
          <a:p>
            <a:r>
              <a:t>Corpo livello uno</a:t>
            </a:r>
          </a:p>
          <a:p>
            <a:pPr lvl="1"/>
            <a:r>
              <a:t>Corpo livello due</a:t>
            </a:r>
          </a:p>
          <a:p>
            <a:pPr lvl="2"/>
            <a:r>
              <a:t>Corpo livello tre</a:t>
            </a:r>
          </a:p>
          <a:p>
            <a:pPr lvl="3"/>
            <a:r>
              <a:t>Corpo livello quattro</a:t>
            </a:r>
          </a:p>
          <a:p>
            <a:pPr lvl="4"/>
            <a:r>
              <a:t>Corpo livello cinque</a:t>
            </a:r>
          </a:p>
        </p:txBody>
      </p:sp>
      <p:sp>
        <p:nvSpPr>
          <p:cNvPr id="115" name="Google Shape;44;p76"/>
          <p:cNvSpPr txBox="1">
            <a:spLocks noGrp="1"/>
          </p:cNvSpPr>
          <p:nvPr>
            <p:ph type="body" sz="quarter" idx="21"/>
          </p:nvPr>
        </p:nvSpPr>
        <p:spPr>
          <a:xfrm>
            <a:off x="839787" y="2057400"/>
            <a:ext cx="3932239" cy="3811588"/>
          </a:xfrm>
          <a:prstGeom prst="rect">
            <a:avLst/>
          </a:prstGeom>
        </p:spPr>
        <p:txBody>
          <a:bodyPr/>
          <a:lstStyle/>
          <a:p>
            <a:pPr marL="228600" indent="0">
              <a:buClrTx/>
              <a:buSzTx/>
              <a:buFontTx/>
              <a:buNone/>
              <a:defRPr sz="1600"/>
            </a:pPr>
            <a:endParaRPr/>
          </a:p>
        </p:txBody>
      </p:sp>
      <p:sp>
        <p:nvSpPr>
          <p:cNvPr id="116" name="Google Shape;27;p58"/>
          <p:cNvSpPr txBox="1"/>
          <p:nvPr/>
        </p:nvSpPr>
        <p:spPr>
          <a:xfrm>
            <a:off x="45726" y="98622"/>
            <a:ext cx="6979200" cy="319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nSpc>
                <a:spcPct val="80000"/>
              </a:lnSpc>
              <a:defRPr sz="1800" b="1">
                <a:solidFill>
                  <a:srgbClr val="FFFFFF"/>
                </a:solidFill>
                <a:latin typeface="Calibri"/>
                <a:ea typeface="Calibri"/>
                <a:cs typeface="Calibri"/>
                <a:sym typeface="Calibri"/>
              </a:defRPr>
            </a:pPr>
            <a:r>
              <a:rPr dirty="0"/>
              <a:t> 2 </a:t>
            </a:r>
            <a:r>
              <a:rPr lang="fr-FR" sz="1800" b="1" i="0" u="none" strike="noStrike" cap="none" dirty="0">
                <a:solidFill>
                  <a:schemeClr val="lt1"/>
                </a:solidFill>
                <a:highlight>
                  <a:srgbClr val="C01E24"/>
                </a:highlight>
                <a:latin typeface="Calibri"/>
                <a:ea typeface="Calibri"/>
                <a:cs typeface="Calibri"/>
                <a:sym typeface="Calibri"/>
              </a:rPr>
              <a:t>2 </a:t>
            </a:r>
            <a:r>
              <a:rPr lang="fr-FR" sz="1800" dirty="0">
                <a:solidFill>
                  <a:srgbClr val="000000"/>
                </a:solidFill>
              </a:rPr>
              <a:t> </a:t>
            </a:r>
            <a:r>
              <a:rPr lang="fr-FR" sz="1800" b="0" dirty="0">
                <a:solidFill>
                  <a:srgbClr val="000000"/>
                </a:solidFill>
              </a:rPr>
              <a:t>Les principaux problèmes de santé à l'arrivée dans un nouveau pays</a:t>
            </a:r>
            <a:r>
              <a:rPr b="0" dirty="0">
                <a:solidFill>
                  <a:srgbClr val="7F7F7F"/>
                </a:solidFill>
              </a:rPr>
              <a:t> </a:t>
            </a:r>
          </a:p>
        </p:txBody>
      </p:sp>
      <p:sp>
        <p:nvSpPr>
          <p:cNvPr id="117" name="Numero diapositiva"/>
          <p:cNvSpPr txBox="1">
            <a:spLocks noGrp="1"/>
          </p:cNvSpPr>
          <p:nvPr>
            <p:ph type="sldNum" sz="quarter" idx="2"/>
          </p:nvPr>
        </p:nvSpPr>
        <p:spPr>
          <a:xfrm>
            <a:off x="11095216" y="6414780"/>
            <a:ext cx="258585" cy="248265"/>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tarting slide">
    <p:bg>
      <p:bgPr>
        <a:solidFill>
          <a:srgbClr val="000000"/>
        </a:solidFill>
        <a:effectLst/>
      </p:bgPr>
    </p:bg>
    <p:spTree>
      <p:nvGrpSpPr>
        <p:cNvPr id="1" name=""/>
        <p:cNvGrpSpPr/>
        <p:nvPr/>
      </p:nvGrpSpPr>
      <p:grpSpPr>
        <a:xfrm>
          <a:off x="0" y="0"/>
          <a:ext cx="0" cy="0"/>
          <a:chOff x="0" y="0"/>
          <a:chExt cx="0" cy="0"/>
        </a:xfrm>
      </p:grpSpPr>
      <p:sp>
        <p:nvSpPr>
          <p:cNvPr id="12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OBJECT">
    <p:bg>
      <p:bgPr>
        <a:solidFill>
          <a:srgbClr val="000000"/>
        </a:solidFill>
        <a:effectLst/>
      </p:bgPr>
    </p:bg>
    <p:spTree>
      <p:nvGrpSpPr>
        <p:cNvPr id="1" name=""/>
        <p:cNvGrpSpPr/>
        <p:nvPr/>
      </p:nvGrpSpPr>
      <p:grpSpPr>
        <a:xfrm>
          <a:off x="0" y="0"/>
          <a:ext cx="0" cy="0"/>
          <a:chOff x="0" y="0"/>
          <a:chExt cx="0" cy="0"/>
        </a:xfrm>
      </p:grpSpPr>
      <p:sp>
        <p:nvSpPr>
          <p:cNvPr id="131" name="Google Shape;60;p42"/>
          <p:cNvSpPr/>
          <p:nvPr/>
        </p:nvSpPr>
        <p:spPr>
          <a:xfrm>
            <a:off x="0" y="2218304"/>
            <a:ext cx="12192000" cy="3787362"/>
          </a:xfrm>
          <a:prstGeom prst="rect">
            <a:avLst/>
          </a:prstGeom>
          <a:solidFill>
            <a:srgbClr val="203864"/>
          </a:solidFill>
          <a:ln w="12700">
            <a:miter lim="400000"/>
          </a:ln>
          <a:effectLst>
            <a:outerShdw blurRad="38100" dist="23000" dir="5400000" rotWithShape="0">
              <a:schemeClr val="accent4">
                <a:alpha val="34117"/>
              </a:schemeClr>
            </a:outerShdw>
          </a:effectLst>
        </p:spPr>
        <p:txBody>
          <a:bodyPr lIns="45719" rIns="45719" anchor="ctr"/>
          <a:lstStyle/>
          <a:p>
            <a:pPr marL="171450" indent="-171450" algn="ctr">
              <a:defRPr sz="1800">
                <a:solidFill>
                  <a:srgbClr val="FFFFFF"/>
                </a:solidFill>
                <a:latin typeface="Calibri"/>
                <a:ea typeface="Calibri"/>
                <a:cs typeface="Calibri"/>
                <a:sym typeface="Calibri"/>
              </a:defRPr>
            </a:pPr>
            <a:endParaRPr/>
          </a:p>
        </p:txBody>
      </p:sp>
      <p:sp>
        <p:nvSpPr>
          <p:cNvPr id="132" name="Titolo Testo"/>
          <p:cNvSpPr txBox="1">
            <a:spLocks noGrp="1"/>
          </p:cNvSpPr>
          <p:nvPr>
            <p:ph type="title"/>
          </p:nvPr>
        </p:nvSpPr>
        <p:spPr>
          <a:xfrm>
            <a:off x="558000" y="1079999"/>
            <a:ext cx="10515601" cy="618347"/>
          </a:xfrm>
          <a:prstGeom prst="rect">
            <a:avLst/>
          </a:prstGeom>
        </p:spPr>
        <p:txBody>
          <a:bodyPr/>
          <a:lstStyle>
            <a:lvl1pPr>
              <a:defRPr sz="2200">
                <a:solidFill>
                  <a:srgbClr val="C01E24"/>
                </a:solidFill>
              </a:defRPr>
            </a:lvl1pPr>
          </a:lstStyle>
          <a:p>
            <a:r>
              <a:t>Titolo Testo</a:t>
            </a:r>
          </a:p>
        </p:txBody>
      </p:sp>
      <p:sp>
        <p:nvSpPr>
          <p:cNvPr id="133" name="Corpo livello uno…"/>
          <p:cNvSpPr txBox="1">
            <a:spLocks noGrp="1"/>
          </p:cNvSpPr>
          <p:nvPr>
            <p:ph type="body" sz="half" idx="1"/>
          </p:nvPr>
        </p:nvSpPr>
        <p:spPr>
          <a:xfrm>
            <a:off x="558000" y="2218303"/>
            <a:ext cx="7872769" cy="3787363"/>
          </a:xfrm>
          <a:prstGeom prst="rect">
            <a:avLst/>
          </a:prstGeom>
        </p:spPr>
        <p:txBody>
          <a:bodyPr/>
          <a:lstStyle>
            <a:lvl1pPr>
              <a:buClr>
                <a:srgbClr val="000000"/>
              </a:buClr>
            </a:lvl1pPr>
            <a:lvl2pPr>
              <a:buClr>
                <a:srgbClr val="000000"/>
              </a:buClr>
            </a:lvl2pPr>
            <a:lvl3pPr>
              <a:buClr>
                <a:srgbClr val="000000"/>
              </a:buClr>
            </a:lvl3pPr>
            <a:lvl4pPr>
              <a:buClr>
                <a:srgbClr val="000000"/>
              </a:buClr>
            </a:lvl4pPr>
            <a:lvl5pPr>
              <a:buClr>
                <a:srgbClr val="000000"/>
              </a:buClr>
            </a:lvl5pPr>
          </a:lstStyle>
          <a:p>
            <a:r>
              <a:t>Corpo livello uno</a:t>
            </a:r>
          </a:p>
          <a:p>
            <a:pPr lvl="1"/>
            <a:r>
              <a:t>Corpo livello due</a:t>
            </a:r>
          </a:p>
          <a:p>
            <a:pPr lvl="2"/>
            <a:r>
              <a:t>Corpo livello tre</a:t>
            </a:r>
          </a:p>
          <a:p>
            <a:pPr lvl="3"/>
            <a:r>
              <a:t>Corpo livello quattro</a:t>
            </a:r>
          </a:p>
          <a:p>
            <a:pPr lvl="4"/>
            <a:r>
              <a:t>Corpo livello cinque</a:t>
            </a:r>
          </a:p>
        </p:txBody>
      </p:sp>
      <p:pic>
        <p:nvPicPr>
          <p:cNvPr id="134" name="Google Shape;63;p42" descr="Google Shape;63;p42"/>
          <p:cNvPicPr>
            <a:picLocks noChangeAspect="1"/>
          </p:cNvPicPr>
          <p:nvPr/>
        </p:nvPicPr>
        <p:blipFill>
          <a:blip r:embed="rId2">
            <a:extLst/>
          </a:blip>
          <a:stretch>
            <a:fillRect/>
          </a:stretch>
        </p:blipFill>
        <p:spPr>
          <a:xfrm>
            <a:off x="10507980" y="6356322"/>
            <a:ext cx="1684021" cy="495301"/>
          </a:xfrm>
          <a:prstGeom prst="rect">
            <a:avLst/>
          </a:prstGeom>
          <a:ln w="12700">
            <a:miter lim="400000"/>
          </a:ln>
        </p:spPr>
      </p:pic>
      <p:pic>
        <p:nvPicPr>
          <p:cNvPr id="135" name="Google Shape;64;p42" descr="Google Shape;64;p42"/>
          <p:cNvPicPr>
            <a:picLocks noChangeAspect="1"/>
          </p:cNvPicPr>
          <p:nvPr/>
        </p:nvPicPr>
        <p:blipFill>
          <a:blip r:embed="rId3">
            <a:extLst/>
          </a:blip>
          <a:stretch>
            <a:fillRect/>
          </a:stretch>
        </p:blipFill>
        <p:spPr>
          <a:xfrm>
            <a:off x="29816" y="6301390"/>
            <a:ext cx="528185" cy="528184"/>
          </a:xfrm>
          <a:prstGeom prst="rect">
            <a:avLst/>
          </a:prstGeom>
          <a:ln w="12700">
            <a:miter lim="400000"/>
          </a:ln>
        </p:spPr>
      </p:pic>
      <p:sp>
        <p:nvSpPr>
          <p:cNvPr id="13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Overall outline">
    <p:spTree>
      <p:nvGrpSpPr>
        <p:cNvPr id="1" name=""/>
        <p:cNvGrpSpPr/>
        <p:nvPr/>
      </p:nvGrpSpPr>
      <p:grpSpPr>
        <a:xfrm>
          <a:off x="0" y="0"/>
          <a:ext cx="0" cy="0"/>
          <a:chOff x="0" y="0"/>
          <a:chExt cx="0" cy="0"/>
        </a:xfrm>
      </p:grpSpPr>
      <p:sp>
        <p:nvSpPr>
          <p:cNvPr id="19" name="Titolo Testo"/>
          <p:cNvSpPr txBox="1">
            <a:spLocks noGrp="1"/>
          </p:cNvSpPr>
          <p:nvPr>
            <p:ph type="title"/>
          </p:nvPr>
        </p:nvSpPr>
        <p:spPr>
          <a:xfrm>
            <a:off x="838200" y="365125"/>
            <a:ext cx="10515600" cy="1325563"/>
          </a:xfrm>
          <a:prstGeom prst="rect">
            <a:avLst/>
          </a:prstGeom>
        </p:spPr>
        <p:txBody>
          <a:bodyPr/>
          <a:lstStyle>
            <a:lvl1pPr algn="ctr">
              <a:defRPr sz="4000" b="0">
                <a:solidFill>
                  <a:srgbClr val="000000"/>
                </a:solidFill>
                <a:latin typeface="Gill Sans"/>
                <a:ea typeface="Gill Sans"/>
                <a:cs typeface="Gill Sans"/>
                <a:sym typeface="Gill Sans"/>
              </a:defRPr>
            </a:lvl1pPr>
          </a:lstStyle>
          <a:p>
            <a:r>
              <a:t>Titolo Testo</a:t>
            </a:r>
          </a:p>
        </p:txBody>
      </p:sp>
      <p:sp>
        <p:nvSpPr>
          <p:cNvPr id="20" name="Google Shape;19;p34"/>
          <p:cNvSpPr txBox="1"/>
          <p:nvPr/>
        </p:nvSpPr>
        <p:spPr>
          <a:xfrm>
            <a:off x="407724" y="5260931"/>
            <a:ext cx="2470988" cy="45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2400">
                <a:solidFill>
                  <a:srgbClr val="FFFFFF"/>
                </a:solidFill>
                <a:latin typeface="Impact"/>
                <a:ea typeface="Impact"/>
                <a:cs typeface="Impact"/>
                <a:sym typeface="Impact"/>
              </a:defRPr>
            </a:lvl1pPr>
          </a:lstStyle>
          <a:p>
            <a:r>
              <a:t>2. Empower</a:t>
            </a:r>
          </a:p>
        </p:txBody>
      </p:sp>
      <p:sp>
        <p:nvSpPr>
          <p:cNvPr id="21" name="Google Shape;20;p34"/>
          <p:cNvSpPr txBox="1"/>
          <p:nvPr/>
        </p:nvSpPr>
        <p:spPr>
          <a:xfrm>
            <a:off x="6157856" y="5231422"/>
            <a:ext cx="2374414" cy="45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2400">
                <a:solidFill>
                  <a:srgbClr val="FFFFFF"/>
                </a:solidFill>
                <a:latin typeface="Impact"/>
                <a:ea typeface="Impact"/>
                <a:cs typeface="Impact"/>
                <a:sym typeface="Impact"/>
              </a:defRPr>
            </a:lvl1pPr>
          </a:lstStyle>
          <a:p>
            <a:r>
              <a:t>3. Participate</a:t>
            </a:r>
          </a:p>
        </p:txBody>
      </p:sp>
      <p:sp>
        <p:nvSpPr>
          <p:cNvPr id="22" name="Google Shape;21;p34"/>
          <p:cNvSpPr txBox="1"/>
          <p:nvPr/>
        </p:nvSpPr>
        <p:spPr>
          <a:xfrm>
            <a:off x="426984" y="2409475"/>
            <a:ext cx="2418172" cy="52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2800">
                <a:solidFill>
                  <a:srgbClr val="FFFFFF"/>
                </a:solidFill>
                <a:latin typeface="Impact"/>
                <a:ea typeface="Impact"/>
                <a:cs typeface="Impact"/>
                <a:sym typeface="Impact"/>
              </a:defRPr>
            </a:lvl1pPr>
          </a:lstStyle>
          <a:p>
            <a:r>
              <a:t>1. Prevent</a:t>
            </a:r>
          </a:p>
        </p:txBody>
      </p:sp>
      <p:pic>
        <p:nvPicPr>
          <p:cNvPr id="23" name="Google Shape;22;p34" descr="Google Shape;22;p34"/>
          <p:cNvPicPr>
            <a:picLocks noChangeAspect="1"/>
          </p:cNvPicPr>
          <p:nvPr/>
        </p:nvPicPr>
        <p:blipFill>
          <a:blip r:embed="rId2">
            <a:extLst/>
          </a:blip>
          <a:stretch>
            <a:fillRect/>
          </a:stretch>
        </p:blipFill>
        <p:spPr>
          <a:xfrm>
            <a:off x="0" y="6371294"/>
            <a:ext cx="1684021" cy="495301"/>
          </a:xfrm>
          <a:prstGeom prst="rect">
            <a:avLst/>
          </a:prstGeom>
          <a:ln w="12700">
            <a:miter lim="400000"/>
          </a:ln>
        </p:spPr>
      </p:pic>
      <p:pic>
        <p:nvPicPr>
          <p:cNvPr id="24" name="Google Shape;23;p34" descr="Google Shape;23;p34"/>
          <p:cNvPicPr>
            <a:picLocks noChangeAspect="1"/>
          </p:cNvPicPr>
          <p:nvPr/>
        </p:nvPicPr>
        <p:blipFill>
          <a:blip r:embed="rId3">
            <a:extLst/>
          </a:blip>
          <a:stretch>
            <a:fillRect/>
          </a:stretch>
        </p:blipFill>
        <p:spPr>
          <a:xfrm>
            <a:off x="29816" y="29816"/>
            <a:ext cx="1015243" cy="1015243"/>
          </a:xfrm>
          <a:prstGeom prst="rect">
            <a:avLst/>
          </a:prstGeom>
          <a:ln w="12700">
            <a:miter lim="400000"/>
          </a:ln>
        </p:spPr>
      </p:pic>
      <p:sp>
        <p:nvSpPr>
          <p:cNvPr id="2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OBJECT">
    <p:spTree>
      <p:nvGrpSpPr>
        <p:cNvPr id="1" name=""/>
        <p:cNvGrpSpPr/>
        <p:nvPr/>
      </p:nvGrpSpPr>
      <p:grpSpPr>
        <a:xfrm>
          <a:off x="0" y="0"/>
          <a:ext cx="0" cy="0"/>
          <a:chOff x="0" y="0"/>
          <a:chExt cx="0" cy="0"/>
        </a:xfrm>
      </p:grpSpPr>
      <p:sp>
        <p:nvSpPr>
          <p:cNvPr id="32" name="Titolo Testo"/>
          <p:cNvSpPr txBox="1">
            <a:spLocks noGrp="1"/>
          </p:cNvSpPr>
          <p:nvPr>
            <p:ph type="title"/>
          </p:nvPr>
        </p:nvSpPr>
        <p:spPr>
          <a:xfrm>
            <a:off x="558000" y="1079999"/>
            <a:ext cx="11059693" cy="605097"/>
          </a:xfrm>
          <a:prstGeom prst="rect">
            <a:avLst/>
          </a:prstGeom>
        </p:spPr>
        <p:txBody>
          <a:bodyPr/>
          <a:lstStyle>
            <a:lvl1pPr>
              <a:defRPr sz="2800"/>
            </a:lvl1pPr>
          </a:lstStyle>
          <a:p>
            <a:r>
              <a:t>Titolo Testo</a:t>
            </a:r>
          </a:p>
        </p:txBody>
      </p:sp>
      <p:sp>
        <p:nvSpPr>
          <p:cNvPr id="33" name="Corpo livello uno…"/>
          <p:cNvSpPr txBox="1">
            <a:spLocks noGrp="1"/>
          </p:cNvSpPr>
          <p:nvPr>
            <p:ph type="body" sz="half" idx="1"/>
          </p:nvPr>
        </p:nvSpPr>
        <p:spPr>
          <a:xfrm>
            <a:off x="557998" y="1799999"/>
            <a:ext cx="5852133" cy="4865978"/>
          </a:xfrm>
          <a:prstGeom prst="rect">
            <a:avLst/>
          </a:prstGeom>
        </p:spPr>
        <p:txBody>
          <a:bodyPr/>
          <a:lstStyle>
            <a:lvl2pPr marL="947650" indent="-399010"/>
            <a:lvl3pPr marL="1440180" indent="-411480"/>
            <a:lvl4pPr marL="1897379" indent="-411479"/>
            <a:lvl5pPr marL="2354579" indent="-411479"/>
          </a:lstStyle>
          <a:p>
            <a:r>
              <a:t>Corpo livello uno</a:t>
            </a:r>
          </a:p>
          <a:p>
            <a:pPr lvl="1"/>
            <a:r>
              <a:t>Corpo livello due</a:t>
            </a:r>
          </a:p>
          <a:p>
            <a:pPr lvl="2"/>
            <a:r>
              <a:t>Corpo livello tre</a:t>
            </a:r>
          </a:p>
          <a:p>
            <a:pPr lvl="3"/>
            <a:r>
              <a:t>Corpo livello quattro</a:t>
            </a:r>
          </a:p>
          <a:p>
            <a:pPr lvl="4"/>
            <a:r>
              <a:t>Corpo livello cinque</a:t>
            </a:r>
          </a:p>
        </p:txBody>
      </p:sp>
      <p:pic>
        <p:nvPicPr>
          <p:cNvPr id="34" name="Google Shape;28;p35" descr="Google Shape;28;p35"/>
          <p:cNvPicPr>
            <a:picLocks noChangeAspect="1"/>
          </p:cNvPicPr>
          <p:nvPr/>
        </p:nvPicPr>
        <p:blipFill>
          <a:blip r:embed="rId2">
            <a:extLst/>
          </a:blip>
          <a:stretch>
            <a:fillRect/>
          </a:stretch>
        </p:blipFill>
        <p:spPr>
          <a:xfrm>
            <a:off x="29816" y="6301390"/>
            <a:ext cx="528185" cy="528184"/>
          </a:xfrm>
          <a:prstGeom prst="rect">
            <a:avLst/>
          </a:prstGeom>
          <a:ln w="12700">
            <a:miter lim="400000"/>
          </a:ln>
        </p:spPr>
      </p:pic>
      <p:sp>
        <p:nvSpPr>
          <p:cNvPr id="35" name="Google Shape;27;p58"/>
          <p:cNvSpPr txBox="1"/>
          <p:nvPr/>
        </p:nvSpPr>
        <p:spPr>
          <a:xfrm>
            <a:off x="45724" y="98622"/>
            <a:ext cx="7713945" cy="319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nSpc>
                <a:spcPct val="80000"/>
              </a:lnSpc>
              <a:defRPr sz="1800" b="1">
                <a:solidFill>
                  <a:srgbClr val="FFFFFF"/>
                </a:solidFill>
                <a:latin typeface="Calibri"/>
                <a:ea typeface="Calibri"/>
                <a:cs typeface="Calibri"/>
                <a:sym typeface="Calibri"/>
              </a:defRPr>
            </a:pPr>
            <a:r>
              <a:rPr dirty="0"/>
              <a:t> 2 </a:t>
            </a:r>
            <a:r>
              <a:rPr b="0" dirty="0">
                <a:solidFill>
                  <a:srgbClr val="7F7F7F"/>
                </a:solidFill>
              </a:rPr>
              <a:t> </a:t>
            </a:r>
            <a:r>
              <a:rPr lang="de-DE" sz="1800" b="1" i="0" u="none" strike="noStrike" cap="none" dirty="0">
                <a:solidFill>
                  <a:schemeClr val="lt1"/>
                </a:solidFill>
                <a:highlight>
                  <a:srgbClr val="C01E24"/>
                </a:highlight>
                <a:latin typeface="Calibri"/>
                <a:ea typeface="Calibri"/>
                <a:cs typeface="Calibri"/>
                <a:sym typeface="Calibri"/>
              </a:rPr>
              <a:t> 2 </a:t>
            </a:r>
            <a:r>
              <a:rPr lang="fr-FR" sz="1800" dirty="0">
                <a:solidFill>
                  <a:srgbClr val="000000"/>
                </a:solidFill>
              </a:rPr>
              <a:t> </a:t>
            </a:r>
            <a:r>
              <a:rPr lang="fr-FR" sz="1800" b="0" dirty="0">
                <a:solidFill>
                  <a:srgbClr val="000000"/>
                </a:solidFill>
              </a:rPr>
              <a:t>Les principaux problèmes de santé à l'arrivée dans un nouveau pays</a:t>
            </a:r>
            <a:r>
              <a:rPr b="0" dirty="0">
                <a:solidFill>
                  <a:srgbClr val="7F7F7F"/>
                </a:solidFill>
              </a:rPr>
              <a:t> </a:t>
            </a:r>
          </a:p>
        </p:txBody>
      </p:sp>
      <p:sp>
        <p:nvSpPr>
          <p:cNvPr id="3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Submodule Intro">
    <p:spTree>
      <p:nvGrpSpPr>
        <p:cNvPr id="1" name=""/>
        <p:cNvGrpSpPr/>
        <p:nvPr/>
      </p:nvGrpSpPr>
      <p:grpSpPr>
        <a:xfrm>
          <a:off x="0" y="0"/>
          <a:ext cx="0" cy="0"/>
          <a:chOff x="0" y="0"/>
          <a:chExt cx="0" cy="0"/>
        </a:xfrm>
      </p:grpSpPr>
      <p:sp>
        <p:nvSpPr>
          <p:cNvPr id="43" name="Google Shape;30;p36"/>
          <p:cNvSpPr/>
          <p:nvPr/>
        </p:nvSpPr>
        <p:spPr>
          <a:xfrm>
            <a:off x="0" y="2218304"/>
            <a:ext cx="12192000" cy="3787362"/>
          </a:xfrm>
          <a:prstGeom prst="rect">
            <a:avLst/>
          </a:prstGeom>
          <a:solidFill>
            <a:srgbClr val="203864"/>
          </a:solidFill>
          <a:ln w="12700">
            <a:miter lim="400000"/>
          </a:ln>
          <a:effectLst>
            <a:outerShdw blurRad="38100" dist="23000" dir="5400000" rotWithShape="0">
              <a:schemeClr val="accent4">
                <a:alpha val="34117"/>
              </a:schemeClr>
            </a:outerShdw>
          </a:effectLst>
        </p:spPr>
        <p:txBody>
          <a:bodyPr lIns="45719" rIns="45719" anchor="ctr"/>
          <a:lstStyle/>
          <a:p>
            <a:pPr marL="171450" indent="-171450" algn="ctr">
              <a:defRPr sz="1800">
                <a:latin typeface="Calibri"/>
                <a:ea typeface="Calibri"/>
                <a:cs typeface="Calibri"/>
                <a:sym typeface="Calibri"/>
              </a:defRPr>
            </a:pPr>
            <a:endParaRPr/>
          </a:p>
        </p:txBody>
      </p:sp>
      <p:sp>
        <p:nvSpPr>
          <p:cNvPr id="44" name="Titolo Testo"/>
          <p:cNvSpPr txBox="1">
            <a:spLocks noGrp="1"/>
          </p:cNvSpPr>
          <p:nvPr>
            <p:ph type="title"/>
          </p:nvPr>
        </p:nvSpPr>
        <p:spPr>
          <a:xfrm>
            <a:off x="558000" y="1079999"/>
            <a:ext cx="10515601" cy="618347"/>
          </a:xfrm>
          <a:prstGeom prst="rect">
            <a:avLst/>
          </a:prstGeom>
        </p:spPr>
        <p:txBody>
          <a:bodyPr/>
          <a:lstStyle>
            <a:lvl1pPr>
              <a:defRPr sz="2200">
                <a:solidFill>
                  <a:srgbClr val="C01E24"/>
                </a:solidFill>
              </a:defRPr>
            </a:lvl1pPr>
          </a:lstStyle>
          <a:p>
            <a:r>
              <a:t>Titolo Testo</a:t>
            </a:r>
          </a:p>
        </p:txBody>
      </p:sp>
      <p:sp>
        <p:nvSpPr>
          <p:cNvPr id="45" name="Corpo livello uno…"/>
          <p:cNvSpPr txBox="1">
            <a:spLocks noGrp="1"/>
          </p:cNvSpPr>
          <p:nvPr>
            <p:ph type="body" sz="half" idx="1"/>
          </p:nvPr>
        </p:nvSpPr>
        <p:spPr>
          <a:xfrm>
            <a:off x="558000" y="2218303"/>
            <a:ext cx="7872769" cy="3787363"/>
          </a:xfrm>
          <a:prstGeom prst="rect">
            <a:avLst/>
          </a:prstGeo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buClr>
                <a:srgbClr val="FFFFFF"/>
              </a:buClr>
              <a:defRPr>
                <a:solidFill>
                  <a:srgbClr val="FFFFFF"/>
                </a:solidFill>
              </a:defRPr>
            </a:lvl4pPr>
            <a:lvl5pPr>
              <a:buClr>
                <a:srgbClr val="FFFFFF"/>
              </a:buClr>
              <a:defRPr>
                <a:solidFill>
                  <a:srgbClr val="FFFFFF"/>
                </a:solidFill>
              </a:defRPr>
            </a:lvl5pPr>
          </a:lstStyle>
          <a:p>
            <a:r>
              <a:t>Corpo livello uno</a:t>
            </a:r>
          </a:p>
          <a:p>
            <a:pPr lvl="1"/>
            <a:r>
              <a:t>Corpo livello due</a:t>
            </a:r>
          </a:p>
          <a:p>
            <a:pPr lvl="2"/>
            <a:r>
              <a:t>Corpo livello tre</a:t>
            </a:r>
          </a:p>
          <a:p>
            <a:pPr lvl="3"/>
            <a:r>
              <a:t>Corpo livello quattro</a:t>
            </a:r>
          </a:p>
          <a:p>
            <a:pPr lvl="4"/>
            <a:r>
              <a:t>Corpo livello cinque</a:t>
            </a:r>
          </a:p>
        </p:txBody>
      </p:sp>
      <p:pic>
        <p:nvPicPr>
          <p:cNvPr id="46" name="Google Shape;33;p36" descr="Google Shape;33;p36"/>
          <p:cNvPicPr>
            <a:picLocks noChangeAspect="1"/>
          </p:cNvPicPr>
          <p:nvPr/>
        </p:nvPicPr>
        <p:blipFill>
          <a:blip r:embed="rId2">
            <a:extLst/>
          </a:blip>
          <a:stretch>
            <a:fillRect/>
          </a:stretch>
        </p:blipFill>
        <p:spPr>
          <a:xfrm>
            <a:off x="10507980" y="6356322"/>
            <a:ext cx="1684021" cy="495301"/>
          </a:xfrm>
          <a:prstGeom prst="rect">
            <a:avLst/>
          </a:prstGeom>
          <a:ln w="12700">
            <a:miter lim="400000"/>
          </a:ln>
        </p:spPr>
      </p:pic>
      <p:pic>
        <p:nvPicPr>
          <p:cNvPr id="47" name="Google Shape;34;p36" descr="Google Shape;34;p36"/>
          <p:cNvPicPr>
            <a:picLocks noChangeAspect="1"/>
          </p:cNvPicPr>
          <p:nvPr/>
        </p:nvPicPr>
        <p:blipFill>
          <a:blip r:embed="rId3">
            <a:extLst/>
          </a:blip>
          <a:stretch>
            <a:fillRect/>
          </a:stretch>
        </p:blipFill>
        <p:spPr>
          <a:xfrm>
            <a:off x="29816" y="6301390"/>
            <a:ext cx="528185" cy="528184"/>
          </a:xfrm>
          <a:prstGeom prst="rect">
            <a:avLst/>
          </a:prstGeom>
          <a:ln w="12700">
            <a:miter lim="400000"/>
          </a:ln>
        </p:spPr>
      </p:pic>
      <p:sp>
        <p:nvSpPr>
          <p:cNvPr id="4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Intro Unit">
    <p:spTree>
      <p:nvGrpSpPr>
        <p:cNvPr id="1" name=""/>
        <p:cNvGrpSpPr/>
        <p:nvPr/>
      </p:nvGrpSpPr>
      <p:grpSpPr>
        <a:xfrm>
          <a:off x="0" y="0"/>
          <a:ext cx="0" cy="0"/>
          <a:chOff x="0" y="0"/>
          <a:chExt cx="0" cy="0"/>
        </a:xfrm>
      </p:grpSpPr>
      <p:sp>
        <p:nvSpPr>
          <p:cNvPr id="55" name="Titolo Testo"/>
          <p:cNvSpPr txBox="1">
            <a:spLocks noGrp="1"/>
          </p:cNvSpPr>
          <p:nvPr>
            <p:ph type="title"/>
          </p:nvPr>
        </p:nvSpPr>
        <p:spPr>
          <a:xfrm>
            <a:off x="558000" y="1079999"/>
            <a:ext cx="10515601" cy="893180"/>
          </a:xfrm>
          <a:prstGeom prst="rect">
            <a:avLst/>
          </a:prstGeom>
        </p:spPr>
        <p:txBody>
          <a:bodyPr/>
          <a:lstStyle>
            <a:lvl1pPr>
              <a:defRPr sz="3600"/>
            </a:lvl1pPr>
          </a:lstStyle>
          <a:p>
            <a:r>
              <a:t>Titolo Testo</a:t>
            </a:r>
          </a:p>
        </p:txBody>
      </p:sp>
      <p:sp>
        <p:nvSpPr>
          <p:cNvPr id="56" name="Corpo livello uno…"/>
          <p:cNvSpPr txBox="1">
            <a:spLocks noGrp="1"/>
          </p:cNvSpPr>
          <p:nvPr>
            <p:ph type="body" sz="quarter" idx="1"/>
          </p:nvPr>
        </p:nvSpPr>
        <p:spPr>
          <a:xfrm>
            <a:off x="558000" y="2159999"/>
            <a:ext cx="5157788" cy="503021"/>
          </a:xfrm>
          <a:prstGeom prst="rect">
            <a:avLst/>
          </a:prstGeom>
        </p:spPr>
        <p:txBody>
          <a:bodyPr anchor="b"/>
          <a:lstStyle>
            <a:lvl1pPr marL="228600" indent="0">
              <a:buClrTx/>
              <a:buSzTx/>
              <a:buFontTx/>
              <a:buNone/>
              <a:defRPr sz="1800" b="1">
                <a:latin typeface="+mj-lt"/>
                <a:ea typeface="+mj-ea"/>
                <a:cs typeface="+mj-cs"/>
                <a:sym typeface="Arial"/>
              </a:defRPr>
            </a:lvl1pPr>
            <a:lvl2pPr marL="228600" indent="457200">
              <a:buClrTx/>
              <a:buSzTx/>
              <a:buFontTx/>
              <a:buNone/>
              <a:defRPr sz="1800" b="1">
                <a:latin typeface="+mj-lt"/>
                <a:ea typeface="+mj-ea"/>
                <a:cs typeface="+mj-cs"/>
                <a:sym typeface="Arial"/>
              </a:defRPr>
            </a:lvl2pPr>
            <a:lvl3pPr marL="228600" indent="914400">
              <a:buClrTx/>
              <a:buSzTx/>
              <a:buFontTx/>
              <a:buNone/>
              <a:defRPr sz="1800" b="1">
                <a:latin typeface="+mj-lt"/>
                <a:ea typeface="+mj-ea"/>
                <a:cs typeface="+mj-cs"/>
                <a:sym typeface="Arial"/>
              </a:defRPr>
            </a:lvl3pPr>
            <a:lvl4pPr marL="228600" indent="1371600">
              <a:buClrTx/>
              <a:buSzTx/>
              <a:buFontTx/>
              <a:buNone/>
              <a:defRPr sz="1800" b="1">
                <a:latin typeface="+mj-lt"/>
                <a:ea typeface="+mj-ea"/>
                <a:cs typeface="+mj-cs"/>
                <a:sym typeface="Arial"/>
              </a:defRPr>
            </a:lvl4pPr>
            <a:lvl5pPr marL="228600" indent="1828800">
              <a:buClrTx/>
              <a:buSzTx/>
              <a:buFontTx/>
              <a:buNone/>
              <a:defRPr sz="1800" b="1">
                <a:latin typeface="+mj-lt"/>
                <a:ea typeface="+mj-ea"/>
                <a:cs typeface="+mj-cs"/>
                <a:sym typeface="Arial"/>
              </a:defRPr>
            </a:lvl5pPr>
          </a:lstStyle>
          <a:p>
            <a:r>
              <a:t>Corpo livello uno</a:t>
            </a:r>
          </a:p>
          <a:p>
            <a:pPr lvl="1"/>
            <a:r>
              <a:t>Corpo livello due</a:t>
            </a:r>
          </a:p>
          <a:p>
            <a:pPr lvl="2"/>
            <a:r>
              <a:t>Corpo livello tre</a:t>
            </a:r>
          </a:p>
          <a:p>
            <a:pPr lvl="3"/>
            <a:r>
              <a:t>Corpo livello quattro</a:t>
            </a:r>
          </a:p>
          <a:p>
            <a:pPr lvl="4"/>
            <a:r>
              <a:t>Corpo livello cinque</a:t>
            </a:r>
          </a:p>
        </p:txBody>
      </p:sp>
      <p:sp>
        <p:nvSpPr>
          <p:cNvPr id="57" name="Google Shape;38;p37"/>
          <p:cNvSpPr txBox="1">
            <a:spLocks noGrp="1"/>
          </p:cNvSpPr>
          <p:nvPr>
            <p:ph type="body" idx="21"/>
          </p:nvPr>
        </p:nvSpPr>
        <p:spPr>
          <a:xfrm>
            <a:off x="558000" y="2687950"/>
            <a:ext cx="10515601" cy="3684589"/>
          </a:xfrm>
          <a:prstGeom prst="rect">
            <a:avLst/>
          </a:prstGeom>
        </p:spPr>
        <p:txBody>
          <a:bodyPr/>
          <a:lstStyle/>
          <a:p>
            <a:pPr>
              <a:lnSpc>
                <a:spcPct val="150000"/>
              </a:lnSpc>
            </a:pPr>
            <a:endParaRPr/>
          </a:p>
        </p:txBody>
      </p:sp>
      <p:pic>
        <p:nvPicPr>
          <p:cNvPr id="58" name="Google Shape;39;p37" descr="Google Shape;39;p37"/>
          <p:cNvPicPr>
            <a:picLocks noChangeAspect="1"/>
          </p:cNvPicPr>
          <p:nvPr/>
        </p:nvPicPr>
        <p:blipFill>
          <a:blip r:embed="rId2">
            <a:extLst/>
          </a:blip>
          <a:stretch>
            <a:fillRect/>
          </a:stretch>
        </p:blipFill>
        <p:spPr>
          <a:xfrm>
            <a:off x="10507980" y="6356322"/>
            <a:ext cx="1684021" cy="495301"/>
          </a:xfrm>
          <a:prstGeom prst="rect">
            <a:avLst/>
          </a:prstGeom>
          <a:ln w="12700">
            <a:miter lim="400000"/>
          </a:ln>
        </p:spPr>
      </p:pic>
      <p:pic>
        <p:nvPicPr>
          <p:cNvPr id="59" name="Google Shape;40;p37" descr="Google Shape;40;p37"/>
          <p:cNvPicPr>
            <a:picLocks noChangeAspect="1"/>
          </p:cNvPicPr>
          <p:nvPr/>
        </p:nvPicPr>
        <p:blipFill>
          <a:blip r:embed="rId3">
            <a:extLst/>
          </a:blip>
          <a:stretch>
            <a:fillRect/>
          </a:stretch>
        </p:blipFill>
        <p:spPr>
          <a:xfrm>
            <a:off x="29816" y="6301390"/>
            <a:ext cx="528185" cy="528184"/>
          </a:xfrm>
          <a:prstGeom prst="rect">
            <a:avLst/>
          </a:prstGeom>
          <a:ln w="12700">
            <a:miter lim="400000"/>
          </a:ln>
        </p:spPr>
      </p:pic>
      <p:sp>
        <p:nvSpPr>
          <p:cNvPr id="6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WO_OBJECTS">
    <p:spTree>
      <p:nvGrpSpPr>
        <p:cNvPr id="1" name=""/>
        <p:cNvGrpSpPr/>
        <p:nvPr/>
      </p:nvGrpSpPr>
      <p:grpSpPr>
        <a:xfrm>
          <a:off x="0" y="0"/>
          <a:ext cx="0" cy="0"/>
          <a:chOff x="0" y="0"/>
          <a:chExt cx="0" cy="0"/>
        </a:xfrm>
      </p:grpSpPr>
      <p:sp>
        <p:nvSpPr>
          <p:cNvPr id="67" name="Titolo Testo"/>
          <p:cNvSpPr txBox="1">
            <a:spLocks noGrp="1"/>
          </p:cNvSpPr>
          <p:nvPr>
            <p:ph type="title"/>
          </p:nvPr>
        </p:nvSpPr>
        <p:spPr>
          <a:xfrm>
            <a:off x="558000" y="1079999"/>
            <a:ext cx="11396576" cy="599189"/>
          </a:xfrm>
          <a:prstGeom prst="rect">
            <a:avLst/>
          </a:prstGeom>
        </p:spPr>
        <p:txBody>
          <a:bodyPr/>
          <a:lstStyle>
            <a:lvl1pPr>
              <a:defRPr sz="2800"/>
            </a:lvl1pPr>
          </a:lstStyle>
          <a:p>
            <a:r>
              <a:t>Titolo Testo</a:t>
            </a:r>
          </a:p>
        </p:txBody>
      </p:sp>
      <p:sp>
        <p:nvSpPr>
          <p:cNvPr id="68" name="Corpo livello uno…"/>
          <p:cNvSpPr txBox="1">
            <a:spLocks noGrp="1"/>
          </p:cNvSpPr>
          <p:nvPr>
            <p:ph type="body" sz="half" idx="1"/>
          </p:nvPr>
        </p:nvSpPr>
        <p:spPr>
          <a:xfrm>
            <a:off x="557998" y="1800000"/>
            <a:ext cx="5409664" cy="4893408"/>
          </a:xfrm>
          <a:prstGeom prst="rect">
            <a:avLst/>
          </a:prstGeom>
        </p:spPr>
        <p:txBody>
          <a:bodyPr/>
          <a:lstStyle>
            <a:lvl1pPr indent="-342900">
              <a:buSzPct val="100000"/>
            </a:lvl1pPr>
            <a:lvl2pPr marL="947650" indent="-399010"/>
            <a:lvl3pPr marL="1440180" indent="-411480"/>
            <a:lvl4pPr marL="1897379" indent="-411479"/>
            <a:lvl5pPr marL="2354579" indent="-411479"/>
          </a:lstStyle>
          <a:p>
            <a:r>
              <a:t>Corpo livello uno</a:t>
            </a:r>
          </a:p>
          <a:p>
            <a:pPr lvl="1"/>
            <a:r>
              <a:t>Corpo livello due</a:t>
            </a:r>
          </a:p>
          <a:p>
            <a:pPr lvl="2"/>
            <a:r>
              <a:t>Corpo livello tre</a:t>
            </a:r>
          </a:p>
          <a:p>
            <a:pPr lvl="3"/>
            <a:r>
              <a:t>Corpo livello quattro</a:t>
            </a:r>
          </a:p>
          <a:p>
            <a:pPr lvl="4"/>
            <a:r>
              <a:t>Corpo livello cinque</a:t>
            </a:r>
          </a:p>
        </p:txBody>
      </p:sp>
      <p:sp>
        <p:nvSpPr>
          <p:cNvPr id="69" name="Google Shape;44;p38"/>
          <p:cNvSpPr txBox="1">
            <a:spLocks noGrp="1"/>
          </p:cNvSpPr>
          <p:nvPr>
            <p:ph type="body" sz="half" idx="21"/>
          </p:nvPr>
        </p:nvSpPr>
        <p:spPr>
          <a:xfrm>
            <a:off x="6172198" y="1800000"/>
            <a:ext cx="5782378" cy="4893408"/>
          </a:xfrm>
          <a:prstGeom prst="rect">
            <a:avLst/>
          </a:prstGeom>
        </p:spPr>
        <p:txBody>
          <a:bodyPr/>
          <a:lstStyle/>
          <a:p>
            <a:pPr indent="-342900">
              <a:buSzPct val="100000"/>
            </a:pPr>
            <a:endParaRPr/>
          </a:p>
        </p:txBody>
      </p:sp>
      <p:pic>
        <p:nvPicPr>
          <p:cNvPr id="70" name="Google Shape;45;p38" descr="Google Shape;45;p38"/>
          <p:cNvPicPr>
            <a:picLocks noChangeAspect="1"/>
          </p:cNvPicPr>
          <p:nvPr/>
        </p:nvPicPr>
        <p:blipFill>
          <a:blip r:embed="rId2">
            <a:extLst/>
          </a:blip>
          <a:stretch>
            <a:fillRect/>
          </a:stretch>
        </p:blipFill>
        <p:spPr>
          <a:xfrm>
            <a:off x="29816" y="6301390"/>
            <a:ext cx="528185" cy="528184"/>
          </a:xfrm>
          <a:prstGeom prst="rect">
            <a:avLst/>
          </a:prstGeom>
          <a:ln w="12700">
            <a:miter lim="400000"/>
          </a:ln>
        </p:spPr>
      </p:pic>
      <p:sp>
        <p:nvSpPr>
          <p:cNvPr id="71" name="Google Shape;27;p58"/>
          <p:cNvSpPr txBox="1"/>
          <p:nvPr/>
        </p:nvSpPr>
        <p:spPr>
          <a:xfrm>
            <a:off x="45726" y="98622"/>
            <a:ext cx="6862242" cy="319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nSpc>
                <a:spcPct val="80000"/>
              </a:lnSpc>
              <a:defRPr sz="1800" b="1">
                <a:solidFill>
                  <a:srgbClr val="FFFFFF"/>
                </a:solidFill>
                <a:latin typeface="Calibri"/>
                <a:ea typeface="Calibri"/>
                <a:cs typeface="Calibri"/>
                <a:sym typeface="Calibri"/>
              </a:defRPr>
            </a:pPr>
            <a:r>
              <a:rPr dirty="0"/>
              <a:t> 2 </a:t>
            </a:r>
            <a:r>
              <a:rPr lang="fr-FR" sz="1800" b="1" i="0" u="none" strike="noStrike" cap="none" dirty="0">
                <a:solidFill>
                  <a:schemeClr val="lt1"/>
                </a:solidFill>
                <a:highlight>
                  <a:srgbClr val="C01E24"/>
                </a:highlight>
                <a:latin typeface="Calibri"/>
                <a:ea typeface="Calibri"/>
                <a:cs typeface="Calibri"/>
                <a:sym typeface="Calibri"/>
              </a:rPr>
              <a:t>2 </a:t>
            </a:r>
            <a:r>
              <a:rPr lang="fr-FR" sz="1800" dirty="0">
                <a:solidFill>
                  <a:srgbClr val="000000"/>
                </a:solidFill>
              </a:rPr>
              <a:t> </a:t>
            </a:r>
            <a:r>
              <a:rPr lang="fr-FR" sz="1800" b="0" dirty="0">
                <a:solidFill>
                  <a:srgbClr val="000000"/>
                </a:solidFill>
              </a:rPr>
              <a:t>Les principaux problèmes de santé à l'arrivée dans un nouveau pays</a:t>
            </a:r>
            <a:r>
              <a:rPr lang="fr-FR" b="0" dirty="0">
                <a:solidFill>
                  <a:srgbClr val="7F7F7F"/>
                </a:solidFill>
              </a:rPr>
              <a:t> </a:t>
            </a:r>
            <a:endParaRPr b="0" dirty="0">
              <a:solidFill>
                <a:srgbClr val="7F7F7F"/>
              </a:solidFill>
            </a:endParaRPr>
          </a:p>
        </p:txBody>
      </p:sp>
      <p:sp>
        <p:nvSpPr>
          <p:cNvPr id="7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Σύγκριση">
    <p:spTree>
      <p:nvGrpSpPr>
        <p:cNvPr id="1" name=""/>
        <p:cNvGrpSpPr/>
        <p:nvPr/>
      </p:nvGrpSpPr>
      <p:grpSpPr>
        <a:xfrm>
          <a:off x="0" y="0"/>
          <a:ext cx="0" cy="0"/>
          <a:chOff x="0" y="0"/>
          <a:chExt cx="0" cy="0"/>
        </a:xfrm>
      </p:grpSpPr>
      <p:sp>
        <p:nvSpPr>
          <p:cNvPr id="79" name="Titolo Testo"/>
          <p:cNvSpPr txBox="1">
            <a:spLocks noGrp="1"/>
          </p:cNvSpPr>
          <p:nvPr>
            <p:ph type="title"/>
          </p:nvPr>
        </p:nvSpPr>
        <p:spPr>
          <a:xfrm>
            <a:off x="839787" y="365125"/>
            <a:ext cx="10515601" cy="1325563"/>
          </a:xfrm>
          <a:prstGeom prst="rect">
            <a:avLst/>
          </a:prstGeom>
        </p:spPr>
        <p:txBody>
          <a:bodyPr/>
          <a:lstStyle/>
          <a:p>
            <a:r>
              <a:t>Titolo Testo</a:t>
            </a:r>
          </a:p>
        </p:txBody>
      </p:sp>
      <p:sp>
        <p:nvSpPr>
          <p:cNvPr id="80" name="Corpo livello uno…"/>
          <p:cNvSpPr txBox="1">
            <a:spLocks noGrp="1"/>
          </p:cNvSpPr>
          <p:nvPr>
            <p:ph type="body" sz="quarter" idx="1"/>
          </p:nvPr>
        </p:nvSpPr>
        <p:spPr>
          <a:xfrm>
            <a:off x="839787" y="1681163"/>
            <a:ext cx="5157789" cy="823913"/>
          </a:xfrm>
          <a:prstGeom prst="rect">
            <a:avLst/>
          </a:prstGeom>
        </p:spPr>
        <p:txBody>
          <a:bodyPr anchor="b"/>
          <a:lstStyle>
            <a:lvl1pPr marL="228600" indent="0">
              <a:buClrTx/>
              <a:buSzTx/>
              <a:buFontTx/>
              <a:buNone/>
              <a:defRPr b="1"/>
            </a:lvl1pPr>
            <a:lvl2pPr marL="228600" indent="457200">
              <a:buClrTx/>
              <a:buSzTx/>
              <a:buFontTx/>
              <a:buNone/>
              <a:defRPr b="1"/>
            </a:lvl2pPr>
            <a:lvl3pPr marL="228600" indent="914400">
              <a:buClrTx/>
              <a:buSzTx/>
              <a:buFontTx/>
              <a:buNone/>
              <a:defRPr b="1"/>
            </a:lvl3pPr>
            <a:lvl4pPr marL="228600" indent="1371600">
              <a:buClrTx/>
              <a:buSzTx/>
              <a:buFontTx/>
              <a:buNone/>
              <a:defRPr b="1"/>
            </a:lvl4pPr>
            <a:lvl5pPr marL="228600" indent="1828800">
              <a:buClrTx/>
              <a:buSzTx/>
              <a:buFontTx/>
              <a:buNone/>
              <a:defRPr b="1"/>
            </a:lvl5pPr>
          </a:lstStyle>
          <a:p>
            <a:r>
              <a:t>Corpo livello uno</a:t>
            </a:r>
          </a:p>
          <a:p>
            <a:pPr lvl="1"/>
            <a:r>
              <a:t>Corpo livello due</a:t>
            </a:r>
          </a:p>
          <a:p>
            <a:pPr lvl="2"/>
            <a:r>
              <a:t>Corpo livello tre</a:t>
            </a:r>
          </a:p>
          <a:p>
            <a:pPr lvl="3"/>
            <a:r>
              <a:t>Corpo livello quattro</a:t>
            </a:r>
          </a:p>
          <a:p>
            <a:pPr lvl="4"/>
            <a:r>
              <a:t>Corpo livello cinque</a:t>
            </a:r>
          </a:p>
        </p:txBody>
      </p:sp>
      <p:sp>
        <p:nvSpPr>
          <p:cNvPr id="81" name="Google Shape;26;p73"/>
          <p:cNvSpPr txBox="1">
            <a:spLocks noGrp="1"/>
          </p:cNvSpPr>
          <p:nvPr>
            <p:ph type="body" sz="half" idx="21"/>
          </p:nvPr>
        </p:nvSpPr>
        <p:spPr>
          <a:xfrm>
            <a:off x="839787" y="2505075"/>
            <a:ext cx="5157789" cy="3684588"/>
          </a:xfrm>
          <a:prstGeom prst="rect">
            <a:avLst/>
          </a:prstGeom>
        </p:spPr>
        <p:txBody>
          <a:bodyPr/>
          <a:lstStyle/>
          <a:p>
            <a:endParaRPr/>
          </a:p>
        </p:txBody>
      </p:sp>
      <p:sp>
        <p:nvSpPr>
          <p:cNvPr id="82" name="Google Shape;27;p73"/>
          <p:cNvSpPr txBox="1">
            <a:spLocks noGrp="1"/>
          </p:cNvSpPr>
          <p:nvPr>
            <p:ph type="body" sz="quarter" idx="22"/>
          </p:nvPr>
        </p:nvSpPr>
        <p:spPr>
          <a:xfrm>
            <a:off x="6172200" y="1681163"/>
            <a:ext cx="5183188" cy="823913"/>
          </a:xfrm>
          <a:prstGeom prst="rect">
            <a:avLst/>
          </a:prstGeom>
        </p:spPr>
        <p:txBody>
          <a:bodyPr anchor="b"/>
          <a:lstStyle/>
          <a:p>
            <a:pPr marL="228600" indent="0">
              <a:buClrTx/>
              <a:buSzTx/>
              <a:buFontTx/>
              <a:buNone/>
              <a:defRPr b="1"/>
            </a:pPr>
            <a:endParaRPr/>
          </a:p>
        </p:txBody>
      </p:sp>
      <p:sp>
        <p:nvSpPr>
          <p:cNvPr id="83" name="Google Shape;28;p73"/>
          <p:cNvSpPr txBox="1">
            <a:spLocks noGrp="1"/>
          </p:cNvSpPr>
          <p:nvPr>
            <p:ph type="body" sz="half" idx="23"/>
          </p:nvPr>
        </p:nvSpPr>
        <p:spPr>
          <a:xfrm>
            <a:off x="6172200" y="2505075"/>
            <a:ext cx="5183188" cy="3684588"/>
          </a:xfrm>
          <a:prstGeom prst="rect">
            <a:avLst/>
          </a:prstGeom>
        </p:spPr>
        <p:txBody>
          <a:bodyPr/>
          <a:lstStyle/>
          <a:p>
            <a:endParaRPr/>
          </a:p>
        </p:txBody>
      </p:sp>
      <p:sp>
        <p:nvSpPr>
          <p:cNvPr id="84" name="Google Shape;27;p58"/>
          <p:cNvSpPr txBox="1"/>
          <p:nvPr/>
        </p:nvSpPr>
        <p:spPr>
          <a:xfrm>
            <a:off x="45725" y="98622"/>
            <a:ext cx="7891643" cy="319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p>
            <a:pPr>
              <a:lnSpc>
                <a:spcPct val="80000"/>
              </a:lnSpc>
              <a:defRPr sz="1800" b="1">
                <a:solidFill>
                  <a:srgbClr val="FFFFFF"/>
                </a:solidFill>
                <a:latin typeface="Calibri"/>
                <a:ea typeface="Calibri"/>
                <a:cs typeface="Calibri"/>
                <a:sym typeface="Calibri"/>
              </a:defRPr>
            </a:pPr>
            <a:r>
              <a:rPr dirty="0"/>
              <a:t> 2 </a:t>
            </a:r>
            <a:r>
              <a:rPr lang="fr-FR" dirty="0"/>
              <a:t>2 </a:t>
            </a:r>
            <a:r>
              <a:rPr lang="fr-FR" b="0" dirty="0">
                <a:solidFill>
                  <a:srgbClr val="7F7F7F"/>
                </a:solidFill>
              </a:rPr>
              <a:t> </a:t>
            </a:r>
            <a:r>
              <a:rPr lang="fr-FR" sz="1800" b="1" i="0" u="none" strike="noStrike" cap="none" dirty="0">
                <a:solidFill>
                  <a:schemeClr val="lt1"/>
                </a:solidFill>
                <a:highlight>
                  <a:srgbClr val="C01E24"/>
                </a:highlight>
                <a:latin typeface="Calibri"/>
                <a:ea typeface="Calibri"/>
                <a:cs typeface="Calibri"/>
                <a:sym typeface="Calibri"/>
              </a:rPr>
              <a:t> 2 </a:t>
            </a:r>
            <a:r>
              <a:rPr lang="fr-FR" sz="1800" dirty="0">
                <a:solidFill>
                  <a:srgbClr val="000000"/>
                </a:solidFill>
              </a:rPr>
              <a:t> </a:t>
            </a:r>
            <a:r>
              <a:rPr lang="fr-FR" sz="1800" b="0" dirty="0">
                <a:solidFill>
                  <a:srgbClr val="000000"/>
                </a:solidFill>
              </a:rPr>
              <a:t>Les principaux problèmes de santé à l'arrivée dans un nouveau pays</a:t>
            </a:r>
            <a:r>
              <a:rPr lang="fr-FR" b="0" dirty="0">
                <a:solidFill>
                  <a:srgbClr val="7F7F7F"/>
                </a:solidFill>
              </a:rPr>
              <a:t> </a:t>
            </a:r>
            <a:endParaRPr b="0" dirty="0">
              <a:solidFill>
                <a:srgbClr val="7F7F7F"/>
              </a:solidFill>
            </a:endParaRPr>
          </a:p>
        </p:txBody>
      </p:sp>
      <p:sp>
        <p:nvSpPr>
          <p:cNvPr id="85" name="Numero diapositiva"/>
          <p:cNvSpPr txBox="1">
            <a:spLocks noGrp="1"/>
          </p:cNvSpPr>
          <p:nvPr>
            <p:ph type="sldNum" sz="quarter" idx="2"/>
          </p:nvPr>
        </p:nvSpPr>
        <p:spPr>
          <a:xfrm>
            <a:off x="11095216" y="6414780"/>
            <a:ext cx="258585" cy="248265"/>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nd body">
    <p:spTree>
      <p:nvGrpSpPr>
        <p:cNvPr id="1" name=""/>
        <p:cNvGrpSpPr/>
        <p:nvPr/>
      </p:nvGrpSpPr>
      <p:grpSpPr>
        <a:xfrm>
          <a:off x="0" y="0"/>
          <a:ext cx="0" cy="0"/>
          <a:chOff x="0" y="0"/>
          <a:chExt cx="0" cy="0"/>
        </a:xfrm>
      </p:grpSpPr>
      <p:sp>
        <p:nvSpPr>
          <p:cNvPr id="92" name="Titolo Testo"/>
          <p:cNvSpPr txBox="1">
            <a:spLocks noGrp="1"/>
          </p:cNvSpPr>
          <p:nvPr>
            <p:ph type="title"/>
          </p:nvPr>
        </p:nvSpPr>
        <p:spPr>
          <a:xfrm>
            <a:off x="415600" y="593366"/>
            <a:ext cx="11360801" cy="763601"/>
          </a:xfrm>
          <a:prstGeom prst="rect">
            <a:avLst/>
          </a:prstGeom>
        </p:spPr>
        <p:txBody>
          <a:bodyPr lIns="91424" tIns="91424" rIns="91424" bIns="91424" anchor="t"/>
          <a:lstStyle/>
          <a:p>
            <a:r>
              <a:t>Titolo Testo</a:t>
            </a:r>
          </a:p>
        </p:txBody>
      </p:sp>
      <p:sp>
        <p:nvSpPr>
          <p:cNvPr id="93" name="Corpo livello uno…"/>
          <p:cNvSpPr txBox="1">
            <a:spLocks noGrp="1"/>
          </p:cNvSpPr>
          <p:nvPr>
            <p:ph type="body" idx="1"/>
          </p:nvPr>
        </p:nvSpPr>
        <p:spPr>
          <a:xfrm>
            <a:off x="415600" y="1536633"/>
            <a:ext cx="11360801" cy="4555200"/>
          </a:xfrm>
          <a:prstGeom prst="rect">
            <a:avLst/>
          </a:prstGeom>
        </p:spPr>
        <p:txBody>
          <a:bodyPr lIns="91424" tIns="91424" rIns="91424" bIns="91424"/>
          <a:lstStyle>
            <a:lvl1pPr indent="-342900">
              <a:spcBef>
                <a:spcPts val="0"/>
              </a:spcBef>
              <a:buChar char="●"/>
            </a:lvl1pPr>
            <a:lvl2pPr marL="943263" indent="-346363">
              <a:spcBef>
                <a:spcPts val="0"/>
              </a:spcBef>
              <a:buChar char="○"/>
            </a:lvl2pPr>
            <a:lvl3pPr marL="1435100" indent="-381000">
              <a:spcBef>
                <a:spcPts val="0"/>
              </a:spcBef>
              <a:buChar char="■"/>
            </a:lvl3pPr>
            <a:lvl4pPr marL="1892300" indent="-381000">
              <a:spcBef>
                <a:spcPts val="0"/>
              </a:spcBef>
              <a:buChar char="●"/>
            </a:lvl4pPr>
            <a:lvl5pPr marL="2349500" indent="-381000">
              <a:spcBef>
                <a:spcPts val="0"/>
              </a:spcBef>
              <a:buChar char="○"/>
            </a:lvl5pPr>
          </a:lstStyle>
          <a:p>
            <a:r>
              <a:t>Corpo livello uno</a:t>
            </a:r>
          </a:p>
          <a:p>
            <a:pPr lvl="1"/>
            <a:r>
              <a:t>Corpo livello due</a:t>
            </a:r>
          </a:p>
          <a:p>
            <a:pPr lvl="2"/>
            <a:r>
              <a:t>Corpo livello tre</a:t>
            </a:r>
          </a:p>
          <a:p>
            <a:pPr lvl="3"/>
            <a:r>
              <a:t>Corpo livello quattro</a:t>
            </a:r>
          </a:p>
          <a:p>
            <a:pPr lvl="4"/>
            <a:r>
              <a:t>Corpo livello cinque</a:t>
            </a:r>
          </a:p>
        </p:txBody>
      </p:sp>
      <p:sp>
        <p:nvSpPr>
          <p:cNvPr id="94" name="Google Shape;27;p58"/>
          <p:cNvSpPr txBox="1"/>
          <p:nvPr/>
        </p:nvSpPr>
        <p:spPr>
          <a:xfrm>
            <a:off x="45726" y="98622"/>
            <a:ext cx="7740814" cy="319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p>
            <a:pPr>
              <a:lnSpc>
                <a:spcPct val="80000"/>
              </a:lnSpc>
              <a:defRPr sz="1800" b="1">
                <a:solidFill>
                  <a:srgbClr val="FFFFFF"/>
                </a:solidFill>
                <a:latin typeface="Calibri"/>
                <a:ea typeface="Calibri"/>
                <a:cs typeface="Calibri"/>
                <a:sym typeface="Calibri"/>
              </a:defRPr>
            </a:pPr>
            <a:r>
              <a:rPr dirty="0"/>
              <a:t> 2 </a:t>
            </a:r>
            <a:r>
              <a:rPr lang="fr-FR" dirty="0"/>
              <a:t>2 </a:t>
            </a:r>
            <a:r>
              <a:rPr lang="fr-FR" b="0" dirty="0">
                <a:solidFill>
                  <a:srgbClr val="7F7F7F"/>
                </a:solidFill>
              </a:rPr>
              <a:t> </a:t>
            </a:r>
            <a:r>
              <a:rPr lang="fr-FR" sz="1800" b="1" i="0" u="none" strike="noStrike" cap="none" dirty="0">
                <a:solidFill>
                  <a:schemeClr val="lt1"/>
                </a:solidFill>
                <a:highlight>
                  <a:srgbClr val="C01E24"/>
                </a:highlight>
                <a:latin typeface="Calibri"/>
                <a:ea typeface="Calibri"/>
                <a:cs typeface="Calibri"/>
                <a:sym typeface="Calibri"/>
              </a:rPr>
              <a:t> 2 </a:t>
            </a:r>
            <a:r>
              <a:rPr lang="fr-FR" sz="1800" dirty="0">
                <a:solidFill>
                  <a:srgbClr val="000000"/>
                </a:solidFill>
              </a:rPr>
              <a:t> </a:t>
            </a:r>
            <a:r>
              <a:rPr lang="fr-FR" sz="1800" b="0" dirty="0">
                <a:solidFill>
                  <a:srgbClr val="000000"/>
                </a:solidFill>
              </a:rPr>
              <a:t>Les principaux problèmes de santé à l'arrivée dans un nouveau pays</a:t>
            </a:r>
            <a:r>
              <a:rPr lang="fr-FR" b="0" dirty="0">
                <a:solidFill>
                  <a:srgbClr val="7F7F7F"/>
                </a:solidFill>
              </a:rPr>
              <a:t> </a:t>
            </a:r>
            <a:endParaRPr b="0" dirty="0">
              <a:solidFill>
                <a:srgbClr val="7F7F7F"/>
              </a:solidFill>
            </a:endParaRPr>
          </a:p>
        </p:txBody>
      </p:sp>
      <p:sp>
        <p:nvSpPr>
          <p:cNvPr id="95" name="Numero diapositiva"/>
          <p:cNvSpPr txBox="1">
            <a:spLocks noGrp="1"/>
          </p:cNvSpPr>
          <p:nvPr>
            <p:ph type="sldNum" sz="quarter" idx="2"/>
          </p:nvPr>
        </p:nvSpPr>
        <p:spPr>
          <a:xfrm>
            <a:off x="11678177" y="6310165"/>
            <a:ext cx="350035" cy="339716"/>
          </a:xfrm>
          <a:prstGeom prst="rect">
            <a:avLst/>
          </a:prstGeom>
        </p:spPr>
        <p:txBody>
          <a:bodyPr lIns="91424" tIns="91424" rIns="91424" bIns="91424"/>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nd two columns">
    <p:spTree>
      <p:nvGrpSpPr>
        <p:cNvPr id="1" name=""/>
        <p:cNvGrpSpPr/>
        <p:nvPr/>
      </p:nvGrpSpPr>
      <p:grpSpPr>
        <a:xfrm>
          <a:off x="0" y="0"/>
          <a:ext cx="0" cy="0"/>
          <a:chOff x="0" y="0"/>
          <a:chExt cx="0" cy="0"/>
        </a:xfrm>
      </p:grpSpPr>
      <p:sp>
        <p:nvSpPr>
          <p:cNvPr id="102" name="Titolo Testo"/>
          <p:cNvSpPr txBox="1">
            <a:spLocks noGrp="1"/>
          </p:cNvSpPr>
          <p:nvPr>
            <p:ph type="title"/>
          </p:nvPr>
        </p:nvSpPr>
        <p:spPr>
          <a:xfrm>
            <a:off x="415600" y="593366"/>
            <a:ext cx="11360801" cy="763601"/>
          </a:xfrm>
          <a:prstGeom prst="rect">
            <a:avLst/>
          </a:prstGeom>
        </p:spPr>
        <p:txBody>
          <a:bodyPr lIns="91424" tIns="91424" rIns="91424" bIns="91424" anchor="t"/>
          <a:lstStyle/>
          <a:p>
            <a:r>
              <a:t>Titolo Testo</a:t>
            </a:r>
          </a:p>
        </p:txBody>
      </p:sp>
      <p:sp>
        <p:nvSpPr>
          <p:cNvPr id="103" name="Corpo livello uno…"/>
          <p:cNvSpPr txBox="1">
            <a:spLocks noGrp="1"/>
          </p:cNvSpPr>
          <p:nvPr>
            <p:ph type="body" sz="half" idx="1"/>
          </p:nvPr>
        </p:nvSpPr>
        <p:spPr>
          <a:xfrm>
            <a:off x="415600" y="1536633"/>
            <a:ext cx="5333201" cy="4555200"/>
          </a:xfrm>
          <a:prstGeom prst="rect">
            <a:avLst/>
          </a:prstGeom>
        </p:spPr>
        <p:txBody>
          <a:bodyPr lIns="91424" tIns="91424" rIns="91424" bIns="91424"/>
          <a:lstStyle>
            <a:lvl1pPr indent="-317500">
              <a:spcBef>
                <a:spcPts val="0"/>
              </a:spcBef>
              <a:buSzPts val="1800"/>
              <a:buChar char="●"/>
              <a:defRPr sz="1800"/>
            </a:lvl1pPr>
            <a:lvl2pPr marL="952500" indent="-342900">
              <a:spcBef>
                <a:spcPts val="0"/>
              </a:spcBef>
              <a:buSzPts val="1800"/>
              <a:buChar char="○"/>
              <a:defRPr sz="1800"/>
            </a:lvl2pPr>
            <a:lvl3pPr marL="1409700" indent="-342900">
              <a:spcBef>
                <a:spcPts val="0"/>
              </a:spcBef>
              <a:buSzPts val="1800"/>
              <a:buChar char="■"/>
              <a:defRPr sz="1800"/>
            </a:lvl3pPr>
            <a:lvl4pPr marL="1866900" indent="-342900">
              <a:spcBef>
                <a:spcPts val="0"/>
              </a:spcBef>
              <a:buSzPts val="1800"/>
              <a:buChar char="●"/>
              <a:defRPr sz="1800"/>
            </a:lvl4pPr>
            <a:lvl5pPr marL="2324100" indent="-342900">
              <a:spcBef>
                <a:spcPts val="0"/>
              </a:spcBef>
              <a:buSzPts val="1800"/>
              <a:buChar char="○"/>
              <a:defRPr sz="1800"/>
            </a:lvl5pPr>
          </a:lstStyle>
          <a:p>
            <a:r>
              <a:t>Corpo livello uno</a:t>
            </a:r>
          </a:p>
          <a:p>
            <a:pPr lvl="1"/>
            <a:r>
              <a:t>Corpo livello due</a:t>
            </a:r>
          </a:p>
          <a:p>
            <a:pPr lvl="2"/>
            <a:r>
              <a:t>Corpo livello tre</a:t>
            </a:r>
          </a:p>
          <a:p>
            <a:pPr lvl="3"/>
            <a:r>
              <a:t>Corpo livello quattro</a:t>
            </a:r>
          </a:p>
          <a:p>
            <a:pPr lvl="4"/>
            <a:r>
              <a:t>Corpo livello cinque</a:t>
            </a:r>
          </a:p>
        </p:txBody>
      </p:sp>
      <p:sp>
        <p:nvSpPr>
          <p:cNvPr id="104" name="Google Shape;39;p75"/>
          <p:cNvSpPr txBox="1">
            <a:spLocks noGrp="1"/>
          </p:cNvSpPr>
          <p:nvPr>
            <p:ph type="body" sz="half" idx="21"/>
          </p:nvPr>
        </p:nvSpPr>
        <p:spPr>
          <a:xfrm>
            <a:off x="6443200" y="1536632"/>
            <a:ext cx="5333201" cy="4555202"/>
          </a:xfrm>
          <a:prstGeom prst="rect">
            <a:avLst/>
          </a:prstGeom>
        </p:spPr>
        <p:txBody>
          <a:bodyPr lIns="91424" tIns="91424" rIns="91424" bIns="91424"/>
          <a:lstStyle/>
          <a:p>
            <a:pPr indent="-317500">
              <a:spcBef>
                <a:spcPts val="0"/>
              </a:spcBef>
              <a:buSzPts val="1800"/>
              <a:buChar char="●"/>
              <a:defRPr sz="1800"/>
            </a:pPr>
            <a:endParaRPr/>
          </a:p>
        </p:txBody>
      </p:sp>
      <p:sp>
        <p:nvSpPr>
          <p:cNvPr id="105" name="Google Shape;27;p58"/>
          <p:cNvSpPr txBox="1"/>
          <p:nvPr/>
        </p:nvSpPr>
        <p:spPr>
          <a:xfrm>
            <a:off x="45725" y="98622"/>
            <a:ext cx="7825655" cy="319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p>
            <a:pPr>
              <a:lnSpc>
                <a:spcPct val="80000"/>
              </a:lnSpc>
              <a:defRPr sz="1800" b="1">
                <a:solidFill>
                  <a:srgbClr val="FFFFFF"/>
                </a:solidFill>
                <a:latin typeface="Calibri"/>
                <a:ea typeface="Calibri"/>
                <a:cs typeface="Calibri"/>
                <a:sym typeface="Calibri"/>
              </a:defRPr>
            </a:pPr>
            <a:r>
              <a:rPr dirty="0"/>
              <a:t> 2 </a:t>
            </a:r>
            <a:r>
              <a:rPr lang="fr-FR" dirty="0"/>
              <a:t>2 </a:t>
            </a:r>
            <a:r>
              <a:rPr lang="fr-FR" b="0" dirty="0">
                <a:solidFill>
                  <a:srgbClr val="7F7F7F"/>
                </a:solidFill>
              </a:rPr>
              <a:t> </a:t>
            </a:r>
            <a:r>
              <a:rPr lang="fr-FR" sz="1800" b="1" i="0" u="none" strike="noStrike" cap="none" dirty="0">
                <a:solidFill>
                  <a:schemeClr val="lt1"/>
                </a:solidFill>
                <a:highlight>
                  <a:srgbClr val="C01E24"/>
                </a:highlight>
                <a:latin typeface="Calibri"/>
                <a:ea typeface="Calibri"/>
                <a:cs typeface="Calibri"/>
                <a:sym typeface="Calibri"/>
              </a:rPr>
              <a:t> 2 </a:t>
            </a:r>
            <a:r>
              <a:rPr lang="fr-FR" sz="1800" dirty="0">
                <a:solidFill>
                  <a:srgbClr val="000000"/>
                </a:solidFill>
              </a:rPr>
              <a:t> </a:t>
            </a:r>
            <a:r>
              <a:rPr lang="fr-FR" sz="1800" b="0" dirty="0">
                <a:solidFill>
                  <a:srgbClr val="000000"/>
                </a:solidFill>
              </a:rPr>
              <a:t>Les principaux problèmes de santé à l'arrivée dans un nouveau pays</a:t>
            </a:r>
            <a:r>
              <a:rPr lang="fr-FR" b="0" dirty="0">
                <a:solidFill>
                  <a:srgbClr val="7F7F7F"/>
                </a:solidFill>
              </a:rPr>
              <a:t> </a:t>
            </a:r>
            <a:endParaRPr b="0" dirty="0">
              <a:solidFill>
                <a:srgbClr val="7F7F7F"/>
              </a:solidFill>
            </a:endParaRPr>
          </a:p>
        </p:txBody>
      </p:sp>
      <p:sp>
        <p:nvSpPr>
          <p:cNvPr id="106" name="Numero diapositiva"/>
          <p:cNvSpPr txBox="1">
            <a:spLocks noGrp="1"/>
          </p:cNvSpPr>
          <p:nvPr>
            <p:ph type="sldNum" sz="quarter" idx="2"/>
          </p:nvPr>
        </p:nvSpPr>
        <p:spPr>
          <a:xfrm>
            <a:off x="11678177" y="6310165"/>
            <a:ext cx="350035" cy="339716"/>
          </a:xfrm>
          <a:prstGeom prst="rect">
            <a:avLst/>
          </a:prstGeom>
        </p:spPr>
        <p:txBody>
          <a:bodyPr lIns="91424" tIns="91424" rIns="91424" bIns="91424"/>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oogle Shape;16;p33" descr="Google Shape;16;p33"/>
          <p:cNvPicPr>
            <a:picLocks noChangeAspect="1"/>
          </p:cNvPicPr>
          <p:nvPr/>
        </p:nvPicPr>
        <p:blipFill>
          <a:blip r:embed="rId14">
            <a:extLst/>
          </a:blip>
          <a:stretch>
            <a:fillRect/>
          </a:stretch>
        </p:blipFill>
        <p:spPr>
          <a:xfrm>
            <a:off x="0" y="6371294"/>
            <a:ext cx="1684021" cy="495301"/>
          </a:xfrm>
          <a:prstGeom prst="rect">
            <a:avLst/>
          </a:prstGeom>
          <a:ln w="12700">
            <a:miter lim="400000"/>
          </a:ln>
        </p:spPr>
      </p:pic>
      <p:sp>
        <p:nvSpPr>
          <p:cNvPr id="3" name="Titolo Testo"/>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r>
              <a:t>Titolo Testo</a:t>
            </a:r>
          </a:p>
        </p:txBody>
      </p:sp>
      <p:sp>
        <p:nvSpPr>
          <p:cNvPr id="4" name="Corpo livello uno…"/>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5" name="Numero diapositiva"/>
          <p:cNvSpPr txBox="1">
            <a:spLocks noGrp="1"/>
          </p:cNvSpPr>
          <p:nvPr>
            <p:ph type="sldNum" sz="quarter" idx="2"/>
          </p:nvPr>
        </p:nvSpPr>
        <p:spPr>
          <a:xfrm>
            <a:off x="5892800" y="6172200"/>
            <a:ext cx="2844800" cy="368301"/>
          </a:xfrm>
          <a:prstGeom prst="rect">
            <a:avLst/>
          </a:prstGeom>
          <a:ln w="12700">
            <a:miter lim="400000"/>
          </a:ln>
        </p:spPr>
        <p:txBody>
          <a:bodyPr wrap="none" lIns="45699" tIns="45699" rIns="45699" bIns="45699" anchor="ctr">
            <a:spAutoFit/>
          </a:bodyPr>
          <a:lstStyle>
            <a:lvl1pPr algn="r">
              <a:defRPr sz="1200">
                <a:solidFill>
                  <a:srgbClr val="888888"/>
                </a:solidFill>
                <a:latin typeface="Calibri"/>
                <a:ea typeface="Calibri"/>
                <a:cs typeface="Calibri"/>
                <a:sym typeface="Calibri"/>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203864"/>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203864"/>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203864"/>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203864"/>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203864"/>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203864"/>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203864"/>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203864"/>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203864"/>
          </a:solidFill>
          <a:uFillTx/>
          <a:latin typeface="Calibri"/>
          <a:ea typeface="Calibri"/>
          <a:cs typeface="Calibri"/>
          <a:sym typeface="Calibri"/>
        </a:defRPr>
      </a:lvl9pPr>
    </p:titleStyle>
    <p:bodyStyle>
      <a:lvl1pPr marL="457200" marR="0" indent="-381000" algn="l" defTabSz="914400" rtl="0" latinLnBrk="0">
        <a:lnSpc>
          <a:spcPct val="100000"/>
        </a:lnSpc>
        <a:spcBef>
          <a:spcPts val="600"/>
        </a:spcBef>
        <a:spcAft>
          <a:spcPts val="0"/>
        </a:spcAft>
        <a:buClr>
          <a:srgbClr val="C01E24"/>
        </a:buClr>
        <a:buSzPts val="2400"/>
        <a:buFont typeface="Helvetica"/>
        <a:buChar char="▪"/>
        <a:tabLst/>
        <a:defRPr sz="2400" b="0" i="0" u="none" strike="noStrike" cap="none" spc="0" baseline="0">
          <a:solidFill>
            <a:srgbClr val="000000"/>
          </a:solidFill>
          <a:uFillTx/>
          <a:latin typeface="Calibri"/>
          <a:ea typeface="Calibri"/>
          <a:cs typeface="Calibri"/>
          <a:sym typeface="Calibri"/>
        </a:defRPr>
      </a:lvl1pPr>
      <a:lvl2pPr marL="950421" marR="0" indent="-432261" algn="l" defTabSz="914400" rtl="0" latinLnBrk="0">
        <a:lnSpc>
          <a:spcPct val="100000"/>
        </a:lnSpc>
        <a:spcBef>
          <a:spcPts val="600"/>
        </a:spcBef>
        <a:spcAft>
          <a:spcPts val="0"/>
        </a:spcAft>
        <a:buClr>
          <a:srgbClr val="C01E24"/>
        </a:buClr>
        <a:buSzPts val="2400"/>
        <a:buFont typeface="Helvetica"/>
        <a:buChar char="▪"/>
        <a:tabLst/>
        <a:defRPr sz="2400" b="0" i="0" u="none" strike="noStrike" cap="none" spc="0" baseline="0">
          <a:solidFill>
            <a:srgbClr val="000000"/>
          </a:solidFill>
          <a:uFillTx/>
          <a:latin typeface="Calibri"/>
          <a:ea typeface="Calibri"/>
          <a:cs typeface="Calibri"/>
          <a:sym typeface="Calibri"/>
        </a:defRPr>
      </a:lvl2pPr>
      <a:lvl3pPr marL="1442719" marR="0" indent="-426719" algn="l" defTabSz="914400" rtl="0" latinLnBrk="0">
        <a:lnSpc>
          <a:spcPct val="100000"/>
        </a:lnSpc>
        <a:spcBef>
          <a:spcPts val="600"/>
        </a:spcBef>
        <a:spcAft>
          <a:spcPts val="0"/>
        </a:spcAft>
        <a:buClr>
          <a:srgbClr val="C01E24"/>
        </a:buClr>
        <a:buSzPts val="2400"/>
        <a:buFont typeface="Helvetica"/>
        <a:buChar char="▪"/>
        <a:tabLst/>
        <a:defRPr sz="2400" b="0" i="0" u="none" strike="noStrike" cap="none" spc="0" baseline="0">
          <a:solidFill>
            <a:srgbClr val="000000"/>
          </a:solidFill>
          <a:uFillTx/>
          <a:latin typeface="Calibri"/>
          <a:ea typeface="Calibri"/>
          <a:cs typeface="Calibri"/>
          <a:sym typeface="Calibri"/>
        </a:defRPr>
      </a:lvl3pPr>
      <a:lvl4pPr marL="1899920" marR="0" indent="-426720" algn="l" defTabSz="914400" rtl="0" latinLnBrk="0">
        <a:lnSpc>
          <a:spcPct val="100000"/>
        </a:lnSpc>
        <a:spcBef>
          <a:spcPts val="600"/>
        </a:spcBef>
        <a:spcAft>
          <a:spcPts val="0"/>
        </a:spcAft>
        <a:buClr>
          <a:srgbClr val="C01E24"/>
        </a:buClr>
        <a:buSzPts val="2400"/>
        <a:buFont typeface="Helvetica"/>
        <a:buChar char="▪"/>
        <a:tabLst/>
        <a:defRPr sz="2400" b="0" i="0" u="none" strike="noStrike" cap="none" spc="0" baseline="0">
          <a:solidFill>
            <a:srgbClr val="000000"/>
          </a:solidFill>
          <a:uFillTx/>
          <a:latin typeface="Calibri"/>
          <a:ea typeface="Calibri"/>
          <a:cs typeface="Calibri"/>
          <a:sym typeface="Calibri"/>
        </a:defRPr>
      </a:lvl4pPr>
      <a:lvl5pPr marL="2357120" marR="0" indent="-426720" algn="l" defTabSz="914400" rtl="0" latinLnBrk="0">
        <a:lnSpc>
          <a:spcPct val="100000"/>
        </a:lnSpc>
        <a:spcBef>
          <a:spcPts val="600"/>
        </a:spcBef>
        <a:spcAft>
          <a:spcPts val="0"/>
        </a:spcAft>
        <a:buClr>
          <a:srgbClr val="C01E24"/>
        </a:buClr>
        <a:buSzPts val="2400"/>
        <a:buFont typeface="Helvetica"/>
        <a:buChar char="▪"/>
        <a:tabLst/>
        <a:defRPr sz="2400" b="0" i="0" u="none" strike="noStrike" cap="none" spc="0" baseline="0">
          <a:solidFill>
            <a:srgbClr val="000000"/>
          </a:solidFill>
          <a:uFillTx/>
          <a:latin typeface="Calibri"/>
          <a:ea typeface="Calibri"/>
          <a:cs typeface="Calibri"/>
          <a:sym typeface="Calibri"/>
        </a:defRPr>
      </a:lvl5pPr>
      <a:lvl6pPr marL="2857500" marR="0" indent="-457200" algn="l" defTabSz="914400" rtl="0" latinLnBrk="0">
        <a:lnSpc>
          <a:spcPct val="100000"/>
        </a:lnSpc>
        <a:spcBef>
          <a:spcPts val="600"/>
        </a:spcBef>
        <a:spcAft>
          <a:spcPts val="0"/>
        </a:spcAft>
        <a:buClr>
          <a:srgbClr val="C01E24"/>
        </a:buClr>
        <a:buSzPts val="2400"/>
        <a:buFont typeface="Helvetica"/>
        <a:buChar char="•"/>
        <a:tabLst/>
        <a:defRPr sz="2400" b="0" i="0" u="none" strike="noStrike" cap="none" spc="0" baseline="0">
          <a:solidFill>
            <a:srgbClr val="000000"/>
          </a:solidFill>
          <a:uFillTx/>
          <a:latin typeface="Calibri"/>
          <a:ea typeface="Calibri"/>
          <a:cs typeface="Calibri"/>
          <a:sym typeface="Calibri"/>
        </a:defRPr>
      </a:lvl6pPr>
      <a:lvl7pPr marL="3314700" marR="0" indent="-457200" algn="l" defTabSz="914400" rtl="0" latinLnBrk="0">
        <a:lnSpc>
          <a:spcPct val="100000"/>
        </a:lnSpc>
        <a:spcBef>
          <a:spcPts val="600"/>
        </a:spcBef>
        <a:spcAft>
          <a:spcPts val="0"/>
        </a:spcAft>
        <a:buClr>
          <a:srgbClr val="C01E24"/>
        </a:buClr>
        <a:buSzPts val="2400"/>
        <a:buFont typeface="Helvetica"/>
        <a:buChar char="•"/>
        <a:tabLst/>
        <a:defRPr sz="2400" b="0" i="0" u="none" strike="noStrike" cap="none" spc="0" baseline="0">
          <a:solidFill>
            <a:srgbClr val="000000"/>
          </a:solidFill>
          <a:uFillTx/>
          <a:latin typeface="Calibri"/>
          <a:ea typeface="Calibri"/>
          <a:cs typeface="Calibri"/>
          <a:sym typeface="Calibri"/>
        </a:defRPr>
      </a:lvl7pPr>
      <a:lvl8pPr marL="3771900" marR="0" indent="-457200" algn="l" defTabSz="914400" rtl="0" latinLnBrk="0">
        <a:lnSpc>
          <a:spcPct val="100000"/>
        </a:lnSpc>
        <a:spcBef>
          <a:spcPts val="600"/>
        </a:spcBef>
        <a:spcAft>
          <a:spcPts val="0"/>
        </a:spcAft>
        <a:buClr>
          <a:srgbClr val="C01E24"/>
        </a:buClr>
        <a:buSzPts val="2400"/>
        <a:buFont typeface="Helvetica"/>
        <a:buChar char="•"/>
        <a:tabLst/>
        <a:defRPr sz="2400" b="0" i="0" u="none" strike="noStrike" cap="none" spc="0" baseline="0">
          <a:solidFill>
            <a:srgbClr val="000000"/>
          </a:solidFill>
          <a:uFillTx/>
          <a:latin typeface="Calibri"/>
          <a:ea typeface="Calibri"/>
          <a:cs typeface="Calibri"/>
          <a:sym typeface="Calibri"/>
        </a:defRPr>
      </a:lvl8pPr>
      <a:lvl9pPr marL="4229100" marR="0" indent="-457200" algn="l" defTabSz="914400" rtl="0" latinLnBrk="0">
        <a:lnSpc>
          <a:spcPct val="100000"/>
        </a:lnSpc>
        <a:spcBef>
          <a:spcPts val="600"/>
        </a:spcBef>
        <a:spcAft>
          <a:spcPts val="0"/>
        </a:spcAft>
        <a:buClr>
          <a:srgbClr val="C01E24"/>
        </a:buClr>
        <a:buSzPts val="2400"/>
        <a:buFont typeface="Helvetica"/>
        <a:buChar char="•"/>
        <a:tabLst/>
        <a:defRPr sz="24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hyperlink" Target="https://publichealthreviews.biomedcentral.com/articles/10.1186/s40985-018-0104-9/figures/2"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https://publichealthreviews.biomedcentral.com/articles/10.1186/s40985-018-0104-9/figures/2"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hyperlink" Target="https://publichealthreviews.biomedcentral.com/articles/10.1186/s40985-018-0104-9/figures/2"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eLbmUbj0edk" TargetMode="External"/><Relationship Id="rId1" Type="http://schemas.openxmlformats.org/officeDocument/2006/relationships/slideLayout" Target="../slideLayouts/slideLayout6.xml"/><Relationship Id="rId4" Type="http://schemas.openxmlformats.org/officeDocument/2006/relationships/hyperlink" Target="https://pixabay.com/de/vectors/video-arbeit-youtube-zu-betrachten-378243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pixabay.com/de/illustrations/pinnwand-notizzettel-post-it-zettel-2768204/"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pixabay.com/illustrations/silhouettes-people-mankind-gears-78014/" TargetMode="External"/><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training.mig-dhl.eu/modules/document/file.php/TMA103/Material/Create%20your%20own%20Pocket%20Guide%20with%20health%20terms.pdf"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service/license/" TargetMode="External"/><Relationship Id="rId2" Type="http://schemas.openxmlformats.org/officeDocument/2006/relationships/hyperlink" Target="https://pixabay.com/de/vectors/elektrokardiogramm-blutdruck-ekg-2858693/" TargetMode="Externa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service/license/" TargetMode="External"/><Relationship Id="rId2" Type="http://schemas.openxmlformats.org/officeDocument/2006/relationships/hyperlink" Target="https://pixabay.com/de/vectors/blutdruck-ekg-die-gesundheit-herz-3312513/" TargetMode="Externa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euro.who.int/__data/assets/pdf_file/0005/293270/Migration-Health-Key-Issues-.pdf"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hyperlink" Target="https://www.media-k.eu/" TargetMode="External"/><Relationship Id="rId3" Type="http://schemas.openxmlformats.org/officeDocument/2006/relationships/hyperlink" Target="https://www.gunet.gr/" TargetMode="External"/><Relationship Id="rId7" Type="http://schemas.openxmlformats.org/officeDocument/2006/relationships/hyperlink" Target="http://www.coordina-oerh.com/" TargetMode="External"/><Relationship Id="rId12"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hyperlink" Target="https://www.uv.es/" TargetMode="External"/><Relationship Id="rId5" Type="http://schemas.openxmlformats.org/officeDocument/2006/relationships/hyperlink" Target="https://www.w-hs.de/" TargetMode="External"/><Relationship Id="rId15" Type="http://schemas.openxmlformats.org/officeDocument/2006/relationships/hyperlink" Target="https://www.oxfamitalia.org/" TargetMode="External"/><Relationship Id="rId10" Type="http://schemas.openxmlformats.org/officeDocument/2006/relationships/image" Target="../media/image11.jpeg"/><Relationship Id="rId4" Type="http://schemas.openxmlformats.org/officeDocument/2006/relationships/image" Target="../media/image8.jpeg"/><Relationship Id="rId9" Type="http://schemas.openxmlformats.org/officeDocument/2006/relationships/hyperlink" Target="https://www.prolepsis.gr/" TargetMode="External"/><Relationship Id="rId1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service/license/" TargetMode="External"/><Relationship Id="rId2" Type="http://schemas.openxmlformats.org/officeDocument/2006/relationships/hyperlink" Target="https://pixabay.com/photos/heart-curve-health-healthy-pulse-3689233/" TargetMode="Externa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service/license/" TargetMode="External"/><Relationship Id="rId2" Type="http://schemas.openxmlformats.org/officeDocument/2006/relationships/hyperlink" Target="https://pixabay.com/photos/doctor-doctor-visit-ill-hospital-3827088/" TargetMode="Externa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hyperlink" Target="https://pixabay.com/service/license/" TargetMode="External"/><Relationship Id="rId2" Type="http://schemas.openxmlformats.org/officeDocument/2006/relationships/hyperlink" Target="https://cdn.pixabay.com/photo/2021/01/09/06/25/online-consultation-5901524_960_720.jpg" TargetMode="Externa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service/license/" TargetMode="External"/><Relationship Id="rId2" Type="http://schemas.openxmlformats.org/officeDocument/2006/relationships/hyperlink" Target="https://pixabay.com/de/vectors/furcht-angst-depression-frau-6562668/" TargetMode="Externa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hyperlink" Target="https://pixabay.com/service/license/" TargetMode="External"/><Relationship Id="rId2" Type="http://schemas.openxmlformats.org/officeDocument/2006/relationships/hyperlink" Target="https://cdn.pixabay.com/photo/2015/08/15/09/58/network-889351_960_720.jpg" TargetMode="Externa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service/license/" TargetMode="External"/><Relationship Id="rId2" Type="http://schemas.openxmlformats.org/officeDocument/2006/relationships/hyperlink" Target="https://cdn.pixabay.com/photo/2017/08/18/08/04/idea-2654150_960_720.jpg" TargetMode="Externa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hyperlink" Target="https://pixabay.com/service/license/" TargetMode="External"/><Relationship Id="rId2" Type="http://schemas.openxmlformats.org/officeDocument/2006/relationships/hyperlink" Target="https://cdn.pixabay.com/photo/2021/12/24/13/34/headache-6891133_960_720.jpg" TargetMode="Externa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service/license/" TargetMode="External"/><Relationship Id="rId2" Type="http://schemas.openxmlformats.org/officeDocument/2006/relationships/hyperlink" Target="https://cdn.pixabay.com/photo/2019/01/27/17/51/doctor-on-call-3958602_1280.jpg" TargetMode="Externa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5.xml"/><Relationship Id="rId5" Type="http://schemas.openxmlformats.org/officeDocument/2006/relationships/hyperlink" Target="https://www.pexels.com/license/" TargetMode="External"/><Relationship Id="rId4" Type="http://schemas.openxmlformats.org/officeDocument/2006/relationships/hyperlink" Target="https://www.pexels.com/photo/medical-stethoscope-with-red-paper-heart-on-white-surface-4386467/"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hyperlink" Target="https://www.pexels.com/license/" TargetMode="External"/><Relationship Id="rId4" Type="http://schemas.openxmlformats.org/officeDocument/2006/relationships/hyperlink" Target="https://www.pexels.com/pt-br/foto/medico-doutor-saude-cuidados-de-saude-399321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pixabay.com/photos/globe-syringe-vaccination-vaccinate-6002422/"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0.jpeg"/><Relationship Id="rId4" Type="http://schemas.openxmlformats.org/officeDocument/2006/relationships/hyperlink" Target="https://pixabay.com/service/licens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euro.who.int/en/health-topics/disease-prevention/vaccines-and-immunization/video-gallery" TargetMode="Externa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hyperlink" Target="https://pixabay.com/service/license/" TargetMode="External"/><Relationship Id="rId4" Type="http://schemas.openxmlformats.org/officeDocument/2006/relationships/hyperlink" Target="https://pixabay.com/el/illustrations/%ce%b2%ce%b1%ce%ba%cf%84%ce%ae%cf%81%ce%b9%ce%b1-%ce%b9%cf%8c%cf%82-%cf%83%cf%84%ce%ad%ce%bc%ce%bc%ce%b1-%ce%b1%cf%83%ce%b8%ce%ad%ce%bd%ce%b5%ce%b9%ce%b1-5545353/"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hyperlink" Target="https://pixabay.com/service/license/" TargetMode="External"/><Relationship Id="rId5" Type="http://schemas.openxmlformats.org/officeDocument/2006/relationships/hyperlink" Target="https://cdn.pixabay.com/photo/2020/07/11/18/54/veggies-5395029_960_720.png" TargetMode="Externa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hyperlink" Target="https://pixabay.com/service/license/" TargetMode="External"/><Relationship Id="rId4" Type="http://schemas.openxmlformats.org/officeDocument/2006/relationships/hyperlink" Target="https://pixabay.com/photos/healthy-food-food-power-dietetic-1348430/"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sunriseseniorliving.com/blog/july-2020/5-tips-for-shopping-a-farmers-market-this-summer.aspx" TargetMode="Externa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8" Type="http://schemas.openxmlformats.org/officeDocument/2006/relationships/hyperlink" Target="https://pixabay.com/service/license/" TargetMode="External"/><Relationship Id="rId3" Type="http://schemas.openxmlformats.org/officeDocument/2006/relationships/hyperlink" Target="https://apps.apple.com/us/app/quitnow/id483994930" TargetMode="External"/><Relationship Id="rId7" Type="http://schemas.openxmlformats.org/officeDocument/2006/relationships/hyperlink" Target="https://pixabay.com/el/vectors/%ce%b1%cf%80%ce%b1%ce%b3%ce%bf%cf%81%ce%b5%cf%8d%ce%b5%cf%84%ce%b1%ce%b9-%cf%84%ce%bf-%ce%ba%ce%ac%cf%80%ce%bd%ce%b9%cf%83%ce%bc%ce%b1-%cf%84%cf%83%ce%b9%ce%b3%ce%ac%cf%81%ce%bf-148825/"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hyperlink" Target="https://apps.apple.com/app/apple-store/id494552000" TargetMode="External"/><Relationship Id="rId4" Type="http://schemas.openxmlformats.org/officeDocument/2006/relationships/hyperlink" Target="https://apps.apple.com/us/app/smoke-free-quit-smoking-now/id577767592" TargetMode="External"/><Relationship Id="rId9"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hyperlink" Target="https://www.euro.who.int/en/health-topics/disease-prevention/alcohol-use#:~:text=Across%20the%20WHO%20European%20Region,to%20unintentional%20and%20intentional%20injuries"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hyperlink" Target="https://unsplash.com/license" TargetMode="External"/><Relationship Id="rId4" Type="http://schemas.openxmlformats.org/officeDocument/2006/relationships/hyperlink" Target="https://unsplash.com/photos/o5bot9dytg0"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pexels.com/pt-br/foto/exercicio-atividade-fisica-ginastica-fitness-5038818/" TargetMode="External"/><Relationship Id="rId2" Type="http://schemas.openxmlformats.org/officeDocument/2006/relationships/image" Target="../media/image46.jpeg"/><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hyperlink" Target="https://pixabay.com/service/license/"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pixabay.com/service/license/" TargetMode="External"/><Relationship Id="rId2" Type="http://schemas.openxmlformats.org/officeDocument/2006/relationships/hyperlink" Target="https://www.pexels.com/pt-br/foto/atividade-acao-movimento-adoravel-6691662/" TargetMode="External"/><Relationship Id="rId1" Type="http://schemas.openxmlformats.org/officeDocument/2006/relationships/slideLayout" Target="../slideLayouts/slideLayout9.xml"/><Relationship Id="rId5" Type="http://schemas.openxmlformats.org/officeDocument/2006/relationships/image" Target="../media/image47.jpe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hyperlink" Target="https://pixabay.com/illustrations/teamwork-team-gear-gears-drive-2207743/" TargetMode="External"/><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hyperlink" Target="https://pixabay.com/service/license/"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9.xml"/><Relationship Id="rId5" Type="http://schemas.openxmlformats.org/officeDocument/2006/relationships/image" Target="../media/image50.pn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hyperlink" Target="https://www.hopkinsmedicine.org/health/treatment-tests-and-therapies/screening-tests-for-common-disease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hopkinsmedicine.org/health/treatment-tests-and-therapies/screening-tests-for-common-diseases" TargetMode="External"/><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hyperlink" Target="https://pixabay.com/service/license/" TargetMode="External"/><Relationship Id="rId5" Type="http://schemas.openxmlformats.org/officeDocument/2006/relationships/hyperlink" Target="https://pixabay.com/photos/laboratory-medical-medicine-hand-3827736/" TargetMode="External"/><Relationship Id="rId4" Type="http://schemas.openxmlformats.org/officeDocument/2006/relationships/image" Target="../media/image51.jpeg"/></Relationships>
</file>

<file path=ppt/slides/_rels/slide53.xml.rels><?xml version="1.0" encoding="UTF-8" standalone="yes"?>
<Relationships xmlns="http://schemas.openxmlformats.org/package/2006/relationships"><Relationship Id="rId8" Type="http://schemas.openxmlformats.org/officeDocument/2006/relationships/hyperlink" Target="https://www.who.int/water_sanitation_health/hygiene/settings/hvchap8.pdf" TargetMode="External"/><Relationship Id="rId3" Type="http://schemas.openxmlformats.org/officeDocument/2006/relationships/image" Target="../media/image52.jpeg"/><Relationship Id="rId7" Type="http://schemas.openxmlformats.org/officeDocument/2006/relationships/hyperlink" Target="https://www.ecdc.europa.eu/sites/default/files/documents/COVID-19-guidance-refugee-asylum-seekers-migrants-EU.pdf"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hyperlink" Target="https://unsplash.com/license" TargetMode="External"/><Relationship Id="rId4" Type="http://schemas.openxmlformats.org/officeDocument/2006/relationships/hyperlink" Target="https://unsplash.com/photos/9EJVIo6XTB8"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pexels.com/pt-br/foto/mulher-etnica-pouco-saudavel-tomando-comprimidos-enquanto-descansa-na-cama-5692652/" TargetMode="External"/><Relationship Id="rId2" Type="http://schemas.openxmlformats.org/officeDocument/2006/relationships/image" Target="../media/image53.jpeg"/><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hyperlink" Target="https://www.pexels.com/licens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hyperlink" Target="//ppt/slides/.).%20https:/www.ifh-homehygiene.org/sites/default/files/publications/IFH%20White%20Paper-10-18.pdf" TargetMode="External"/><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hyperlink" Target="https://www.pexels.com/license/" TargetMode="External"/><Relationship Id="rId4" Type="http://schemas.openxmlformats.org/officeDocument/2006/relationships/hyperlink" Target="https://www.pexels.com/pt-br/foto/cuidado-atencao-cautela-limpar-4099481/"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hyperlink" Target="https://www.pexels.com/pt-br/foto/mulher-em-pe-segurando-a-barriga-1765353/" TargetMode="External"/><Relationship Id="rId2" Type="http://schemas.openxmlformats.org/officeDocument/2006/relationships/image" Target="../media/image55.jpeg"/><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hyperlink" Target="https://pixabay.com/service/license/"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northeast.jeffersonhealth.org/" TargetMode="External"/><Relationship Id="rId2" Type="http://schemas.openxmlformats.org/officeDocument/2006/relationships/image" Target="../media/image56.jpeg"/><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hyperlink" Target="https://pixabay.com/service/license/" TargetMode="External"/><Relationship Id="rId4" Type="http://schemas.openxmlformats.org/officeDocument/2006/relationships/hyperlink" Target="https://www.pexels.com/pt-br/foto/frio-com-frio-dor-de-cabeca-casa-6753143/"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unsplash.com/photos/t2FYyS9-NFo" TargetMode="External"/><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hyperlink" Target="https://unsplash.com/license"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https://www.pexels.com/pt-br/foto/adultos-analise-pesquisa-antecipacao-7089047/"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58.jpeg"/><Relationship Id="rId5" Type="http://schemas.openxmlformats.org/officeDocument/2006/relationships/image" Target="../media/image37.png"/><Relationship Id="rId4" Type="http://schemas.openxmlformats.org/officeDocument/2006/relationships/hyperlink" Target="https://pixabay.com/service/license/"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hyperlink" Target="https://www.pexels.com/photo/woman-lying-inside-delivery-room-3259625/" TargetMode="External"/><Relationship Id="rId2" Type="http://schemas.openxmlformats.org/officeDocument/2006/relationships/image" Target="../media/image59.jpeg"/><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hyperlink" Target="https://pixabay.com/service/license/" TargetMode="External"/></Relationships>
</file>

<file path=ppt/slides/_rels/slide68.xml.rels><?xml version="1.0" encoding="UTF-8" standalone="yes"?>
<Relationships xmlns="http://schemas.openxmlformats.org/package/2006/relationships"><Relationship Id="rId2" Type="http://schemas.openxmlformats.org/officeDocument/2006/relationships/hyperlink" Target="https://www.youtube.com/watch?v=S7qO_9-NJmA"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hyperlink" Target="https://pixabay.com/service/license/" TargetMode="External"/><Relationship Id="rId4" Type="http://schemas.openxmlformats.org/officeDocument/2006/relationships/hyperlink" Target="https://www.pexels.com/pt-br/foto/bebe-recem-nascido-3376797/"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service/license/" TargetMode="External"/><Relationship Id="rId2" Type="http://schemas.openxmlformats.org/officeDocument/2006/relationships/hyperlink" Target="https://pixabay.com/de/illustrations/digitalisierung-gesundheitswesen-6939537/" TargetMode="Externa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hyperlink" Target="https://unsplash.com/license" TargetMode="External"/><Relationship Id="rId4" Type="http://schemas.openxmlformats.org/officeDocument/2006/relationships/hyperlink" Target="https://unsplash.com/photos/zhWUl24kf5A"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unsplash.com/photos/Jqhwp4mcuUM" TargetMode="External"/><Relationship Id="rId2" Type="http://schemas.openxmlformats.org/officeDocument/2006/relationships/image" Target="../media/image62.jpeg"/><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hyperlink" Target="https://unsplash.com/license"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hyperlink" Target="https://cdn.pixabay.com/photo/2019/03/22/16/10/disorder-4073570__340.png" TargetMode="External"/><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hyperlink" Target="https://pixabay.com/service/license/"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pixabay.com/service/license/" TargetMode="External"/><Relationship Id="rId2" Type="http://schemas.openxmlformats.org/officeDocument/2006/relationships/hyperlink" Target="https://pixabay.com/de/vectors/psychische-gesundheit-verwechslung-6991769/" TargetMode="Externa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3" Type="http://schemas.openxmlformats.org/officeDocument/2006/relationships/hyperlink" Target="https://pixabay.com/service/license/" TargetMode="External"/><Relationship Id="rId2" Type="http://schemas.openxmlformats.org/officeDocument/2006/relationships/hyperlink" Target="https://pixabay.com/de/illustrations/gehirn-kopf-stethoskop-platine-4381325/" TargetMode="External"/><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service/license/" TargetMode="External"/><Relationship Id="rId2" Type="http://schemas.openxmlformats.org/officeDocument/2006/relationships/hyperlink" Target="https://pixabay.com/photos/the-conference-lecture-lecture-hall-3248255/" TargetMode="Externa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hyperlink" Target="https://www.pexels.com/pt-br/foto/cara-de-homem-583437/" TargetMode="External"/><Relationship Id="rId2" Type="http://schemas.openxmlformats.org/officeDocument/2006/relationships/image" Target="../media/image66.jpeg"/><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hyperlink" Target="https://pixabay.com/service/license/"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hyperlink" Target="https://www.youtube.com/watch?v=RMnZFXjKtAs"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hyperlink" Target="https://www.hopkinsmedicine.org/health/treatment-tests-and-therapies/screening-tests-for-common-diseases" TargetMode="External"/><Relationship Id="rId2" Type="http://schemas.openxmlformats.org/officeDocument/2006/relationships/hyperlink" Target="http://www.europarl.europa.eu/RegData/etudes/IDAN/2017/602004/IPOL_IDA(2017)602004_EN.pdf" TargetMode="External"/><Relationship Id="rId1" Type="http://schemas.openxmlformats.org/officeDocument/2006/relationships/slideLayout" Target="../slideLayouts/slideLayout3.xml"/><Relationship Id="rId5" Type="http://schemas.openxmlformats.org/officeDocument/2006/relationships/hyperlink" Target="https://www.hopkinsmedicine.org/health/conditions-and-diseases/malnutrition" TargetMode="External"/><Relationship Id="rId4" Type="http://schemas.openxmlformats.org/officeDocument/2006/relationships/hyperlink" Target="https://www.hopkinsmedicine.org/health/wellness-and-prevention/abcs-of-eating-smart-for-a-healthy-heart"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www.who.int/water_sanitation_health/hygiene/settings/hvchap8.pdf" TargetMode="External"/><Relationship Id="rId7" Type="http://schemas.openxmlformats.org/officeDocument/2006/relationships/image" Target="../media/image37.png"/><Relationship Id="rId2" Type="http://schemas.openxmlformats.org/officeDocument/2006/relationships/hyperlink" Target="https://www.startts.org.au/media/Resource-Working-with-Refugees-Social-Worker-Guide.pdf" TargetMode="External"/><Relationship Id="rId1" Type="http://schemas.openxmlformats.org/officeDocument/2006/relationships/slideLayout" Target="../slideLayouts/slideLayout10.xml"/><Relationship Id="rId6" Type="http://schemas.openxmlformats.org/officeDocument/2006/relationships/hyperlink" Target="https://www.who.int/news-room/facts-in-pictures/detail/nutrition" TargetMode="External"/><Relationship Id="rId5" Type="http://schemas.openxmlformats.org/officeDocument/2006/relationships/hyperlink" Target="https://www.who.int/vaccine_safety/initiative/tech_support/Vaccine-safety-E-course-manual.pdf" TargetMode="External"/><Relationship Id="rId4" Type="http://schemas.openxmlformats.org/officeDocument/2006/relationships/hyperlink" Target="https://www.euro.who.int/__data/assets/pdf_file/0005/293270/Migration-Health-Key-Issues-.pdf"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www.who.int/news-room/facts-in-pictures/detail/immunization" TargetMode="External"/><Relationship Id="rId7" Type="http://schemas.openxmlformats.org/officeDocument/2006/relationships/image" Target="../media/image37.png"/><Relationship Id="rId2" Type="http://schemas.openxmlformats.org/officeDocument/2006/relationships/hyperlink" Target="https://www.euro.who.int/en/health-topics/health-determinants/migration-and-health/publications/2018/report-on-the-health-of-refugees-and-migrants-in-the-who-european-region-no-public-health-without-refugee-and-migrant-health-2018" TargetMode="External"/><Relationship Id="rId1" Type="http://schemas.openxmlformats.org/officeDocument/2006/relationships/slideLayout" Target="../slideLayouts/slideLayout10.xml"/><Relationship Id="rId6" Type="http://schemas.openxmlformats.org/officeDocument/2006/relationships/hyperlink" Target="http://www.euro.who.int/en/health-topics/health-determinants/migration-and-health/publications/2016/mental-health-and-psychosocial-support-for-refugees,-asylum-seekers-and-migrants-on-the-move-in-europe.-a-multi-agency-guidance-note-2015" TargetMode="External"/><Relationship Id="rId5" Type="http://schemas.openxmlformats.org/officeDocument/2006/relationships/hyperlink" Target="https://www.unhcr.org/55f6b90f9.pdf" TargetMode="External"/><Relationship Id="rId4" Type="http://schemas.openxmlformats.org/officeDocument/2006/relationships/hyperlink" Target="https://www.who.int/health-topics/vaccines-and-immunization#tab=tab_1"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service/license/" TargetMode="External"/><Relationship Id="rId2" Type="http://schemas.openxmlformats.org/officeDocument/2006/relationships/hyperlink" Target="https://pixabay.com/de/vectors/stethoskop-icon-medizinisch-medizin-3725131/" TargetMode="Externa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png"/><Relationship Id="rId1" Type="http://schemas.openxmlformats.org/officeDocument/2006/relationships/slideLayout" Target="../slideLayouts/slideLayout1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70;p1"/>
          <p:cNvSpPr/>
          <p:nvPr/>
        </p:nvSpPr>
        <p:spPr>
          <a:xfrm>
            <a:off x="-2" y="0"/>
            <a:ext cx="12191698" cy="6858000"/>
          </a:xfrm>
          <a:prstGeom prst="rect">
            <a:avLst/>
          </a:prstGeom>
          <a:solidFill>
            <a:srgbClr val="FFFFFF"/>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46" name="Google Shape;71;p1"/>
          <p:cNvSpPr txBox="1"/>
          <p:nvPr/>
        </p:nvSpPr>
        <p:spPr>
          <a:xfrm>
            <a:off x="1395255" y="4227707"/>
            <a:ext cx="7594164" cy="2015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pPr>
              <a:lnSpc>
                <a:spcPct val="90000"/>
              </a:lnSpc>
              <a:defRPr sz="3400" b="1">
                <a:solidFill>
                  <a:srgbClr val="C01E24"/>
                </a:solidFill>
                <a:latin typeface="Calibri"/>
                <a:ea typeface="Calibri"/>
                <a:cs typeface="Calibri"/>
                <a:sym typeface="Calibri"/>
              </a:defRPr>
            </a:pPr>
            <a:r>
              <a:rPr dirty="0"/>
              <a:t>Module 2</a:t>
            </a:r>
            <a:br>
              <a:rPr dirty="0"/>
            </a:br>
            <a:r>
              <a:rPr sz="3100" dirty="0">
                <a:solidFill>
                  <a:srgbClr val="000000"/>
                </a:solidFill>
              </a:rPr>
              <a:t>Les </a:t>
            </a:r>
            <a:r>
              <a:rPr sz="3100" dirty="0" err="1">
                <a:solidFill>
                  <a:srgbClr val="000000"/>
                </a:solidFill>
              </a:rPr>
              <a:t>principaux</a:t>
            </a:r>
            <a:r>
              <a:rPr sz="3100" dirty="0">
                <a:solidFill>
                  <a:srgbClr val="000000"/>
                </a:solidFill>
              </a:rPr>
              <a:t> </a:t>
            </a:r>
            <a:r>
              <a:rPr sz="3100" dirty="0" err="1">
                <a:solidFill>
                  <a:srgbClr val="000000"/>
                </a:solidFill>
              </a:rPr>
              <a:t>problèmes</a:t>
            </a:r>
            <a:r>
              <a:rPr sz="3100" dirty="0">
                <a:solidFill>
                  <a:srgbClr val="000000"/>
                </a:solidFill>
              </a:rPr>
              <a:t> de santé à </a:t>
            </a:r>
            <a:r>
              <a:rPr sz="3100" dirty="0" err="1">
                <a:solidFill>
                  <a:srgbClr val="000000"/>
                </a:solidFill>
              </a:rPr>
              <a:t>l'arrivée</a:t>
            </a:r>
            <a:r>
              <a:rPr sz="3100" dirty="0">
                <a:solidFill>
                  <a:srgbClr val="000000"/>
                </a:solidFill>
              </a:rPr>
              <a:t> dans un nouveau pays</a:t>
            </a:r>
          </a:p>
        </p:txBody>
      </p:sp>
      <p:sp>
        <p:nvSpPr>
          <p:cNvPr id="147" name="Google Shape;72;p1"/>
          <p:cNvSpPr/>
          <p:nvPr/>
        </p:nvSpPr>
        <p:spPr>
          <a:xfrm>
            <a:off x="-1" y="891539"/>
            <a:ext cx="722378" cy="5071112"/>
          </a:xfrm>
          <a:prstGeom prst="rect">
            <a:avLst/>
          </a:prstGeom>
          <a:solidFill>
            <a:srgbClr val="4C5254"/>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pic>
        <p:nvPicPr>
          <p:cNvPr id="148" name="Google Shape;73;p1" descr="Google Shape;73;p1"/>
          <p:cNvPicPr>
            <a:picLocks noChangeAspect="1"/>
          </p:cNvPicPr>
          <p:nvPr/>
        </p:nvPicPr>
        <p:blipFill>
          <a:blip r:embed="rId3">
            <a:extLst/>
          </a:blip>
          <a:stretch>
            <a:fillRect/>
          </a:stretch>
        </p:blipFill>
        <p:spPr>
          <a:xfrm>
            <a:off x="1349530" y="1140043"/>
            <a:ext cx="10228661" cy="2706490"/>
          </a:xfrm>
          <a:prstGeom prst="rect">
            <a:avLst/>
          </a:prstGeom>
          <a:ln w="12700">
            <a:miter lim="400000"/>
          </a:ln>
          <a:effectLst>
            <a:outerShdw blurRad="406400" dist="317500" dir="5400000" rotWithShape="0">
              <a:srgbClr val="000000">
                <a:alpha val="14116"/>
              </a:srgbClr>
            </a:outerShdw>
          </a:effectLst>
        </p:spPr>
      </p:pic>
      <p:sp>
        <p:nvSpPr>
          <p:cNvPr id="149" name="Google Shape;74;p1"/>
          <p:cNvSpPr txBox="1"/>
          <p:nvPr/>
        </p:nvSpPr>
        <p:spPr>
          <a:xfrm>
            <a:off x="1721624" y="6380246"/>
            <a:ext cx="7953594" cy="632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lvl1pPr>
              <a:lnSpc>
                <a:spcPct val="90000"/>
              </a:lnSpc>
              <a:defRPr sz="900">
                <a:solidFill>
                  <a:srgbClr val="7F7F7F"/>
                </a:solidFill>
                <a:latin typeface="Calibri"/>
                <a:ea typeface="Calibri"/>
                <a:cs typeface="Calibri"/>
                <a:sym typeface="Calibri"/>
              </a:defRPr>
            </a:lvl1pPr>
          </a:lstStyle>
          <a:p>
            <a:r>
              <a:t>Le soutien de la Commission européenne à cette publication ne constitue pas une approbation de son contenu, qui ne reflète que les opinions des auteurs. La Commission ne peut être tenue responsable de l'usage qui pourrait être fait des informations qui y sont contenues.</a:t>
            </a:r>
          </a:p>
        </p:txBody>
      </p:sp>
      <p:pic>
        <p:nvPicPr>
          <p:cNvPr id="150" name="Google Shape;75;p1" descr="Google Shape;75;p1"/>
          <p:cNvPicPr>
            <a:picLocks noChangeAspect="1"/>
          </p:cNvPicPr>
          <p:nvPr/>
        </p:nvPicPr>
        <p:blipFill>
          <a:blip r:embed="rId4">
            <a:extLst/>
          </a:blip>
          <a:stretch>
            <a:fillRect/>
          </a:stretch>
        </p:blipFill>
        <p:spPr>
          <a:xfrm>
            <a:off x="22751" y="6332225"/>
            <a:ext cx="1684021" cy="495301"/>
          </a:xfrm>
          <a:prstGeom prst="rect">
            <a:avLst/>
          </a:prstGeom>
          <a:ln w="12700">
            <a:miter lim="400000"/>
          </a:ln>
        </p:spPr>
      </p:pic>
      <p:grpSp>
        <p:nvGrpSpPr>
          <p:cNvPr id="153" name="Google Shape;77;p1"/>
          <p:cNvGrpSpPr/>
          <p:nvPr/>
        </p:nvGrpSpPr>
        <p:grpSpPr>
          <a:xfrm>
            <a:off x="-3" y="862699"/>
            <a:ext cx="722378" cy="868136"/>
            <a:chOff x="0" y="0"/>
            <a:chExt cx="722376" cy="868134"/>
          </a:xfrm>
        </p:grpSpPr>
        <p:sp>
          <p:nvSpPr>
            <p:cNvPr id="151" name="Rettangolo"/>
            <p:cNvSpPr/>
            <p:nvPr/>
          </p:nvSpPr>
          <p:spPr>
            <a:xfrm>
              <a:off x="-1" y="0"/>
              <a:ext cx="722378" cy="868135"/>
            </a:xfrm>
            <a:prstGeom prst="rect">
              <a:avLst/>
            </a:prstGeom>
            <a:solidFill>
              <a:srgbClr val="203864"/>
            </a:solidFill>
            <a:ln w="12700" cap="flat">
              <a:noFill/>
              <a:miter lim="400000"/>
            </a:ln>
            <a:effectLst/>
          </p:spPr>
          <p:txBody>
            <a:bodyPr wrap="square" lIns="45719" tIns="45719" rIns="45719" bIns="45719" numCol="1" anchor="ctr">
              <a:noAutofit/>
            </a:bodyPr>
            <a:lstStyle/>
            <a:p>
              <a:pPr algn="ctr">
                <a:defRPr sz="2400">
                  <a:solidFill>
                    <a:srgbClr val="2F5496"/>
                  </a:solidFill>
                  <a:latin typeface="Calibri"/>
                  <a:ea typeface="Calibri"/>
                  <a:cs typeface="Calibri"/>
                  <a:sym typeface="Calibri"/>
                </a:defRPr>
              </a:pPr>
              <a:endParaRPr/>
            </a:p>
          </p:txBody>
        </p:sp>
        <p:sp>
          <p:nvSpPr>
            <p:cNvPr id="152" name="1"/>
            <p:cNvSpPr txBox="1"/>
            <p:nvPr/>
          </p:nvSpPr>
          <p:spPr>
            <a:xfrm>
              <a:off x="45724" y="237852"/>
              <a:ext cx="630928" cy="392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sz="2400">
                  <a:solidFill>
                    <a:srgbClr val="2F5496"/>
                  </a:solidFill>
                  <a:latin typeface="Calibri"/>
                  <a:ea typeface="Calibri"/>
                  <a:cs typeface="Calibri"/>
                  <a:sym typeface="Calibri"/>
                </a:defRPr>
              </a:lvl1pPr>
            </a:lstStyle>
            <a:p>
              <a:r>
                <a:t>1</a:t>
              </a:r>
            </a:p>
          </p:txBody>
        </p:sp>
      </p:grpSp>
      <p:grpSp>
        <p:nvGrpSpPr>
          <p:cNvPr id="156" name="Google Shape;78;p1"/>
          <p:cNvGrpSpPr/>
          <p:nvPr/>
        </p:nvGrpSpPr>
        <p:grpSpPr>
          <a:xfrm>
            <a:off x="2608" y="1698520"/>
            <a:ext cx="722378" cy="868136"/>
            <a:chOff x="0" y="0"/>
            <a:chExt cx="722376" cy="868134"/>
          </a:xfrm>
        </p:grpSpPr>
        <p:sp>
          <p:nvSpPr>
            <p:cNvPr id="154" name="Rettangolo"/>
            <p:cNvSpPr/>
            <p:nvPr/>
          </p:nvSpPr>
          <p:spPr>
            <a:xfrm>
              <a:off x="-1" y="0"/>
              <a:ext cx="722378" cy="868135"/>
            </a:xfrm>
            <a:prstGeom prst="rect">
              <a:avLst/>
            </a:prstGeom>
            <a:solidFill>
              <a:srgbClr val="C00000"/>
            </a:solidFill>
            <a:ln w="12700" cap="flat">
              <a:noFill/>
              <a:miter lim="400000"/>
            </a:ln>
            <a:effectLst/>
          </p:spPr>
          <p:txBody>
            <a:bodyPr wrap="square" lIns="45719" tIns="45719" rIns="45719" bIns="45719" numCol="1" anchor="ctr">
              <a:noAutofit/>
            </a:bodyPr>
            <a:lstStyle/>
            <a:p>
              <a:pPr algn="ctr">
                <a:defRPr sz="2400" b="1">
                  <a:solidFill>
                    <a:srgbClr val="FFFFFF"/>
                  </a:solidFill>
                  <a:effectLst>
                    <a:outerShdw blurRad="38100" dist="38100" dir="2700000" rotWithShape="0">
                      <a:srgbClr val="000000">
                        <a:alpha val="43137"/>
                      </a:srgbClr>
                    </a:outerShdw>
                  </a:effectLst>
                  <a:latin typeface="Calibri"/>
                  <a:ea typeface="Calibri"/>
                  <a:cs typeface="Calibri"/>
                  <a:sym typeface="Calibri"/>
                </a:defRPr>
              </a:pPr>
              <a:endParaRPr/>
            </a:p>
          </p:txBody>
        </p:sp>
        <p:sp>
          <p:nvSpPr>
            <p:cNvPr id="155" name="2"/>
            <p:cNvSpPr txBox="1"/>
            <p:nvPr/>
          </p:nvSpPr>
          <p:spPr>
            <a:xfrm>
              <a:off x="45724" y="237852"/>
              <a:ext cx="630928" cy="392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sz="2400" b="1">
                  <a:solidFill>
                    <a:srgbClr val="FFFFFF"/>
                  </a:solidFill>
                  <a:effectLst>
                    <a:outerShdw blurRad="38100" dist="38100" dir="2700000" rotWithShape="0">
                      <a:srgbClr val="000000">
                        <a:alpha val="43137"/>
                      </a:srgbClr>
                    </a:outerShdw>
                  </a:effectLst>
                  <a:latin typeface="Calibri"/>
                  <a:ea typeface="Calibri"/>
                  <a:cs typeface="Calibri"/>
                  <a:sym typeface="Calibri"/>
                </a:defRPr>
              </a:lvl1pPr>
            </a:lstStyle>
            <a:p>
              <a:r>
                <a:t>2</a:t>
              </a:r>
            </a:p>
          </p:txBody>
        </p:sp>
      </p:grpSp>
      <p:grpSp>
        <p:nvGrpSpPr>
          <p:cNvPr id="159" name="Google Shape;79;p1"/>
          <p:cNvGrpSpPr/>
          <p:nvPr/>
        </p:nvGrpSpPr>
        <p:grpSpPr>
          <a:xfrm>
            <a:off x="-57" y="2493287"/>
            <a:ext cx="722378" cy="868136"/>
            <a:chOff x="0" y="0"/>
            <a:chExt cx="722376" cy="868134"/>
          </a:xfrm>
        </p:grpSpPr>
        <p:sp>
          <p:nvSpPr>
            <p:cNvPr id="157" name="Rettangolo"/>
            <p:cNvSpPr/>
            <p:nvPr/>
          </p:nvSpPr>
          <p:spPr>
            <a:xfrm>
              <a:off x="-1" y="0"/>
              <a:ext cx="722378" cy="868135"/>
            </a:xfrm>
            <a:prstGeom prst="rect">
              <a:avLst/>
            </a:prstGeom>
            <a:solidFill>
              <a:srgbClr val="203864"/>
            </a:solidFill>
            <a:ln w="12700" cap="flat">
              <a:noFill/>
              <a:miter lim="400000"/>
            </a:ln>
            <a:effectLst/>
          </p:spPr>
          <p:txBody>
            <a:bodyPr wrap="square" lIns="45719" tIns="45719" rIns="45719" bIns="45719" numCol="1" anchor="ctr">
              <a:noAutofit/>
            </a:bodyPr>
            <a:lstStyle/>
            <a:p>
              <a:pPr algn="ctr">
                <a:defRPr sz="2400">
                  <a:solidFill>
                    <a:srgbClr val="2F5496"/>
                  </a:solidFill>
                  <a:latin typeface="Calibri"/>
                  <a:ea typeface="Calibri"/>
                  <a:cs typeface="Calibri"/>
                  <a:sym typeface="Calibri"/>
                </a:defRPr>
              </a:pPr>
              <a:endParaRPr/>
            </a:p>
          </p:txBody>
        </p:sp>
        <p:sp>
          <p:nvSpPr>
            <p:cNvPr id="158" name="3"/>
            <p:cNvSpPr txBox="1"/>
            <p:nvPr/>
          </p:nvSpPr>
          <p:spPr>
            <a:xfrm>
              <a:off x="45724" y="237852"/>
              <a:ext cx="630928" cy="392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sz="2400">
                  <a:solidFill>
                    <a:srgbClr val="2F5496"/>
                  </a:solidFill>
                  <a:latin typeface="Calibri"/>
                  <a:ea typeface="Calibri"/>
                  <a:cs typeface="Calibri"/>
                  <a:sym typeface="Calibri"/>
                </a:defRPr>
              </a:lvl1pPr>
            </a:lstStyle>
            <a:p>
              <a:r>
                <a:t>3</a:t>
              </a:r>
            </a:p>
          </p:txBody>
        </p:sp>
      </p:grpSp>
      <p:grpSp>
        <p:nvGrpSpPr>
          <p:cNvPr id="162" name="Google Shape;80;p1"/>
          <p:cNvGrpSpPr/>
          <p:nvPr/>
        </p:nvGrpSpPr>
        <p:grpSpPr>
          <a:xfrm>
            <a:off x="-3" y="3361744"/>
            <a:ext cx="722378" cy="868136"/>
            <a:chOff x="0" y="0"/>
            <a:chExt cx="722376" cy="868134"/>
          </a:xfrm>
        </p:grpSpPr>
        <p:sp>
          <p:nvSpPr>
            <p:cNvPr id="160" name="Rettangolo"/>
            <p:cNvSpPr/>
            <p:nvPr/>
          </p:nvSpPr>
          <p:spPr>
            <a:xfrm>
              <a:off x="-1" y="0"/>
              <a:ext cx="722378" cy="868135"/>
            </a:xfrm>
            <a:prstGeom prst="rect">
              <a:avLst/>
            </a:prstGeom>
            <a:solidFill>
              <a:srgbClr val="203864"/>
            </a:solidFill>
            <a:ln w="12700" cap="flat">
              <a:noFill/>
              <a:miter lim="400000"/>
            </a:ln>
            <a:effectLst/>
          </p:spPr>
          <p:txBody>
            <a:bodyPr wrap="square" lIns="45719" tIns="45719" rIns="45719" bIns="45719" numCol="1" anchor="ctr">
              <a:noAutofit/>
            </a:bodyPr>
            <a:lstStyle/>
            <a:p>
              <a:pPr algn="ctr">
                <a:defRPr sz="2400">
                  <a:solidFill>
                    <a:srgbClr val="2F5496"/>
                  </a:solidFill>
                  <a:latin typeface="Calibri"/>
                  <a:ea typeface="Calibri"/>
                  <a:cs typeface="Calibri"/>
                  <a:sym typeface="Calibri"/>
                </a:defRPr>
              </a:pPr>
              <a:endParaRPr/>
            </a:p>
          </p:txBody>
        </p:sp>
        <p:sp>
          <p:nvSpPr>
            <p:cNvPr id="161" name="4"/>
            <p:cNvSpPr txBox="1"/>
            <p:nvPr/>
          </p:nvSpPr>
          <p:spPr>
            <a:xfrm>
              <a:off x="45724" y="237852"/>
              <a:ext cx="630928" cy="392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sz="2400">
                  <a:solidFill>
                    <a:srgbClr val="2F5496"/>
                  </a:solidFill>
                  <a:latin typeface="Calibri"/>
                  <a:ea typeface="Calibri"/>
                  <a:cs typeface="Calibri"/>
                  <a:sym typeface="Calibri"/>
                </a:defRPr>
              </a:lvl1pPr>
            </a:lstStyle>
            <a:p>
              <a:r>
                <a:t>4</a:t>
              </a:r>
            </a:p>
          </p:txBody>
        </p:sp>
      </p:grpSp>
      <p:grpSp>
        <p:nvGrpSpPr>
          <p:cNvPr id="165" name="Google Shape;81;p1"/>
          <p:cNvGrpSpPr/>
          <p:nvPr/>
        </p:nvGrpSpPr>
        <p:grpSpPr>
          <a:xfrm>
            <a:off x="1654" y="4227707"/>
            <a:ext cx="722378" cy="868136"/>
            <a:chOff x="0" y="0"/>
            <a:chExt cx="722376" cy="868134"/>
          </a:xfrm>
        </p:grpSpPr>
        <p:sp>
          <p:nvSpPr>
            <p:cNvPr id="163" name="Rettangolo"/>
            <p:cNvSpPr/>
            <p:nvPr/>
          </p:nvSpPr>
          <p:spPr>
            <a:xfrm>
              <a:off x="-1" y="0"/>
              <a:ext cx="722378" cy="868135"/>
            </a:xfrm>
            <a:prstGeom prst="rect">
              <a:avLst/>
            </a:prstGeom>
            <a:solidFill>
              <a:srgbClr val="203864"/>
            </a:solidFill>
            <a:ln w="12700" cap="flat">
              <a:noFill/>
              <a:miter lim="400000"/>
            </a:ln>
            <a:effectLst/>
          </p:spPr>
          <p:txBody>
            <a:bodyPr wrap="square" lIns="45719" tIns="45719" rIns="45719" bIns="45719" numCol="1" anchor="ctr">
              <a:noAutofit/>
            </a:bodyPr>
            <a:lstStyle/>
            <a:p>
              <a:pPr algn="ctr">
                <a:defRPr sz="2400">
                  <a:solidFill>
                    <a:srgbClr val="2F5496"/>
                  </a:solidFill>
                  <a:latin typeface="Calibri"/>
                  <a:ea typeface="Calibri"/>
                  <a:cs typeface="Calibri"/>
                  <a:sym typeface="Calibri"/>
                </a:defRPr>
              </a:pPr>
              <a:endParaRPr/>
            </a:p>
          </p:txBody>
        </p:sp>
        <p:sp>
          <p:nvSpPr>
            <p:cNvPr id="164" name="5"/>
            <p:cNvSpPr txBox="1"/>
            <p:nvPr/>
          </p:nvSpPr>
          <p:spPr>
            <a:xfrm>
              <a:off x="45724" y="237852"/>
              <a:ext cx="630928" cy="392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sz="2400">
                  <a:solidFill>
                    <a:srgbClr val="2F5496"/>
                  </a:solidFill>
                  <a:latin typeface="Calibri"/>
                  <a:ea typeface="Calibri"/>
                  <a:cs typeface="Calibri"/>
                  <a:sym typeface="Calibri"/>
                </a:defRPr>
              </a:lvl1pPr>
            </a:lstStyle>
            <a:p>
              <a:r>
                <a:t>5</a:t>
              </a:r>
            </a:p>
          </p:txBody>
        </p:sp>
      </p:grpSp>
      <p:grpSp>
        <p:nvGrpSpPr>
          <p:cNvPr id="168" name="Google Shape;82;p1"/>
          <p:cNvGrpSpPr/>
          <p:nvPr/>
        </p:nvGrpSpPr>
        <p:grpSpPr>
          <a:xfrm>
            <a:off x="509" y="5094513"/>
            <a:ext cx="722378" cy="868136"/>
            <a:chOff x="0" y="0"/>
            <a:chExt cx="722376" cy="868134"/>
          </a:xfrm>
        </p:grpSpPr>
        <p:sp>
          <p:nvSpPr>
            <p:cNvPr id="166" name="Rettangolo"/>
            <p:cNvSpPr/>
            <p:nvPr/>
          </p:nvSpPr>
          <p:spPr>
            <a:xfrm>
              <a:off x="-1" y="0"/>
              <a:ext cx="722378" cy="868135"/>
            </a:xfrm>
            <a:prstGeom prst="rect">
              <a:avLst/>
            </a:prstGeom>
            <a:solidFill>
              <a:srgbClr val="203864"/>
            </a:solidFill>
            <a:ln w="12700" cap="flat">
              <a:noFill/>
              <a:miter lim="400000"/>
            </a:ln>
            <a:effectLst/>
          </p:spPr>
          <p:txBody>
            <a:bodyPr wrap="square" lIns="45719" tIns="45719" rIns="45719" bIns="45719" numCol="1" anchor="ctr">
              <a:noAutofit/>
            </a:bodyPr>
            <a:lstStyle/>
            <a:p>
              <a:pPr algn="ctr">
                <a:defRPr sz="2400">
                  <a:solidFill>
                    <a:srgbClr val="2F5496"/>
                  </a:solidFill>
                  <a:latin typeface="Calibri"/>
                  <a:ea typeface="Calibri"/>
                  <a:cs typeface="Calibri"/>
                  <a:sym typeface="Calibri"/>
                </a:defRPr>
              </a:pPr>
              <a:endParaRPr/>
            </a:p>
          </p:txBody>
        </p:sp>
        <p:sp>
          <p:nvSpPr>
            <p:cNvPr id="167" name="6"/>
            <p:cNvSpPr txBox="1"/>
            <p:nvPr/>
          </p:nvSpPr>
          <p:spPr>
            <a:xfrm>
              <a:off x="45724" y="237852"/>
              <a:ext cx="630928" cy="392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sz="2400">
                  <a:solidFill>
                    <a:srgbClr val="2F5496"/>
                  </a:solidFill>
                  <a:latin typeface="Calibri"/>
                  <a:ea typeface="Calibri"/>
                  <a:cs typeface="Calibri"/>
                  <a:sym typeface="Calibri"/>
                </a:defRPr>
              </a:lvl1pPr>
            </a:lstStyle>
            <a:p>
              <a:r>
                <a:t>6</a:t>
              </a:r>
            </a:p>
          </p:txBody>
        </p:sp>
      </p:grpSp>
      <p:pic>
        <p:nvPicPr>
          <p:cNvPr id="169" name="Picture 2" descr="Picture 2"/>
          <p:cNvPicPr>
            <a:picLocks noChangeAspect="1"/>
          </p:cNvPicPr>
          <p:nvPr/>
        </p:nvPicPr>
        <p:blipFill>
          <a:blip r:embed="rId5">
            <a:extLst/>
          </a:blip>
          <a:stretch>
            <a:fillRect/>
          </a:stretch>
        </p:blipFill>
        <p:spPr>
          <a:xfrm>
            <a:off x="10718231" y="6316336"/>
            <a:ext cx="1406014" cy="492106"/>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Google Shape;235;p7"/>
          <p:cNvSpPr txBox="1">
            <a:spLocks noGrp="1"/>
          </p:cNvSpPr>
          <p:nvPr>
            <p:ph type="title"/>
          </p:nvPr>
        </p:nvSpPr>
        <p:spPr>
          <a:xfrm>
            <a:off x="557999" y="1079999"/>
            <a:ext cx="11059694" cy="605097"/>
          </a:xfrm>
          <a:prstGeom prst="rect">
            <a:avLst/>
          </a:prstGeom>
        </p:spPr>
        <p:txBody>
          <a:bodyPr/>
          <a:lstStyle/>
          <a:p>
            <a:r>
              <a:t>Risques sanitaires dans les pays d'origine</a:t>
            </a:r>
          </a:p>
        </p:txBody>
      </p:sp>
      <p:sp>
        <p:nvSpPr>
          <p:cNvPr id="287" name="Google Shape;236;p7"/>
          <p:cNvSpPr txBox="1">
            <a:spLocks noGrp="1"/>
          </p:cNvSpPr>
          <p:nvPr>
            <p:ph type="body" sz="half" idx="1"/>
          </p:nvPr>
        </p:nvSpPr>
        <p:spPr>
          <a:xfrm>
            <a:off x="557999" y="1800000"/>
            <a:ext cx="6931372" cy="4235040"/>
          </a:xfrm>
          <a:prstGeom prst="rect">
            <a:avLst/>
          </a:prstGeom>
          <a:effectLst>
            <a:reflection stA="50000" endPos="40000" dir="5400000" sy="-100000" algn="bl" rotWithShape="0"/>
          </a:effectLst>
        </p:spPr>
        <p:txBody>
          <a:bodyPr/>
          <a:lstStyle/>
          <a:p>
            <a:pPr marL="0" indent="0" algn="just" defTabSz="905255">
              <a:spcBef>
                <a:spcPts val="500"/>
              </a:spcBef>
              <a:buSzTx/>
              <a:buNone/>
              <a:defRPr sz="2178"/>
            </a:pPr>
            <a:r>
              <a:rPr dirty="0"/>
              <a:t>Dans le pays </a:t>
            </a:r>
            <a:r>
              <a:rPr dirty="0" err="1"/>
              <a:t>d'origine</a:t>
            </a:r>
            <a:r>
              <a:rPr dirty="0"/>
              <a:t>, les </a:t>
            </a:r>
            <a:r>
              <a:rPr dirty="0" err="1"/>
              <a:t>risques</a:t>
            </a:r>
            <a:r>
              <a:rPr dirty="0"/>
              <a:t> pour la santé </a:t>
            </a:r>
            <a:r>
              <a:rPr dirty="0" err="1"/>
              <a:t>peuvent</a:t>
            </a:r>
            <a:r>
              <a:rPr dirty="0"/>
              <a:t> </a:t>
            </a:r>
            <a:r>
              <a:rPr dirty="0" err="1"/>
              <a:t>dépendre</a:t>
            </a:r>
            <a:r>
              <a:rPr dirty="0"/>
              <a:t> de </a:t>
            </a:r>
            <a:r>
              <a:rPr dirty="0" err="1"/>
              <a:t>nombreux</a:t>
            </a:r>
            <a:r>
              <a:rPr dirty="0"/>
              <a:t> </a:t>
            </a:r>
            <a:r>
              <a:rPr dirty="0" err="1"/>
              <a:t>facteurs</a:t>
            </a:r>
            <a:r>
              <a:rPr dirty="0"/>
              <a:t> </a:t>
            </a:r>
            <a:r>
              <a:rPr dirty="0" err="1"/>
              <a:t>différents</a:t>
            </a:r>
            <a:r>
              <a:rPr dirty="0"/>
              <a:t>: le </a:t>
            </a:r>
            <a:r>
              <a:rPr dirty="0" err="1"/>
              <a:t>niveau</a:t>
            </a:r>
            <a:r>
              <a:rPr dirty="0"/>
              <a:t> </a:t>
            </a:r>
            <a:r>
              <a:rPr dirty="0" err="1"/>
              <a:t>d'éducation</a:t>
            </a:r>
            <a:r>
              <a:rPr dirty="0"/>
              <a:t>, </a:t>
            </a:r>
            <a:r>
              <a:rPr dirty="0" err="1"/>
              <a:t>une</a:t>
            </a:r>
            <a:r>
              <a:rPr dirty="0"/>
              <a:t> </a:t>
            </a:r>
            <a:r>
              <a:rPr dirty="0" err="1"/>
              <a:t>mauvaise</a:t>
            </a:r>
            <a:r>
              <a:rPr dirty="0"/>
              <a:t> </a:t>
            </a:r>
            <a:r>
              <a:rPr dirty="0" err="1"/>
              <a:t>hygiène</a:t>
            </a:r>
            <a:r>
              <a:rPr dirty="0"/>
              <a:t>, des </a:t>
            </a:r>
            <a:r>
              <a:rPr dirty="0" err="1"/>
              <a:t>facteurs</a:t>
            </a:r>
            <a:r>
              <a:rPr dirty="0"/>
              <a:t> </a:t>
            </a:r>
            <a:r>
              <a:rPr dirty="0" err="1"/>
              <a:t>environnementaux</a:t>
            </a:r>
            <a:r>
              <a:rPr dirty="0"/>
              <a:t>, des </a:t>
            </a:r>
            <a:r>
              <a:rPr dirty="0" err="1"/>
              <a:t>événements</a:t>
            </a:r>
            <a:r>
              <a:rPr dirty="0"/>
              <a:t> </a:t>
            </a:r>
            <a:r>
              <a:rPr dirty="0" err="1"/>
              <a:t>traumatisants</a:t>
            </a:r>
            <a:r>
              <a:rPr dirty="0"/>
              <a:t> </a:t>
            </a:r>
            <a:r>
              <a:rPr dirty="0" err="1"/>
              <a:t>tels</a:t>
            </a:r>
            <a:r>
              <a:rPr dirty="0"/>
              <a:t> que des catastrophes </a:t>
            </a:r>
            <a:r>
              <a:rPr dirty="0" err="1"/>
              <a:t>environnementales</a:t>
            </a:r>
            <a:r>
              <a:rPr dirty="0"/>
              <a:t> </a:t>
            </a:r>
            <a:r>
              <a:rPr dirty="0" err="1"/>
              <a:t>ou</a:t>
            </a:r>
            <a:r>
              <a:rPr dirty="0"/>
              <a:t> des </a:t>
            </a:r>
            <a:r>
              <a:rPr dirty="0" err="1"/>
              <a:t>guerres</a:t>
            </a:r>
            <a:r>
              <a:rPr dirty="0"/>
              <a:t>, des </a:t>
            </a:r>
            <a:r>
              <a:rPr dirty="0" err="1"/>
              <a:t>soins</a:t>
            </a:r>
            <a:r>
              <a:rPr dirty="0"/>
              <a:t> de santé </a:t>
            </a:r>
            <a:r>
              <a:rPr dirty="0" err="1"/>
              <a:t>inadéquats</a:t>
            </a:r>
            <a:r>
              <a:rPr dirty="0"/>
              <a:t> </a:t>
            </a:r>
            <a:r>
              <a:rPr dirty="0" err="1"/>
              <a:t>en</a:t>
            </a:r>
            <a:r>
              <a:rPr dirty="0"/>
              <a:t> raison du </a:t>
            </a:r>
            <a:r>
              <a:rPr dirty="0" err="1"/>
              <a:t>manque</a:t>
            </a:r>
            <a:r>
              <a:rPr dirty="0"/>
              <a:t> de </a:t>
            </a:r>
            <a:r>
              <a:rPr dirty="0" err="1"/>
              <a:t>ressources</a:t>
            </a:r>
            <a:r>
              <a:rPr dirty="0"/>
              <a:t> </a:t>
            </a:r>
            <a:r>
              <a:rPr dirty="0" err="1"/>
              <a:t>financières</a:t>
            </a:r>
            <a:r>
              <a:rPr dirty="0"/>
              <a:t> </a:t>
            </a:r>
            <a:r>
              <a:rPr dirty="0" err="1"/>
              <a:t>ou</a:t>
            </a:r>
            <a:r>
              <a:rPr dirty="0"/>
              <a:t> </a:t>
            </a:r>
            <a:r>
              <a:rPr dirty="0" err="1"/>
              <a:t>d'infrastructures</a:t>
            </a:r>
            <a:r>
              <a:rPr dirty="0"/>
              <a:t>. </a:t>
            </a:r>
          </a:p>
          <a:p>
            <a:pPr marL="0" indent="0" algn="just" defTabSz="905255">
              <a:spcBef>
                <a:spcPts val="500"/>
              </a:spcBef>
              <a:buSzTx/>
              <a:buNone/>
              <a:defRPr sz="2178"/>
            </a:pPr>
            <a:r>
              <a:rPr dirty="0"/>
              <a:t>Les </a:t>
            </a:r>
            <a:r>
              <a:rPr dirty="0" err="1"/>
              <a:t>différences</a:t>
            </a:r>
            <a:r>
              <a:rPr dirty="0"/>
              <a:t> </a:t>
            </a:r>
            <a:r>
              <a:rPr dirty="0" err="1"/>
              <a:t>culturelles</a:t>
            </a:r>
            <a:r>
              <a:rPr dirty="0"/>
              <a:t> </a:t>
            </a:r>
            <a:r>
              <a:rPr dirty="0" err="1"/>
              <a:t>peuvent</a:t>
            </a:r>
            <a:r>
              <a:rPr dirty="0"/>
              <a:t> </a:t>
            </a:r>
            <a:r>
              <a:rPr dirty="0" err="1"/>
              <a:t>également</a:t>
            </a:r>
            <a:r>
              <a:rPr dirty="0"/>
              <a:t> </a:t>
            </a:r>
            <a:r>
              <a:rPr dirty="0" err="1"/>
              <a:t>jouer</a:t>
            </a:r>
            <a:r>
              <a:rPr dirty="0"/>
              <a:t> un </a:t>
            </a:r>
            <a:r>
              <a:rPr dirty="0" err="1"/>
              <a:t>rôle</a:t>
            </a:r>
            <a:r>
              <a:rPr dirty="0"/>
              <a:t>, par </a:t>
            </a:r>
            <a:r>
              <a:rPr dirty="0" err="1"/>
              <a:t>exemple</a:t>
            </a:r>
            <a:r>
              <a:rPr dirty="0"/>
              <a:t> le </a:t>
            </a:r>
            <a:r>
              <a:rPr dirty="0" err="1"/>
              <a:t>manque</a:t>
            </a:r>
            <a:r>
              <a:rPr dirty="0"/>
              <a:t> de </a:t>
            </a:r>
            <a:r>
              <a:rPr dirty="0" err="1"/>
              <a:t>considération</a:t>
            </a:r>
            <a:r>
              <a:rPr dirty="0"/>
              <a:t> pour les aspects de </a:t>
            </a:r>
            <a:r>
              <a:rPr dirty="0" err="1"/>
              <a:t>prévention</a:t>
            </a:r>
            <a:r>
              <a:rPr dirty="0"/>
              <a:t> </a:t>
            </a:r>
            <a:r>
              <a:rPr dirty="0" err="1"/>
              <a:t>ou</a:t>
            </a:r>
            <a:r>
              <a:rPr dirty="0"/>
              <a:t> des </a:t>
            </a:r>
            <a:r>
              <a:rPr dirty="0" err="1"/>
              <a:t>récits</a:t>
            </a:r>
            <a:r>
              <a:rPr dirty="0"/>
              <a:t> </a:t>
            </a:r>
            <a:r>
              <a:rPr dirty="0" err="1"/>
              <a:t>différentes</a:t>
            </a:r>
            <a:r>
              <a:rPr dirty="0"/>
              <a:t> sur les questions de santé </a:t>
            </a:r>
            <a:r>
              <a:rPr dirty="0" err="1"/>
              <a:t>mentale</a:t>
            </a:r>
            <a:r>
              <a:rPr dirty="0"/>
              <a:t>.</a:t>
            </a:r>
          </a:p>
        </p:txBody>
      </p:sp>
      <p:grpSp>
        <p:nvGrpSpPr>
          <p:cNvPr id="290" name="Google Shape;171;p8"/>
          <p:cNvGrpSpPr/>
          <p:nvPr/>
        </p:nvGrpSpPr>
        <p:grpSpPr>
          <a:xfrm>
            <a:off x="8905875" y="-3934"/>
            <a:ext cx="3284865" cy="403328"/>
            <a:chOff x="0" y="0"/>
            <a:chExt cx="3284864" cy="403326"/>
          </a:xfrm>
        </p:grpSpPr>
        <p:sp>
          <p:nvSpPr>
            <p:cNvPr id="288" name="Rettangolo"/>
            <p:cNvSpPr/>
            <p:nvPr/>
          </p:nvSpPr>
          <p:spPr>
            <a:xfrm>
              <a:off x="0" y="-1"/>
              <a:ext cx="328486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90000"/>
                </a:lnSpc>
                <a:defRPr sz="1500">
                  <a:solidFill>
                    <a:srgbClr val="FFFFFF"/>
                  </a:solidFill>
                  <a:latin typeface="Calibri"/>
                  <a:ea typeface="Calibri"/>
                  <a:cs typeface="Calibri"/>
                  <a:sym typeface="Calibri"/>
                </a:defRPr>
              </a:pPr>
              <a:endParaRPr/>
            </a:p>
          </p:txBody>
        </p:sp>
        <p:sp>
          <p:nvSpPr>
            <p:cNvPr id="289" name="2.2 Facteurs de risque pour la santé"/>
            <p:cNvSpPr txBox="1"/>
            <p:nvPr/>
          </p:nvSpPr>
          <p:spPr>
            <a:xfrm>
              <a:off x="45724" y="-1"/>
              <a:ext cx="319341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fontScale="92500"/>
            </a:bodyPr>
            <a:lstStyle>
              <a:lvl1pPr algn="r" defTabSz="859536">
                <a:lnSpc>
                  <a:spcPct val="90000"/>
                </a:lnSpc>
                <a:defRPr sz="1692">
                  <a:solidFill>
                    <a:srgbClr val="FFFFFF"/>
                  </a:solidFill>
                  <a:latin typeface="Calibri"/>
                  <a:ea typeface="Calibri"/>
                  <a:cs typeface="Calibri"/>
                  <a:sym typeface="Calibri"/>
                </a:defRPr>
              </a:lvl1pPr>
            </a:lstStyle>
            <a:p>
              <a:r>
                <a:t>2.2 Facteurs de risque pour la santé</a:t>
              </a:r>
            </a:p>
          </p:txBody>
        </p:sp>
      </p:grpSp>
      <p:sp>
        <p:nvSpPr>
          <p:cNvPr id="291" name="TextBox 1"/>
          <p:cNvSpPr txBox="1"/>
          <p:nvPr/>
        </p:nvSpPr>
        <p:spPr>
          <a:xfrm>
            <a:off x="7884366" y="1586399"/>
            <a:ext cx="3749634" cy="2827994"/>
          </a:xfrm>
          <a:prstGeom prst="rect">
            <a:avLst/>
          </a:prstGeom>
          <a:solidFill>
            <a:srgbClr val="F2F2F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Clr>
                <a:srgbClr val="000000"/>
              </a:buClr>
              <a:buSzPct val="100000"/>
              <a:buChar char="▪"/>
              <a:defRPr sz="1600">
                <a:solidFill>
                  <a:srgbClr val="002060"/>
                </a:solidFill>
              </a:defRPr>
            </a:pPr>
            <a:r>
              <a:t>Statut socio-économique</a:t>
            </a:r>
          </a:p>
          <a:p>
            <a:pPr marL="285750" indent="-285750">
              <a:buClr>
                <a:srgbClr val="000000"/>
              </a:buClr>
              <a:buSzPct val="100000"/>
              <a:buChar char="▪"/>
              <a:defRPr sz="1600">
                <a:solidFill>
                  <a:srgbClr val="002060"/>
                </a:solidFill>
              </a:defRPr>
            </a:pPr>
            <a:r>
              <a:t>Niveau d'éducation</a:t>
            </a:r>
          </a:p>
          <a:p>
            <a:pPr marL="285750" indent="-285750">
              <a:buClr>
                <a:srgbClr val="000000"/>
              </a:buClr>
              <a:buSzPct val="100000"/>
              <a:buChar char="▪"/>
              <a:defRPr sz="1600">
                <a:solidFill>
                  <a:srgbClr val="002060"/>
                </a:solidFill>
              </a:defRPr>
            </a:pPr>
            <a:r>
              <a:t>Composition génétique</a:t>
            </a:r>
          </a:p>
          <a:p>
            <a:pPr marL="285750" indent="-285750">
              <a:buClr>
                <a:srgbClr val="000000"/>
              </a:buClr>
              <a:buSzPct val="100000"/>
              <a:buChar char="▪"/>
              <a:defRPr sz="1600">
                <a:solidFill>
                  <a:srgbClr val="002060"/>
                </a:solidFill>
              </a:defRPr>
            </a:pPr>
            <a:r>
              <a:t>Profil de la maladie locale</a:t>
            </a:r>
          </a:p>
          <a:p>
            <a:pPr marL="285750" indent="-285750">
              <a:buClr>
                <a:srgbClr val="000000"/>
              </a:buClr>
              <a:buSzPct val="100000"/>
              <a:buChar char="▪"/>
              <a:defRPr sz="1600">
                <a:solidFill>
                  <a:srgbClr val="002060"/>
                </a:solidFill>
              </a:defRPr>
            </a:pPr>
            <a:r>
              <a:t>Mauvaise hygiène personnelle et alimentaire</a:t>
            </a:r>
          </a:p>
          <a:p>
            <a:pPr marL="285750" indent="-285750">
              <a:buClr>
                <a:srgbClr val="000000"/>
              </a:buClr>
              <a:buSzPct val="100000"/>
              <a:buChar char="▪"/>
              <a:defRPr sz="1600">
                <a:solidFill>
                  <a:srgbClr val="002060"/>
                </a:solidFill>
              </a:defRPr>
            </a:pPr>
            <a:r>
              <a:t>Conditions de santé spécifiques</a:t>
            </a:r>
          </a:p>
          <a:p>
            <a:pPr marL="285750" indent="-285750">
              <a:buClr>
                <a:srgbClr val="000000"/>
              </a:buClr>
              <a:buSzPct val="100000"/>
              <a:buChar char="▪"/>
              <a:defRPr sz="1600">
                <a:solidFill>
                  <a:srgbClr val="002060"/>
                </a:solidFill>
              </a:defRPr>
            </a:pPr>
            <a:r>
              <a:t>Facteurs environnementaux </a:t>
            </a:r>
          </a:p>
          <a:p>
            <a:pPr marL="285750" indent="-285750">
              <a:buClr>
                <a:srgbClr val="000000"/>
              </a:buClr>
              <a:buSzPct val="100000"/>
              <a:buChar char="▪"/>
              <a:defRPr sz="1600">
                <a:solidFill>
                  <a:srgbClr val="002060"/>
                </a:solidFill>
              </a:defRPr>
            </a:pPr>
            <a:r>
              <a:t>Conflits, catastrophes et autres événements traumatiques</a:t>
            </a:r>
          </a:p>
          <a:p>
            <a:pPr marL="285750" indent="-285750">
              <a:buClr>
                <a:srgbClr val="000000"/>
              </a:buClr>
              <a:buSzPct val="100000"/>
              <a:buChar char="▪"/>
              <a:defRPr sz="1600">
                <a:solidFill>
                  <a:srgbClr val="002060"/>
                </a:solidFill>
              </a:defRPr>
            </a:pPr>
            <a:r>
              <a:t>Faiblesse du système national de santé</a:t>
            </a:r>
          </a:p>
        </p:txBody>
      </p:sp>
      <p:sp>
        <p:nvSpPr>
          <p:cNvPr id="292" name="Google Shape;258;p43"/>
          <p:cNvSpPr txBox="1"/>
          <p:nvPr/>
        </p:nvSpPr>
        <p:spPr>
          <a:xfrm>
            <a:off x="11080887" y="6420663"/>
            <a:ext cx="743875" cy="264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200" u="sng">
                <a:solidFill>
                  <a:schemeClr val="accent5"/>
                </a:solidFill>
                <a:uFill>
                  <a:solidFill>
                    <a:schemeClr val="accent5"/>
                  </a:solidFill>
                </a:uFill>
                <a:hlinkClick r:id="rId2"/>
              </a:defRPr>
            </a:lvl1pPr>
          </a:lstStyle>
          <a:p>
            <a:pPr>
              <a:defRPr u="none">
                <a:solidFill>
                  <a:srgbClr val="000000"/>
                </a:solidFill>
                <a:uFillTx/>
              </a:defRPr>
            </a:pPr>
            <a:r>
              <a:rPr u="sng" dirty="0">
                <a:solidFill>
                  <a:schemeClr val="accent5"/>
                </a:solidFill>
                <a:uFill>
                  <a:solidFill>
                    <a:schemeClr val="accent5"/>
                  </a:solidFill>
                </a:uFill>
                <a:hlinkClick r:id="rId2"/>
              </a:rPr>
              <a:t>Source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Google Shape;245;p8"/>
          <p:cNvSpPr txBox="1">
            <a:spLocks noGrp="1"/>
          </p:cNvSpPr>
          <p:nvPr>
            <p:ph type="title"/>
          </p:nvPr>
        </p:nvSpPr>
        <p:spPr>
          <a:xfrm>
            <a:off x="557998" y="932246"/>
            <a:ext cx="11396702" cy="599101"/>
          </a:xfrm>
          <a:prstGeom prst="rect">
            <a:avLst/>
          </a:prstGeom>
        </p:spPr>
        <p:txBody>
          <a:bodyPr/>
          <a:lstStyle/>
          <a:p>
            <a:r>
              <a:t>Risques sanitaires pendant le voyage</a:t>
            </a:r>
          </a:p>
        </p:txBody>
      </p:sp>
      <p:sp>
        <p:nvSpPr>
          <p:cNvPr id="295" name="Google Shape;246;p8"/>
          <p:cNvSpPr txBox="1">
            <a:spLocks noGrp="1"/>
          </p:cNvSpPr>
          <p:nvPr>
            <p:ph type="body" sz="half" idx="1"/>
          </p:nvPr>
        </p:nvSpPr>
        <p:spPr>
          <a:xfrm>
            <a:off x="557998" y="1799999"/>
            <a:ext cx="6495946" cy="4893302"/>
          </a:xfrm>
          <a:prstGeom prst="rect">
            <a:avLst/>
          </a:prstGeom>
        </p:spPr>
        <p:txBody>
          <a:bodyPr/>
          <a:lstStyle>
            <a:lvl1pPr marL="0" indent="0" algn="just">
              <a:lnSpc>
                <a:spcPct val="120000"/>
              </a:lnSpc>
              <a:spcBef>
                <a:spcPts val="0"/>
              </a:spcBef>
              <a:buSzTx/>
              <a:buNone/>
              <a:defRPr sz="2200"/>
            </a:lvl1pPr>
          </a:lstStyle>
          <a:p>
            <a:r>
              <a:t>À la tension du voyage s'ajoutent de nombreux risques pour la santé : des mois d'exposition au stress, l'exposition à une chaleur ou un froid extrême sans vêtements adéquats, des blessures, une alimentation malsaine et des installations sanitaires inadéquates, des violences sexuelles et d'autres événements traumatisants.</a:t>
            </a:r>
          </a:p>
        </p:txBody>
      </p:sp>
      <p:grpSp>
        <p:nvGrpSpPr>
          <p:cNvPr id="298" name="Google Shape;171;p8"/>
          <p:cNvGrpSpPr/>
          <p:nvPr/>
        </p:nvGrpSpPr>
        <p:grpSpPr>
          <a:xfrm>
            <a:off x="8905875" y="-3934"/>
            <a:ext cx="3284865" cy="403328"/>
            <a:chOff x="0" y="0"/>
            <a:chExt cx="3284864" cy="403326"/>
          </a:xfrm>
        </p:grpSpPr>
        <p:sp>
          <p:nvSpPr>
            <p:cNvPr id="296" name="Rettangolo"/>
            <p:cNvSpPr/>
            <p:nvPr/>
          </p:nvSpPr>
          <p:spPr>
            <a:xfrm>
              <a:off x="0" y="-1"/>
              <a:ext cx="328486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90000"/>
                </a:lnSpc>
                <a:defRPr sz="1500">
                  <a:solidFill>
                    <a:srgbClr val="FFFFFF"/>
                  </a:solidFill>
                  <a:latin typeface="Calibri"/>
                  <a:ea typeface="Calibri"/>
                  <a:cs typeface="Calibri"/>
                  <a:sym typeface="Calibri"/>
                </a:defRPr>
              </a:pPr>
              <a:endParaRPr/>
            </a:p>
          </p:txBody>
        </p:sp>
        <p:sp>
          <p:nvSpPr>
            <p:cNvPr id="297" name="2.2 Facteurs de risque pour la santé"/>
            <p:cNvSpPr txBox="1"/>
            <p:nvPr/>
          </p:nvSpPr>
          <p:spPr>
            <a:xfrm>
              <a:off x="45724" y="-1"/>
              <a:ext cx="319341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fontScale="92500"/>
            </a:bodyPr>
            <a:lstStyle>
              <a:lvl1pPr algn="r" defTabSz="859536">
                <a:lnSpc>
                  <a:spcPct val="90000"/>
                </a:lnSpc>
                <a:defRPr sz="1692">
                  <a:solidFill>
                    <a:srgbClr val="FFFFFF"/>
                  </a:solidFill>
                  <a:latin typeface="Calibri"/>
                  <a:ea typeface="Calibri"/>
                  <a:cs typeface="Calibri"/>
                  <a:sym typeface="Calibri"/>
                </a:defRPr>
              </a:lvl1pPr>
            </a:lstStyle>
            <a:p>
              <a:r>
                <a:t>2.2 Facteurs de risque pour la santé</a:t>
              </a:r>
            </a:p>
          </p:txBody>
        </p:sp>
      </p:grpSp>
      <p:sp>
        <p:nvSpPr>
          <p:cNvPr id="299" name="TextBox 7"/>
          <p:cNvSpPr txBox="1"/>
          <p:nvPr/>
        </p:nvSpPr>
        <p:spPr>
          <a:xfrm>
            <a:off x="7591425" y="1531347"/>
            <a:ext cx="4185450" cy="3285193"/>
          </a:xfrm>
          <a:prstGeom prst="rect">
            <a:avLst/>
          </a:prstGeom>
          <a:solidFill>
            <a:srgbClr val="F2F2F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Clr>
                <a:srgbClr val="000000"/>
              </a:buClr>
              <a:buSzPct val="100000"/>
              <a:buChar char="▪"/>
              <a:defRPr sz="1600">
                <a:solidFill>
                  <a:srgbClr val="002060"/>
                </a:solidFill>
              </a:defRPr>
            </a:pPr>
            <a:r>
              <a:t>Modes de déplacement</a:t>
            </a:r>
          </a:p>
          <a:p>
            <a:pPr marL="285750" indent="-285750">
              <a:buClr>
                <a:srgbClr val="000000"/>
              </a:buClr>
              <a:buSzPct val="100000"/>
              <a:buChar char="▪"/>
              <a:defRPr sz="1600">
                <a:solidFill>
                  <a:srgbClr val="002060"/>
                </a:solidFill>
              </a:defRPr>
            </a:pPr>
            <a:r>
              <a:t>Passage légal ou illégal de la frontière</a:t>
            </a:r>
          </a:p>
          <a:p>
            <a:pPr marL="285750" indent="-285750">
              <a:buClr>
                <a:srgbClr val="000000"/>
              </a:buClr>
              <a:buSzPct val="100000"/>
              <a:buChar char="▪"/>
              <a:defRPr sz="1600">
                <a:solidFill>
                  <a:srgbClr val="002060"/>
                </a:solidFill>
              </a:defRPr>
            </a:pPr>
            <a:r>
              <a:t>Éléments environnementaux</a:t>
            </a:r>
          </a:p>
          <a:p>
            <a:pPr marL="285750" indent="-285750">
              <a:buClr>
                <a:srgbClr val="000000"/>
              </a:buClr>
              <a:buSzPct val="100000"/>
              <a:buChar char="▪"/>
              <a:defRPr sz="1600">
                <a:solidFill>
                  <a:srgbClr val="002060"/>
                </a:solidFill>
              </a:defRPr>
            </a:pPr>
            <a:r>
              <a:t>Violences sexuelles et autres, emprisonnement et autres événements traumatiques</a:t>
            </a:r>
          </a:p>
          <a:p>
            <a:pPr marL="285750" indent="-285750">
              <a:buClr>
                <a:srgbClr val="000000"/>
              </a:buClr>
              <a:buSzPct val="100000"/>
              <a:buChar char="▪"/>
              <a:defRPr sz="1600">
                <a:solidFill>
                  <a:srgbClr val="002060"/>
                </a:solidFill>
              </a:defRPr>
            </a:pPr>
            <a:r>
              <a:t>Maladies sexuelles, blessures et exposition à des dangers physiques et à des conditions environnementales extrêmes</a:t>
            </a:r>
          </a:p>
          <a:p>
            <a:pPr marL="285750" indent="-285750">
              <a:buClr>
                <a:srgbClr val="000000"/>
              </a:buClr>
              <a:buSzPct val="100000"/>
              <a:buChar char="▪"/>
              <a:defRPr sz="1600">
                <a:solidFill>
                  <a:srgbClr val="002060"/>
                </a:solidFill>
              </a:defRPr>
            </a:pPr>
            <a:r>
              <a:t>Conditions d'hygiène et surpopulation</a:t>
            </a:r>
          </a:p>
          <a:p>
            <a:pPr marL="285750" indent="-285750">
              <a:buClr>
                <a:srgbClr val="000000"/>
              </a:buClr>
              <a:buSzPct val="100000"/>
              <a:buChar char="▪"/>
              <a:defRPr sz="1600">
                <a:solidFill>
                  <a:srgbClr val="002060"/>
                </a:solidFill>
              </a:defRPr>
            </a:pPr>
            <a:r>
              <a:t>Une alimentation inadéquate</a:t>
            </a:r>
          </a:p>
          <a:p>
            <a:pPr marL="285750" indent="-285750">
              <a:buClr>
                <a:srgbClr val="000000"/>
              </a:buClr>
              <a:buSzPct val="100000"/>
              <a:buChar char="▪"/>
              <a:defRPr sz="1600">
                <a:solidFill>
                  <a:srgbClr val="002060"/>
                </a:solidFill>
              </a:defRPr>
            </a:pPr>
            <a:r>
              <a:t>Mauvaise hygiène personnelle et alimentaire</a:t>
            </a:r>
          </a:p>
        </p:txBody>
      </p:sp>
      <p:sp>
        <p:nvSpPr>
          <p:cNvPr id="300" name="Google Shape;258;p43"/>
          <p:cNvSpPr txBox="1"/>
          <p:nvPr/>
        </p:nvSpPr>
        <p:spPr>
          <a:xfrm>
            <a:off x="11080887" y="6420663"/>
            <a:ext cx="743875" cy="264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200" u="sng">
                <a:solidFill>
                  <a:schemeClr val="accent5"/>
                </a:solidFill>
                <a:uFill>
                  <a:solidFill>
                    <a:schemeClr val="accent5"/>
                  </a:solidFill>
                </a:uFill>
                <a:hlinkClick r:id="rId2"/>
              </a:defRPr>
            </a:lvl1pPr>
          </a:lstStyle>
          <a:p>
            <a:pPr>
              <a:defRPr u="none">
                <a:solidFill>
                  <a:srgbClr val="000000"/>
                </a:solidFill>
                <a:uFillTx/>
              </a:defRPr>
            </a:pPr>
            <a:r>
              <a:rPr u="sng">
                <a:solidFill>
                  <a:schemeClr val="accent5"/>
                </a:solidFill>
                <a:uFill>
                  <a:solidFill>
                    <a:schemeClr val="accent5"/>
                  </a:solidFill>
                </a:uFill>
                <a:hlinkClick r:id="rId2"/>
              </a:rPr>
              <a:t>Source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Google Shape;254;p43"/>
          <p:cNvSpPr txBox="1">
            <a:spLocks noGrp="1"/>
          </p:cNvSpPr>
          <p:nvPr>
            <p:ph type="title"/>
          </p:nvPr>
        </p:nvSpPr>
        <p:spPr>
          <a:xfrm>
            <a:off x="473910" y="870351"/>
            <a:ext cx="11396578" cy="599189"/>
          </a:xfrm>
          <a:prstGeom prst="rect">
            <a:avLst/>
          </a:prstGeom>
        </p:spPr>
        <p:txBody>
          <a:bodyPr/>
          <a:lstStyle/>
          <a:p>
            <a:r>
              <a:t>Risques sanitaires à l'arrivée dans un nouveau pays</a:t>
            </a:r>
          </a:p>
        </p:txBody>
      </p:sp>
      <p:sp>
        <p:nvSpPr>
          <p:cNvPr id="303" name="Google Shape;255;p43"/>
          <p:cNvSpPr txBox="1">
            <a:spLocks noGrp="1"/>
          </p:cNvSpPr>
          <p:nvPr>
            <p:ph type="body" sz="half" idx="1"/>
          </p:nvPr>
        </p:nvSpPr>
        <p:spPr>
          <a:xfrm>
            <a:off x="414697" y="1527255"/>
            <a:ext cx="6520675" cy="4893408"/>
          </a:xfrm>
          <a:prstGeom prst="rect">
            <a:avLst/>
          </a:prstGeom>
        </p:spPr>
        <p:txBody>
          <a:bodyPr/>
          <a:lstStyle/>
          <a:p>
            <a:pPr marL="0" indent="0" algn="just">
              <a:lnSpc>
                <a:spcPct val="110000"/>
              </a:lnSpc>
              <a:buSzTx/>
              <a:buNone/>
              <a:defRPr sz="2200"/>
            </a:pPr>
            <a:r>
              <a:t>L'arrivée dans un nouveau pays est d'abord marquée par un sentiment de soulagement: vous êtes arrivé et vous êtes en sécurité. Mais l'adaptation est difficile: les problèmes médicaux existants s'aggravent, les plats inconnus mènent à des difficultés nutritionnelles, l'insécurité concernant le statut juridique peut générer de l'anxiété, le mal du pays et la crainte pour les membres de la famille font partie du quotidien. </a:t>
            </a:r>
          </a:p>
          <a:p>
            <a:pPr marL="0" indent="0" algn="just">
              <a:lnSpc>
                <a:spcPct val="110000"/>
              </a:lnSpc>
              <a:buSzTx/>
              <a:buNone/>
              <a:defRPr sz="2200"/>
            </a:pPr>
            <a:r>
              <a:t>En outre, il peut y avoir une intolérance aux médicaments, une vaccination inadéquate, des difficultés linguistiques à communiquer les symptômes de la maladie.</a:t>
            </a:r>
          </a:p>
        </p:txBody>
      </p:sp>
      <p:sp>
        <p:nvSpPr>
          <p:cNvPr id="304" name="Google Shape;258;p43"/>
          <p:cNvSpPr txBox="1"/>
          <p:nvPr/>
        </p:nvSpPr>
        <p:spPr>
          <a:xfrm>
            <a:off x="11080887" y="6420663"/>
            <a:ext cx="743875" cy="264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200" u="sng">
                <a:solidFill>
                  <a:schemeClr val="accent5"/>
                </a:solidFill>
                <a:uFill>
                  <a:solidFill>
                    <a:schemeClr val="accent5"/>
                  </a:solidFill>
                </a:uFill>
                <a:hlinkClick r:id="rId2"/>
              </a:defRPr>
            </a:lvl1pPr>
          </a:lstStyle>
          <a:p>
            <a:pPr>
              <a:defRPr u="none">
                <a:solidFill>
                  <a:srgbClr val="000000"/>
                </a:solidFill>
                <a:uFillTx/>
              </a:defRPr>
            </a:pPr>
            <a:r>
              <a:rPr u="sng">
                <a:solidFill>
                  <a:schemeClr val="accent5"/>
                </a:solidFill>
                <a:uFill>
                  <a:solidFill>
                    <a:schemeClr val="accent5"/>
                  </a:solidFill>
                </a:uFill>
                <a:hlinkClick r:id="rId2"/>
              </a:rPr>
              <a:t>Source :</a:t>
            </a:r>
          </a:p>
        </p:txBody>
      </p:sp>
      <p:grpSp>
        <p:nvGrpSpPr>
          <p:cNvPr id="307" name="Google Shape;171;p8"/>
          <p:cNvGrpSpPr/>
          <p:nvPr/>
        </p:nvGrpSpPr>
        <p:grpSpPr>
          <a:xfrm>
            <a:off x="8905875" y="-3934"/>
            <a:ext cx="3284865" cy="403328"/>
            <a:chOff x="0" y="0"/>
            <a:chExt cx="3284864" cy="403326"/>
          </a:xfrm>
        </p:grpSpPr>
        <p:sp>
          <p:nvSpPr>
            <p:cNvPr id="305" name="Rettangolo"/>
            <p:cNvSpPr/>
            <p:nvPr/>
          </p:nvSpPr>
          <p:spPr>
            <a:xfrm>
              <a:off x="0" y="-1"/>
              <a:ext cx="328486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90000"/>
                </a:lnSpc>
                <a:defRPr sz="1500">
                  <a:solidFill>
                    <a:srgbClr val="FFFFFF"/>
                  </a:solidFill>
                  <a:latin typeface="Calibri"/>
                  <a:ea typeface="Calibri"/>
                  <a:cs typeface="Calibri"/>
                  <a:sym typeface="Calibri"/>
                </a:defRPr>
              </a:pPr>
              <a:endParaRPr/>
            </a:p>
          </p:txBody>
        </p:sp>
        <p:sp>
          <p:nvSpPr>
            <p:cNvPr id="306" name="2.2 Facteurs de risque pour la santé"/>
            <p:cNvSpPr txBox="1"/>
            <p:nvPr/>
          </p:nvSpPr>
          <p:spPr>
            <a:xfrm>
              <a:off x="45724" y="-1"/>
              <a:ext cx="319341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fontScale="92500"/>
            </a:bodyPr>
            <a:lstStyle>
              <a:lvl1pPr algn="r" defTabSz="859536">
                <a:lnSpc>
                  <a:spcPct val="90000"/>
                </a:lnSpc>
                <a:defRPr sz="1692">
                  <a:solidFill>
                    <a:srgbClr val="FFFFFF"/>
                  </a:solidFill>
                  <a:latin typeface="Calibri"/>
                  <a:ea typeface="Calibri"/>
                  <a:cs typeface="Calibri"/>
                  <a:sym typeface="Calibri"/>
                </a:defRPr>
              </a:lvl1pPr>
            </a:lstStyle>
            <a:p>
              <a:r>
                <a:t>2.2 Facteurs de risque pour la santé</a:t>
              </a:r>
            </a:p>
          </p:txBody>
        </p:sp>
      </p:grpSp>
      <p:sp>
        <p:nvSpPr>
          <p:cNvPr id="308" name="TextBox 7"/>
          <p:cNvSpPr txBox="1"/>
          <p:nvPr/>
        </p:nvSpPr>
        <p:spPr>
          <a:xfrm>
            <a:off x="7591425" y="1531346"/>
            <a:ext cx="4185450" cy="3056594"/>
          </a:xfrm>
          <a:prstGeom prst="rect">
            <a:avLst/>
          </a:prstGeom>
          <a:solidFill>
            <a:srgbClr val="F2F2F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Clr>
                <a:srgbClr val="000000"/>
              </a:buClr>
              <a:buSzPct val="100000"/>
              <a:buChar char="▪"/>
              <a:defRPr sz="1600">
                <a:solidFill>
                  <a:srgbClr val="002060"/>
                </a:solidFill>
              </a:defRPr>
            </a:pPr>
            <a:r>
              <a:t>Adaptation à de nouveaux éléments de vie, d'environnement et de culture</a:t>
            </a:r>
          </a:p>
          <a:p>
            <a:pPr marL="285750" indent="-285750">
              <a:buClr>
                <a:srgbClr val="000000"/>
              </a:buClr>
              <a:buSzPct val="100000"/>
              <a:buChar char="▪"/>
              <a:defRPr sz="1600">
                <a:solidFill>
                  <a:srgbClr val="002060"/>
                </a:solidFill>
              </a:defRPr>
            </a:pPr>
            <a:r>
              <a:t>Hébergement collectif</a:t>
            </a:r>
          </a:p>
          <a:p>
            <a:pPr marL="285750" indent="-285750">
              <a:buClr>
                <a:srgbClr val="000000"/>
              </a:buClr>
              <a:buSzPct val="100000"/>
              <a:buChar char="▪"/>
              <a:defRPr sz="1600">
                <a:solidFill>
                  <a:srgbClr val="002060"/>
                </a:solidFill>
              </a:defRPr>
            </a:pPr>
            <a:r>
              <a:t>Statut juridique incertain</a:t>
            </a:r>
          </a:p>
          <a:p>
            <a:pPr marL="285750" indent="-285750">
              <a:buClr>
                <a:srgbClr val="000000"/>
              </a:buClr>
              <a:buSzPct val="100000"/>
              <a:buChar char="▪"/>
              <a:defRPr sz="1600">
                <a:solidFill>
                  <a:srgbClr val="002060"/>
                </a:solidFill>
              </a:defRPr>
            </a:pPr>
            <a:r>
              <a:t>Accès aux besoins de survie de base</a:t>
            </a:r>
          </a:p>
          <a:p>
            <a:pPr marL="285750" indent="-285750">
              <a:buClr>
                <a:srgbClr val="000000"/>
              </a:buClr>
              <a:buSzPct val="100000"/>
              <a:buChar char="▪"/>
              <a:defRPr sz="1600">
                <a:solidFill>
                  <a:srgbClr val="002060"/>
                </a:solidFill>
              </a:defRPr>
            </a:pPr>
            <a:r>
              <a:t>Droit et accès aux services de santé</a:t>
            </a:r>
          </a:p>
          <a:p>
            <a:pPr marL="285750" indent="-285750">
              <a:buClr>
                <a:srgbClr val="000000"/>
              </a:buClr>
              <a:buSzPct val="100000"/>
              <a:buChar char="▪"/>
              <a:defRPr sz="1600">
                <a:solidFill>
                  <a:srgbClr val="002060"/>
                </a:solidFill>
              </a:defRPr>
            </a:pPr>
            <a:r>
              <a:t>Susceptibilité à de nouvelles maladies</a:t>
            </a:r>
          </a:p>
          <a:p>
            <a:pPr marL="285750" indent="-285750">
              <a:buClr>
                <a:srgbClr val="000000"/>
              </a:buClr>
              <a:buSzPct val="100000"/>
              <a:buChar char="▪"/>
              <a:defRPr sz="1600">
                <a:solidFill>
                  <a:srgbClr val="002060"/>
                </a:solidFill>
              </a:defRPr>
            </a:pPr>
            <a:r>
              <a:t>Conditions environnementales</a:t>
            </a:r>
          </a:p>
          <a:p>
            <a:pPr marL="285750" indent="-285750">
              <a:buClr>
                <a:srgbClr val="000000"/>
              </a:buClr>
              <a:buSzPct val="100000"/>
              <a:buChar char="▪"/>
              <a:defRPr sz="1600">
                <a:solidFill>
                  <a:srgbClr val="002060"/>
                </a:solidFill>
              </a:defRPr>
            </a:pPr>
            <a:r>
              <a:t>Exclusion sociale</a:t>
            </a:r>
          </a:p>
          <a:p>
            <a:pPr marL="285750" indent="-285750">
              <a:buClr>
                <a:srgbClr val="000000"/>
              </a:buClr>
              <a:buSzPct val="100000"/>
              <a:buChar char="▪"/>
              <a:defRPr sz="1600">
                <a:solidFill>
                  <a:srgbClr val="002060"/>
                </a:solidFill>
              </a:defRPr>
            </a:pPr>
            <a:r>
              <a:t>Obstacles culturels, linguistiques et juridiques à l'accès aux services de santé</a:t>
            </a:r>
          </a:p>
          <a:p>
            <a:pPr marL="285750" indent="-285750">
              <a:buClr>
                <a:srgbClr val="000000"/>
              </a:buClr>
              <a:buSzPct val="100000"/>
              <a:buChar char="▪"/>
              <a:defRPr sz="1600">
                <a:solidFill>
                  <a:srgbClr val="002060"/>
                </a:solidFill>
              </a:defRPr>
            </a:pPr>
            <a:r>
              <a:t>Discrimination</a:t>
            </a:r>
          </a:p>
          <a:p>
            <a:pPr marL="285750" indent="-285750">
              <a:buClr>
                <a:srgbClr val="000000"/>
              </a:buClr>
              <a:buSzPct val="100000"/>
              <a:buChar char="▪"/>
              <a:defRPr sz="1600">
                <a:solidFill>
                  <a:srgbClr val="002060"/>
                </a:solidFill>
              </a:defRPr>
            </a:pPr>
            <a:r>
              <a:t>Manque d'accès à une alimentation saine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Google Shape;263;p9"/>
          <p:cNvSpPr txBox="1">
            <a:spLocks noGrp="1"/>
          </p:cNvSpPr>
          <p:nvPr>
            <p:ph type="title"/>
          </p:nvPr>
        </p:nvSpPr>
        <p:spPr>
          <a:xfrm>
            <a:off x="557999" y="1079999"/>
            <a:ext cx="11396578" cy="599189"/>
          </a:xfrm>
          <a:prstGeom prst="rect">
            <a:avLst/>
          </a:prstGeom>
        </p:spPr>
        <p:txBody>
          <a:bodyPr/>
          <a:lstStyle/>
          <a:p>
            <a:r>
              <a:t>Décrivez vos expériences</a:t>
            </a:r>
          </a:p>
        </p:txBody>
      </p:sp>
      <p:sp>
        <p:nvSpPr>
          <p:cNvPr id="311" name="Google Shape;264;p9"/>
          <p:cNvSpPr txBox="1">
            <a:spLocks noGrp="1"/>
          </p:cNvSpPr>
          <p:nvPr>
            <p:ph type="body" idx="1"/>
          </p:nvPr>
        </p:nvSpPr>
        <p:spPr>
          <a:xfrm>
            <a:off x="557999" y="1800000"/>
            <a:ext cx="7729550" cy="4893408"/>
          </a:xfrm>
          <a:prstGeom prst="rect">
            <a:avLst/>
          </a:prstGeom>
        </p:spPr>
        <p:txBody>
          <a:bodyPr/>
          <a:lstStyle/>
          <a:p>
            <a:pPr marL="0" lvl="1" indent="548640">
              <a:buSzTx/>
              <a:buNone/>
            </a:pPr>
            <a:r>
              <a:t> </a:t>
            </a:r>
            <a:endParaRPr sz="1600"/>
          </a:p>
          <a:p>
            <a:r>
              <a:t>Regardez la vidéo </a:t>
            </a:r>
            <a:r>
              <a:rPr u="sng">
                <a:solidFill>
                  <a:schemeClr val="accent5"/>
                </a:solidFill>
                <a:uFill>
                  <a:solidFill>
                    <a:schemeClr val="accent5"/>
                  </a:solidFill>
                </a:uFill>
                <a:hlinkClick r:id="rId2"/>
              </a:rPr>
              <a:t>: https://www.youtube.com/watch?v=eLbmUbj0edk</a:t>
            </a:r>
            <a:endParaRPr u="sng">
              <a:solidFill>
                <a:schemeClr val="accent5"/>
              </a:solidFill>
            </a:endParaRPr>
          </a:p>
          <a:p>
            <a:pPr>
              <a:buSzPts val="2400"/>
              <a:defRPr u="sng">
                <a:solidFill>
                  <a:schemeClr val="accent5"/>
                </a:solidFill>
              </a:defRPr>
            </a:pPr>
            <a:endParaRPr u="sng">
              <a:solidFill>
                <a:schemeClr val="accent5"/>
              </a:solidFill>
            </a:endParaRPr>
          </a:p>
          <a:p>
            <a:pPr>
              <a:buSzPts val="2400"/>
              <a:defRPr u="sng">
                <a:solidFill>
                  <a:schemeClr val="accent5"/>
                </a:solidFill>
              </a:defRPr>
            </a:pPr>
            <a:endParaRPr u="sng">
              <a:solidFill>
                <a:schemeClr val="accent5"/>
              </a:solidFill>
            </a:endParaRPr>
          </a:p>
          <a:p>
            <a:pPr>
              <a:buSzPts val="2400"/>
              <a:defRPr u="sng">
                <a:solidFill>
                  <a:schemeClr val="accent5"/>
                </a:solidFill>
              </a:defRPr>
            </a:pPr>
            <a:endParaRPr u="sng">
              <a:solidFill>
                <a:schemeClr val="accent5"/>
              </a:solidFill>
            </a:endParaRPr>
          </a:p>
          <a:p>
            <a:pPr>
              <a:buSzPts val="2400"/>
              <a:defRPr u="sng">
                <a:solidFill>
                  <a:schemeClr val="accent5"/>
                </a:solidFill>
              </a:defRPr>
            </a:pPr>
            <a:endParaRPr u="sng">
              <a:solidFill>
                <a:schemeClr val="accent5"/>
              </a:solidFill>
            </a:endParaRPr>
          </a:p>
          <a:p>
            <a:pPr>
              <a:buSzPts val="2400"/>
            </a:pPr>
            <a:endParaRPr u="sng">
              <a:solidFill>
                <a:schemeClr val="accent5"/>
              </a:solidFill>
            </a:endParaRPr>
          </a:p>
          <a:p>
            <a:r>
              <a:t>Discussion vidéo</a:t>
            </a:r>
          </a:p>
        </p:txBody>
      </p:sp>
      <p:sp>
        <p:nvSpPr>
          <p:cNvPr id="312" name="Google Shape;265;p9"/>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76200" indent="76200">
              <a:spcBef>
                <a:spcPts val="0"/>
              </a:spcBef>
              <a:buSzTx/>
              <a:buNone/>
            </a:pPr>
            <a:endParaRPr/>
          </a:p>
          <a:p>
            <a:pPr marL="76200" indent="76200">
              <a:spcBef>
                <a:spcPts val="0"/>
              </a:spcBef>
              <a:buSzTx/>
              <a:buNone/>
            </a:pPr>
            <a:endParaRPr/>
          </a:p>
          <a:p>
            <a:pPr marL="76200" indent="76200">
              <a:spcBef>
                <a:spcPts val="0"/>
              </a:spcBef>
              <a:buSzTx/>
              <a:buNone/>
            </a:pPr>
            <a:endParaRPr/>
          </a:p>
          <a:p>
            <a:pPr marL="76200" indent="76200">
              <a:spcBef>
                <a:spcPts val="0"/>
              </a:spcBef>
              <a:buSzTx/>
              <a:buNone/>
            </a:pPr>
            <a:endParaRPr/>
          </a:p>
          <a:p>
            <a:pPr marL="76200" indent="76200">
              <a:spcBef>
                <a:spcPts val="0"/>
              </a:spcBef>
              <a:buSzTx/>
              <a:buNone/>
            </a:pPr>
            <a:endParaRPr/>
          </a:p>
          <a:p>
            <a:pPr marL="76200" indent="76200">
              <a:spcBef>
                <a:spcPts val="0"/>
              </a:spcBef>
              <a:buSzTx/>
              <a:buNone/>
            </a:pPr>
            <a:endParaRPr/>
          </a:p>
          <a:p>
            <a:pPr marL="76200" indent="76200">
              <a:spcBef>
                <a:spcPts val="0"/>
              </a:spcBef>
              <a:buSzTx/>
              <a:buNone/>
            </a:pPr>
            <a:endParaRPr/>
          </a:p>
          <a:p>
            <a:pPr marL="76200" indent="76200">
              <a:spcBef>
                <a:spcPts val="0"/>
              </a:spcBef>
              <a:buSzTx/>
              <a:buNone/>
            </a:pPr>
            <a:endParaRPr/>
          </a:p>
          <a:p>
            <a:pPr marL="76200" indent="76200">
              <a:spcBef>
                <a:spcPts val="0"/>
              </a:spcBef>
              <a:buSzTx/>
              <a:buNone/>
            </a:pPr>
            <a:endParaRPr/>
          </a:p>
          <a:p>
            <a:pPr marL="76200" indent="76200">
              <a:spcBef>
                <a:spcPts val="0"/>
              </a:spcBef>
              <a:buSzTx/>
              <a:buNone/>
            </a:pPr>
            <a:endParaRPr/>
          </a:p>
          <a:p>
            <a:pPr marL="76200" indent="76200">
              <a:spcBef>
                <a:spcPts val="0"/>
              </a:spcBef>
              <a:buSzTx/>
              <a:buNone/>
              <a:defRPr sz="1400"/>
            </a:pPr>
            <a:r>
              <a:t>		</a:t>
            </a:r>
          </a:p>
        </p:txBody>
      </p:sp>
      <p:grpSp>
        <p:nvGrpSpPr>
          <p:cNvPr id="315" name="Ovale Legende 1"/>
          <p:cNvGrpSpPr/>
          <p:nvPr/>
        </p:nvGrpSpPr>
        <p:grpSpPr>
          <a:xfrm>
            <a:off x="2593863" y="3226741"/>
            <a:ext cx="2948933" cy="1869147"/>
            <a:chOff x="0" y="0"/>
            <a:chExt cx="2948932" cy="1869145"/>
          </a:xfrm>
        </p:grpSpPr>
        <p:sp>
          <p:nvSpPr>
            <p:cNvPr id="313" name="Fumetto di citazione"/>
            <p:cNvSpPr/>
            <p:nvPr/>
          </p:nvSpPr>
          <p:spPr>
            <a:xfrm>
              <a:off x="0" y="0"/>
              <a:ext cx="2948933" cy="1869146"/>
            </a:xfrm>
            <a:prstGeom prst="wedgeEllipseCallout">
              <a:avLst>
                <a:gd name="adj1" fmla="val -20833"/>
                <a:gd name="adj2" fmla="val 62500"/>
              </a:avLst>
            </a:prstGeom>
            <a:solidFill>
              <a:srgbClr val="FFFFCC"/>
            </a:solidFill>
            <a:ln w="25400" cap="flat">
              <a:solidFill>
                <a:srgbClr val="A1A1A1"/>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314" name="La vidéo reflète-t-elle vos expériences ?"/>
            <p:cNvSpPr txBox="1"/>
            <p:nvPr/>
          </p:nvSpPr>
          <p:spPr>
            <a:xfrm>
              <a:off x="490280" y="492541"/>
              <a:ext cx="1968372" cy="8840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i="1"/>
              </a:lvl1pPr>
            </a:lstStyle>
            <a:p>
              <a:r>
                <a:t>La vidéo reflète-t-elle vos expériences ?</a:t>
              </a:r>
            </a:p>
          </p:txBody>
        </p:sp>
      </p:grpSp>
      <p:pic>
        <p:nvPicPr>
          <p:cNvPr id="316" name="Picture 2" descr="Picture 2"/>
          <p:cNvPicPr>
            <a:picLocks noChangeAspect="1"/>
          </p:cNvPicPr>
          <p:nvPr/>
        </p:nvPicPr>
        <p:blipFill>
          <a:blip r:embed="rId3">
            <a:extLst/>
          </a:blip>
          <a:stretch>
            <a:fillRect/>
          </a:stretch>
        </p:blipFill>
        <p:spPr>
          <a:xfrm>
            <a:off x="7974301" y="1797217"/>
            <a:ext cx="3601072" cy="3601071"/>
          </a:xfrm>
          <a:prstGeom prst="rect">
            <a:avLst/>
          </a:prstGeom>
          <a:ln w="12700">
            <a:miter lim="400000"/>
          </a:ln>
        </p:spPr>
      </p:pic>
      <p:sp>
        <p:nvSpPr>
          <p:cNvPr id="317" name="Textfeld 2"/>
          <p:cNvSpPr txBox="1"/>
          <p:nvPr/>
        </p:nvSpPr>
        <p:spPr>
          <a:xfrm>
            <a:off x="9935723" y="6385631"/>
            <a:ext cx="3575587" cy="28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u="sng">
                <a:solidFill>
                  <a:schemeClr val="accent5"/>
                </a:solidFill>
                <a:uFill>
                  <a:solidFill>
                    <a:schemeClr val="accent5"/>
                  </a:solidFill>
                </a:uFill>
                <a:hlinkClick r:id="rId4"/>
              </a:rPr>
              <a:t>Source </a:t>
            </a:r>
            <a:r>
              <a:t>| Licence Pixabay</a:t>
            </a:r>
          </a:p>
        </p:txBody>
      </p:sp>
      <p:grpSp>
        <p:nvGrpSpPr>
          <p:cNvPr id="320" name="Google Shape;171;p8"/>
          <p:cNvGrpSpPr/>
          <p:nvPr/>
        </p:nvGrpSpPr>
        <p:grpSpPr>
          <a:xfrm>
            <a:off x="8905875" y="-3934"/>
            <a:ext cx="3284865" cy="403328"/>
            <a:chOff x="0" y="0"/>
            <a:chExt cx="3284864" cy="403326"/>
          </a:xfrm>
        </p:grpSpPr>
        <p:sp>
          <p:nvSpPr>
            <p:cNvPr id="318" name="Rettangolo"/>
            <p:cNvSpPr/>
            <p:nvPr/>
          </p:nvSpPr>
          <p:spPr>
            <a:xfrm>
              <a:off x="0" y="-1"/>
              <a:ext cx="328486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90000"/>
                </a:lnSpc>
                <a:defRPr sz="1500">
                  <a:solidFill>
                    <a:srgbClr val="FFFFFF"/>
                  </a:solidFill>
                  <a:latin typeface="Calibri"/>
                  <a:ea typeface="Calibri"/>
                  <a:cs typeface="Calibri"/>
                  <a:sym typeface="Calibri"/>
                </a:defRPr>
              </a:pPr>
              <a:endParaRPr/>
            </a:p>
          </p:txBody>
        </p:sp>
        <p:sp>
          <p:nvSpPr>
            <p:cNvPr id="319" name="2.2 Facteurs de risque pour la santé"/>
            <p:cNvSpPr txBox="1"/>
            <p:nvPr/>
          </p:nvSpPr>
          <p:spPr>
            <a:xfrm>
              <a:off x="45724" y="-1"/>
              <a:ext cx="319341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fontScale="92500"/>
            </a:bodyPr>
            <a:lstStyle>
              <a:lvl1pPr algn="r" defTabSz="859536">
                <a:lnSpc>
                  <a:spcPct val="90000"/>
                </a:lnSpc>
                <a:defRPr sz="1692">
                  <a:solidFill>
                    <a:srgbClr val="FFFFFF"/>
                  </a:solidFill>
                  <a:latin typeface="Calibri"/>
                  <a:ea typeface="Calibri"/>
                  <a:cs typeface="Calibri"/>
                  <a:sym typeface="Calibri"/>
                </a:defRPr>
              </a:lvl1pPr>
            </a:lstStyle>
            <a:p>
              <a:r>
                <a:t>2.2 Facteurs de risque pour la santé</a:t>
              </a:r>
            </a:p>
          </p:txBody>
        </p:sp>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Google Shape;273;g10d154e970d_2_0"/>
          <p:cNvSpPr txBox="1">
            <a:spLocks noGrp="1"/>
          </p:cNvSpPr>
          <p:nvPr>
            <p:ph type="title"/>
          </p:nvPr>
        </p:nvSpPr>
        <p:spPr>
          <a:xfrm>
            <a:off x="557999" y="1079999"/>
            <a:ext cx="11396702" cy="599101"/>
          </a:xfrm>
          <a:prstGeom prst="rect">
            <a:avLst/>
          </a:prstGeom>
        </p:spPr>
        <p:txBody>
          <a:bodyPr/>
          <a:lstStyle/>
          <a:p>
            <a:r>
              <a:t>Décrivez vos expériences</a:t>
            </a:r>
          </a:p>
        </p:txBody>
      </p:sp>
      <p:sp>
        <p:nvSpPr>
          <p:cNvPr id="323" name="Google Shape;274;g10d154e970d_2_0"/>
          <p:cNvSpPr txBox="1">
            <a:spLocks noGrp="1"/>
          </p:cNvSpPr>
          <p:nvPr>
            <p:ph type="body" sz="half" idx="1"/>
          </p:nvPr>
        </p:nvSpPr>
        <p:spPr>
          <a:xfrm>
            <a:off x="448816" y="1523099"/>
            <a:ext cx="5409602" cy="4893302"/>
          </a:xfrm>
          <a:prstGeom prst="rect">
            <a:avLst/>
          </a:prstGeom>
        </p:spPr>
        <p:txBody>
          <a:bodyPr/>
          <a:lstStyle/>
          <a:p>
            <a:pPr marL="0" lvl="1" indent="548640">
              <a:buSzTx/>
              <a:buNone/>
              <a:defRPr sz="1600"/>
            </a:pPr>
            <a:endParaRPr/>
          </a:p>
          <a:p>
            <a:pPr marL="0" indent="114300" algn="just">
              <a:buSzTx/>
              <a:buNone/>
            </a:pPr>
            <a:r>
              <a:t>Notez sur le tableau d'affichage ou le tableau à feuilles mobiles vos expériences en matière de santé au cours des trois phases temporelles du voyage migratoire :</a:t>
            </a:r>
          </a:p>
          <a:p>
            <a:pPr algn="just">
              <a:defRPr b="1"/>
            </a:pPr>
            <a:r>
              <a:t>Étape 1: </a:t>
            </a:r>
            <a:r>
              <a:rPr b="0"/>
              <a:t>Les</a:t>
            </a:r>
            <a:r>
              <a:t> </a:t>
            </a:r>
            <a:r>
              <a:rPr b="0"/>
              <a:t>risques sanitaires dans les pays d'origine</a:t>
            </a:r>
          </a:p>
          <a:p>
            <a:pPr algn="just">
              <a:defRPr b="1"/>
            </a:pPr>
            <a:r>
              <a:t>Étape 2: </a:t>
            </a:r>
            <a:r>
              <a:rPr b="0"/>
              <a:t>Risques pour la santé pendant le voyage</a:t>
            </a:r>
          </a:p>
          <a:p>
            <a:pPr algn="just">
              <a:defRPr b="1"/>
            </a:pPr>
            <a:r>
              <a:t>Étape 3: </a:t>
            </a:r>
            <a:r>
              <a:rPr b="0"/>
              <a:t>Risques sanitaires à l'arrivée dans un nouveau pays</a:t>
            </a:r>
          </a:p>
        </p:txBody>
      </p:sp>
      <p:sp>
        <p:nvSpPr>
          <p:cNvPr id="324" name="Google Shape;275;g10d154e970d_2_0"/>
          <p:cNvSpPr txBox="1">
            <a:spLocks noGrp="1"/>
          </p:cNvSpPr>
          <p:nvPr>
            <p:ph type="body" idx="21"/>
          </p:nvPr>
        </p:nvSpPr>
        <p:spPr>
          <a:xfrm>
            <a:off x="6172198" y="1799999"/>
            <a:ext cx="5782501" cy="4893302"/>
          </a:xfrm>
          <a:prstGeom prst="rect">
            <a:avLst/>
          </a:prstGeom>
        </p:spPr>
        <p:txBody>
          <a:bodyPr/>
          <a:lstStyle/>
          <a:p>
            <a:pPr marL="76200" indent="76200">
              <a:spcBef>
                <a:spcPts val="0"/>
              </a:spcBef>
              <a:buSzTx/>
              <a:buNone/>
            </a:pPr>
            <a:endParaRPr/>
          </a:p>
        </p:txBody>
      </p:sp>
      <p:sp>
        <p:nvSpPr>
          <p:cNvPr id="325" name="Google Shape;276;g10d154e970d_2_0"/>
          <p:cNvSpPr txBox="1"/>
          <p:nvPr/>
        </p:nvSpPr>
        <p:spPr>
          <a:xfrm>
            <a:off x="4571833" y="6416399"/>
            <a:ext cx="7413052"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a:latin typeface="Calibri"/>
                <a:ea typeface="Calibri"/>
                <a:cs typeface="Calibri"/>
                <a:sym typeface="Calibri"/>
              </a:defRPr>
            </a:pPr>
            <a:r>
              <a:rPr u="sng">
                <a:solidFill>
                  <a:schemeClr val="accent5"/>
                </a:solidFill>
                <a:uFill>
                  <a:solidFill>
                    <a:schemeClr val="accent5"/>
                  </a:solidFill>
                </a:uFill>
                <a:hlinkClick r:id="rId2"/>
              </a:rPr>
              <a:t>Source </a:t>
            </a:r>
            <a:r>
              <a:t>| Licence Pixabay</a:t>
            </a:r>
          </a:p>
        </p:txBody>
      </p:sp>
      <p:pic>
        <p:nvPicPr>
          <p:cNvPr id="326" name="Google Shape;277;g10d154e970d_2_0" descr="Google Shape;277;g10d154e970d_2_0"/>
          <p:cNvPicPr>
            <a:picLocks noChangeAspect="1"/>
          </p:cNvPicPr>
          <p:nvPr/>
        </p:nvPicPr>
        <p:blipFill>
          <a:blip r:embed="rId3">
            <a:extLst/>
          </a:blip>
          <a:stretch>
            <a:fillRect/>
          </a:stretch>
        </p:blipFill>
        <p:spPr>
          <a:xfrm>
            <a:off x="6178448" y="1800000"/>
            <a:ext cx="5852161" cy="2755393"/>
          </a:xfrm>
          <a:prstGeom prst="rect">
            <a:avLst/>
          </a:prstGeom>
          <a:ln w="12700">
            <a:miter lim="400000"/>
          </a:ln>
        </p:spPr>
      </p:pic>
      <p:grpSp>
        <p:nvGrpSpPr>
          <p:cNvPr id="329" name="Google Shape;171;p8"/>
          <p:cNvGrpSpPr/>
          <p:nvPr/>
        </p:nvGrpSpPr>
        <p:grpSpPr>
          <a:xfrm>
            <a:off x="8905875" y="-3934"/>
            <a:ext cx="3284865" cy="403328"/>
            <a:chOff x="0" y="0"/>
            <a:chExt cx="3284864" cy="403326"/>
          </a:xfrm>
        </p:grpSpPr>
        <p:sp>
          <p:nvSpPr>
            <p:cNvPr id="327" name="Rettangolo"/>
            <p:cNvSpPr/>
            <p:nvPr/>
          </p:nvSpPr>
          <p:spPr>
            <a:xfrm>
              <a:off x="0" y="-1"/>
              <a:ext cx="328486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90000"/>
                </a:lnSpc>
                <a:defRPr sz="1500">
                  <a:solidFill>
                    <a:srgbClr val="FFFFFF"/>
                  </a:solidFill>
                  <a:latin typeface="Calibri"/>
                  <a:ea typeface="Calibri"/>
                  <a:cs typeface="Calibri"/>
                  <a:sym typeface="Calibri"/>
                </a:defRPr>
              </a:pPr>
              <a:endParaRPr/>
            </a:p>
          </p:txBody>
        </p:sp>
        <p:sp>
          <p:nvSpPr>
            <p:cNvPr id="328" name="2.2 Facteurs de risque pour la santé"/>
            <p:cNvSpPr txBox="1"/>
            <p:nvPr/>
          </p:nvSpPr>
          <p:spPr>
            <a:xfrm>
              <a:off x="45724" y="-1"/>
              <a:ext cx="319341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fontScale="92500"/>
            </a:bodyPr>
            <a:lstStyle>
              <a:lvl1pPr algn="r" defTabSz="859536">
                <a:lnSpc>
                  <a:spcPct val="90000"/>
                </a:lnSpc>
                <a:defRPr sz="1692">
                  <a:solidFill>
                    <a:srgbClr val="FFFFFF"/>
                  </a:solidFill>
                  <a:latin typeface="Calibri"/>
                  <a:ea typeface="Calibri"/>
                  <a:cs typeface="Calibri"/>
                  <a:sym typeface="Calibri"/>
                </a:defRPr>
              </a:lvl1pPr>
            </a:lstStyle>
            <a:p>
              <a:r>
                <a:t>2.2 Facteurs de risque pour la santé</a:t>
              </a:r>
            </a:p>
          </p:txBody>
        </p: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Google Shape;273;g10d154e970d_2_0"/>
          <p:cNvSpPr txBox="1">
            <a:spLocks noGrp="1"/>
          </p:cNvSpPr>
          <p:nvPr>
            <p:ph type="title"/>
          </p:nvPr>
        </p:nvSpPr>
        <p:spPr>
          <a:xfrm>
            <a:off x="557999" y="1079999"/>
            <a:ext cx="11396702" cy="599101"/>
          </a:xfrm>
          <a:prstGeom prst="rect">
            <a:avLst/>
          </a:prstGeom>
        </p:spPr>
        <p:txBody>
          <a:bodyPr/>
          <a:lstStyle/>
          <a:p>
            <a:r>
              <a:t>Décrivez vos expériences</a:t>
            </a:r>
          </a:p>
        </p:txBody>
      </p:sp>
      <p:sp>
        <p:nvSpPr>
          <p:cNvPr id="332" name="Google Shape;274;g10d154e970d_2_0"/>
          <p:cNvSpPr txBox="1">
            <a:spLocks noGrp="1"/>
          </p:cNvSpPr>
          <p:nvPr>
            <p:ph type="body" sz="half" idx="1"/>
          </p:nvPr>
        </p:nvSpPr>
        <p:spPr>
          <a:xfrm>
            <a:off x="557998" y="1799999"/>
            <a:ext cx="5409602" cy="4893302"/>
          </a:xfrm>
          <a:prstGeom prst="rect">
            <a:avLst/>
          </a:prstGeom>
        </p:spPr>
        <p:txBody>
          <a:bodyPr/>
          <a:lstStyle/>
          <a:p>
            <a:pPr algn="just">
              <a:buSzPts val="2400"/>
              <a:buFontTx/>
            </a:pPr>
            <a:r>
              <a:t>Créez une liste de priorités pour chaque étape en fonction de sa pertinence pour votre vie et votre santé.</a:t>
            </a:r>
          </a:p>
          <a:p>
            <a:pPr algn="just">
              <a:buSzPts val="2400"/>
              <a:buFontTx/>
            </a:pPr>
            <a:r>
              <a:t>Il peut y avoir des différences selon le pays d’origine; regroupez les expériences en fonction des similitudes et des différences.</a:t>
            </a:r>
          </a:p>
          <a:p>
            <a:pPr algn="just">
              <a:buSzPts val="2400"/>
              <a:buFontTx/>
            </a:pPr>
            <a:r>
              <a:t>Prenez note des résultats, qui se refléteront dans les devoirs.</a:t>
            </a:r>
          </a:p>
        </p:txBody>
      </p:sp>
      <p:pic>
        <p:nvPicPr>
          <p:cNvPr id="333" name="Picture 2" descr="Picture 2"/>
          <p:cNvPicPr>
            <a:picLocks noChangeAspect="1"/>
          </p:cNvPicPr>
          <p:nvPr/>
        </p:nvPicPr>
        <p:blipFill>
          <a:blip r:embed="rId2">
            <a:extLst/>
          </a:blip>
          <a:stretch>
            <a:fillRect/>
          </a:stretch>
        </p:blipFill>
        <p:spPr>
          <a:xfrm>
            <a:off x="7273476" y="1881887"/>
            <a:ext cx="4220388" cy="2980650"/>
          </a:xfrm>
          <a:prstGeom prst="rect">
            <a:avLst/>
          </a:prstGeom>
          <a:ln w="12700">
            <a:miter lim="400000"/>
          </a:ln>
        </p:spPr>
      </p:pic>
      <p:sp>
        <p:nvSpPr>
          <p:cNvPr id="334" name="Textfeld 2"/>
          <p:cNvSpPr txBox="1"/>
          <p:nvPr/>
        </p:nvSpPr>
        <p:spPr>
          <a:xfrm>
            <a:off x="6636568" y="6385523"/>
            <a:ext cx="5272412" cy="28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u="sng">
                <a:solidFill>
                  <a:schemeClr val="accent5"/>
                </a:solidFill>
                <a:uFill>
                  <a:solidFill>
                    <a:schemeClr val="accent5"/>
                  </a:solidFill>
                </a:uFill>
                <a:hlinkClick r:id="rId3"/>
              </a:rPr>
              <a:t>			Source </a:t>
            </a:r>
            <a:r>
              <a:t>| Licence Pixabay</a:t>
            </a:r>
          </a:p>
        </p:txBody>
      </p:sp>
      <p:grpSp>
        <p:nvGrpSpPr>
          <p:cNvPr id="337" name="Google Shape;171;p8"/>
          <p:cNvGrpSpPr/>
          <p:nvPr/>
        </p:nvGrpSpPr>
        <p:grpSpPr>
          <a:xfrm>
            <a:off x="8905875" y="-3934"/>
            <a:ext cx="3284865" cy="403328"/>
            <a:chOff x="0" y="0"/>
            <a:chExt cx="3284864" cy="403326"/>
          </a:xfrm>
        </p:grpSpPr>
        <p:sp>
          <p:nvSpPr>
            <p:cNvPr id="335" name="Rettangolo"/>
            <p:cNvSpPr/>
            <p:nvPr/>
          </p:nvSpPr>
          <p:spPr>
            <a:xfrm>
              <a:off x="0" y="-1"/>
              <a:ext cx="328486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90000"/>
                </a:lnSpc>
                <a:defRPr sz="1500">
                  <a:solidFill>
                    <a:srgbClr val="FFFFFF"/>
                  </a:solidFill>
                  <a:latin typeface="Calibri"/>
                  <a:ea typeface="Calibri"/>
                  <a:cs typeface="Calibri"/>
                  <a:sym typeface="Calibri"/>
                </a:defRPr>
              </a:pPr>
              <a:endParaRPr/>
            </a:p>
          </p:txBody>
        </p:sp>
        <p:sp>
          <p:nvSpPr>
            <p:cNvPr id="336" name="2.2 Facteurs de risque pour la santé"/>
            <p:cNvSpPr txBox="1"/>
            <p:nvPr/>
          </p:nvSpPr>
          <p:spPr>
            <a:xfrm>
              <a:off x="45724" y="-1"/>
              <a:ext cx="319341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fontScale="92500"/>
            </a:bodyPr>
            <a:lstStyle>
              <a:lvl1pPr algn="r" defTabSz="859536">
                <a:lnSpc>
                  <a:spcPct val="90000"/>
                </a:lnSpc>
                <a:defRPr sz="1692">
                  <a:solidFill>
                    <a:srgbClr val="FFFFFF"/>
                  </a:solidFill>
                  <a:latin typeface="Calibri"/>
                  <a:ea typeface="Calibri"/>
                  <a:cs typeface="Calibri"/>
                  <a:sym typeface="Calibri"/>
                </a:defRPr>
              </a:lvl1pPr>
            </a:lstStyle>
            <a:p>
              <a:r>
                <a:t>2.2 Facteurs de risque pour la santé</a:t>
              </a:r>
            </a:p>
          </p:txBody>
        </p:sp>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Google Shape;273;g10d154e970d_2_0"/>
          <p:cNvSpPr txBox="1">
            <a:spLocks noGrp="1"/>
          </p:cNvSpPr>
          <p:nvPr>
            <p:ph type="title"/>
          </p:nvPr>
        </p:nvSpPr>
        <p:spPr>
          <a:xfrm>
            <a:off x="633896" y="1141415"/>
            <a:ext cx="11396702" cy="599101"/>
          </a:xfrm>
          <a:prstGeom prst="rect">
            <a:avLst/>
          </a:prstGeom>
        </p:spPr>
        <p:txBody>
          <a:bodyPr/>
          <a:lstStyle/>
          <a:p>
            <a:r>
              <a:t>Vos devoirs</a:t>
            </a:r>
          </a:p>
        </p:txBody>
      </p:sp>
      <p:sp>
        <p:nvSpPr>
          <p:cNvPr id="340" name="Google Shape;274;g10d154e970d_2_0"/>
          <p:cNvSpPr txBox="1">
            <a:spLocks noGrp="1"/>
          </p:cNvSpPr>
          <p:nvPr>
            <p:ph type="body" sz="half" idx="1"/>
          </p:nvPr>
        </p:nvSpPr>
        <p:spPr>
          <a:xfrm>
            <a:off x="557998" y="1799999"/>
            <a:ext cx="5409602" cy="4893302"/>
          </a:xfrm>
          <a:prstGeom prst="rect">
            <a:avLst/>
          </a:prstGeom>
        </p:spPr>
        <p:txBody>
          <a:bodyPr/>
          <a:lstStyle/>
          <a:p>
            <a:pPr marL="914400" lvl="1" indent="-365759"/>
            <a:r>
              <a:rPr dirty="0" err="1"/>
              <a:t>En</a:t>
            </a:r>
            <a:r>
              <a:rPr dirty="0"/>
              <a:t> guise de devoir, </a:t>
            </a:r>
            <a:r>
              <a:rPr dirty="0" err="1"/>
              <a:t>créez</a:t>
            </a:r>
            <a:r>
              <a:rPr dirty="0"/>
              <a:t> un </a:t>
            </a:r>
            <a:r>
              <a:rPr b="1" dirty="0">
                <a:solidFill>
                  <a:srgbClr val="C00000"/>
                </a:solidFill>
              </a:rPr>
              <a:t>guide de poche </a:t>
            </a:r>
            <a:r>
              <a:rPr dirty="0"/>
              <a:t>avec des </a:t>
            </a:r>
            <a:r>
              <a:rPr dirty="0" err="1"/>
              <a:t>termes</a:t>
            </a:r>
            <a:r>
              <a:rPr dirty="0"/>
              <a:t> de santé.</a:t>
            </a:r>
            <a:endParaRPr sz="2200" dirty="0"/>
          </a:p>
          <a:p>
            <a:pPr marL="914400" lvl="1" indent="-365759"/>
            <a:r>
              <a:rPr dirty="0" err="1"/>
              <a:t>Utilisez</a:t>
            </a:r>
            <a:r>
              <a:rPr dirty="0"/>
              <a:t> le </a:t>
            </a:r>
            <a:r>
              <a:rPr b="1" dirty="0" err="1"/>
              <a:t>modèle</a:t>
            </a:r>
            <a:r>
              <a:rPr b="1" dirty="0"/>
              <a:t> </a:t>
            </a:r>
            <a:r>
              <a:rPr b="1" dirty="0" err="1"/>
              <a:t>fourni</a:t>
            </a:r>
            <a:r>
              <a:rPr b="1" dirty="0"/>
              <a:t> </a:t>
            </a:r>
            <a:r>
              <a:rPr dirty="0"/>
              <a:t>pour </a:t>
            </a:r>
            <a:r>
              <a:rPr dirty="0" err="1"/>
              <a:t>rechercher</a:t>
            </a:r>
            <a:r>
              <a:rPr dirty="0"/>
              <a:t> des </a:t>
            </a:r>
            <a:r>
              <a:rPr dirty="0" err="1"/>
              <a:t>termes</a:t>
            </a:r>
            <a:r>
              <a:rPr dirty="0"/>
              <a:t> de santé physique et </a:t>
            </a:r>
            <a:r>
              <a:rPr dirty="0" err="1"/>
              <a:t>mentale</a:t>
            </a:r>
            <a:r>
              <a:rPr dirty="0"/>
              <a:t> et tout </a:t>
            </a:r>
            <a:r>
              <a:rPr dirty="0" err="1"/>
              <a:t>autre</a:t>
            </a:r>
            <a:r>
              <a:rPr dirty="0"/>
              <a:t> aspect que </a:t>
            </a:r>
            <a:r>
              <a:rPr dirty="0" err="1"/>
              <a:t>vous</a:t>
            </a:r>
            <a:r>
              <a:rPr dirty="0"/>
              <a:t> </a:t>
            </a:r>
            <a:r>
              <a:rPr dirty="0" err="1"/>
              <a:t>considérez</a:t>
            </a:r>
            <a:r>
              <a:rPr dirty="0"/>
              <a:t> </a:t>
            </a:r>
            <a:r>
              <a:rPr dirty="0" err="1"/>
              <a:t>comme</a:t>
            </a:r>
            <a:r>
              <a:rPr dirty="0"/>
              <a:t> important pour </a:t>
            </a:r>
            <a:r>
              <a:rPr dirty="0" err="1"/>
              <a:t>votre</a:t>
            </a:r>
            <a:r>
              <a:rPr dirty="0"/>
              <a:t> santé.</a:t>
            </a:r>
            <a:endParaRPr sz="2200" dirty="0"/>
          </a:p>
          <a:p>
            <a:pPr marL="914400" lvl="1" indent="-365759"/>
            <a:r>
              <a:rPr dirty="0" err="1"/>
              <a:t>Recherchez</a:t>
            </a:r>
            <a:r>
              <a:rPr dirty="0"/>
              <a:t> </a:t>
            </a:r>
            <a:r>
              <a:rPr i="1" dirty="0" err="1"/>
              <a:t>en</a:t>
            </a:r>
            <a:r>
              <a:rPr i="1" dirty="0"/>
              <a:t> </a:t>
            </a:r>
            <a:r>
              <a:rPr i="1" dirty="0" err="1"/>
              <a:t>ligne</a:t>
            </a:r>
            <a:r>
              <a:rPr i="1" dirty="0"/>
              <a:t> les </a:t>
            </a:r>
            <a:r>
              <a:rPr dirty="0" err="1"/>
              <a:t>bonnes</a:t>
            </a:r>
            <a:r>
              <a:rPr dirty="0"/>
              <a:t> expressions</a:t>
            </a:r>
          </a:p>
        </p:txBody>
      </p:sp>
      <p:grpSp>
        <p:nvGrpSpPr>
          <p:cNvPr id="343" name="Google Shape;171;p8"/>
          <p:cNvGrpSpPr/>
          <p:nvPr/>
        </p:nvGrpSpPr>
        <p:grpSpPr>
          <a:xfrm>
            <a:off x="8905875" y="-3934"/>
            <a:ext cx="3284865" cy="403328"/>
            <a:chOff x="0" y="0"/>
            <a:chExt cx="3284864" cy="403326"/>
          </a:xfrm>
        </p:grpSpPr>
        <p:sp>
          <p:nvSpPr>
            <p:cNvPr id="341" name="Rettangolo"/>
            <p:cNvSpPr/>
            <p:nvPr/>
          </p:nvSpPr>
          <p:spPr>
            <a:xfrm>
              <a:off x="0" y="-1"/>
              <a:ext cx="328486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90000"/>
                </a:lnSpc>
                <a:defRPr sz="1500">
                  <a:solidFill>
                    <a:srgbClr val="FFFFFF"/>
                  </a:solidFill>
                  <a:latin typeface="Calibri"/>
                  <a:ea typeface="Calibri"/>
                  <a:cs typeface="Calibri"/>
                  <a:sym typeface="Calibri"/>
                </a:defRPr>
              </a:pPr>
              <a:endParaRPr/>
            </a:p>
          </p:txBody>
        </p:sp>
        <p:sp>
          <p:nvSpPr>
            <p:cNvPr id="342" name="2.2 Facteurs de risque pour la santé"/>
            <p:cNvSpPr txBox="1"/>
            <p:nvPr/>
          </p:nvSpPr>
          <p:spPr>
            <a:xfrm>
              <a:off x="45724" y="-1"/>
              <a:ext cx="319341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fontScale="92500"/>
            </a:bodyPr>
            <a:lstStyle>
              <a:lvl1pPr algn="r" defTabSz="859536">
                <a:lnSpc>
                  <a:spcPct val="90000"/>
                </a:lnSpc>
                <a:defRPr sz="1692">
                  <a:solidFill>
                    <a:srgbClr val="FFFFFF"/>
                  </a:solidFill>
                  <a:latin typeface="Calibri"/>
                  <a:ea typeface="Calibri"/>
                  <a:cs typeface="Calibri"/>
                  <a:sym typeface="Calibri"/>
                </a:defRPr>
              </a:lvl1pPr>
            </a:lstStyle>
            <a:p>
              <a:r>
                <a:t>2.2 Facteurs de risque pour la santé</a:t>
              </a:r>
            </a:p>
          </p:txBody>
        </p:sp>
      </p:grpSp>
      <p:sp>
        <p:nvSpPr>
          <p:cNvPr id="344" name="TextBox 1"/>
          <p:cNvSpPr txBox="1"/>
          <p:nvPr/>
        </p:nvSpPr>
        <p:spPr>
          <a:xfrm>
            <a:off x="6332246" y="6121020"/>
            <a:ext cx="2851881" cy="288824"/>
          </a:xfrm>
          <a:prstGeom prst="rect">
            <a:avLst/>
          </a:prstGeom>
          <a:solidFill>
            <a:srgbClr val="F2F2F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u="sng">
                <a:solidFill>
                  <a:schemeClr val="accent5"/>
                </a:solidFill>
                <a:uFill>
                  <a:solidFill>
                    <a:schemeClr val="accent5"/>
                  </a:solidFill>
                </a:uFill>
                <a:hlinkClick r:id="rId2"/>
              </a:defRPr>
            </a:lvl1pPr>
          </a:lstStyle>
          <a:p>
            <a:pPr>
              <a:defRPr u="none">
                <a:solidFill>
                  <a:srgbClr val="C00000"/>
                </a:solidFill>
                <a:uFillTx/>
              </a:defRPr>
            </a:pPr>
            <a:r>
              <a:rPr u="sng" dirty="0" err="1">
                <a:solidFill>
                  <a:schemeClr val="accent5"/>
                </a:solidFill>
                <a:uFill>
                  <a:solidFill>
                    <a:schemeClr val="accent5"/>
                  </a:solidFill>
                </a:uFill>
                <a:hlinkClick r:id="rId2"/>
              </a:rPr>
              <a:t>Téléchargez</a:t>
            </a:r>
            <a:r>
              <a:rPr u="sng" dirty="0">
                <a:solidFill>
                  <a:schemeClr val="accent5"/>
                </a:solidFill>
                <a:uFill>
                  <a:solidFill>
                    <a:schemeClr val="accent5"/>
                  </a:solidFill>
                </a:uFill>
                <a:hlinkClick r:id="rId2"/>
              </a:rPr>
              <a:t> le guide de poche </a:t>
            </a:r>
            <a:r>
              <a:rPr u="sng" dirty="0" err="1">
                <a:solidFill>
                  <a:schemeClr val="accent5"/>
                </a:solidFill>
                <a:uFill>
                  <a:solidFill>
                    <a:schemeClr val="accent5"/>
                  </a:solidFill>
                </a:uFill>
                <a:hlinkClick r:id="rId2"/>
              </a:rPr>
              <a:t>ici</a:t>
            </a:r>
            <a:r>
              <a:rPr u="sng" dirty="0">
                <a:solidFill>
                  <a:schemeClr val="accent5"/>
                </a:solidFill>
                <a:uFill>
                  <a:solidFill>
                    <a:schemeClr val="accent5"/>
                  </a:solidFill>
                </a:uFill>
                <a:hlinkClick r:id="rId2"/>
              </a:rPr>
              <a:t> !</a:t>
            </a:r>
          </a:p>
        </p:txBody>
      </p:sp>
      <p:pic>
        <p:nvPicPr>
          <p:cNvPr id="34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61831"/>
            <a:ext cx="5812465" cy="3974236"/>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Google Shape;226;p6"/>
          <p:cNvSpPr txBox="1">
            <a:spLocks noGrp="1"/>
          </p:cNvSpPr>
          <p:nvPr>
            <p:ph type="title"/>
          </p:nvPr>
        </p:nvSpPr>
        <p:spPr>
          <a:xfrm>
            <a:off x="558000" y="1079998"/>
            <a:ext cx="10515601" cy="893181"/>
          </a:xfrm>
          <a:prstGeom prst="rect">
            <a:avLst/>
          </a:prstGeom>
        </p:spPr>
        <p:txBody>
          <a:bodyPr>
            <a:normAutofit fontScale="90000"/>
          </a:bodyPr>
          <a:lstStyle/>
          <a:p>
            <a:pPr algn="just" defTabSz="713231">
              <a:lnSpc>
                <a:spcPct val="150000"/>
              </a:lnSpc>
              <a:spcBef>
                <a:spcPts val="400"/>
              </a:spcBef>
              <a:defRPr sz="2106">
                <a:solidFill>
                  <a:srgbClr val="C01E24"/>
                </a:solidFill>
              </a:defRPr>
            </a:pPr>
            <a:r>
              <a:t>Action 2.3 </a:t>
            </a:r>
          </a:p>
          <a:p>
            <a:pPr algn="just" defTabSz="713231">
              <a:lnSpc>
                <a:spcPct val="150000"/>
              </a:lnSpc>
              <a:spcBef>
                <a:spcPts val="400"/>
              </a:spcBef>
              <a:defRPr sz="2184">
                <a:solidFill>
                  <a:srgbClr val="C00000"/>
                </a:solidFill>
              </a:defRPr>
            </a:pPr>
            <a:r>
              <a:t>Explorer la santé physique et mentale des migrants</a:t>
            </a:r>
          </a:p>
        </p:txBody>
      </p:sp>
      <p:sp>
        <p:nvSpPr>
          <p:cNvPr id="348" name="Google Shape;227;p6"/>
          <p:cNvSpPr txBox="1">
            <a:spLocks noGrp="1"/>
          </p:cNvSpPr>
          <p:nvPr>
            <p:ph type="body" sz="quarter" idx="1"/>
          </p:nvPr>
        </p:nvSpPr>
        <p:spPr>
          <a:xfrm>
            <a:off x="557999" y="2159999"/>
            <a:ext cx="5157789" cy="503021"/>
          </a:xfrm>
          <a:prstGeom prst="rect">
            <a:avLst/>
          </a:prstGeom>
        </p:spPr>
        <p:txBody>
          <a:bodyPr/>
          <a:lstStyle>
            <a:lvl1pPr marL="0">
              <a:spcBef>
                <a:spcPts val="0"/>
              </a:spcBef>
              <a:defRPr sz="2200"/>
            </a:lvl1pPr>
          </a:lstStyle>
          <a:p>
            <a:r>
              <a:t>Objectifs</a:t>
            </a:r>
          </a:p>
        </p:txBody>
      </p:sp>
      <p:sp>
        <p:nvSpPr>
          <p:cNvPr id="349" name="Google Shape;228;p6"/>
          <p:cNvSpPr txBox="1">
            <a:spLocks noGrp="1"/>
          </p:cNvSpPr>
          <p:nvPr>
            <p:ph type="body" idx="21"/>
          </p:nvPr>
        </p:nvSpPr>
        <p:spPr>
          <a:xfrm>
            <a:off x="557999" y="2754308"/>
            <a:ext cx="5937122" cy="40081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28600" indent="-228600" algn="just">
              <a:lnSpc>
                <a:spcPct val="150000"/>
              </a:lnSpc>
              <a:buSzPts val="2000"/>
              <a:defRPr sz="2000"/>
            </a:pPr>
            <a:r>
              <a:t>Explorer ses propres récits de maladie</a:t>
            </a:r>
          </a:p>
          <a:p>
            <a:pPr marL="228600" indent="-228600" algn="just">
              <a:lnSpc>
                <a:spcPct val="150000"/>
              </a:lnSpc>
              <a:buSzPts val="2000"/>
              <a:defRPr sz="2000"/>
            </a:pPr>
            <a:r>
              <a:t>Introduire des connaissances sur les symptômes des problèmes de santé et de santé mentale les plus répandus dans la population migrante</a:t>
            </a:r>
          </a:p>
          <a:p>
            <a:pPr marL="228600" indent="-228600" algn="just">
              <a:lnSpc>
                <a:spcPct val="150000"/>
              </a:lnSpc>
              <a:buSzPts val="2000"/>
              <a:defRPr sz="2000"/>
            </a:pPr>
            <a:r>
              <a:t>Identifier les maladies par les symptômes et proposer des actions spécifiques (avec l'aide d'outils numériques). </a:t>
            </a:r>
          </a:p>
        </p:txBody>
      </p:sp>
      <p:sp>
        <p:nvSpPr>
          <p:cNvPr id="350" name="Google Shape;229;p6"/>
          <p:cNvSpPr txBox="1"/>
          <p:nvPr/>
        </p:nvSpPr>
        <p:spPr>
          <a:xfrm>
            <a:off x="8076458" y="6581000"/>
            <a:ext cx="2320269"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solidFill>
                  <a:schemeClr val="accent4"/>
                </a:solidFill>
                <a:latin typeface="Calibri"/>
                <a:ea typeface="Calibri"/>
                <a:cs typeface="Calibri"/>
                <a:sym typeface="Calibri"/>
              </a:defRPr>
            </a:pPr>
            <a:r>
              <a:rPr>
                <a:solidFill>
                  <a:schemeClr val="accent5"/>
                </a:solidFill>
                <a:uFill>
                  <a:solidFill>
                    <a:schemeClr val="accent5"/>
                  </a:solidFill>
                </a:uFill>
                <a:hlinkClick r:id="rId2"/>
              </a:rPr>
              <a:t>Source </a:t>
            </a:r>
            <a:r>
              <a:rPr u="none"/>
              <a:t>| </a:t>
            </a:r>
            <a:r>
              <a:rPr>
                <a:solidFill>
                  <a:schemeClr val="accent5"/>
                </a:solidFill>
                <a:uFill>
                  <a:solidFill>
                    <a:schemeClr val="accent5"/>
                  </a:solidFill>
                </a:uFill>
                <a:hlinkClick r:id="rId3"/>
              </a:rPr>
              <a:t>Licence Pixabay</a:t>
            </a:r>
          </a:p>
        </p:txBody>
      </p:sp>
      <p:pic>
        <p:nvPicPr>
          <p:cNvPr id="351" name="Picture 4" descr="Picture 4"/>
          <p:cNvPicPr>
            <a:picLocks noChangeAspect="1"/>
          </p:cNvPicPr>
          <p:nvPr/>
        </p:nvPicPr>
        <p:blipFill>
          <a:blip r:embed="rId4">
            <a:extLst/>
          </a:blip>
          <a:stretch>
            <a:fillRect/>
          </a:stretch>
        </p:blipFill>
        <p:spPr>
          <a:xfrm>
            <a:off x="6495119" y="2925453"/>
            <a:ext cx="4750588" cy="2375295"/>
          </a:xfrm>
          <a:prstGeom prst="rect">
            <a:avLst/>
          </a:prstGeom>
          <a:ln w="12700">
            <a:miter lim="400000"/>
          </a:ln>
        </p:spPr>
      </p:pic>
      <p:grpSp>
        <p:nvGrpSpPr>
          <p:cNvPr id="354" name="Google Shape;267;p17"/>
          <p:cNvGrpSpPr/>
          <p:nvPr/>
        </p:nvGrpSpPr>
        <p:grpSpPr>
          <a:xfrm>
            <a:off x="11469623" y="1000854"/>
            <a:ext cx="722377" cy="868136"/>
            <a:chOff x="0" y="0"/>
            <a:chExt cx="722376" cy="868134"/>
          </a:xfrm>
        </p:grpSpPr>
        <p:sp>
          <p:nvSpPr>
            <p:cNvPr id="352" name="Rettangolo"/>
            <p:cNvSpPr/>
            <p:nvPr/>
          </p:nvSpPr>
          <p:spPr>
            <a:xfrm>
              <a:off x="-1" y="0"/>
              <a:ext cx="722378" cy="868135"/>
            </a:xfrm>
            <a:prstGeom prst="rect">
              <a:avLst/>
            </a:prstGeom>
            <a:solidFill>
              <a:srgbClr val="F8F8F8"/>
            </a:solidFill>
            <a:ln w="12700" cap="flat">
              <a:noFill/>
              <a:miter lim="400000"/>
            </a:ln>
            <a:effectLst/>
          </p:spPr>
          <p:txBody>
            <a:bodyPr wrap="square" lIns="45719" tIns="45719" rIns="45719" bIns="45719" numCol="1" anchor="ctr">
              <a:noAutofit/>
            </a:bodyPr>
            <a:lstStyle/>
            <a:p>
              <a:pPr algn="just">
                <a:defRPr sz="2400">
                  <a:solidFill>
                    <a:srgbClr val="FFFFFF"/>
                  </a:solidFill>
                  <a:latin typeface="Calibri"/>
                  <a:ea typeface="Calibri"/>
                  <a:cs typeface="Calibri"/>
                  <a:sym typeface="Calibri"/>
                </a:defRPr>
              </a:pPr>
              <a:endParaRPr/>
            </a:p>
          </p:txBody>
        </p:sp>
        <p:sp>
          <p:nvSpPr>
            <p:cNvPr id="353" name="2.1"/>
            <p:cNvSpPr txBox="1"/>
            <p:nvPr/>
          </p:nvSpPr>
          <p:spPr>
            <a:xfrm>
              <a:off x="45724" y="237852"/>
              <a:ext cx="630928" cy="392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just">
                <a:defRPr sz="2400">
                  <a:solidFill>
                    <a:srgbClr val="FFFFFF"/>
                  </a:solidFill>
                  <a:latin typeface="Calibri"/>
                  <a:ea typeface="Calibri"/>
                  <a:cs typeface="Calibri"/>
                  <a:sym typeface="Calibri"/>
                </a:defRPr>
              </a:lvl1pPr>
            </a:lstStyle>
            <a:p>
              <a:r>
                <a:t>2.1</a:t>
              </a:r>
            </a:p>
          </p:txBody>
        </p:sp>
      </p:grpSp>
      <p:grpSp>
        <p:nvGrpSpPr>
          <p:cNvPr id="357" name="Google Shape;268;p17"/>
          <p:cNvGrpSpPr/>
          <p:nvPr/>
        </p:nvGrpSpPr>
        <p:grpSpPr>
          <a:xfrm>
            <a:off x="11472234" y="1836674"/>
            <a:ext cx="722377" cy="868136"/>
            <a:chOff x="0" y="0"/>
            <a:chExt cx="722376" cy="868134"/>
          </a:xfrm>
        </p:grpSpPr>
        <p:sp>
          <p:nvSpPr>
            <p:cNvPr id="355" name="Rettangolo"/>
            <p:cNvSpPr/>
            <p:nvPr/>
          </p:nvSpPr>
          <p:spPr>
            <a:xfrm>
              <a:off x="-1" y="0"/>
              <a:ext cx="722378" cy="868135"/>
            </a:xfrm>
            <a:prstGeom prst="rect">
              <a:avLst/>
            </a:prstGeom>
            <a:solidFill>
              <a:srgbClr val="F8F8F8"/>
            </a:solidFill>
            <a:ln w="12700" cap="flat">
              <a:noFill/>
              <a:miter lim="400000"/>
            </a:ln>
            <a:effectLst/>
          </p:spPr>
          <p:txBody>
            <a:bodyPr wrap="square" lIns="45719" tIns="45719" rIns="45719" bIns="45719" numCol="1" anchor="ctr">
              <a:noAutofit/>
            </a:bodyPr>
            <a:lstStyle/>
            <a:p>
              <a:pPr algn="just">
                <a:defRPr sz="2400">
                  <a:solidFill>
                    <a:srgbClr val="FFFFFF"/>
                  </a:solidFill>
                  <a:latin typeface="Calibri"/>
                  <a:ea typeface="Calibri"/>
                  <a:cs typeface="Calibri"/>
                  <a:sym typeface="Calibri"/>
                </a:defRPr>
              </a:pPr>
              <a:endParaRPr/>
            </a:p>
          </p:txBody>
        </p:sp>
        <p:sp>
          <p:nvSpPr>
            <p:cNvPr id="356" name="2.2"/>
            <p:cNvSpPr txBox="1"/>
            <p:nvPr/>
          </p:nvSpPr>
          <p:spPr>
            <a:xfrm>
              <a:off x="45724" y="237852"/>
              <a:ext cx="630928" cy="392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just">
                <a:defRPr sz="2400">
                  <a:solidFill>
                    <a:srgbClr val="FFFFFF"/>
                  </a:solidFill>
                  <a:latin typeface="Calibri"/>
                  <a:ea typeface="Calibri"/>
                  <a:cs typeface="Calibri"/>
                  <a:sym typeface="Calibri"/>
                </a:defRPr>
              </a:lvl1pPr>
            </a:lstStyle>
            <a:p>
              <a:r>
                <a:t>2.2</a:t>
              </a:r>
            </a:p>
          </p:txBody>
        </p:sp>
      </p:grpSp>
      <p:grpSp>
        <p:nvGrpSpPr>
          <p:cNvPr id="360" name="Google Shape;269;p17"/>
          <p:cNvGrpSpPr/>
          <p:nvPr/>
        </p:nvGrpSpPr>
        <p:grpSpPr>
          <a:xfrm>
            <a:off x="11469569" y="2631442"/>
            <a:ext cx="722377" cy="868136"/>
            <a:chOff x="0" y="0"/>
            <a:chExt cx="722376" cy="868134"/>
          </a:xfrm>
        </p:grpSpPr>
        <p:sp>
          <p:nvSpPr>
            <p:cNvPr id="358" name="Rettangolo"/>
            <p:cNvSpPr/>
            <p:nvPr/>
          </p:nvSpPr>
          <p:spPr>
            <a:xfrm>
              <a:off x="-1" y="0"/>
              <a:ext cx="722378" cy="868135"/>
            </a:xfrm>
            <a:prstGeom prst="rect">
              <a:avLst/>
            </a:prstGeom>
            <a:solidFill>
              <a:srgbClr val="F8F8F8"/>
            </a:solidFill>
            <a:ln w="12700" cap="flat">
              <a:noFill/>
              <a:miter lim="400000"/>
            </a:ln>
            <a:effectLst/>
          </p:spPr>
          <p:txBody>
            <a:bodyPr wrap="square" lIns="45719" tIns="45719" rIns="45719" bIns="45719" numCol="1" anchor="ctr">
              <a:noAutofit/>
            </a:bodyPr>
            <a:lstStyle/>
            <a:p>
              <a:pPr algn="just">
                <a:defRPr sz="2800">
                  <a:solidFill>
                    <a:srgbClr val="C00000"/>
                  </a:solidFill>
                  <a:latin typeface="Calibri"/>
                  <a:ea typeface="Calibri"/>
                  <a:cs typeface="Calibri"/>
                  <a:sym typeface="Calibri"/>
                </a:defRPr>
              </a:pPr>
              <a:endParaRPr/>
            </a:p>
          </p:txBody>
        </p:sp>
        <p:sp>
          <p:nvSpPr>
            <p:cNvPr id="359" name="2.3"/>
            <p:cNvSpPr txBox="1"/>
            <p:nvPr/>
          </p:nvSpPr>
          <p:spPr>
            <a:xfrm>
              <a:off x="45724" y="211708"/>
              <a:ext cx="630928" cy="4447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just">
                <a:defRPr sz="2800">
                  <a:solidFill>
                    <a:srgbClr val="C00000"/>
                  </a:solidFill>
                  <a:latin typeface="Calibri"/>
                  <a:ea typeface="Calibri"/>
                  <a:cs typeface="Calibri"/>
                  <a:sym typeface="Calibri"/>
                </a:defRPr>
              </a:lvl1pPr>
            </a:lstStyle>
            <a:p>
              <a:r>
                <a:t>2.3</a:t>
              </a:r>
            </a:p>
          </p:txBody>
        </p:sp>
      </p:grpSp>
      <p:grpSp>
        <p:nvGrpSpPr>
          <p:cNvPr id="363" name="Google Shape;270;p17"/>
          <p:cNvGrpSpPr/>
          <p:nvPr/>
        </p:nvGrpSpPr>
        <p:grpSpPr>
          <a:xfrm>
            <a:off x="11469623" y="3499898"/>
            <a:ext cx="722377" cy="868135"/>
            <a:chOff x="0" y="0"/>
            <a:chExt cx="722376" cy="868134"/>
          </a:xfrm>
        </p:grpSpPr>
        <p:sp>
          <p:nvSpPr>
            <p:cNvPr id="361" name="Rettangolo"/>
            <p:cNvSpPr/>
            <p:nvPr/>
          </p:nvSpPr>
          <p:spPr>
            <a:xfrm>
              <a:off x="-1" y="0"/>
              <a:ext cx="722378" cy="868135"/>
            </a:xfrm>
            <a:prstGeom prst="rect">
              <a:avLst/>
            </a:prstGeom>
            <a:solidFill>
              <a:srgbClr val="F8F8F8"/>
            </a:solidFill>
            <a:ln w="12700" cap="flat">
              <a:noFill/>
              <a:miter lim="400000"/>
            </a:ln>
            <a:effectLst/>
          </p:spPr>
          <p:txBody>
            <a:bodyPr wrap="square" lIns="45719" tIns="45719" rIns="45719" bIns="45719" numCol="1" anchor="ctr">
              <a:noAutofit/>
            </a:bodyPr>
            <a:lstStyle/>
            <a:p>
              <a:pPr algn="just">
                <a:defRPr sz="2400">
                  <a:solidFill>
                    <a:srgbClr val="FFFFFF"/>
                  </a:solidFill>
                  <a:latin typeface="Calibri"/>
                  <a:ea typeface="Calibri"/>
                  <a:cs typeface="Calibri"/>
                  <a:sym typeface="Calibri"/>
                </a:defRPr>
              </a:pPr>
              <a:endParaRPr/>
            </a:p>
          </p:txBody>
        </p:sp>
        <p:sp>
          <p:nvSpPr>
            <p:cNvPr id="362" name="2.4"/>
            <p:cNvSpPr txBox="1"/>
            <p:nvPr/>
          </p:nvSpPr>
          <p:spPr>
            <a:xfrm>
              <a:off x="45724" y="237852"/>
              <a:ext cx="630928" cy="392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just">
                <a:defRPr sz="2400">
                  <a:solidFill>
                    <a:srgbClr val="FFFFFF"/>
                  </a:solidFill>
                  <a:latin typeface="Calibri"/>
                  <a:ea typeface="Calibri"/>
                  <a:cs typeface="Calibri"/>
                  <a:sym typeface="Calibri"/>
                </a:defRPr>
              </a:lvl1pPr>
            </a:lstStyle>
            <a:p>
              <a:r>
                <a:t>2.4</a:t>
              </a:r>
            </a:p>
          </p:txBody>
        </p:sp>
      </p:gr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Google Shape;226;p6"/>
          <p:cNvSpPr txBox="1">
            <a:spLocks noGrp="1"/>
          </p:cNvSpPr>
          <p:nvPr>
            <p:ph type="title"/>
          </p:nvPr>
        </p:nvSpPr>
        <p:spPr>
          <a:xfrm>
            <a:off x="557999" y="1079999"/>
            <a:ext cx="11059694" cy="605097"/>
          </a:xfrm>
          <a:prstGeom prst="rect">
            <a:avLst/>
          </a:prstGeom>
        </p:spPr>
        <p:txBody>
          <a:bodyPr>
            <a:normAutofit fontScale="90000"/>
          </a:bodyPr>
          <a:lstStyle>
            <a:lvl1pPr algn="just">
              <a:lnSpc>
                <a:spcPct val="150000"/>
              </a:lnSpc>
              <a:spcBef>
                <a:spcPts val="600"/>
              </a:spcBef>
            </a:lvl1pPr>
          </a:lstStyle>
          <a:p>
            <a:r>
              <a:t>Explorer ses propres récits de maladie</a:t>
            </a:r>
          </a:p>
        </p:txBody>
      </p:sp>
      <p:sp>
        <p:nvSpPr>
          <p:cNvPr id="366" name="Google Shape;228;p6"/>
          <p:cNvSpPr txBox="1">
            <a:spLocks noGrp="1"/>
          </p:cNvSpPr>
          <p:nvPr>
            <p:ph type="body" idx="1"/>
          </p:nvPr>
        </p:nvSpPr>
        <p:spPr>
          <a:xfrm>
            <a:off x="557998" y="1799999"/>
            <a:ext cx="6890550" cy="4865978"/>
          </a:xfrm>
          <a:prstGeom prst="rect">
            <a:avLst/>
          </a:prstGeom>
        </p:spPr>
        <p:txBody>
          <a:bodyPr/>
          <a:lstStyle/>
          <a:p>
            <a:pPr marL="0" indent="0" algn="just">
              <a:buSzTx/>
              <a:buNone/>
              <a:defRPr sz="2000"/>
            </a:pPr>
            <a:r>
              <a:t>La perception de la maladie et la façon dont elle est traitée peuvent être très différentes selon le contexte culturel. Les symptômes des maladies sont interprétés différemment et le moment où une aide médicale est nécessaire peut également varier. L'évaluation du moment où les "remèdes maison" sont suffisants et où il est nécessaire de consulter un médecin peut varier selon les cultures. </a:t>
            </a:r>
          </a:p>
          <a:p>
            <a:pPr marL="0" indent="0" algn="just">
              <a:buSzTx/>
              <a:buNone/>
              <a:defRPr sz="2000"/>
            </a:pPr>
            <a:r>
              <a:t>La communication des maladies varie également: il y a des maladies qui sont partagées avec les amis et d'autres qui sont traitées comme un tabou. Le processus de rétablissement est soumis à différentes caractéristiques: par exemple, la personne malade se retire-t-elle de la vie familiale ou la famille joue-t-elle un rôle dans le rétablissement? Quel rôle l'approche de l'information numérique peut-elle jouer et comment est-elle utilisée ?</a:t>
            </a:r>
          </a:p>
        </p:txBody>
      </p:sp>
      <p:sp>
        <p:nvSpPr>
          <p:cNvPr id="367" name="Google Shape;229;p6"/>
          <p:cNvSpPr txBox="1"/>
          <p:nvPr/>
        </p:nvSpPr>
        <p:spPr>
          <a:xfrm>
            <a:off x="9516295" y="6388977"/>
            <a:ext cx="2320269"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solidFill>
                  <a:schemeClr val="accent4"/>
                </a:solidFill>
                <a:latin typeface="Calibri"/>
                <a:ea typeface="Calibri"/>
                <a:cs typeface="Calibri"/>
                <a:sym typeface="Calibri"/>
              </a:defRPr>
            </a:pPr>
            <a:r>
              <a:rPr>
                <a:solidFill>
                  <a:schemeClr val="accent5"/>
                </a:solidFill>
                <a:uFill>
                  <a:solidFill>
                    <a:schemeClr val="accent5"/>
                  </a:solidFill>
                </a:uFill>
                <a:hlinkClick r:id="rId2"/>
              </a:rPr>
              <a:t>Source </a:t>
            </a:r>
            <a:r>
              <a:rPr u="none"/>
              <a:t>| </a:t>
            </a:r>
            <a:r>
              <a:rPr>
                <a:solidFill>
                  <a:schemeClr val="accent5"/>
                </a:solidFill>
                <a:uFill>
                  <a:solidFill>
                    <a:schemeClr val="accent5"/>
                  </a:solidFill>
                </a:uFill>
                <a:hlinkClick r:id="rId3"/>
              </a:rPr>
              <a:t>Licence Pixabay</a:t>
            </a:r>
          </a:p>
        </p:txBody>
      </p:sp>
      <p:pic>
        <p:nvPicPr>
          <p:cNvPr id="368" name="Picture 2" descr="Picture 2"/>
          <p:cNvPicPr>
            <a:picLocks noChangeAspect="1"/>
          </p:cNvPicPr>
          <p:nvPr/>
        </p:nvPicPr>
        <p:blipFill>
          <a:blip r:embed="rId4">
            <a:extLst/>
          </a:blip>
          <a:stretch>
            <a:fillRect/>
          </a:stretch>
        </p:blipFill>
        <p:spPr>
          <a:xfrm>
            <a:off x="7872459" y="2569687"/>
            <a:ext cx="4086131" cy="2043066"/>
          </a:xfrm>
          <a:prstGeom prst="rect">
            <a:avLst/>
          </a:prstGeom>
          <a:ln w="12700">
            <a:miter lim="400000"/>
          </a:ln>
        </p:spPr>
      </p:pic>
      <p:grpSp>
        <p:nvGrpSpPr>
          <p:cNvPr id="371" name="Google Shape;171;p8"/>
          <p:cNvGrpSpPr/>
          <p:nvPr/>
        </p:nvGrpSpPr>
        <p:grpSpPr>
          <a:xfrm>
            <a:off x="7639050" y="-7473"/>
            <a:ext cx="4552950" cy="403328"/>
            <a:chOff x="0" y="0"/>
            <a:chExt cx="4552950" cy="403326"/>
          </a:xfrm>
        </p:grpSpPr>
        <p:sp>
          <p:nvSpPr>
            <p:cNvPr id="369" name="Rettangolo"/>
            <p:cNvSpPr/>
            <p:nvPr/>
          </p:nvSpPr>
          <p:spPr>
            <a:xfrm>
              <a:off x="0" y="-1"/>
              <a:ext cx="4552950"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370" name="2.3 Explorer la santé physique et mentale des migrants"/>
            <p:cNvSpPr txBox="1"/>
            <p:nvPr/>
          </p:nvSpPr>
          <p:spPr>
            <a:xfrm>
              <a:off x="45724" y="-1"/>
              <a:ext cx="4461502"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p>
              <a:pPr algn="r">
                <a:lnSpc>
                  <a:spcPct val="81000"/>
                </a:lnSpc>
                <a:defRPr sz="1500">
                  <a:solidFill>
                    <a:srgbClr val="FFFFFF"/>
                  </a:solidFill>
                  <a:latin typeface="Calibri"/>
                  <a:ea typeface="Calibri"/>
                  <a:cs typeface="Calibri"/>
                  <a:sym typeface="Calibri"/>
                </a:defRPr>
              </a:pPr>
              <a:r>
                <a:t>2.3 Explorer la santé physique et mentale des migrants</a:t>
              </a:r>
            </a:p>
          </p:txBody>
        </p:sp>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Google Shape;226;p6"/>
          <p:cNvSpPr txBox="1">
            <a:spLocks noGrp="1"/>
          </p:cNvSpPr>
          <p:nvPr>
            <p:ph type="title"/>
          </p:nvPr>
        </p:nvSpPr>
        <p:spPr>
          <a:xfrm>
            <a:off x="557999" y="1079999"/>
            <a:ext cx="11059694" cy="605097"/>
          </a:xfrm>
          <a:prstGeom prst="rect">
            <a:avLst/>
          </a:prstGeom>
        </p:spPr>
        <p:txBody>
          <a:bodyPr/>
          <a:lstStyle>
            <a:lvl1pPr marL="228600" indent="-228600"/>
          </a:lstStyle>
          <a:p>
            <a:r>
              <a:t>Symptômes plus fréquents dans la population migrante</a:t>
            </a:r>
          </a:p>
        </p:txBody>
      </p:sp>
      <p:sp>
        <p:nvSpPr>
          <p:cNvPr id="374" name="Google Shape;228;p6"/>
          <p:cNvSpPr txBox="1">
            <a:spLocks noGrp="1"/>
          </p:cNvSpPr>
          <p:nvPr>
            <p:ph type="body" sz="half" idx="1"/>
          </p:nvPr>
        </p:nvSpPr>
        <p:spPr>
          <a:xfrm>
            <a:off x="557999" y="2369242"/>
            <a:ext cx="5852132" cy="4296734"/>
          </a:xfrm>
          <a:prstGeom prst="rect">
            <a:avLst/>
          </a:prstGeom>
        </p:spPr>
        <p:txBody>
          <a:bodyPr/>
          <a:lstStyle/>
          <a:p>
            <a:pPr marL="0" indent="0" algn="just">
              <a:buSzTx/>
              <a:buNone/>
              <a:defRPr sz="2000"/>
            </a:pPr>
            <a:r>
              <a:t>Un certain nombre de maladies sont plus fréquentes dans les populations migrantes.  Selon une étude de l'OMS, il s'agit principalement de maladies infectieuses telles que la tuberculose, l'infection par le VIH et l'hépatite virale, de maladies respiratoires et de maladies à transmission vectorielle.</a:t>
            </a:r>
          </a:p>
          <a:p>
            <a:pPr marL="0" indent="0" algn="just">
              <a:buSzTx/>
              <a:buNone/>
              <a:defRPr sz="2000"/>
            </a:pPr>
            <a:r>
              <a:t>Les maladies non transmissibles suivantes peuvent également être particulièrement observées: les maladies cardiovasculaires, le diabète, le cancer et les maladies pulmonaires chroniques, dont beaucoup nécessitent des soins continus sur une longue période, souvent toute une vie.</a:t>
            </a:r>
          </a:p>
        </p:txBody>
      </p:sp>
      <p:sp>
        <p:nvSpPr>
          <p:cNvPr id="375" name="Google Shape;229;p6"/>
          <p:cNvSpPr txBox="1"/>
          <p:nvPr/>
        </p:nvSpPr>
        <p:spPr>
          <a:xfrm>
            <a:off x="8418199" y="6204351"/>
            <a:ext cx="3465991"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r">
              <a:defRPr sz="1200" u="sng">
                <a:solidFill>
                  <a:schemeClr val="accent5"/>
                </a:solidFill>
                <a:uFill>
                  <a:solidFill>
                    <a:schemeClr val="accent5"/>
                  </a:solidFill>
                </a:uFill>
                <a:latin typeface="Calibri"/>
                <a:ea typeface="Calibri"/>
                <a:cs typeface="Calibri"/>
                <a:sym typeface="Calibri"/>
                <a:hlinkClick r:id="rId2"/>
              </a:defRPr>
            </a:lvl1pPr>
          </a:lstStyle>
          <a:p>
            <a:pPr>
              <a:defRPr>
                <a:solidFill>
                  <a:schemeClr val="accent4"/>
                </a:solidFill>
                <a:uFillTx/>
              </a:defRPr>
            </a:pPr>
            <a:r>
              <a:rPr>
                <a:solidFill>
                  <a:schemeClr val="accent5"/>
                </a:solidFill>
                <a:uFill>
                  <a:solidFill>
                    <a:schemeClr val="accent5"/>
                  </a:solidFill>
                </a:uFill>
                <a:hlinkClick r:id="rId2"/>
              </a:rPr>
              <a:t>Source :</a:t>
            </a:r>
          </a:p>
        </p:txBody>
      </p:sp>
      <p:pic>
        <p:nvPicPr>
          <p:cNvPr id="376" name="Grafik 2" descr="Grafik 2"/>
          <p:cNvPicPr>
            <a:picLocks noChangeAspect="1"/>
          </p:cNvPicPr>
          <p:nvPr/>
        </p:nvPicPr>
        <p:blipFill>
          <a:blip r:embed="rId3">
            <a:extLst/>
          </a:blip>
          <a:stretch>
            <a:fillRect/>
          </a:stretch>
        </p:blipFill>
        <p:spPr>
          <a:xfrm>
            <a:off x="6994821" y="2416423"/>
            <a:ext cx="4839844" cy="2479265"/>
          </a:xfrm>
          <a:prstGeom prst="rect">
            <a:avLst/>
          </a:prstGeom>
          <a:ln>
            <a:solidFill>
              <a:srgbClr val="000000"/>
            </a:solidFill>
          </a:ln>
        </p:spPr>
      </p:pic>
      <p:grpSp>
        <p:nvGrpSpPr>
          <p:cNvPr id="379" name="Google Shape;171;p8"/>
          <p:cNvGrpSpPr/>
          <p:nvPr/>
        </p:nvGrpSpPr>
        <p:grpSpPr>
          <a:xfrm>
            <a:off x="7639050" y="-7473"/>
            <a:ext cx="4552950" cy="403328"/>
            <a:chOff x="0" y="0"/>
            <a:chExt cx="4552950" cy="403326"/>
          </a:xfrm>
        </p:grpSpPr>
        <p:sp>
          <p:nvSpPr>
            <p:cNvPr id="377" name="Rettangolo"/>
            <p:cNvSpPr/>
            <p:nvPr/>
          </p:nvSpPr>
          <p:spPr>
            <a:xfrm>
              <a:off x="0" y="-1"/>
              <a:ext cx="4552950"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378" name="2.3 Explorer la santé physique et mentale des migrants"/>
            <p:cNvSpPr txBox="1"/>
            <p:nvPr/>
          </p:nvSpPr>
          <p:spPr>
            <a:xfrm>
              <a:off x="45724" y="-1"/>
              <a:ext cx="4461502"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p>
              <a:pPr algn="r">
                <a:lnSpc>
                  <a:spcPct val="81000"/>
                </a:lnSpc>
                <a:defRPr sz="1500">
                  <a:solidFill>
                    <a:srgbClr val="FFFFFF"/>
                  </a:solidFill>
                  <a:latin typeface="Calibri"/>
                  <a:ea typeface="Calibri"/>
                  <a:cs typeface="Calibri"/>
                  <a:sym typeface="Calibri"/>
                </a:defRPr>
              </a:pPr>
              <a:r>
                <a:t>2.3 Explorer la santé physique et mentale des migrants</a:t>
              </a:r>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 name="Google Shape;88;p2"/>
          <p:cNvGrpSpPr/>
          <p:nvPr/>
        </p:nvGrpSpPr>
        <p:grpSpPr>
          <a:xfrm>
            <a:off x="9633514" y="3777624"/>
            <a:ext cx="2154132" cy="2754540"/>
            <a:chOff x="0" y="0"/>
            <a:chExt cx="2154130" cy="2754539"/>
          </a:xfrm>
        </p:grpSpPr>
        <p:pic>
          <p:nvPicPr>
            <p:cNvPr id="173" name="Google Shape;89;p2" descr="Google Shape;89;p2"/>
            <p:cNvPicPr>
              <a:picLocks noChangeAspect="1"/>
            </p:cNvPicPr>
            <p:nvPr/>
          </p:nvPicPr>
          <p:blipFill>
            <a:blip r:embed="rId2">
              <a:extLst/>
            </a:blip>
            <a:stretch>
              <a:fillRect/>
            </a:stretch>
          </p:blipFill>
          <p:spPr>
            <a:xfrm>
              <a:off x="41230" y="0"/>
              <a:ext cx="1962151" cy="2162175"/>
            </a:xfrm>
            <a:prstGeom prst="rect">
              <a:avLst/>
            </a:prstGeom>
            <a:ln w="12700" cap="flat">
              <a:noFill/>
              <a:miter lim="400000"/>
            </a:ln>
            <a:effectLst/>
          </p:spPr>
        </p:pic>
        <p:sp>
          <p:nvSpPr>
            <p:cNvPr id="174" name="Google Shape;90;p2"/>
            <p:cNvSpPr txBox="1"/>
            <p:nvPr/>
          </p:nvSpPr>
          <p:spPr>
            <a:xfrm>
              <a:off x="0" y="2205939"/>
              <a:ext cx="2154131" cy="54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p>
              <a:pPr algn="ctr">
                <a:defRPr sz="1000">
                  <a:solidFill>
                    <a:srgbClr val="203864"/>
                  </a:solidFill>
                  <a:latin typeface="Roboto"/>
                  <a:ea typeface="Roboto"/>
                  <a:cs typeface="Roboto"/>
                  <a:sym typeface="Roboto"/>
                </a:defRPr>
              </a:pPr>
              <a:r>
                <a:t>AKADIMAIKO DIADIKTYO (GUnet)</a:t>
              </a:r>
            </a:p>
            <a:p>
              <a:pPr algn="ctr">
                <a:defRPr sz="1000">
                  <a:solidFill>
                    <a:srgbClr val="414042"/>
                  </a:solidFill>
                  <a:latin typeface="Roboto"/>
                  <a:ea typeface="Roboto"/>
                  <a:cs typeface="Roboto"/>
                  <a:sym typeface="Roboto"/>
                </a:defRPr>
              </a:pPr>
              <a:r>
                <a:t>ATHENES, GRÈCE</a:t>
              </a:r>
            </a:p>
            <a:p>
              <a:pPr algn="ctr">
                <a:defRPr sz="1000" u="sng">
                  <a:solidFill>
                    <a:srgbClr val="D71920"/>
                  </a:solidFill>
                  <a:latin typeface="Roboto"/>
                  <a:ea typeface="Roboto"/>
                  <a:cs typeface="Roboto"/>
                  <a:sym typeface="Roboto"/>
                </a:defRPr>
              </a:pPr>
              <a:r>
                <a:rPr>
                  <a:solidFill>
                    <a:schemeClr val="accent5"/>
                  </a:solidFill>
                  <a:uFill>
                    <a:solidFill>
                      <a:schemeClr val="accent5"/>
                    </a:solidFill>
                  </a:uFill>
                  <a:hlinkClick r:id="rId3"/>
                </a:rPr>
                <a:t>www.gunet.gr</a:t>
              </a:r>
            </a:p>
          </p:txBody>
        </p:sp>
      </p:grpSp>
      <p:sp>
        <p:nvSpPr>
          <p:cNvPr id="176" name="Google Shape;91;p2"/>
          <p:cNvSpPr txBox="1">
            <a:spLocks noGrp="1"/>
          </p:cNvSpPr>
          <p:nvPr>
            <p:ph type="title"/>
          </p:nvPr>
        </p:nvSpPr>
        <p:spPr>
          <a:xfrm>
            <a:off x="838200" y="365125"/>
            <a:ext cx="10515600" cy="1325563"/>
          </a:xfrm>
          <a:prstGeom prst="rect">
            <a:avLst/>
          </a:prstGeom>
        </p:spPr>
        <p:txBody>
          <a:bodyPr/>
          <a:lstStyle>
            <a:lvl1pPr>
              <a:defRPr sz="4800" b="1">
                <a:solidFill>
                  <a:srgbClr val="203864"/>
                </a:solidFill>
                <a:latin typeface="Calibri"/>
                <a:ea typeface="Calibri"/>
                <a:cs typeface="Calibri"/>
                <a:sym typeface="Calibri"/>
              </a:defRPr>
            </a:lvl1pPr>
          </a:lstStyle>
          <a:p>
            <a:r>
              <a:t>Partenaires</a:t>
            </a:r>
          </a:p>
        </p:txBody>
      </p:sp>
      <p:grpSp>
        <p:nvGrpSpPr>
          <p:cNvPr id="179" name="Google Shape;92;p2"/>
          <p:cNvGrpSpPr/>
          <p:nvPr/>
        </p:nvGrpSpPr>
        <p:grpSpPr>
          <a:xfrm>
            <a:off x="-538000" y="2027729"/>
            <a:ext cx="6004552" cy="1639974"/>
            <a:chOff x="0" y="0"/>
            <a:chExt cx="6004550" cy="1639972"/>
          </a:xfrm>
        </p:grpSpPr>
        <p:pic>
          <p:nvPicPr>
            <p:cNvPr id="177" name="Google Shape;93;p2" descr="Google Shape;93;p2"/>
            <p:cNvPicPr>
              <a:picLocks noChangeAspect="1"/>
            </p:cNvPicPr>
            <p:nvPr/>
          </p:nvPicPr>
          <p:blipFill>
            <a:blip r:embed="rId4">
              <a:extLst/>
            </a:blip>
            <a:stretch>
              <a:fillRect/>
            </a:stretch>
          </p:blipFill>
          <p:spPr>
            <a:xfrm>
              <a:off x="2277753" y="0"/>
              <a:ext cx="1449045" cy="997191"/>
            </a:xfrm>
            <a:prstGeom prst="rect">
              <a:avLst/>
            </a:prstGeom>
            <a:ln w="12700" cap="flat">
              <a:noFill/>
              <a:miter lim="400000"/>
            </a:ln>
            <a:effectLst/>
          </p:spPr>
        </p:pic>
        <p:sp>
          <p:nvSpPr>
            <p:cNvPr id="178" name="Google Shape;94;p2"/>
            <p:cNvSpPr txBox="1"/>
            <p:nvPr/>
          </p:nvSpPr>
          <p:spPr>
            <a:xfrm>
              <a:off x="0" y="938972"/>
              <a:ext cx="6004551" cy="70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p>
              <a:pPr algn="ctr">
                <a:defRPr sz="1000">
                  <a:solidFill>
                    <a:srgbClr val="203864"/>
                  </a:solidFill>
                  <a:latin typeface="Roboto"/>
                  <a:ea typeface="Roboto"/>
                  <a:cs typeface="Roboto"/>
                  <a:sym typeface="Roboto"/>
                </a:defRPr>
              </a:pPr>
              <a:r>
                <a:t>WESTFALISCHE HOCHSCHULE GELSENKIRCHEN,</a:t>
              </a:r>
              <a:br/>
              <a:r>
                <a:t>BOCHOLT, RECKLINGHAUSEN</a:t>
              </a:r>
            </a:p>
            <a:p>
              <a:pPr algn="ctr">
                <a:defRPr sz="1000">
                  <a:solidFill>
                    <a:srgbClr val="414042"/>
                  </a:solidFill>
                  <a:latin typeface="Roboto"/>
                  <a:ea typeface="Roboto"/>
                  <a:cs typeface="Roboto"/>
                  <a:sym typeface="Roboto"/>
                </a:defRPr>
              </a:pPr>
              <a:r>
                <a:t>GELSENKIRCHEN, ALLEMAGNE</a:t>
              </a:r>
            </a:p>
            <a:p>
              <a:pPr algn="ctr">
                <a:defRPr sz="1000" u="sng">
                  <a:solidFill>
                    <a:srgbClr val="D71920"/>
                  </a:solidFill>
                  <a:latin typeface="Roboto"/>
                  <a:ea typeface="Roboto"/>
                  <a:cs typeface="Roboto"/>
                  <a:sym typeface="Roboto"/>
                </a:defRPr>
              </a:pPr>
              <a:r>
                <a:rPr>
                  <a:solidFill>
                    <a:schemeClr val="accent5"/>
                  </a:solidFill>
                  <a:uFill>
                    <a:solidFill>
                      <a:schemeClr val="accent5"/>
                    </a:solidFill>
                  </a:uFill>
                  <a:hlinkClick r:id="rId5"/>
                </a:rPr>
                <a:t>www.w-hs.de</a:t>
              </a:r>
            </a:p>
          </p:txBody>
        </p:sp>
      </p:grpSp>
      <p:grpSp>
        <p:nvGrpSpPr>
          <p:cNvPr id="182" name="Google Shape;95;p2"/>
          <p:cNvGrpSpPr/>
          <p:nvPr/>
        </p:nvGrpSpPr>
        <p:grpSpPr>
          <a:xfrm>
            <a:off x="4157670" y="4542256"/>
            <a:ext cx="6537951" cy="1731529"/>
            <a:chOff x="0" y="0"/>
            <a:chExt cx="6537949" cy="1731528"/>
          </a:xfrm>
        </p:grpSpPr>
        <p:pic>
          <p:nvPicPr>
            <p:cNvPr id="180" name="Google Shape;96;p2" descr="Google Shape;96;p2"/>
            <p:cNvPicPr>
              <a:picLocks noChangeAspect="1"/>
            </p:cNvPicPr>
            <p:nvPr/>
          </p:nvPicPr>
          <p:blipFill>
            <a:blip r:embed="rId6">
              <a:extLst/>
            </a:blip>
            <a:stretch>
              <a:fillRect/>
            </a:stretch>
          </p:blipFill>
          <p:spPr>
            <a:xfrm>
              <a:off x="2002150" y="0"/>
              <a:ext cx="2533651" cy="1047750"/>
            </a:xfrm>
            <a:prstGeom prst="rect">
              <a:avLst/>
            </a:prstGeom>
            <a:ln w="12700" cap="flat">
              <a:noFill/>
              <a:miter lim="400000"/>
            </a:ln>
            <a:effectLst/>
          </p:spPr>
        </p:pic>
        <p:sp>
          <p:nvSpPr>
            <p:cNvPr id="181" name="Google Shape;97;p2"/>
            <p:cNvSpPr txBox="1"/>
            <p:nvPr/>
          </p:nvSpPr>
          <p:spPr>
            <a:xfrm>
              <a:off x="0" y="1030528"/>
              <a:ext cx="6537951" cy="70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p>
              <a:pPr algn="ctr">
                <a:defRPr sz="1000">
                  <a:solidFill>
                    <a:srgbClr val="203864"/>
                  </a:solidFill>
                  <a:latin typeface="Roboto"/>
                  <a:ea typeface="Roboto"/>
                  <a:cs typeface="Roboto"/>
                  <a:sym typeface="Roboto"/>
                </a:defRPr>
              </a:pPr>
              <a:r>
                <a:t>COORDINA ORGANIZACIÓN DE EMPRESAS Y</a:t>
              </a:r>
              <a:br/>
              <a:r>
                <a:t>RECURSOS HUMANOS, S.L.</a:t>
              </a:r>
            </a:p>
            <a:p>
              <a:pPr algn="ctr">
                <a:defRPr sz="1000">
                  <a:solidFill>
                    <a:srgbClr val="414042"/>
                  </a:solidFill>
                  <a:latin typeface="Roboto"/>
                  <a:ea typeface="Roboto"/>
                  <a:cs typeface="Roboto"/>
                  <a:sym typeface="Roboto"/>
                </a:defRPr>
              </a:pPr>
              <a:r>
                <a:t>VALENCE, ESPAGNE</a:t>
              </a:r>
            </a:p>
            <a:p>
              <a:pPr algn="ctr">
                <a:defRPr sz="1000" u="sng">
                  <a:solidFill>
                    <a:srgbClr val="D71920"/>
                  </a:solidFill>
                  <a:latin typeface="Roboto"/>
                  <a:ea typeface="Roboto"/>
                  <a:cs typeface="Roboto"/>
                  <a:sym typeface="Roboto"/>
                </a:defRPr>
              </a:pPr>
              <a:r>
                <a:rPr>
                  <a:solidFill>
                    <a:schemeClr val="accent5"/>
                  </a:solidFill>
                  <a:uFill>
                    <a:solidFill>
                      <a:schemeClr val="accent5"/>
                    </a:solidFill>
                  </a:uFill>
                  <a:hlinkClick r:id="rId7"/>
                </a:rPr>
                <a:t>coordonner-oerh.com</a:t>
              </a:r>
            </a:p>
          </p:txBody>
        </p:sp>
      </p:grpSp>
      <p:grpSp>
        <p:nvGrpSpPr>
          <p:cNvPr id="185" name="Google Shape;98;p2"/>
          <p:cNvGrpSpPr/>
          <p:nvPr/>
        </p:nvGrpSpPr>
        <p:grpSpPr>
          <a:xfrm>
            <a:off x="6231792" y="2015291"/>
            <a:ext cx="6542918" cy="1578851"/>
            <a:chOff x="0" y="0"/>
            <a:chExt cx="6542917" cy="1578849"/>
          </a:xfrm>
        </p:grpSpPr>
        <p:pic>
          <p:nvPicPr>
            <p:cNvPr id="183" name="Google Shape;99;p2" descr="Google Shape;99;p2"/>
            <p:cNvPicPr>
              <a:picLocks noChangeAspect="1"/>
            </p:cNvPicPr>
            <p:nvPr/>
          </p:nvPicPr>
          <p:blipFill>
            <a:blip r:embed="rId8">
              <a:extLst/>
            </a:blip>
            <a:stretch>
              <a:fillRect/>
            </a:stretch>
          </p:blipFill>
          <p:spPr>
            <a:xfrm>
              <a:off x="1999871" y="0"/>
              <a:ext cx="2543176" cy="1047750"/>
            </a:xfrm>
            <a:prstGeom prst="rect">
              <a:avLst/>
            </a:prstGeom>
            <a:ln w="12700" cap="flat">
              <a:noFill/>
              <a:miter lim="400000"/>
            </a:ln>
            <a:effectLst/>
          </p:spPr>
        </p:pic>
        <p:sp>
          <p:nvSpPr>
            <p:cNvPr id="184" name="Google Shape;100;p2"/>
            <p:cNvSpPr txBox="1"/>
            <p:nvPr/>
          </p:nvSpPr>
          <p:spPr>
            <a:xfrm>
              <a:off x="0" y="1030249"/>
              <a:ext cx="6542918" cy="54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p>
              <a:pPr algn="ctr">
                <a:defRPr sz="1000">
                  <a:solidFill>
                    <a:srgbClr val="203864"/>
                  </a:solidFill>
                  <a:latin typeface="Roboto"/>
                  <a:ea typeface="Roboto"/>
                  <a:cs typeface="Roboto"/>
                  <a:sym typeface="Roboto"/>
                </a:defRPr>
              </a:pPr>
              <a:r>
                <a:t>PROLIPSIS</a:t>
              </a:r>
            </a:p>
            <a:p>
              <a:pPr algn="ctr">
                <a:defRPr sz="1000">
                  <a:solidFill>
                    <a:schemeClr val="accent4">
                      <a:lumOff val="-10039"/>
                    </a:schemeClr>
                  </a:solidFill>
                  <a:latin typeface="Roboto"/>
                  <a:ea typeface="Roboto"/>
                  <a:cs typeface="Roboto"/>
                  <a:sym typeface="Roboto"/>
                </a:defRPr>
              </a:pPr>
              <a:r>
                <a:t>ATHENES, GRÈCE</a:t>
              </a:r>
              <a:br/>
              <a:r>
                <a:rPr u="sng">
                  <a:solidFill>
                    <a:schemeClr val="accent5"/>
                  </a:solidFill>
                  <a:uFill>
                    <a:solidFill>
                      <a:schemeClr val="accent5"/>
                    </a:solidFill>
                  </a:uFill>
                  <a:hlinkClick r:id="rId9"/>
                </a:rPr>
                <a:t>www.prolepsis.gr</a:t>
              </a:r>
            </a:p>
          </p:txBody>
        </p:sp>
      </p:grpSp>
      <p:grpSp>
        <p:nvGrpSpPr>
          <p:cNvPr id="188" name="Google Shape;101;p2"/>
          <p:cNvGrpSpPr/>
          <p:nvPr/>
        </p:nvGrpSpPr>
        <p:grpSpPr>
          <a:xfrm>
            <a:off x="-1800097" y="4591510"/>
            <a:ext cx="6860970" cy="1596218"/>
            <a:chOff x="0" y="0"/>
            <a:chExt cx="6860969" cy="1596216"/>
          </a:xfrm>
        </p:grpSpPr>
        <p:pic>
          <p:nvPicPr>
            <p:cNvPr id="186" name="Google Shape;102;p2" descr="Google Shape;102;p2"/>
            <p:cNvPicPr>
              <a:picLocks noChangeAspect="1"/>
            </p:cNvPicPr>
            <p:nvPr/>
          </p:nvPicPr>
          <p:blipFill>
            <a:blip r:embed="rId10">
              <a:extLst/>
            </a:blip>
            <a:stretch>
              <a:fillRect/>
            </a:stretch>
          </p:blipFill>
          <p:spPr>
            <a:xfrm>
              <a:off x="2158898" y="0"/>
              <a:ext cx="2543176" cy="1038225"/>
            </a:xfrm>
            <a:prstGeom prst="rect">
              <a:avLst/>
            </a:prstGeom>
            <a:ln w="12700" cap="flat">
              <a:noFill/>
              <a:miter lim="400000"/>
            </a:ln>
            <a:effectLst/>
          </p:spPr>
        </p:pic>
        <p:sp>
          <p:nvSpPr>
            <p:cNvPr id="187" name="Google Shape;103;p2"/>
            <p:cNvSpPr txBox="1"/>
            <p:nvPr/>
          </p:nvSpPr>
          <p:spPr>
            <a:xfrm>
              <a:off x="0" y="1047616"/>
              <a:ext cx="6860970" cy="54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p>
              <a:pPr algn="ctr">
                <a:defRPr sz="1000">
                  <a:solidFill>
                    <a:srgbClr val="203864"/>
                  </a:solidFill>
                  <a:latin typeface="Roboto"/>
                  <a:ea typeface="Roboto"/>
                  <a:cs typeface="Roboto"/>
                  <a:sym typeface="Roboto"/>
                </a:defRPr>
              </a:pPr>
              <a:r>
                <a:t>UNIVERSITÉ DE VALENCE</a:t>
              </a:r>
            </a:p>
            <a:p>
              <a:pPr algn="ctr">
                <a:defRPr sz="1000">
                  <a:solidFill>
                    <a:srgbClr val="414042"/>
                  </a:solidFill>
                  <a:latin typeface="Roboto"/>
                  <a:ea typeface="Roboto"/>
                  <a:cs typeface="Roboto"/>
                  <a:sym typeface="Roboto"/>
                </a:defRPr>
              </a:pPr>
              <a:r>
                <a:t>VALENCE, ESPAGNE</a:t>
              </a:r>
            </a:p>
            <a:p>
              <a:pPr algn="ctr">
                <a:defRPr sz="1000" u="sng">
                  <a:solidFill>
                    <a:srgbClr val="D71920"/>
                  </a:solidFill>
                  <a:latin typeface="Roboto"/>
                  <a:ea typeface="Roboto"/>
                  <a:cs typeface="Roboto"/>
                  <a:sym typeface="Roboto"/>
                </a:defRPr>
              </a:pPr>
              <a:r>
                <a:rPr>
                  <a:solidFill>
                    <a:schemeClr val="accent5"/>
                  </a:solidFill>
                  <a:uFill>
                    <a:solidFill>
                      <a:schemeClr val="accent5"/>
                    </a:solidFill>
                  </a:uFill>
                  <a:hlinkClick r:id="rId11"/>
                </a:rPr>
                <a:t>www.uv.es</a:t>
              </a:r>
            </a:p>
          </p:txBody>
        </p:sp>
      </p:grpSp>
      <p:grpSp>
        <p:nvGrpSpPr>
          <p:cNvPr id="191" name="Google Shape;104;p2"/>
          <p:cNvGrpSpPr/>
          <p:nvPr/>
        </p:nvGrpSpPr>
        <p:grpSpPr>
          <a:xfrm>
            <a:off x="3332429" y="4600164"/>
            <a:ext cx="2543176" cy="1587564"/>
            <a:chOff x="0" y="0"/>
            <a:chExt cx="2543175" cy="1587562"/>
          </a:xfrm>
        </p:grpSpPr>
        <p:pic>
          <p:nvPicPr>
            <p:cNvPr id="189" name="Google Shape;105;p2" descr="Google Shape;105;p2"/>
            <p:cNvPicPr>
              <a:picLocks noChangeAspect="1"/>
            </p:cNvPicPr>
            <p:nvPr/>
          </p:nvPicPr>
          <p:blipFill>
            <a:blip r:embed="rId12">
              <a:extLst/>
            </a:blip>
            <a:stretch>
              <a:fillRect/>
            </a:stretch>
          </p:blipFill>
          <p:spPr>
            <a:xfrm>
              <a:off x="0" y="0"/>
              <a:ext cx="2543175" cy="1020916"/>
            </a:xfrm>
            <a:prstGeom prst="rect">
              <a:avLst/>
            </a:prstGeom>
            <a:ln w="12700" cap="flat">
              <a:noFill/>
              <a:miter lim="400000"/>
            </a:ln>
            <a:effectLst/>
          </p:spPr>
        </p:pic>
        <p:sp>
          <p:nvSpPr>
            <p:cNvPr id="190" name="Google Shape;106;p2"/>
            <p:cNvSpPr txBox="1"/>
            <p:nvPr/>
          </p:nvSpPr>
          <p:spPr>
            <a:xfrm>
              <a:off x="352206" y="1038962"/>
              <a:ext cx="1946048" cy="54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p>
              <a:pPr algn="ctr">
                <a:defRPr sz="1000">
                  <a:solidFill>
                    <a:srgbClr val="203864"/>
                  </a:solidFill>
                  <a:latin typeface="Roboto"/>
                  <a:ea typeface="Roboto"/>
                  <a:cs typeface="Roboto"/>
                  <a:sym typeface="Roboto"/>
                </a:defRPr>
              </a:pPr>
              <a:r>
                <a:t>media k GmbH</a:t>
              </a:r>
            </a:p>
            <a:p>
              <a:pPr algn="ctr">
                <a:defRPr sz="1000">
                  <a:solidFill>
                    <a:srgbClr val="414042"/>
                  </a:solidFill>
                  <a:latin typeface="Roboto"/>
                  <a:ea typeface="Roboto"/>
                  <a:cs typeface="Roboto"/>
                  <a:sym typeface="Roboto"/>
                </a:defRPr>
              </a:pPr>
              <a:r>
                <a:t>Bad Mergentheim, ALLEMAGNE</a:t>
              </a:r>
            </a:p>
            <a:p>
              <a:pPr algn="ctr">
                <a:defRPr sz="1000" u="sng">
                  <a:solidFill>
                    <a:srgbClr val="D71920"/>
                  </a:solidFill>
                  <a:latin typeface="Roboto"/>
                  <a:ea typeface="Roboto"/>
                  <a:cs typeface="Roboto"/>
                  <a:sym typeface="Roboto"/>
                </a:defRPr>
              </a:pPr>
              <a:r>
                <a:rPr>
                  <a:solidFill>
                    <a:schemeClr val="accent5"/>
                  </a:solidFill>
                  <a:uFill>
                    <a:solidFill>
                      <a:schemeClr val="accent5"/>
                    </a:solidFill>
                  </a:uFill>
                  <a:hlinkClick r:id="rId13"/>
                </a:rPr>
                <a:t>www.media-k.eu</a:t>
              </a:r>
            </a:p>
          </p:txBody>
        </p:sp>
      </p:grpSp>
      <p:grpSp>
        <p:nvGrpSpPr>
          <p:cNvPr id="194" name="Google Shape;107;p2"/>
          <p:cNvGrpSpPr/>
          <p:nvPr/>
        </p:nvGrpSpPr>
        <p:grpSpPr>
          <a:xfrm>
            <a:off x="5019359" y="1427084"/>
            <a:ext cx="1962150" cy="2873451"/>
            <a:chOff x="0" y="0"/>
            <a:chExt cx="1962149" cy="2873450"/>
          </a:xfrm>
        </p:grpSpPr>
        <p:pic>
          <p:nvPicPr>
            <p:cNvPr id="192" name="Google Shape;108;p2" descr="Google Shape;108;p2"/>
            <p:cNvPicPr>
              <a:picLocks noChangeAspect="1"/>
            </p:cNvPicPr>
            <p:nvPr/>
          </p:nvPicPr>
          <p:blipFill>
            <a:blip r:embed="rId14">
              <a:extLst/>
            </a:blip>
            <a:stretch>
              <a:fillRect/>
            </a:stretch>
          </p:blipFill>
          <p:spPr>
            <a:xfrm>
              <a:off x="0" y="0"/>
              <a:ext cx="1962150" cy="2152650"/>
            </a:xfrm>
            <a:prstGeom prst="rect">
              <a:avLst/>
            </a:prstGeom>
            <a:ln w="12700" cap="flat">
              <a:noFill/>
              <a:miter lim="400000"/>
            </a:ln>
            <a:effectLst/>
          </p:spPr>
        </p:pic>
        <p:sp>
          <p:nvSpPr>
            <p:cNvPr id="193" name="Google Shape;109;p2"/>
            <p:cNvSpPr txBox="1"/>
            <p:nvPr/>
          </p:nvSpPr>
          <p:spPr>
            <a:xfrm>
              <a:off x="56724" y="2172450"/>
              <a:ext cx="1870701" cy="70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p>
              <a:pPr algn="ctr">
                <a:defRPr sz="1000">
                  <a:solidFill>
                    <a:srgbClr val="203864"/>
                  </a:solidFill>
                  <a:latin typeface="Roboto"/>
                  <a:ea typeface="Roboto"/>
                  <a:cs typeface="Roboto"/>
                  <a:sym typeface="Roboto"/>
                </a:defRPr>
              </a:pPr>
              <a:r>
                <a:t>OXFAM ITALIE INTERCULTUREL</a:t>
              </a:r>
            </a:p>
            <a:p>
              <a:pPr algn="ctr">
                <a:defRPr sz="1000">
                  <a:solidFill>
                    <a:srgbClr val="414042"/>
                  </a:solidFill>
                  <a:latin typeface="Roboto"/>
                  <a:ea typeface="Roboto"/>
                  <a:cs typeface="Roboto"/>
                  <a:sym typeface="Roboto"/>
                </a:defRPr>
              </a:pPr>
              <a:r>
                <a:t>AREZZO, ITALIE</a:t>
              </a:r>
            </a:p>
            <a:p>
              <a:pPr algn="ctr">
                <a:defRPr sz="1000" u="sng">
                  <a:solidFill>
                    <a:srgbClr val="D71920"/>
                  </a:solidFill>
                  <a:latin typeface="Roboto"/>
                  <a:ea typeface="Roboto"/>
                  <a:cs typeface="Roboto"/>
                  <a:sym typeface="Roboto"/>
                </a:defRPr>
              </a:pPr>
              <a:r>
                <a:rPr>
                  <a:solidFill>
                    <a:schemeClr val="accent5"/>
                  </a:solidFill>
                  <a:uFill>
                    <a:solidFill>
                      <a:schemeClr val="accent5"/>
                    </a:solidFill>
                  </a:uFill>
                  <a:hlinkClick r:id="rId15"/>
                </a:rPr>
                <a:t>www.oxfamitalia.org/</a:t>
              </a:r>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Google Shape;226;p6"/>
          <p:cNvSpPr txBox="1">
            <a:spLocks noGrp="1"/>
          </p:cNvSpPr>
          <p:nvPr>
            <p:ph type="title"/>
          </p:nvPr>
        </p:nvSpPr>
        <p:spPr>
          <a:xfrm>
            <a:off x="557999" y="1079999"/>
            <a:ext cx="11059694" cy="605097"/>
          </a:xfrm>
          <a:prstGeom prst="rect">
            <a:avLst/>
          </a:prstGeom>
        </p:spPr>
        <p:txBody>
          <a:bodyPr/>
          <a:lstStyle>
            <a:lvl1pPr marL="228600" indent="-228600"/>
          </a:lstStyle>
          <a:p>
            <a:r>
              <a:t>Identifier la maladie et proposer des actions spécifiques (1)</a:t>
            </a:r>
          </a:p>
        </p:txBody>
      </p:sp>
      <p:sp>
        <p:nvSpPr>
          <p:cNvPr id="382" name="Google Shape;228;p6"/>
          <p:cNvSpPr txBox="1">
            <a:spLocks noGrp="1"/>
          </p:cNvSpPr>
          <p:nvPr>
            <p:ph type="body" sz="half" idx="1"/>
          </p:nvPr>
        </p:nvSpPr>
        <p:spPr>
          <a:xfrm>
            <a:off x="557999" y="2322572"/>
            <a:ext cx="5852132" cy="4343404"/>
          </a:xfrm>
          <a:prstGeom prst="rect">
            <a:avLst/>
          </a:prstGeom>
        </p:spPr>
        <p:txBody>
          <a:bodyPr/>
          <a:lstStyle>
            <a:lvl1pPr marL="0" indent="0" algn="just">
              <a:lnSpc>
                <a:spcPct val="110000"/>
              </a:lnSpc>
              <a:spcBef>
                <a:spcPts val="0"/>
              </a:spcBef>
              <a:buSzTx/>
              <a:buNone/>
              <a:defRPr sz="2000"/>
            </a:lvl1pPr>
          </a:lstStyle>
          <a:p>
            <a:r>
              <a:t>Vous connaissez probablement déjà les maladies les plus fréquentes, mais il n'est pas toujours évident de savoir comment les traiter afin de maximiser les chances de guérison. En outre, il est souvent difficile de savoir à quel moment les soins médicaux et les médicaments sont absolument nécessaires pour soulager les symptômes et éviter les dommages à la santé. Nous pensons qu'il est important d'attirer votre attention et celle des professionnels de la santé du pays d'accueil sur les différents éléments culturels qui interviennent à ces moments-là.</a:t>
            </a:r>
          </a:p>
        </p:txBody>
      </p:sp>
      <p:sp>
        <p:nvSpPr>
          <p:cNvPr id="383" name="Google Shape;229;p6"/>
          <p:cNvSpPr txBox="1"/>
          <p:nvPr/>
        </p:nvSpPr>
        <p:spPr>
          <a:xfrm>
            <a:off x="9516295" y="6527475"/>
            <a:ext cx="2320269"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solidFill>
                  <a:schemeClr val="accent4"/>
                </a:solidFill>
                <a:latin typeface="Calibri"/>
                <a:ea typeface="Calibri"/>
                <a:cs typeface="Calibri"/>
                <a:sym typeface="Calibri"/>
              </a:defRPr>
            </a:pPr>
            <a:r>
              <a:rPr>
                <a:solidFill>
                  <a:schemeClr val="accent5"/>
                </a:solidFill>
                <a:uFill>
                  <a:solidFill>
                    <a:schemeClr val="accent5"/>
                  </a:solidFill>
                </a:uFill>
                <a:hlinkClick r:id="rId2"/>
              </a:rPr>
              <a:t>Source </a:t>
            </a:r>
            <a:r>
              <a:rPr u="none"/>
              <a:t>| </a:t>
            </a:r>
            <a:r>
              <a:t>Licence </a:t>
            </a:r>
            <a:r>
              <a:rPr>
                <a:solidFill>
                  <a:schemeClr val="accent5"/>
                </a:solidFill>
                <a:uFill>
                  <a:solidFill>
                    <a:schemeClr val="accent5"/>
                  </a:solidFill>
                </a:uFill>
                <a:hlinkClick r:id="rId3"/>
              </a:rPr>
              <a:t>Pixabay</a:t>
            </a:r>
          </a:p>
        </p:txBody>
      </p:sp>
      <p:pic>
        <p:nvPicPr>
          <p:cNvPr id="384" name="Picture 2" descr="Picture 2"/>
          <p:cNvPicPr>
            <a:picLocks noChangeAspect="1"/>
          </p:cNvPicPr>
          <p:nvPr/>
        </p:nvPicPr>
        <p:blipFill>
          <a:blip r:embed="rId4">
            <a:extLst/>
          </a:blip>
          <a:stretch>
            <a:fillRect/>
          </a:stretch>
        </p:blipFill>
        <p:spPr>
          <a:xfrm>
            <a:off x="7177485" y="2409100"/>
            <a:ext cx="4586173" cy="2971458"/>
          </a:xfrm>
          <a:prstGeom prst="rect">
            <a:avLst/>
          </a:prstGeom>
          <a:ln w="12700">
            <a:miter lim="400000"/>
          </a:ln>
        </p:spPr>
      </p:pic>
      <p:grpSp>
        <p:nvGrpSpPr>
          <p:cNvPr id="387" name="Google Shape;171;p8"/>
          <p:cNvGrpSpPr/>
          <p:nvPr/>
        </p:nvGrpSpPr>
        <p:grpSpPr>
          <a:xfrm>
            <a:off x="7639050" y="-7473"/>
            <a:ext cx="4552950" cy="403328"/>
            <a:chOff x="0" y="0"/>
            <a:chExt cx="4552950" cy="403326"/>
          </a:xfrm>
        </p:grpSpPr>
        <p:sp>
          <p:nvSpPr>
            <p:cNvPr id="385" name="Rettangolo"/>
            <p:cNvSpPr/>
            <p:nvPr/>
          </p:nvSpPr>
          <p:spPr>
            <a:xfrm>
              <a:off x="0" y="-1"/>
              <a:ext cx="4552950"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386" name="2.3 Explorer la santé physique et mentale des migrants"/>
            <p:cNvSpPr txBox="1"/>
            <p:nvPr/>
          </p:nvSpPr>
          <p:spPr>
            <a:xfrm>
              <a:off x="45724" y="-1"/>
              <a:ext cx="4461502"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p>
              <a:pPr algn="r">
                <a:lnSpc>
                  <a:spcPct val="81000"/>
                </a:lnSpc>
                <a:defRPr sz="1500">
                  <a:solidFill>
                    <a:srgbClr val="FFFFFF"/>
                  </a:solidFill>
                  <a:latin typeface="Calibri"/>
                  <a:ea typeface="Calibri"/>
                  <a:cs typeface="Calibri"/>
                  <a:sym typeface="Calibri"/>
                </a:defRPr>
              </a:pPr>
              <a:r>
                <a:t>2.3 Explorer la santé physique et mentale des migrants</a:t>
              </a:r>
            </a:p>
          </p:txBody>
        </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Google Shape;226;p6"/>
          <p:cNvSpPr txBox="1">
            <a:spLocks noGrp="1"/>
          </p:cNvSpPr>
          <p:nvPr>
            <p:ph type="title"/>
          </p:nvPr>
        </p:nvSpPr>
        <p:spPr>
          <a:xfrm>
            <a:off x="557999" y="1079999"/>
            <a:ext cx="11059694" cy="605097"/>
          </a:xfrm>
          <a:prstGeom prst="rect">
            <a:avLst/>
          </a:prstGeom>
        </p:spPr>
        <p:txBody>
          <a:bodyPr/>
          <a:lstStyle>
            <a:lvl1pPr marL="228600" indent="-228600"/>
          </a:lstStyle>
          <a:p>
            <a:r>
              <a:t>Identifier la maladie et proposer des actions spécifiques (2)</a:t>
            </a:r>
          </a:p>
        </p:txBody>
      </p:sp>
      <p:sp>
        <p:nvSpPr>
          <p:cNvPr id="390" name="Google Shape;228;p6"/>
          <p:cNvSpPr txBox="1">
            <a:spLocks noGrp="1"/>
          </p:cNvSpPr>
          <p:nvPr>
            <p:ph type="body" sz="half" idx="1"/>
          </p:nvPr>
        </p:nvSpPr>
        <p:spPr>
          <a:xfrm>
            <a:off x="557999" y="1799999"/>
            <a:ext cx="5852132" cy="4865978"/>
          </a:xfrm>
          <a:prstGeom prst="rect">
            <a:avLst/>
          </a:prstGeom>
        </p:spPr>
        <p:txBody>
          <a:bodyPr/>
          <a:lstStyle/>
          <a:p>
            <a:pPr marL="0" indent="0" algn="just">
              <a:buSzTx/>
              <a:buNone/>
              <a:defRPr sz="2000"/>
            </a:pPr>
            <a:endParaRPr/>
          </a:p>
          <a:p>
            <a:pPr marL="0" indent="0" algn="just">
              <a:buSzTx/>
              <a:buNone/>
              <a:defRPr sz="2000"/>
            </a:pPr>
            <a:r>
              <a:t>Les soins médicaux peuvent être dispensés de différentes manières: dans le cabinet d'un médecin, par un médecin qui vous rend visite à domicile, dans la salle d'urgence d'un hôpital et par voie numérique. Les pharmaciens peuvent offrir des conseils pour les problèmes de santé mineurs. Sans rendez-vous, vous trouverez toujours de l'aide aux urgences d'un hôpital, mais aussi dans certains cabinets médicaux. Le rendez-vous est généralement pris longtemps à l'avance.</a:t>
            </a:r>
          </a:p>
        </p:txBody>
      </p:sp>
      <p:sp>
        <p:nvSpPr>
          <p:cNvPr id="391" name="Google Shape;229;p6"/>
          <p:cNvSpPr txBox="1"/>
          <p:nvPr/>
        </p:nvSpPr>
        <p:spPr>
          <a:xfrm>
            <a:off x="9535345" y="6394096"/>
            <a:ext cx="2320269"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solidFill>
                  <a:schemeClr val="accent4"/>
                </a:solidFill>
                <a:latin typeface="Calibri"/>
                <a:ea typeface="Calibri"/>
                <a:cs typeface="Calibri"/>
                <a:sym typeface="Calibri"/>
              </a:defRPr>
            </a:pPr>
            <a:r>
              <a:rPr>
                <a:solidFill>
                  <a:schemeClr val="accent5"/>
                </a:solidFill>
                <a:uFill>
                  <a:solidFill>
                    <a:schemeClr val="accent5"/>
                  </a:solidFill>
                </a:uFill>
                <a:hlinkClick r:id="rId2"/>
              </a:rPr>
              <a:t>Source </a:t>
            </a:r>
            <a:r>
              <a:rPr u="none"/>
              <a:t>| </a:t>
            </a:r>
            <a:r>
              <a:rPr>
                <a:solidFill>
                  <a:schemeClr val="accent5"/>
                </a:solidFill>
                <a:uFill>
                  <a:solidFill>
                    <a:schemeClr val="accent5"/>
                  </a:solidFill>
                </a:uFill>
                <a:hlinkClick r:id="rId3"/>
              </a:rPr>
              <a:t>Licence Pixabay</a:t>
            </a:r>
          </a:p>
        </p:txBody>
      </p:sp>
      <p:pic>
        <p:nvPicPr>
          <p:cNvPr id="392" name="Picture 2" descr="Picture 2"/>
          <p:cNvPicPr>
            <a:picLocks noChangeAspect="1"/>
          </p:cNvPicPr>
          <p:nvPr/>
        </p:nvPicPr>
        <p:blipFill>
          <a:blip r:embed="rId4">
            <a:extLst/>
          </a:blip>
          <a:stretch>
            <a:fillRect/>
          </a:stretch>
        </p:blipFill>
        <p:spPr>
          <a:xfrm>
            <a:off x="7552967" y="2243552"/>
            <a:ext cx="4348372" cy="2907974"/>
          </a:xfrm>
          <a:prstGeom prst="rect">
            <a:avLst/>
          </a:prstGeom>
          <a:ln w="12700">
            <a:miter lim="400000"/>
          </a:ln>
        </p:spPr>
      </p:pic>
      <p:grpSp>
        <p:nvGrpSpPr>
          <p:cNvPr id="395" name="Google Shape;171;p8"/>
          <p:cNvGrpSpPr/>
          <p:nvPr/>
        </p:nvGrpSpPr>
        <p:grpSpPr>
          <a:xfrm>
            <a:off x="7639050" y="-7473"/>
            <a:ext cx="4552950" cy="403328"/>
            <a:chOff x="0" y="0"/>
            <a:chExt cx="4552950" cy="403326"/>
          </a:xfrm>
        </p:grpSpPr>
        <p:sp>
          <p:nvSpPr>
            <p:cNvPr id="393" name="Rettangolo"/>
            <p:cNvSpPr/>
            <p:nvPr/>
          </p:nvSpPr>
          <p:spPr>
            <a:xfrm>
              <a:off x="0" y="-1"/>
              <a:ext cx="4552950"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394" name="2.3 Explorer la santé physique et mentale des migrants"/>
            <p:cNvSpPr txBox="1"/>
            <p:nvPr/>
          </p:nvSpPr>
          <p:spPr>
            <a:xfrm>
              <a:off x="45724" y="-1"/>
              <a:ext cx="4461502"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p>
              <a:pPr algn="r">
                <a:lnSpc>
                  <a:spcPct val="81000"/>
                </a:lnSpc>
                <a:defRPr sz="1500">
                  <a:solidFill>
                    <a:srgbClr val="FFFFFF"/>
                  </a:solidFill>
                  <a:latin typeface="Calibri"/>
                  <a:ea typeface="Calibri"/>
                  <a:cs typeface="Calibri"/>
                  <a:sym typeface="Calibri"/>
                </a:defRPr>
              </a:pPr>
              <a:r>
                <a:t>2.3 Explorer la santé physique et mentale des migrants</a:t>
              </a:r>
            </a:p>
          </p:txBody>
        </p:sp>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Google Shape;226;p6"/>
          <p:cNvSpPr txBox="1">
            <a:spLocks noGrp="1"/>
          </p:cNvSpPr>
          <p:nvPr>
            <p:ph type="title"/>
          </p:nvPr>
        </p:nvSpPr>
        <p:spPr>
          <a:xfrm>
            <a:off x="557999" y="1079999"/>
            <a:ext cx="11059694" cy="605097"/>
          </a:xfrm>
          <a:prstGeom prst="rect">
            <a:avLst/>
          </a:prstGeom>
        </p:spPr>
        <p:txBody>
          <a:bodyPr/>
          <a:lstStyle>
            <a:lvl1pPr marL="228600" indent="-228600"/>
          </a:lstStyle>
          <a:p>
            <a:r>
              <a:t>Identifier la maladie et proposer des actions spécifiques (3)</a:t>
            </a:r>
          </a:p>
        </p:txBody>
      </p:sp>
      <p:sp>
        <p:nvSpPr>
          <p:cNvPr id="398" name="Google Shape;228;p6"/>
          <p:cNvSpPr txBox="1">
            <a:spLocks noGrp="1"/>
          </p:cNvSpPr>
          <p:nvPr>
            <p:ph type="body" sz="half" idx="1"/>
          </p:nvPr>
        </p:nvSpPr>
        <p:spPr>
          <a:xfrm>
            <a:off x="557999" y="1799999"/>
            <a:ext cx="5852132" cy="4865978"/>
          </a:xfrm>
          <a:prstGeom prst="rect">
            <a:avLst/>
          </a:prstGeom>
        </p:spPr>
        <p:txBody>
          <a:bodyPr/>
          <a:lstStyle/>
          <a:p>
            <a:pPr marL="0" indent="0" algn="just">
              <a:spcBef>
                <a:spcPts val="0"/>
              </a:spcBef>
              <a:buSzTx/>
              <a:buNone/>
              <a:defRPr sz="2000"/>
            </a:pPr>
            <a:r>
              <a:t>De plus en plus de médecins proposent également des consultations numériques (</a:t>
            </a:r>
            <a:r>
              <a:rPr i="1"/>
              <a:t>télémédecine</a:t>
            </a:r>
            <a:r>
              <a:t>), notamment en cas de pandémie. Toutefois, la condition préalable à ces consultations est que vos données soient archivées dans le cabinet et que le médecin ait déjà enregistré votre état de santé. </a:t>
            </a:r>
          </a:p>
          <a:p>
            <a:pPr marL="0" indent="0" algn="just">
              <a:spcBef>
                <a:spcPts val="0"/>
              </a:spcBef>
              <a:buSzTx/>
              <a:buNone/>
              <a:defRPr sz="2000"/>
            </a:pPr>
            <a:endParaRPr/>
          </a:p>
          <a:p>
            <a:pPr marL="0" indent="0" algn="just">
              <a:spcBef>
                <a:spcPts val="0"/>
              </a:spcBef>
              <a:buSzTx/>
              <a:buNone/>
              <a:defRPr sz="2000"/>
            </a:pPr>
            <a:r>
              <a:t>L'avantage de la télémédecine est qu'elle peut également être reçue via un téléphone portable et qu'il n'est pas nécessaire de se rendre dans un cabinet médical.</a:t>
            </a:r>
          </a:p>
          <a:p>
            <a:pPr marL="0" indent="0" algn="just">
              <a:spcBef>
                <a:spcPts val="0"/>
              </a:spcBef>
              <a:buSzTx/>
              <a:buNone/>
              <a:defRPr sz="2000"/>
            </a:pPr>
            <a:r>
              <a:t>L'une de ses limites peut résider dans la possibilité que la distance numérique augmente les éléments d'incompréhension mutuelle.</a:t>
            </a:r>
          </a:p>
        </p:txBody>
      </p:sp>
      <p:sp>
        <p:nvSpPr>
          <p:cNvPr id="399" name="Google Shape;229;p6"/>
          <p:cNvSpPr txBox="1"/>
          <p:nvPr/>
        </p:nvSpPr>
        <p:spPr>
          <a:xfrm>
            <a:off x="9516295" y="6164219"/>
            <a:ext cx="2320269" cy="438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solidFill>
                  <a:schemeClr val="accent4"/>
                </a:solidFill>
                <a:latin typeface="Calibri"/>
                <a:ea typeface="Calibri"/>
                <a:cs typeface="Calibri"/>
                <a:sym typeface="Calibri"/>
              </a:defRPr>
            </a:pPr>
            <a:endParaRPr/>
          </a:p>
          <a:p>
            <a:pPr algn="r">
              <a:defRPr sz="1200">
                <a:solidFill>
                  <a:schemeClr val="accent4"/>
                </a:solidFill>
                <a:latin typeface="Calibri"/>
                <a:ea typeface="Calibri"/>
                <a:cs typeface="Calibri"/>
                <a:sym typeface="Calibri"/>
              </a:defRPr>
            </a:pPr>
            <a:r>
              <a:rPr u="sng">
                <a:solidFill>
                  <a:schemeClr val="accent5"/>
                </a:solidFill>
                <a:uFill>
                  <a:solidFill>
                    <a:schemeClr val="accent5"/>
                  </a:solidFill>
                </a:uFill>
                <a:hlinkClick r:id="rId2"/>
              </a:rPr>
              <a:t> Source </a:t>
            </a:r>
            <a:r>
              <a:t>| </a:t>
            </a:r>
            <a:r>
              <a:rPr u="sng"/>
              <a:t>Licence </a:t>
            </a:r>
            <a:r>
              <a:rPr u="sng">
                <a:solidFill>
                  <a:schemeClr val="accent5"/>
                </a:solidFill>
                <a:uFill>
                  <a:solidFill>
                    <a:schemeClr val="accent5"/>
                  </a:solidFill>
                </a:uFill>
                <a:hlinkClick r:id="rId3"/>
              </a:rPr>
              <a:t>Pixabay</a:t>
            </a:r>
          </a:p>
        </p:txBody>
      </p:sp>
      <p:pic>
        <p:nvPicPr>
          <p:cNvPr id="400" name="Grafik 3" descr="Grafik 3"/>
          <p:cNvPicPr>
            <a:picLocks noChangeAspect="1"/>
          </p:cNvPicPr>
          <p:nvPr/>
        </p:nvPicPr>
        <p:blipFill>
          <a:blip r:embed="rId4">
            <a:extLst/>
          </a:blip>
          <a:stretch>
            <a:fillRect/>
          </a:stretch>
        </p:blipFill>
        <p:spPr>
          <a:xfrm>
            <a:off x="7837898" y="2610653"/>
            <a:ext cx="4044392" cy="2858822"/>
          </a:xfrm>
          <a:prstGeom prst="rect">
            <a:avLst/>
          </a:prstGeom>
          <a:ln w="12700">
            <a:miter lim="400000"/>
          </a:ln>
        </p:spPr>
      </p:pic>
      <p:grpSp>
        <p:nvGrpSpPr>
          <p:cNvPr id="403" name="Google Shape;171;p8"/>
          <p:cNvGrpSpPr/>
          <p:nvPr/>
        </p:nvGrpSpPr>
        <p:grpSpPr>
          <a:xfrm>
            <a:off x="7639050" y="-7473"/>
            <a:ext cx="4552950" cy="403328"/>
            <a:chOff x="0" y="0"/>
            <a:chExt cx="4552950" cy="403326"/>
          </a:xfrm>
        </p:grpSpPr>
        <p:sp>
          <p:nvSpPr>
            <p:cNvPr id="401" name="Rettangolo"/>
            <p:cNvSpPr/>
            <p:nvPr/>
          </p:nvSpPr>
          <p:spPr>
            <a:xfrm>
              <a:off x="0" y="-1"/>
              <a:ext cx="4552950"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402" name="2.3 Explorer la santé physique et mentale des migrants"/>
            <p:cNvSpPr txBox="1"/>
            <p:nvPr/>
          </p:nvSpPr>
          <p:spPr>
            <a:xfrm>
              <a:off x="45724" y="-1"/>
              <a:ext cx="4461502"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p>
              <a:pPr algn="r">
                <a:lnSpc>
                  <a:spcPct val="81000"/>
                </a:lnSpc>
                <a:defRPr sz="1500">
                  <a:solidFill>
                    <a:srgbClr val="FFFFFF"/>
                  </a:solidFill>
                  <a:latin typeface="Calibri"/>
                  <a:ea typeface="Calibri"/>
                  <a:cs typeface="Calibri"/>
                  <a:sym typeface="Calibri"/>
                </a:defRPr>
              </a:pPr>
              <a:r>
                <a:t>2.3 Explorer la santé physique et mentale des migrants</a:t>
              </a:r>
            </a:p>
          </p:txBody>
        </p:sp>
      </p:gr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Google Shape;226;p6"/>
          <p:cNvSpPr txBox="1">
            <a:spLocks noGrp="1"/>
          </p:cNvSpPr>
          <p:nvPr>
            <p:ph type="title"/>
          </p:nvPr>
        </p:nvSpPr>
        <p:spPr>
          <a:xfrm>
            <a:off x="557999" y="1079999"/>
            <a:ext cx="11059694" cy="605097"/>
          </a:xfrm>
          <a:prstGeom prst="rect">
            <a:avLst/>
          </a:prstGeom>
        </p:spPr>
        <p:txBody>
          <a:bodyPr/>
          <a:lstStyle>
            <a:lvl1pPr marL="228600" indent="-228600"/>
          </a:lstStyle>
          <a:p>
            <a:r>
              <a:t>Faire face à la détresse mentale</a:t>
            </a:r>
          </a:p>
        </p:txBody>
      </p:sp>
      <p:sp>
        <p:nvSpPr>
          <p:cNvPr id="406" name="Google Shape;228;p6"/>
          <p:cNvSpPr txBox="1">
            <a:spLocks noGrp="1"/>
          </p:cNvSpPr>
          <p:nvPr>
            <p:ph type="body" sz="half" idx="1"/>
          </p:nvPr>
        </p:nvSpPr>
        <p:spPr>
          <a:xfrm>
            <a:off x="557999" y="1799999"/>
            <a:ext cx="5852132" cy="4865978"/>
          </a:xfrm>
          <a:prstGeom prst="rect">
            <a:avLst/>
          </a:prstGeom>
        </p:spPr>
        <p:txBody>
          <a:bodyPr>
            <a:normAutofit lnSpcReduction="10000"/>
          </a:bodyPr>
          <a:lstStyle/>
          <a:p>
            <a:pPr marL="0" indent="0" algn="just" defTabSz="877823">
              <a:lnSpc>
                <a:spcPct val="120000"/>
              </a:lnSpc>
              <a:spcBef>
                <a:spcPts val="0"/>
              </a:spcBef>
              <a:buSzTx/>
              <a:buNone/>
              <a:defRPr sz="1919"/>
            </a:pPr>
            <a:r>
              <a:t>Les maladies mentales sont de plus en plus identifiables et traitables grâce à l'amélioration des méthodes de diagnostic, mais l'accès aux conseils (en face à face et en ligne), aux traitements et aux thérapies n'est pas toujours possible en temps utile. Les demandeurs d'asile et les réfugiés souffrant de stress post-traumatique constituent un groupe vulnérable pour lequel peu de mesures préventives et thérapeutiques sont disponibles. Les approches intégratives et culturellement sensibles de la prise en charge de ce groupe de migrants sont confrontées à des défis complexes, tels que les barrières culturelles et linguistiques, qui nécessitent la spécialisation d'experts médicaux. </a:t>
            </a:r>
          </a:p>
          <a:p>
            <a:pPr marL="0" indent="0" algn="just" defTabSz="877823">
              <a:lnSpc>
                <a:spcPct val="120000"/>
              </a:lnSpc>
              <a:spcBef>
                <a:spcPts val="0"/>
              </a:spcBef>
              <a:buSzTx/>
              <a:buNone/>
              <a:defRPr sz="1919" b="1">
                <a:solidFill>
                  <a:srgbClr val="FF0000"/>
                </a:solidFill>
              </a:defRPr>
            </a:pPr>
            <a:r>
              <a:t> Pour en savoir plus, consultez les annexes II et III !</a:t>
            </a:r>
          </a:p>
        </p:txBody>
      </p:sp>
      <p:sp>
        <p:nvSpPr>
          <p:cNvPr id="407" name="Google Shape;229;p6"/>
          <p:cNvSpPr txBox="1"/>
          <p:nvPr/>
        </p:nvSpPr>
        <p:spPr>
          <a:xfrm>
            <a:off x="9516295" y="6388977"/>
            <a:ext cx="2320269"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solidFill>
                  <a:schemeClr val="accent4"/>
                </a:solidFill>
                <a:latin typeface="Calibri"/>
                <a:ea typeface="Calibri"/>
                <a:cs typeface="Calibri"/>
                <a:sym typeface="Calibri"/>
              </a:defRPr>
            </a:pPr>
            <a:r>
              <a:rPr>
                <a:solidFill>
                  <a:schemeClr val="accent5"/>
                </a:solidFill>
                <a:uFill>
                  <a:solidFill>
                    <a:schemeClr val="accent5"/>
                  </a:solidFill>
                </a:uFill>
                <a:hlinkClick r:id="rId2"/>
              </a:rPr>
              <a:t>Source </a:t>
            </a:r>
            <a:r>
              <a:rPr u="none"/>
              <a:t>| </a:t>
            </a:r>
            <a:r>
              <a:t>Licence </a:t>
            </a:r>
            <a:r>
              <a:rPr>
                <a:solidFill>
                  <a:schemeClr val="accent5"/>
                </a:solidFill>
                <a:uFill>
                  <a:solidFill>
                    <a:schemeClr val="accent5"/>
                  </a:solidFill>
                </a:uFill>
                <a:hlinkClick r:id="rId3"/>
              </a:rPr>
              <a:t>Pixabay</a:t>
            </a:r>
          </a:p>
        </p:txBody>
      </p:sp>
      <p:pic>
        <p:nvPicPr>
          <p:cNvPr id="408" name="Picture 2" descr="Picture 2"/>
          <p:cNvPicPr>
            <a:picLocks noChangeAspect="1"/>
          </p:cNvPicPr>
          <p:nvPr/>
        </p:nvPicPr>
        <p:blipFill>
          <a:blip r:embed="rId4">
            <a:extLst/>
          </a:blip>
          <a:stretch>
            <a:fillRect/>
          </a:stretch>
        </p:blipFill>
        <p:spPr>
          <a:xfrm>
            <a:off x="7587487" y="1942426"/>
            <a:ext cx="4294803" cy="2782675"/>
          </a:xfrm>
          <a:prstGeom prst="rect">
            <a:avLst/>
          </a:prstGeom>
          <a:ln w="12700">
            <a:miter lim="400000"/>
          </a:ln>
        </p:spPr>
      </p:pic>
      <p:grpSp>
        <p:nvGrpSpPr>
          <p:cNvPr id="411" name="Google Shape;171;p8"/>
          <p:cNvGrpSpPr/>
          <p:nvPr/>
        </p:nvGrpSpPr>
        <p:grpSpPr>
          <a:xfrm>
            <a:off x="7639050" y="-7473"/>
            <a:ext cx="4552950" cy="403328"/>
            <a:chOff x="0" y="0"/>
            <a:chExt cx="4552950" cy="403326"/>
          </a:xfrm>
        </p:grpSpPr>
        <p:sp>
          <p:nvSpPr>
            <p:cNvPr id="409" name="Rettangolo"/>
            <p:cNvSpPr/>
            <p:nvPr/>
          </p:nvSpPr>
          <p:spPr>
            <a:xfrm>
              <a:off x="0" y="-1"/>
              <a:ext cx="4552950"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410" name="2.3 Explorer la santé physique et mentale des migrants"/>
            <p:cNvSpPr txBox="1"/>
            <p:nvPr/>
          </p:nvSpPr>
          <p:spPr>
            <a:xfrm>
              <a:off x="45724" y="-1"/>
              <a:ext cx="4461502"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p>
              <a:pPr algn="r">
                <a:lnSpc>
                  <a:spcPct val="81000"/>
                </a:lnSpc>
                <a:defRPr sz="1500">
                  <a:solidFill>
                    <a:srgbClr val="FFFFFF"/>
                  </a:solidFill>
                  <a:latin typeface="Calibri"/>
                  <a:ea typeface="Calibri"/>
                  <a:cs typeface="Calibri"/>
                  <a:sym typeface="Calibri"/>
                </a:defRPr>
              </a:pPr>
              <a:r>
                <a:t>2.3 Explorer la santé physique et mentale des migrants</a:t>
              </a:r>
            </a:p>
          </p:txBody>
        </p:sp>
      </p:gr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Google Shape;226;p6"/>
          <p:cNvSpPr txBox="1">
            <a:spLocks noGrp="1"/>
          </p:cNvSpPr>
          <p:nvPr>
            <p:ph type="title"/>
          </p:nvPr>
        </p:nvSpPr>
        <p:spPr>
          <a:xfrm>
            <a:off x="557999" y="1079999"/>
            <a:ext cx="11059694" cy="605097"/>
          </a:xfrm>
          <a:prstGeom prst="rect">
            <a:avLst/>
          </a:prstGeom>
        </p:spPr>
        <p:txBody>
          <a:bodyPr/>
          <a:lstStyle>
            <a:lvl1pPr marL="228600" indent="-228600"/>
          </a:lstStyle>
          <a:p>
            <a:r>
              <a:t>Décrivez vos expériences</a:t>
            </a:r>
          </a:p>
        </p:txBody>
      </p:sp>
      <p:sp>
        <p:nvSpPr>
          <p:cNvPr id="414" name="Google Shape;228;p6"/>
          <p:cNvSpPr txBox="1">
            <a:spLocks noGrp="1"/>
          </p:cNvSpPr>
          <p:nvPr>
            <p:ph type="body" sz="half" idx="1"/>
          </p:nvPr>
        </p:nvSpPr>
        <p:spPr>
          <a:xfrm>
            <a:off x="557999" y="1799999"/>
            <a:ext cx="5852132" cy="4865978"/>
          </a:xfrm>
          <a:prstGeom prst="rect">
            <a:avLst/>
          </a:prstGeom>
        </p:spPr>
        <p:txBody>
          <a:bodyPr/>
          <a:lstStyle/>
          <a:p>
            <a:pPr marL="342900" indent="-342900" algn="just">
              <a:buSzPts val="2000"/>
              <a:defRPr sz="2000"/>
            </a:pPr>
            <a:r>
              <a:t>Discutez des différents récits dans lesquels les maladies sont identifiées par des symptômes et de la forme sous laquelle les traitements sont suggérés.</a:t>
            </a:r>
          </a:p>
          <a:p>
            <a:pPr marL="342900" indent="-342900" algn="just">
              <a:buSzPts val="2000"/>
              <a:defRPr sz="2000"/>
            </a:pPr>
            <a:r>
              <a:t>Tenez également compte des problèmes de détresse mentale dans l'évaluation de l'état de santé.</a:t>
            </a:r>
          </a:p>
          <a:p>
            <a:pPr marL="342900" indent="-342900" algn="just">
              <a:buSzPts val="2000"/>
              <a:defRPr sz="2000"/>
            </a:pPr>
            <a:r>
              <a:t>Utilisation des sources numériques</a:t>
            </a:r>
          </a:p>
          <a:p>
            <a:pPr marL="342900" indent="-342900" algn="just">
              <a:buSzPts val="2000"/>
              <a:defRPr sz="2000"/>
            </a:pPr>
            <a:r>
              <a:t>Si nécessaire, le travail peut être effectué en plus petits groupes.</a:t>
            </a:r>
          </a:p>
        </p:txBody>
      </p:sp>
      <p:sp>
        <p:nvSpPr>
          <p:cNvPr id="415" name="Google Shape;229;p6"/>
          <p:cNvSpPr txBox="1"/>
          <p:nvPr/>
        </p:nvSpPr>
        <p:spPr>
          <a:xfrm>
            <a:off x="9516295" y="6388977"/>
            <a:ext cx="2320269"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solidFill>
                  <a:schemeClr val="accent4"/>
                </a:solidFill>
                <a:latin typeface="Calibri"/>
                <a:ea typeface="Calibri"/>
                <a:cs typeface="Calibri"/>
                <a:sym typeface="Calibri"/>
              </a:defRPr>
            </a:pPr>
            <a:r>
              <a:rPr>
                <a:solidFill>
                  <a:schemeClr val="accent5"/>
                </a:solidFill>
                <a:uFill>
                  <a:solidFill>
                    <a:schemeClr val="accent5"/>
                  </a:solidFill>
                </a:uFill>
                <a:hlinkClick r:id="rId2"/>
              </a:rPr>
              <a:t>Source </a:t>
            </a:r>
            <a:r>
              <a:rPr u="none"/>
              <a:t>| </a:t>
            </a:r>
            <a:r>
              <a:rPr>
                <a:solidFill>
                  <a:schemeClr val="accent5"/>
                </a:solidFill>
                <a:uFill>
                  <a:solidFill>
                    <a:schemeClr val="accent5"/>
                  </a:solidFill>
                </a:uFill>
                <a:hlinkClick r:id="rId3"/>
              </a:rPr>
              <a:t>Licence Pixabay</a:t>
            </a:r>
          </a:p>
        </p:txBody>
      </p:sp>
      <p:pic>
        <p:nvPicPr>
          <p:cNvPr id="416" name="Grafik 1" descr="Grafik 1"/>
          <p:cNvPicPr>
            <a:picLocks noChangeAspect="1"/>
          </p:cNvPicPr>
          <p:nvPr/>
        </p:nvPicPr>
        <p:blipFill>
          <a:blip r:embed="rId4">
            <a:extLst/>
          </a:blip>
          <a:stretch>
            <a:fillRect/>
          </a:stretch>
        </p:blipFill>
        <p:spPr>
          <a:xfrm>
            <a:off x="6962744" y="1911096"/>
            <a:ext cx="4749197" cy="3353092"/>
          </a:xfrm>
          <a:prstGeom prst="rect">
            <a:avLst/>
          </a:prstGeom>
          <a:ln w="12700">
            <a:miter lim="400000"/>
          </a:ln>
        </p:spPr>
      </p:pic>
      <p:grpSp>
        <p:nvGrpSpPr>
          <p:cNvPr id="419" name="Google Shape;171;p8"/>
          <p:cNvGrpSpPr/>
          <p:nvPr/>
        </p:nvGrpSpPr>
        <p:grpSpPr>
          <a:xfrm>
            <a:off x="7639050" y="-7473"/>
            <a:ext cx="4552950" cy="403328"/>
            <a:chOff x="0" y="0"/>
            <a:chExt cx="4552950" cy="403326"/>
          </a:xfrm>
        </p:grpSpPr>
        <p:sp>
          <p:nvSpPr>
            <p:cNvPr id="417" name="Rettangolo"/>
            <p:cNvSpPr/>
            <p:nvPr/>
          </p:nvSpPr>
          <p:spPr>
            <a:xfrm>
              <a:off x="0" y="-1"/>
              <a:ext cx="4552950"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418" name="2.3 Explorer la santé physique et mentale des migrants"/>
            <p:cNvSpPr txBox="1"/>
            <p:nvPr/>
          </p:nvSpPr>
          <p:spPr>
            <a:xfrm>
              <a:off x="45724" y="-1"/>
              <a:ext cx="4461502"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p>
              <a:pPr algn="r">
                <a:lnSpc>
                  <a:spcPct val="81000"/>
                </a:lnSpc>
                <a:defRPr sz="1500">
                  <a:solidFill>
                    <a:srgbClr val="FFFFFF"/>
                  </a:solidFill>
                  <a:latin typeface="Calibri"/>
                  <a:ea typeface="Calibri"/>
                  <a:cs typeface="Calibri"/>
                  <a:sym typeface="Calibri"/>
                </a:defRPr>
              </a:pPr>
              <a:r>
                <a:t>2.3 Explorer la santé physique et mentale des migrants</a:t>
              </a:r>
            </a:p>
          </p:txBody>
        </p:sp>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Google Shape;226;p6"/>
          <p:cNvSpPr txBox="1">
            <a:spLocks noGrp="1"/>
          </p:cNvSpPr>
          <p:nvPr>
            <p:ph type="title"/>
          </p:nvPr>
        </p:nvSpPr>
        <p:spPr>
          <a:xfrm>
            <a:off x="557999" y="1079999"/>
            <a:ext cx="11059694" cy="605097"/>
          </a:xfrm>
          <a:prstGeom prst="rect">
            <a:avLst/>
          </a:prstGeom>
        </p:spPr>
        <p:txBody>
          <a:bodyPr/>
          <a:lstStyle>
            <a:lvl1pPr marL="228600" indent="-228600"/>
          </a:lstStyle>
          <a:p>
            <a:r>
              <a:t>Décrivez vos expériences</a:t>
            </a:r>
          </a:p>
        </p:txBody>
      </p:sp>
      <p:sp>
        <p:nvSpPr>
          <p:cNvPr id="422" name="Google Shape;228;p6"/>
          <p:cNvSpPr txBox="1">
            <a:spLocks noGrp="1"/>
          </p:cNvSpPr>
          <p:nvPr>
            <p:ph type="body" sz="half" idx="1"/>
          </p:nvPr>
        </p:nvSpPr>
        <p:spPr>
          <a:xfrm>
            <a:off x="557998" y="1799999"/>
            <a:ext cx="6283150" cy="4865978"/>
          </a:xfrm>
          <a:prstGeom prst="rect">
            <a:avLst/>
          </a:prstGeom>
        </p:spPr>
        <p:txBody>
          <a:bodyPr/>
          <a:lstStyle/>
          <a:p>
            <a:pPr marL="342900" indent="-342900" algn="just">
              <a:lnSpc>
                <a:spcPct val="90000"/>
              </a:lnSpc>
              <a:buSzPts val="1800"/>
              <a:defRPr sz="1800"/>
            </a:pPr>
            <a:r>
              <a:t>Identifiez les problèmes de santé que vous avez vous-même rencontrés.</a:t>
            </a:r>
            <a:endParaRPr sz="2200"/>
          </a:p>
          <a:p>
            <a:pPr marL="342900" indent="-342900" algn="just">
              <a:lnSpc>
                <a:spcPct val="90000"/>
              </a:lnSpc>
              <a:buSzPts val="1800"/>
              <a:defRPr sz="1800"/>
            </a:pPr>
            <a:r>
              <a:t>Enregistrez le résultat sur des tableaux noirs, des ordinateurs ou toute autre méthode ou dispositif approprié et présentez-le lors de la réunion finale.</a:t>
            </a:r>
            <a:endParaRPr sz="2200"/>
          </a:p>
          <a:p>
            <a:pPr marL="342900" indent="-342900" algn="just">
              <a:lnSpc>
                <a:spcPct val="90000"/>
              </a:lnSpc>
              <a:buSzPts val="1800"/>
              <a:defRPr sz="1800"/>
            </a:pPr>
            <a:r>
              <a:t>Dans le cas de deux groupes: désigner un ou deux rapporteurs qui présenteront les résultats à l'ensemble du groupe à la fin de la session.</a:t>
            </a:r>
            <a:endParaRPr sz="2200"/>
          </a:p>
          <a:p>
            <a:pPr marL="0" indent="0" algn="just">
              <a:lnSpc>
                <a:spcPct val="90000"/>
              </a:lnSpc>
              <a:buSzTx/>
              <a:buNone/>
              <a:defRPr sz="1800" b="1"/>
            </a:pPr>
            <a:r>
              <a:t>Important: </a:t>
            </a:r>
            <a:endParaRPr sz="2200"/>
          </a:p>
          <a:p>
            <a:pPr marL="285750" indent="-285750" algn="just">
              <a:lnSpc>
                <a:spcPct val="90000"/>
              </a:lnSpc>
              <a:buSzPts val="1800"/>
              <a:defRPr sz="1800"/>
            </a:pPr>
            <a:r>
              <a:t>Il s'agit d'un exercice d'apprentissage, et au cas où des éléments importants d'auto-évaluation concernant votre état de santé apparaîtraient, rappelez-vous que pour un diagnostic correct et un traitement approprié, vous devez toujours consulter votre médecin !</a:t>
            </a:r>
          </a:p>
        </p:txBody>
      </p:sp>
      <p:sp>
        <p:nvSpPr>
          <p:cNvPr id="423" name="Google Shape;229;p6"/>
          <p:cNvSpPr txBox="1"/>
          <p:nvPr/>
        </p:nvSpPr>
        <p:spPr>
          <a:xfrm>
            <a:off x="9584535" y="6388977"/>
            <a:ext cx="2320268"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solidFill>
                  <a:schemeClr val="accent4"/>
                </a:solidFill>
                <a:latin typeface="Calibri"/>
                <a:ea typeface="Calibri"/>
                <a:cs typeface="Calibri"/>
                <a:sym typeface="Calibri"/>
              </a:defRPr>
            </a:pPr>
            <a:r>
              <a:rPr>
                <a:solidFill>
                  <a:schemeClr val="accent5"/>
                </a:solidFill>
                <a:uFill>
                  <a:solidFill>
                    <a:schemeClr val="accent5"/>
                  </a:solidFill>
                </a:uFill>
                <a:hlinkClick r:id="rId2"/>
              </a:rPr>
              <a:t>Source </a:t>
            </a:r>
            <a:r>
              <a:rPr u="none"/>
              <a:t>| </a:t>
            </a:r>
            <a:r>
              <a:t>Licence </a:t>
            </a:r>
            <a:r>
              <a:rPr>
                <a:solidFill>
                  <a:schemeClr val="accent5"/>
                </a:solidFill>
                <a:uFill>
                  <a:solidFill>
                    <a:schemeClr val="accent5"/>
                  </a:solidFill>
                </a:uFill>
                <a:hlinkClick r:id="rId3"/>
              </a:rPr>
              <a:t>Pixabay</a:t>
            </a:r>
          </a:p>
        </p:txBody>
      </p:sp>
      <p:pic>
        <p:nvPicPr>
          <p:cNvPr id="424" name="Grafik 1" descr="Grafik 1"/>
          <p:cNvPicPr>
            <a:picLocks noChangeAspect="1"/>
          </p:cNvPicPr>
          <p:nvPr/>
        </p:nvPicPr>
        <p:blipFill>
          <a:blip r:embed="rId4">
            <a:extLst/>
          </a:blip>
          <a:stretch>
            <a:fillRect/>
          </a:stretch>
        </p:blipFill>
        <p:spPr>
          <a:xfrm>
            <a:off x="6984118" y="1876354"/>
            <a:ext cx="5109382" cy="3406255"/>
          </a:xfrm>
          <a:prstGeom prst="rect">
            <a:avLst/>
          </a:prstGeom>
          <a:ln w="12700">
            <a:miter lim="400000"/>
          </a:ln>
        </p:spPr>
      </p:pic>
      <p:grpSp>
        <p:nvGrpSpPr>
          <p:cNvPr id="427" name="Google Shape;171;p8"/>
          <p:cNvGrpSpPr/>
          <p:nvPr/>
        </p:nvGrpSpPr>
        <p:grpSpPr>
          <a:xfrm>
            <a:off x="7639050" y="-7473"/>
            <a:ext cx="4552950" cy="403328"/>
            <a:chOff x="0" y="0"/>
            <a:chExt cx="4552950" cy="403326"/>
          </a:xfrm>
        </p:grpSpPr>
        <p:sp>
          <p:nvSpPr>
            <p:cNvPr id="425" name="Rettangolo"/>
            <p:cNvSpPr/>
            <p:nvPr/>
          </p:nvSpPr>
          <p:spPr>
            <a:xfrm>
              <a:off x="0" y="-1"/>
              <a:ext cx="4552950"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426" name="2.3 Explorer la santé physique et mentale des migrants"/>
            <p:cNvSpPr txBox="1"/>
            <p:nvPr/>
          </p:nvSpPr>
          <p:spPr>
            <a:xfrm>
              <a:off x="45724" y="-1"/>
              <a:ext cx="4461502"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p>
              <a:pPr algn="r">
                <a:lnSpc>
                  <a:spcPct val="81000"/>
                </a:lnSpc>
                <a:defRPr sz="1500">
                  <a:solidFill>
                    <a:srgbClr val="FFFFFF"/>
                  </a:solidFill>
                  <a:latin typeface="Calibri"/>
                  <a:ea typeface="Calibri"/>
                  <a:cs typeface="Calibri"/>
                  <a:sym typeface="Calibri"/>
                </a:defRPr>
              </a:pPr>
              <a:r>
                <a:t>2.3 Explorer la santé physique et mentale des migrants</a:t>
              </a:r>
            </a:p>
          </p:txBody>
        </p:sp>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Google Shape;226;p6"/>
          <p:cNvSpPr txBox="1">
            <a:spLocks noGrp="1"/>
          </p:cNvSpPr>
          <p:nvPr>
            <p:ph type="title"/>
          </p:nvPr>
        </p:nvSpPr>
        <p:spPr>
          <a:xfrm>
            <a:off x="557999" y="1079999"/>
            <a:ext cx="11059694" cy="605097"/>
          </a:xfrm>
          <a:prstGeom prst="rect">
            <a:avLst/>
          </a:prstGeom>
        </p:spPr>
        <p:txBody>
          <a:bodyPr/>
          <a:lstStyle/>
          <a:p>
            <a:pPr marL="228600" indent="-228600"/>
            <a:r>
              <a:t>Décrire ses expériences </a:t>
            </a:r>
            <a:r>
              <a:rPr>
                <a:solidFill>
                  <a:srgbClr val="000000"/>
                </a:solidFill>
              </a:rPr>
              <a:t>: </a:t>
            </a:r>
            <a:r>
              <a:rPr>
                <a:solidFill>
                  <a:srgbClr val="002060"/>
                </a:solidFill>
              </a:rPr>
              <a:t>questions directrices</a:t>
            </a:r>
          </a:p>
        </p:txBody>
      </p:sp>
      <p:sp>
        <p:nvSpPr>
          <p:cNvPr id="430" name="Google Shape;228;p6"/>
          <p:cNvSpPr txBox="1">
            <a:spLocks noGrp="1"/>
          </p:cNvSpPr>
          <p:nvPr>
            <p:ph type="body" sz="half" idx="1"/>
          </p:nvPr>
        </p:nvSpPr>
        <p:spPr>
          <a:xfrm>
            <a:off x="607967" y="1828800"/>
            <a:ext cx="6164309" cy="4423144"/>
          </a:xfrm>
          <a:prstGeom prst="rect">
            <a:avLst/>
          </a:prstGeom>
        </p:spPr>
        <p:txBody>
          <a:bodyPr/>
          <a:lstStyle/>
          <a:p>
            <a:pPr marL="0" indent="0" algn="just" defTabSz="813816">
              <a:spcBef>
                <a:spcPts val="500"/>
              </a:spcBef>
              <a:buSzTx/>
              <a:buNone/>
              <a:defRPr sz="1779"/>
            </a:pPr>
            <a:r>
              <a:t>Vous pouvez utiliser les questions suivantes :</a:t>
            </a:r>
          </a:p>
          <a:p>
            <a:pPr marL="406908" indent="-406908" algn="just" defTabSz="813816">
              <a:spcBef>
                <a:spcPts val="500"/>
              </a:spcBef>
              <a:buSzPts val="1700"/>
              <a:buFontTx/>
              <a:buAutoNum type="arabicPeriod"/>
              <a:defRPr sz="1779" b="1"/>
            </a:pPr>
            <a:r>
              <a:t>Symptômes: </a:t>
            </a:r>
            <a:r>
              <a:rPr b="0"/>
              <a:t>Quel est le</a:t>
            </a:r>
            <a:r>
              <a:t> </a:t>
            </a:r>
            <a:r>
              <a:rPr b="0"/>
              <a:t>problème de santé ? </a:t>
            </a:r>
          </a:p>
          <a:p>
            <a:pPr marL="406908" indent="-406908" algn="just" defTabSz="813816">
              <a:spcBef>
                <a:spcPts val="500"/>
              </a:spcBef>
              <a:buSzPts val="1700"/>
              <a:buFontTx/>
              <a:buAutoNum type="arabicPeriod"/>
              <a:defRPr sz="1779" b="1"/>
            </a:pPr>
            <a:r>
              <a:t>Raison: </a:t>
            </a:r>
            <a:r>
              <a:rPr b="0"/>
              <a:t>D'après vous, quelle est la cause du problème de santé? Pourquoi pensez-vous que ça a commencé à un moment précis ? </a:t>
            </a:r>
          </a:p>
          <a:p>
            <a:pPr marL="406908" indent="-406908" algn="just" defTabSz="813816">
              <a:spcBef>
                <a:spcPts val="500"/>
              </a:spcBef>
              <a:buSzPts val="1700"/>
              <a:buFontTx/>
              <a:buAutoNum type="arabicPeriod"/>
              <a:defRPr sz="1779" b="1"/>
            </a:pPr>
            <a:r>
              <a:t>Gravité: </a:t>
            </a:r>
            <a:r>
              <a:rPr b="0"/>
              <a:t>Dans quelle mesure cela limite-t-il la qualité de votre vie ? </a:t>
            </a:r>
          </a:p>
          <a:p>
            <a:pPr marL="406908" indent="-406908" algn="just" defTabSz="813816">
              <a:spcBef>
                <a:spcPts val="500"/>
              </a:spcBef>
              <a:buSzPts val="1700"/>
              <a:buFontTx/>
              <a:buAutoNum type="arabicPeriod"/>
              <a:defRPr sz="1779" b="1"/>
            </a:pPr>
            <a:r>
              <a:t>Durée: </a:t>
            </a:r>
            <a:r>
              <a:rPr b="0"/>
              <a:t>Depuis combien de temps les symptômes sont-ils présents ? </a:t>
            </a:r>
          </a:p>
          <a:p>
            <a:pPr marL="406908" indent="-406908" algn="just" defTabSz="813816">
              <a:spcBef>
                <a:spcPts val="500"/>
              </a:spcBef>
              <a:buSzPts val="1700"/>
              <a:buFontTx/>
              <a:buAutoNum type="arabicPeriod"/>
              <a:defRPr sz="1779" b="1"/>
            </a:pPr>
            <a:r>
              <a:t>Traitement</a:t>
            </a:r>
            <a:r>
              <a:rPr b="0"/>
              <a:t>: Le problème de santé peut-il être traité seul ou est-il nécessaire de consulter un médecin ? </a:t>
            </a:r>
          </a:p>
          <a:p>
            <a:pPr marL="406908" indent="-406908" algn="just" defTabSz="813816">
              <a:spcBef>
                <a:spcPts val="500"/>
              </a:spcBef>
              <a:buSzPts val="1700"/>
              <a:buFontTx/>
              <a:buAutoNum type="arabicPeriod"/>
              <a:defRPr sz="1779" b="1"/>
            </a:pPr>
            <a:r>
              <a:t>Impact: </a:t>
            </a:r>
            <a:r>
              <a:rPr b="0"/>
              <a:t>Quels sont les principaux problèmes causés ? </a:t>
            </a:r>
          </a:p>
          <a:p>
            <a:pPr marL="406908" indent="-406908" algn="just" defTabSz="813816">
              <a:spcBef>
                <a:spcPts val="500"/>
              </a:spcBef>
              <a:buSzPts val="1700"/>
              <a:buFontTx/>
              <a:buAutoNum type="arabicPeriod"/>
              <a:defRPr sz="1779" b="1"/>
            </a:pPr>
            <a:r>
              <a:t>Peur: </a:t>
            </a:r>
            <a:r>
              <a:rPr b="0"/>
              <a:t>Qu'est-ce que vous craignez le plus dans ce problème de santé ?</a:t>
            </a:r>
          </a:p>
        </p:txBody>
      </p:sp>
      <p:sp>
        <p:nvSpPr>
          <p:cNvPr id="431" name="Google Shape;229;p6"/>
          <p:cNvSpPr txBox="1"/>
          <p:nvPr/>
        </p:nvSpPr>
        <p:spPr>
          <a:xfrm>
            <a:off x="9574796" y="6388977"/>
            <a:ext cx="2320269"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solidFill>
                  <a:schemeClr val="accent4"/>
                </a:solidFill>
                <a:latin typeface="Calibri"/>
                <a:ea typeface="Calibri"/>
                <a:cs typeface="Calibri"/>
                <a:sym typeface="Calibri"/>
              </a:defRPr>
            </a:pPr>
            <a:r>
              <a:rPr>
                <a:solidFill>
                  <a:schemeClr val="accent5"/>
                </a:solidFill>
                <a:uFill>
                  <a:solidFill>
                    <a:schemeClr val="accent5"/>
                  </a:solidFill>
                </a:uFill>
                <a:hlinkClick r:id="rId2"/>
              </a:rPr>
              <a:t>Source </a:t>
            </a:r>
            <a:r>
              <a:rPr u="none"/>
              <a:t>| </a:t>
            </a:r>
            <a:r>
              <a:rPr>
                <a:solidFill>
                  <a:schemeClr val="accent5"/>
                </a:solidFill>
                <a:uFill>
                  <a:solidFill>
                    <a:schemeClr val="accent5"/>
                  </a:solidFill>
                </a:uFill>
                <a:hlinkClick r:id="rId3"/>
              </a:rPr>
              <a:t>Licence Pixabay</a:t>
            </a:r>
          </a:p>
        </p:txBody>
      </p:sp>
      <p:pic>
        <p:nvPicPr>
          <p:cNvPr id="432" name="Grafik 1" descr="Grafik 1"/>
          <p:cNvPicPr>
            <a:picLocks noChangeAspect="1"/>
          </p:cNvPicPr>
          <p:nvPr/>
        </p:nvPicPr>
        <p:blipFill>
          <a:blip r:embed="rId4">
            <a:extLst/>
          </a:blip>
          <a:stretch>
            <a:fillRect/>
          </a:stretch>
        </p:blipFill>
        <p:spPr>
          <a:xfrm>
            <a:off x="7234356" y="2135142"/>
            <a:ext cx="4706435" cy="3176844"/>
          </a:xfrm>
          <a:prstGeom prst="rect">
            <a:avLst/>
          </a:prstGeom>
          <a:ln w="12700">
            <a:miter lim="400000"/>
          </a:ln>
        </p:spPr>
      </p:pic>
      <p:grpSp>
        <p:nvGrpSpPr>
          <p:cNvPr id="435" name="Google Shape;171;p8"/>
          <p:cNvGrpSpPr/>
          <p:nvPr/>
        </p:nvGrpSpPr>
        <p:grpSpPr>
          <a:xfrm>
            <a:off x="7639050" y="-7473"/>
            <a:ext cx="4552950" cy="403328"/>
            <a:chOff x="0" y="0"/>
            <a:chExt cx="4552950" cy="403326"/>
          </a:xfrm>
        </p:grpSpPr>
        <p:sp>
          <p:nvSpPr>
            <p:cNvPr id="433" name="Rettangolo"/>
            <p:cNvSpPr/>
            <p:nvPr/>
          </p:nvSpPr>
          <p:spPr>
            <a:xfrm>
              <a:off x="0" y="-1"/>
              <a:ext cx="4552950"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434" name="2.3 Explorer la santé physique et mentale des migrants"/>
            <p:cNvSpPr txBox="1"/>
            <p:nvPr/>
          </p:nvSpPr>
          <p:spPr>
            <a:xfrm>
              <a:off x="45724" y="-1"/>
              <a:ext cx="4461502"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p>
              <a:pPr algn="r">
                <a:lnSpc>
                  <a:spcPct val="81000"/>
                </a:lnSpc>
                <a:defRPr sz="1500">
                  <a:solidFill>
                    <a:srgbClr val="FFFFFF"/>
                  </a:solidFill>
                  <a:latin typeface="Calibri"/>
                  <a:ea typeface="Calibri"/>
                  <a:cs typeface="Calibri"/>
                  <a:sym typeface="Calibri"/>
                </a:defRPr>
              </a:pPr>
              <a:r>
                <a:t>2.3 Explorer la santé physique et mentale des migrants</a:t>
              </a:r>
            </a:p>
          </p:txBody>
        </p:sp>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Google Shape;226;p6"/>
          <p:cNvSpPr txBox="1">
            <a:spLocks noGrp="1"/>
          </p:cNvSpPr>
          <p:nvPr>
            <p:ph type="title"/>
          </p:nvPr>
        </p:nvSpPr>
        <p:spPr>
          <a:xfrm>
            <a:off x="557999" y="1079999"/>
            <a:ext cx="11059694" cy="605097"/>
          </a:xfrm>
          <a:prstGeom prst="rect">
            <a:avLst/>
          </a:prstGeom>
        </p:spPr>
        <p:txBody>
          <a:bodyPr/>
          <a:lstStyle>
            <a:lvl1pPr marL="228600" indent="-228600"/>
          </a:lstStyle>
          <a:p>
            <a:r>
              <a:t>Décrivez vos expériences</a:t>
            </a:r>
          </a:p>
        </p:txBody>
      </p:sp>
      <p:sp>
        <p:nvSpPr>
          <p:cNvPr id="438" name="Google Shape;228;p6"/>
          <p:cNvSpPr txBox="1">
            <a:spLocks noGrp="1"/>
          </p:cNvSpPr>
          <p:nvPr>
            <p:ph type="body" sz="half" idx="1"/>
          </p:nvPr>
        </p:nvSpPr>
        <p:spPr>
          <a:xfrm>
            <a:off x="557999" y="1941161"/>
            <a:ext cx="5852132" cy="4724815"/>
          </a:xfrm>
          <a:prstGeom prst="rect">
            <a:avLst/>
          </a:prstGeom>
        </p:spPr>
        <p:txBody>
          <a:bodyPr/>
          <a:lstStyle/>
          <a:p>
            <a:pPr marL="342900" indent="-342900" algn="just">
              <a:spcBef>
                <a:spcPts val="1200"/>
              </a:spcBef>
              <a:buSzPts val="2000"/>
              <a:defRPr sz="2000"/>
            </a:pPr>
            <a:r>
              <a:t>Discutez ensemble du moment où il est conseillé de demander de l'aide pour un problème de santé.</a:t>
            </a:r>
          </a:p>
          <a:p>
            <a:pPr marL="342900" indent="-342900" algn="just">
              <a:spcBef>
                <a:spcPts val="1200"/>
              </a:spcBef>
              <a:buSzPts val="2000"/>
              <a:defRPr sz="2000"/>
            </a:pPr>
            <a:r>
              <a:t>Identifier le médecin le plus apte à gérer le problème de santé (par exemple, médecin généraliste, ophtalmologue, dentiste).</a:t>
            </a:r>
          </a:p>
          <a:p>
            <a:pPr marL="342900" indent="-342900" algn="just">
              <a:spcBef>
                <a:spcPts val="1200"/>
              </a:spcBef>
              <a:buSzPts val="2000"/>
              <a:defRPr sz="2000"/>
            </a:pPr>
            <a:r>
              <a:t>Identifier les problèmes de santé qui nécessitent une intervention immédiate (par exemple en se rendant aux urgences ou en demandant une ambulance).</a:t>
            </a:r>
          </a:p>
        </p:txBody>
      </p:sp>
      <p:sp>
        <p:nvSpPr>
          <p:cNvPr id="439" name="Google Shape;229;p6"/>
          <p:cNvSpPr txBox="1"/>
          <p:nvPr/>
        </p:nvSpPr>
        <p:spPr>
          <a:xfrm>
            <a:off x="9577382" y="6527475"/>
            <a:ext cx="2320268"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solidFill>
                  <a:schemeClr val="accent4"/>
                </a:solidFill>
                <a:latin typeface="Calibri"/>
                <a:ea typeface="Calibri"/>
                <a:cs typeface="Calibri"/>
                <a:sym typeface="Calibri"/>
              </a:defRPr>
            </a:pPr>
            <a:r>
              <a:rPr>
                <a:solidFill>
                  <a:schemeClr val="accent5"/>
                </a:solidFill>
                <a:uFill>
                  <a:solidFill>
                    <a:schemeClr val="accent5"/>
                  </a:solidFill>
                </a:uFill>
                <a:hlinkClick r:id="rId2"/>
              </a:rPr>
              <a:t>Source </a:t>
            </a:r>
            <a:r>
              <a:rPr u="none"/>
              <a:t>| </a:t>
            </a:r>
            <a:r>
              <a:t>Licence </a:t>
            </a:r>
            <a:r>
              <a:rPr>
                <a:solidFill>
                  <a:schemeClr val="accent5"/>
                </a:solidFill>
                <a:uFill>
                  <a:solidFill>
                    <a:schemeClr val="accent5"/>
                  </a:solidFill>
                </a:uFill>
                <a:hlinkClick r:id="rId3"/>
              </a:rPr>
              <a:t>Pixabay</a:t>
            </a:r>
          </a:p>
        </p:txBody>
      </p:sp>
      <p:pic>
        <p:nvPicPr>
          <p:cNvPr id="440" name="Grafik 1" descr="Grafik 1"/>
          <p:cNvPicPr>
            <a:picLocks noChangeAspect="1"/>
          </p:cNvPicPr>
          <p:nvPr/>
        </p:nvPicPr>
        <p:blipFill>
          <a:blip r:embed="rId4">
            <a:extLst/>
          </a:blip>
          <a:stretch>
            <a:fillRect/>
          </a:stretch>
        </p:blipFill>
        <p:spPr>
          <a:xfrm>
            <a:off x="6892991" y="1941161"/>
            <a:ext cx="4945609" cy="3297073"/>
          </a:xfrm>
          <a:prstGeom prst="rect">
            <a:avLst/>
          </a:prstGeom>
          <a:ln w="12700">
            <a:miter lim="400000"/>
          </a:ln>
        </p:spPr>
      </p:pic>
      <p:grpSp>
        <p:nvGrpSpPr>
          <p:cNvPr id="443" name="Google Shape;171;p8"/>
          <p:cNvGrpSpPr/>
          <p:nvPr/>
        </p:nvGrpSpPr>
        <p:grpSpPr>
          <a:xfrm>
            <a:off x="7639050" y="-7473"/>
            <a:ext cx="4552950" cy="403328"/>
            <a:chOff x="0" y="0"/>
            <a:chExt cx="4552950" cy="403326"/>
          </a:xfrm>
        </p:grpSpPr>
        <p:sp>
          <p:nvSpPr>
            <p:cNvPr id="441" name="Rettangolo"/>
            <p:cNvSpPr/>
            <p:nvPr/>
          </p:nvSpPr>
          <p:spPr>
            <a:xfrm>
              <a:off x="0" y="-1"/>
              <a:ext cx="4552950"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442" name="2.3 Explorer la santé physique et mentale des migrants"/>
            <p:cNvSpPr txBox="1"/>
            <p:nvPr/>
          </p:nvSpPr>
          <p:spPr>
            <a:xfrm>
              <a:off x="45724" y="-1"/>
              <a:ext cx="4461502"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p>
              <a:pPr algn="r">
                <a:lnSpc>
                  <a:spcPct val="81000"/>
                </a:lnSpc>
                <a:defRPr sz="1500">
                  <a:solidFill>
                    <a:srgbClr val="FFFFFF"/>
                  </a:solidFill>
                  <a:latin typeface="Calibri"/>
                  <a:ea typeface="Calibri"/>
                  <a:cs typeface="Calibri"/>
                  <a:sym typeface="Calibri"/>
                </a:defRPr>
              </a:pPr>
              <a:r>
                <a:t>2.3 Explorer la santé physique et mentale des migrants</a:t>
              </a:r>
            </a:p>
          </p:txBody>
        </p:sp>
      </p:gr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7" name="Ορθογώνιο: Στρογγύλεμα γωνιών 3"/>
          <p:cNvGrpSpPr/>
          <p:nvPr/>
        </p:nvGrpSpPr>
        <p:grpSpPr>
          <a:xfrm>
            <a:off x="2105025" y="1028700"/>
            <a:ext cx="7534275" cy="904875"/>
            <a:chOff x="0" y="0"/>
            <a:chExt cx="7534275" cy="904875"/>
          </a:xfrm>
        </p:grpSpPr>
        <p:sp>
          <p:nvSpPr>
            <p:cNvPr id="445" name="Rettangolo arrotondato"/>
            <p:cNvSpPr/>
            <p:nvPr/>
          </p:nvSpPr>
          <p:spPr>
            <a:xfrm>
              <a:off x="0" y="0"/>
              <a:ext cx="7534275" cy="904875"/>
            </a:xfrm>
            <a:prstGeom prst="roundRect">
              <a:avLst>
                <a:gd name="adj" fmla="val 16667"/>
              </a:avLst>
            </a:prstGeom>
            <a:solidFill>
              <a:srgbClr val="FFFFFF"/>
            </a:solidFill>
            <a:ln w="25400" cap="flat">
              <a:solidFill>
                <a:srgbClr val="C01E24"/>
              </a:solidFill>
              <a:prstDash val="solid"/>
              <a:round/>
            </a:ln>
            <a:effectLst/>
          </p:spPr>
          <p:txBody>
            <a:bodyPr wrap="square" lIns="45719" tIns="45719" rIns="45719" bIns="45719" numCol="1" anchor="ctr">
              <a:noAutofit/>
            </a:bodyPr>
            <a:lstStyle/>
            <a:p>
              <a:pPr algn="ctr">
                <a:defRPr sz="2000" b="1">
                  <a:solidFill>
                    <a:srgbClr val="203864"/>
                  </a:solidFill>
                </a:defRPr>
              </a:pPr>
              <a:endParaRPr/>
            </a:p>
          </p:txBody>
        </p:sp>
        <p:sp>
          <p:nvSpPr>
            <p:cNvPr id="446" name="Quel est un risque grave pour la santé lorsqu'on arrive dans un nouveau pays ?"/>
            <p:cNvSpPr txBox="1"/>
            <p:nvPr/>
          </p:nvSpPr>
          <p:spPr>
            <a:xfrm>
              <a:off x="102592" y="118772"/>
              <a:ext cx="7329091" cy="6673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203864"/>
                  </a:solidFill>
                </a:defRPr>
              </a:lvl1pPr>
            </a:lstStyle>
            <a:p>
              <a:r>
                <a:t>Quel est un risque grave pour la santé lorsqu'on arrive dans un nouveau pays ?</a:t>
              </a:r>
            </a:p>
          </p:txBody>
        </p:sp>
      </p:grpSp>
      <p:grpSp>
        <p:nvGrpSpPr>
          <p:cNvPr id="450" name="Ορθογώνιο 9"/>
          <p:cNvGrpSpPr/>
          <p:nvPr/>
        </p:nvGrpSpPr>
        <p:grpSpPr>
          <a:xfrm>
            <a:off x="6134100" y="2479674"/>
            <a:ext cx="3505200" cy="904876"/>
            <a:chOff x="0" y="0"/>
            <a:chExt cx="3505200" cy="904875"/>
          </a:xfrm>
        </p:grpSpPr>
        <p:sp>
          <p:nvSpPr>
            <p:cNvPr id="448"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449" name="B. Froid"/>
            <p:cNvSpPr txBox="1"/>
            <p:nvPr/>
          </p:nvSpPr>
          <p:spPr>
            <a:xfrm>
              <a:off x="58419" y="302140"/>
              <a:ext cx="3388362" cy="3005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t>B. Froid</a:t>
              </a:r>
            </a:p>
          </p:txBody>
        </p:sp>
      </p:grpSp>
      <p:grpSp>
        <p:nvGrpSpPr>
          <p:cNvPr id="453" name="Ορθογώνιο 10"/>
          <p:cNvGrpSpPr/>
          <p:nvPr/>
        </p:nvGrpSpPr>
        <p:grpSpPr>
          <a:xfrm>
            <a:off x="2105025" y="3727451"/>
            <a:ext cx="3505200" cy="904876"/>
            <a:chOff x="0" y="0"/>
            <a:chExt cx="3505200" cy="904875"/>
          </a:xfrm>
        </p:grpSpPr>
        <p:sp>
          <p:nvSpPr>
            <p:cNvPr id="451"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452" name="C. Piqûre de moustique"/>
            <p:cNvSpPr txBox="1"/>
            <p:nvPr/>
          </p:nvSpPr>
          <p:spPr>
            <a:xfrm>
              <a:off x="58419" y="302140"/>
              <a:ext cx="3388362" cy="3005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rPr dirty="0"/>
                <a:t>C. </a:t>
              </a:r>
              <a:r>
                <a:rPr dirty="0" err="1"/>
                <a:t>Piqûre</a:t>
              </a:r>
              <a:r>
                <a:rPr dirty="0"/>
                <a:t> de </a:t>
              </a:r>
              <a:r>
                <a:rPr dirty="0" err="1"/>
                <a:t>moustique</a:t>
              </a:r>
              <a:endParaRPr dirty="0"/>
            </a:p>
          </p:txBody>
        </p:sp>
      </p:grpSp>
      <p:grpSp>
        <p:nvGrpSpPr>
          <p:cNvPr id="456" name="Ορθογώνιο 11"/>
          <p:cNvGrpSpPr/>
          <p:nvPr/>
        </p:nvGrpSpPr>
        <p:grpSpPr>
          <a:xfrm>
            <a:off x="6134100" y="3727450"/>
            <a:ext cx="3505200" cy="904875"/>
            <a:chOff x="0" y="0"/>
            <a:chExt cx="3505200" cy="904875"/>
          </a:xfrm>
        </p:grpSpPr>
        <p:sp>
          <p:nvSpPr>
            <p:cNvPr id="454"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455" name="D. Vaccinations inadéquates"/>
            <p:cNvSpPr txBox="1"/>
            <p:nvPr/>
          </p:nvSpPr>
          <p:spPr>
            <a:xfrm>
              <a:off x="58419" y="302140"/>
              <a:ext cx="3388362" cy="3005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rPr dirty="0"/>
                <a:t>D. Vaccinations </a:t>
              </a:r>
              <a:r>
                <a:rPr dirty="0" err="1"/>
                <a:t>inadéquates</a:t>
              </a:r>
              <a:endParaRPr dirty="0"/>
            </a:p>
          </p:txBody>
        </p:sp>
      </p:grpSp>
      <p:sp>
        <p:nvSpPr>
          <p:cNvPr id="457" name="Google Shape;336;p16"/>
          <p:cNvSpPr txBox="1"/>
          <p:nvPr/>
        </p:nvSpPr>
        <p:spPr>
          <a:xfrm>
            <a:off x="2158332" y="1987414"/>
            <a:ext cx="2591228" cy="280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i="1">
                <a:latin typeface="Calibri"/>
                <a:ea typeface="Calibri"/>
                <a:cs typeface="Calibri"/>
                <a:sym typeface="Calibri"/>
              </a:defRPr>
            </a:lvl1pPr>
          </a:lstStyle>
          <a:p>
            <a:r>
              <a:t>Une seule réponse est correcte !</a:t>
            </a:r>
          </a:p>
        </p:txBody>
      </p:sp>
      <p:grpSp>
        <p:nvGrpSpPr>
          <p:cNvPr id="460" name="Ορθογώνιο 8"/>
          <p:cNvGrpSpPr/>
          <p:nvPr/>
        </p:nvGrpSpPr>
        <p:grpSpPr>
          <a:xfrm>
            <a:off x="2105025" y="2479673"/>
            <a:ext cx="3505200" cy="904876"/>
            <a:chOff x="0" y="0"/>
            <a:chExt cx="3505200" cy="904875"/>
          </a:xfrm>
        </p:grpSpPr>
        <p:sp>
          <p:nvSpPr>
            <p:cNvPr id="458"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459" name="A. Maux de tête"/>
            <p:cNvSpPr txBox="1"/>
            <p:nvPr/>
          </p:nvSpPr>
          <p:spPr>
            <a:xfrm>
              <a:off x="58419" y="302140"/>
              <a:ext cx="3388362" cy="3005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t>A. Maux de tête</a:t>
              </a:r>
            </a:p>
          </p:txBody>
        </p:sp>
      </p:gr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6" name="Ορθογώνιο: Στρογγύλεμα γωνιών 3"/>
          <p:cNvGrpSpPr/>
          <p:nvPr/>
        </p:nvGrpSpPr>
        <p:grpSpPr>
          <a:xfrm>
            <a:off x="2105025" y="1028700"/>
            <a:ext cx="7534275" cy="904875"/>
            <a:chOff x="0" y="0"/>
            <a:chExt cx="7534275" cy="904875"/>
          </a:xfrm>
        </p:grpSpPr>
        <p:sp>
          <p:nvSpPr>
            <p:cNvPr id="464" name="Rettangolo arrotondato"/>
            <p:cNvSpPr/>
            <p:nvPr/>
          </p:nvSpPr>
          <p:spPr>
            <a:xfrm>
              <a:off x="0" y="0"/>
              <a:ext cx="7534275" cy="904875"/>
            </a:xfrm>
            <a:prstGeom prst="roundRect">
              <a:avLst>
                <a:gd name="adj" fmla="val 16667"/>
              </a:avLst>
            </a:prstGeom>
            <a:solidFill>
              <a:srgbClr val="FFFFFF"/>
            </a:solidFill>
            <a:ln w="25400" cap="flat">
              <a:solidFill>
                <a:srgbClr val="C01E24"/>
              </a:solidFill>
              <a:prstDash val="solid"/>
              <a:round/>
            </a:ln>
            <a:effectLst/>
          </p:spPr>
          <p:txBody>
            <a:bodyPr wrap="square" lIns="45719" tIns="45719" rIns="45719" bIns="45719" numCol="1" anchor="ctr">
              <a:noAutofit/>
            </a:bodyPr>
            <a:lstStyle/>
            <a:p>
              <a:pPr algn="ctr"/>
              <a:endParaRPr/>
            </a:p>
          </p:txBody>
        </p:sp>
        <p:sp>
          <p:nvSpPr>
            <p:cNvPr id="465" name="Dans les pays d'origine des migrants, les risques sanitaires dépendent..."/>
            <p:cNvSpPr txBox="1"/>
            <p:nvPr/>
          </p:nvSpPr>
          <p:spPr>
            <a:xfrm>
              <a:off x="102592" y="118772"/>
              <a:ext cx="7329091" cy="6673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203864"/>
                  </a:solidFill>
                </a:defRPr>
              </a:lvl1pPr>
            </a:lstStyle>
            <a:p>
              <a:r>
                <a:t>Dans les pays d'origine des migrants, les risques sanitaires dépendent...</a:t>
              </a:r>
            </a:p>
          </p:txBody>
        </p:sp>
      </p:grpSp>
      <p:grpSp>
        <p:nvGrpSpPr>
          <p:cNvPr id="469" name="Ορθογώνιο 9"/>
          <p:cNvGrpSpPr/>
          <p:nvPr/>
        </p:nvGrpSpPr>
        <p:grpSpPr>
          <a:xfrm>
            <a:off x="6134100" y="2479674"/>
            <a:ext cx="3505200" cy="904876"/>
            <a:chOff x="0" y="0"/>
            <a:chExt cx="3505200" cy="904875"/>
          </a:xfrm>
        </p:grpSpPr>
        <p:sp>
          <p:nvSpPr>
            <p:cNvPr id="467"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1600">
                  <a:latin typeface="Calibri"/>
                  <a:ea typeface="Calibri"/>
                  <a:cs typeface="Calibri"/>
                  <a:sym typeface="Calibri"/>
                </a:defRPr>
              </a:pPr>
              <a:endParaRPr/>
            </a:p>
          </p:txBody>
        </p:sp>
        <p:sp>
          <p:nvSpPr>
            <p:cNvPr id="468" name="B. Voisins"/>
            <p:cNvSpPr txBox="1"/>
            <p:nvPr/>
          </p:nvSpPr>
          <p:spPr>
            <a:xfrm>
              <a:off x="58419" y="302140"/>
              <a:ext cx="3388362" cy="3005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t>B. Voisins</a:t>
              </a:r>
            </a:p>
          </p:txBody>
        </p:sp>
      </p:grpSp>
      <p:grpSp>
        <p:nvGrpSpPr>
          <p:cNvPr id="472" name="Ορθογώνιο 10"/>
          <p:cNvGrpSpPr/>
          <p:nvPr/>
        </p:nvGrpSpPr>
        <p:grpSpPr>
          <a:xfrm>
            <a:off x="2105025" y="3727451"/>
            <a:ext cx="3505200" cy="904876"/>
            <a:chOff x="0" y="0"/>
            <a:chExt cx="3505200" cy="904875"/>
          </a:xfrm>
        </p:grpSpPr>
        <p:sp>
          <p:nvSpPr>
            <p:cNvPr id="470"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471" name="C. Animaux domestiques"/>
            <p:cNvSpPr txBox="1"/>
            <p:nvPr/>
          </p:nvSpPr>
          <p:spPr>
            <a:xfrm>
              <a:off x="58419" y="302140"/>
              <a:ext cx="3388362" cy="3005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t>C. Animaux domestiques</a:t>
              </a:r>
            </a:p>
          </p:txBody>
        </p:sp>
      </p:grpSp>
      <p:grpSp>
        <p:nvGrpSpPr>
          <p:cNvPr id="475" name="Ορθογώνιο 11"/>
          <p:cNvGrpSpPr/>
          <p:nvPr/>
        </p:nvGrpSpPr>
        <p:grpSpPr>
          <a:xfrm>
            <a:off x="6134100" y="3727450"/>
            <a:ext cx="3505200" cy="904875"/>
            <a:chOff x="0" y="0"/>
            <a:chExt cx="3505200" cy="904875"/>
          </a:xfrm>
        </p:grpSpPr>
        <p:sp>
          <p:nvSpPr>
            <p:cNvPr id="473"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474" name="D. Niveau d'éducation"/>
            <p:cNvSpPr txBox="1"/>
            <p:nvPr/>
          </p:nvSpPr>
          <p:spPr>
            <a:xfrm>
              <a:off x="58419" y="302140"/>
              <a:ext cx="3388362" cy="3005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t>D. Niveau d'éducation</a:t>
              </a:r>
            </a:p>
          </p:txBody>
        </p:sp>
      </p:grpSp>
      <p:sp>
        <p:nvSpPr>
          <p:cNvPr id="476" name="Google Shape;336;p16"/>
          <p:cNvSpPr txBox="1"/>
          <p:nvPr/>
        </p:nvSpPr>
        <p:spPr>
          <a:xfrm>
            <a:off x="2158332" y="1987414"/>
            <a:ext cx="3005897" cy="280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i="1">
                <a:latin typeface="Calibri"/>
                <a:ea typeface="Calibri"/>
                <a:cs typeface="Calibri"/>
                <a:sym typeface="Calibri"/>
              </a:defRPr>
            </a:lvl1pPr>
          </a:lstStyle>
          <a:p>
            <a:r>
              <a:t>Une seule réponse est correcte !</a:t>
            </a:r>
          </a:p>
        </p:txBody>
      </p:sp>
      <p:grpSp>
        <p:nvGrpSpPr>
          <p:cNvPr id="479" name="Ορθογώνιο 8"/>
          <p:cNvGrpSpPr/>
          <p:nvPr/>
        </p:nvGrpSpPr>
        <p:grpSpPr>
          <a:xfrm>
            <a:off x="2105025" y="2479673"/>
            <a:ext cx="3505200" cy="904876"/>
            <a:chOff x="0" y="0"/>
            <a:chExt cx="3505200" cy="904875"/>
          </a:xfrm>
        </p:grpSpPr>
        <p:sp>
          <p:nvSpPr>
            <p:cNvPr id="477"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478" name="A. Revendeurs locaux"/>
            <p:cNvSpPr txBox="1"/>
            <p:nvPr/>
          </p:nvSpPr>
          <p:spPr>
            <a:xfrm>
              <a:off x="58419" y="302140"/>
              <a:ext cx="3388362" cy="3005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t>A. Revendeurs locaux</a:t>
              </a: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Google Shape;114;p3"/>
          <p:cNvSpPr/>
          <p:nvPr/>
        </p:nvSpPr>
        <p:spPr>
          <a:xfrm>
            <a:off x="3047" y="-250370"/>
            <a:ext cx="12188954" cy="6858001"/>
          </a:xfrm>
          <a:prstGeom prst="rect">
            <a:avLst/>
          </a:prstGeom>
          <a:solidFill>
            <a:srgbClr val="FFFFFF"/>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97" name="Google Shape;115;p3"/>
          <p:cNvSpPr txBox="1">
            <a:spLocks noGrp="1"/>
          </p:cNvSpPr>
          <p:nvPr>
            <p:ph type="title"/>
          </p:nvPr>
        </p:nvSpPr>
        <p:spPr>
          <a:xfrm>
            <a:off x="5297761" y="329184"/>
            <a:ext cx="6251111" cy="1783079"/>
          </a:xfrm>
          <a:prstGeom prst="rect">
            <a:avLst/>
          </a:prstGeom>
        </p:spPr>
        <p:txBody>
          <a:bodyPr anchor="b"/>
          <a:lstStyle>
            <a:lvl1pPr>
              <a:defRPr sz="5400"/>
            </a:lvl1pPr>
          </a:lstStyle>
          <a:p>
            <a:r>
              <a:t>Modules</a:t>
            </a:r>
          </a:p>
        </p:txBody>
      </p:sp>
      <p:pic>
        <p:nvPicPr>
          <p:cNvPr id="198" name="Google Shape;116;p3" descr="Google Shape;116;p3"/>
          <p:cNvPicPr>
            <a:picLocks noChangeAspect="1"/>
          </p:cNvPicPr>
          <p:nvPr/>
        </p:nvPicPr>
        <p:blipFill>
          <a:blip r:embed="rId2">
            <a:extLst/>
          </a:blip>
          <a:srcRect l="15072" r="17014"/>
          <a:stretch>
            <a:fillRect/>
          </a:stretch>
        </p:blipFill>
        <p:spPr>
          <a:xfrm>
            <a:off x="0" y="9"/>
            <a:ext cx="4657346" cy="6857991"/>
          </a:xfrm>
          <a:prstGeom prst="rect">
            <a:avLst/>
          </a:prstGeom>
          <a:ln w="12700">
            <a:miter lim="400000"/>
          </a:ln>
        </p:spPr>
      </p:pic>
      <p:sp>
        <p:nvSpPr>
          <p:cNvPr id="199" name="Google Shape;119;p3"/>
          <p:cNvSpPr/>
          <p:nvPr/>
        </p:nvSpPr>
        <p:spPr>
          <a:xfrm>
            <a:off x="5297761" y="2150932"/>
            <a:ext cx="6251111" cy="777329"/>
          </a:xfrm>
          <a:prstGeom prst="roundRect">
            <a:avLst>
              <a:gd name="adj" fmla="val 16667"/>
            </a:avLst>
          </a:prstGeom>
          <a:solidFill>
            <a:srgbClr val="203864"/>
          </a:solidFill>
          <a:ln w="19050">
            <a:solidFill>
              <a:srgbClr val="BFBFBF"/>
            </a:solidFill>
            <a:miter/>
          </a:ln>
        </p:spPr>
        <p:txBody>
          <a:bodyPr lIns="45719" rIns="45719" anchor="ctr"/>
          <a:lstStyle/>
          <a:p>
            <a:endParaRPr/>
          </a:p>
        </p:txBody>
      </p:sp>
      <p:sp>
        <p:nvSpPr>
          <p:cNvPr id="200" name="Google Shape;120;p3"/>
          <p:cNvSpPr txBox="1"/>
          <p:nvPr/>
        </p:nvSpPr>
        <p:spPr>
          <a:xfrm>
            <a:off x="5529943" y="2377292"/>
            <a:ext cx="5986531" cy="401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chor="ctr">
            <a:spAutoFit/>
          </a:bodyPr>
          <a:lstStyle>
            <a:lvl1pPr>
              <a:lnSpc>
                <a:spcPct val="90000"/>
              </a:lnSpc>
              <a:defRPr sz="2000">
                <a:solidFill>
                  <a:srgbClr val="FFFFFF"/>
                </a:solidFill>
                <a:latin typeface="Calibri"/>
                <a:ea typeface="Calibri"/>
                <a:cs typeface="Calibri"/>
                <a:sym typeface="Calibri"/>
              </a:defRPr>
            </a:lvl1pPr>
          </a:lstStyle>
          <a:p>
            <a:r>
              <a:t>1. Qu'est-ce que la littératie en santé numérique ?</a:t>
            </a:r>
          </a:p>
        </p:txBody>
      </p:sp>
      <p:sp>
        <p:nvSpPr>
          <p:cNvPr id="201" name="Google Shape;121;p3"/>
          <p:cNvSpPr/>
          <p:nvPr/>
        </p:nvSpPr>
        <p:spPr>
          <a:xfrm>
            <a:off x="5297761" y="3012247"/>
            <a:ext cx="6251111" cy="664849"/>
          </a:xfrm>
          <a:prstGeom prst="roundRect">
            <a:avLst>
              <a:gd name="adj" fmla="val 16667"/>
            </a:avLst>
          </a:prstGeom>
          <a:solidFill>
            <a:srgbClr val="C00000"/>
          </a:solidFill>
          <a:ln w="19050">
            <a:solidFill>
              <a:srgbClr val="BFBFBF"/>
            </a:solidFill>
            <a:miter/>
          </a:ln>
        </p:spPr>
        <p:txBody>
          <a:bodyPr lIns="45719" rIns="45719" anchor="ctr"/>
          <a:lstStyle/>
          <a:p>
            <a:endParaRPr/>
          </a:p>
        </p:txBody>
      </p:sp>
      <p:sp>
        <p:nvSpPr>
          <p:cNvPr id="202" name="Google Shape;122;p3"/>
          <p:cNvSpPr txBox="1"/>
          <p:nvPr/>
        </p:nvSpPr>
        <p:spPr>
          <a:xfrm>
            <a:off x="5529943" y="3039163"/>
            <a:ext cx="5981225" cy="6810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chor="ctr">
            <a:spAutoFit/>
          </a:bodyPr>
          <a:lstStyle>
            <a:lvl1pPr>
              <a:lnSpc>
                <a:spcPct val="90000"/>
              </a:lnSpc>
              <a:defRPr sz="2000">
                <a:solidFill>
                  <a:srgbClr val="FFFFFF"/>
                </a:solidFill>
                <a:latin typeface="Calibri"/>
                <a:ea typeface="Calibri"/>
                <a:cs typeface="Calibri"/>
                <a:sym typeface="Calibri"/>
              </a:defRPr>
            </a:lvl1pPr>
          </a:lstStyle>
          <a:p>
            <a:r>
              <a:t>2. Les principaux problèmes de santé à l'arrivée dans un nouveau pays</a:t>
            </a:r>
          </a:p>
        </p:txBody>
      </p:sp>
      <p:sp>
        <p:nvSpPr>
          <p:cNvPr id="203" name="Google Shape;123;p3"/>
          <p:cNvSpPr/>
          <p:nvPr/>
        </p:nvSpPr>
        <p:spPr>
          <a:xfrm>
            <a:off x="5297761" y="3747146"/>
            <a:ext cx="6251111" cy="479702"/>
          </a:xfrm>
          <a:prstGeom prst="roundRect">
            <a:avLst>
              <a:gd name="adj" fmla="val 16667"/>
            </a:avLst>
          </a:prstGeom>
          <a:solidFill>
            <a:srgbClr val="203864"/>
          </a:solidFill>
          <a:ln w="19050">
            <a:solidFill>
              <a:srgbClr val="BFBFBF"/>
            </a:solidFill>
            <a:miter/>
          </a:ln>
        </p:spPr>
        <p:txBody>
          <a:bodyPr lIns="45719" rIns="45719" anchor="ctr"/>
          <a:lstStyle/>
          <a:p>
            <a:endParaRPr/>
          </a:p>
        </p:txBody>
      </p:sp>
      <p:sp>
        <p:nvSpPr>
          <p:cNvPr id="204" name="Google Shape;124;p3"/>
          <p:cNvSpPr txBox="1"/>
          <p:nvPr/>
        </p:nvSpPr>
        <p:spPr>
          <a:xfrm>
            <a:off x="5529942" y="3823000"/>
            <a:ext cx="5976461" cy="4011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chor="ctr">
            <a:spAutoFit/>
          </a:bodyPr>
          <a:lstStyle>
            <a:lvl1pPr>
              <a:lnSpc>
                <a:spcPct val="90000"/>
              </a:lnSpc>
              <a:defRPr sz="2000">
                <a:solidFill>
                  <a:srgbClr val="FFFFFF"/>
                </a:solidFill>
                <a:latin typeface="Calibri"/>
                <a:ea typeface="Calibri"/>
                <a:cs typeface="Calibri"/>
                <a:sym typeface="Calibri"/>
              </a:defRPr>
            </a:lvl1pPr>
          </a:lstStyle>
          <a:p>
            <a:r>
              <a:t>3. Les services de santé </a:t>
            </a:r>
          </a:p>
        </p:txBody>
      </p:sp>
      <p:sp>
        <p:nvSpPr>
          <p:cNvPr id="205" name="Google Shape;125;p3"/>
          <p:cNvSpPr/>
          <p:nvPr/>
        </p:nvSpPr>
        <p:spPr>
          <a:xfrm>
            <a:off x="5297761" y="4284447"/>
            <a:ext cx="6251111" cy="494382"/>
          </a:xfrm>
          <a:prstGeom prst="roundRect">
            <a:avLst>
              <a:gd name="adj" fmla="val 16667"/>
            </a:avLst>
          </a:prstGeom>
          <a:solidFill>
            <a:srgbClr val="203864"/>
          </a:solidFill>
          <a:ln w="19050">
            <a:solidFill>
              <a:srgbClr val="BFBFBF"/>
            </a:solidFill>
            <a:miter/>
          </a:ln>
        </p:spPr>
        <p:txBody>
          <a:bodyPr lIns="45719" rIns="45719" anchor="ctr"/>
          <a:lstStyle/>
          <a:p>
            <a:endParaRPr/>
          </a:p>
        </p:txBody>
      </p:sp>
      <p:sp>
        <p:nvSpPr>
          <p:cNvPr id="206" name="Google Shape;126;p3"/>
          <p:cNvSpPr txBox="1"/>
          <p:nvPr/>
        </p:nvSpPr>
        <p:spPr>
          <a:xfrm>
            <a:off x="5529943" y="4364234"/>
            <a:ext cx="5976458" cy="4011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chor="ctr">
            <a:spAutoFit/>
          </a:bodyPr>
          <a:lstStyle>
            <a:lvl1pPr>
              <a:lnSpc>
                <a:spcPct val="90000"/>
              </a:lnSpc>
              <a:defRPr sz="2000">
                <a:solidFill>
                  <a:srgbClr val="FFFFFF"/>
                </a:solidFill>
                <a:latin typeface="Calibri"/>
                <a:ea typeface="Calibri"/>
                <a:cs typeface="Calibri"/>
                <a:sym typeface="Calibri"/>
              </a:defRPr>
            </a:lvl1pPr>
          </a:lstStyle>
          <a:p>
            <a:r>
              <a:t>4. Développer ses connaissances  numériques </a:t>
            </a:r>
          </a:p>
        </p:txBody>
      </p:sp>
      <p:sp>
        <p:nvSpPr>
          <p:cNvPr id="207" name="Google Shape;127;p3"/>
          <p:cNvSpPr/>
          <p:nvPr/>
        </p:nvSpPr>
        <p:spPr>
          <a:xfrm>
            <a:off x="5297761" y="4836428"/>
            <a:ext cx="6251111" cy="678213"/>
          </a:xfrm>
          <a:prstGeom prst="roundRect">
            <a:avLst>
              <a:gd name="adj" fmla="val 16667"/>
            </a:avLst>
          </a:prstGeom>
          <a:solidFill>
            <a:srgbClr val="203864"/>
          </a:solidFill>
          <a:ln w="19050">
            <a:solidFill>
              <a:srgbClr val="BFBFBF"/>
            </a:solidFill>
            <a:miter/>
          </a:ln>
        </p:spPr>
        <p:txBody>
          <a:bodyPr lIns="45719" rIns="45719" anchor="ctr"/>
          <a:lstStyle/>
          <a:p>
            <a:endParaRPr/>
          </a:p>
        </p:txBody>
      </p:sp>
      <p:sp>
        <p:nvSpPr>
          <p:cNvPr id="208" name="Google Shape;128;p3"/>
          <p:cNvSpPr txBox="1"/>
          <p:nvPr/>
        </p:nvSpPr>
        <p:spPr>
          <a:xfrm>
            <a:off x="5529943" y="5012885"/>
            <a:ext cx="5981223" cy="4011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chor="ctr">
            <a:spAutoFit/>
          </a:bodyPr>
          <a:lstStyle>
            <a:lvl1pPr>
              <a:lnSpc>
                <a:spcPct val="90000"/>
              </a:lnSpc>
              <a:defRPr sz="2000">
                <a:solidFill>
                  <a:srgbClr val="FFFFFF"/>
                </a:solidFill>
                <a:latin typeface="Calibri"/>
                <a:ea typeface="Calibri"/>
                <a:cs typeface="Calibri"/>
                <a:sym typeface="Calibri"/>
              </a:defRPr>
            </a:lvl1pPr>
          </a:lstStyle>
          <a:p>
            <a:r>
              <a:t>5. Découvrir les outils de santé numériques</a:t>
            </a:r>
          </a:p>
        </p:txBody>
      </p:sp>
      <p:sp>
        <p:nvSpPr>
          <p:cNvPr id="209" name="Google Shape;129;p3"/>
          <p:cNvSpPr/>
          <p:nvPr/>
        </p:nvSpPr>
        <p:spPr>
          <a:xfrm>
            <a:off x="5297761" y="5580977"/>
            <a:ext cx="6251111" cy="569453"/>
          </a:xfrm>
          <a:prstGeom prst="roundRect">
            <a:avLst>
              <a:gd name="adj" fmla="val 16667"/>
            </a:avLst>
          </a:prstGeom>
          <a:solidFill>
            <a:srgbClr val="203864"/>
          </a:solidFill>
          <a:ln w="19050">
            <a:solidFill>
              <a:srgbClr val="BFBFBF"/>
            </a:solidFill>
            <a:miter/>
          </a:ln>
        </p:spPr>
        <p:txBody>
          <a:bodyPr lIns="45719" rIns="45719" anchor="ctr"/>
          <a:lstStyle/>
          <a:p>
            <a:endParaRPr/>
          </a:p>
        </p:txBody>
      </p:sp>
      <p:sp>
        <p:nvSpPr>
          <p:cNvPr id="210" name="Google Shape;130;p3"/>
          <p:cNvSpPr txBox="1"/>
          <p:nvPr/>
        </p:nvSpPr>
        <p:spPr>
          <a:xfrm>
            <a:off x="5529943" y="5525553"/>
            <a:ext cx="5977926" cy="681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chor="ctr">
            <a:spAutoFit/>
          </a:bodyPr>
          <a:lstStyle>
            <a:lvl1pPr>
              <a:lnSpc>
                <a:spcPct val="90000"/>
              </a:lnSpc>
              <a:defRPr sz="2000">
                <a:solidFill>
                  <a:srgbClr val="FFFFFF"/>
                </a:solidFill>
                <a:latin typeface="Calibri"/>
                <a:ea typeface="Calibri"/>
                <a:cs typeface="Calibri"/>
                <a:sym typeface="Calibri"/>
              </a:defRPr>
            </a:lvl1pPr>
          </a:lstStyle>
          <a:p>
            <a:r>
              <a:t>6. Être actif dans l'environnement de la santé numérique</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5" name="Ορθογώνιο: Στρογγύλεμα γωνιών 3"/>
          <p:cNvGrpSpPr/>
          <p:nvPr/>
        </p:nvGrpSpPr>
        <p:grpSpPr>
          <a:xfrm>
            <a:off x="2105025" y="1028700"/>
            <a:ext cx="7534275" cy="904875"/>
            <a:chOff x="0" y="0"/>
            <a:chExt cx="7534275" cy="904875"/>
          </a:xfrm>
        </p:grpSpPr>
        <p:sp>
          <p:nvSpPr>
            <p:cNvPr id="483" name="Rettangolo arrotondato"/>
            <p:cNvSpPr/>
            <p:nvPr/>
          </p:nvSpPr>
          <p:spPr>
            <a:xfrm>
              <a:off x="0" y="0"/>
              <a:ext cx="7534275" cy="904875"/>
            </a:xfrm>
            <a:prstGeom prst="roundRect">
              <a:avLst>
                <a:gd name="adj" fmla="val 16667"/>
              </a:avLst>
            </a:prstGeom>
            <a:solidFill>
              <a:srgbClr val="FFFFFF"/>
            </a:solidFill>
            <a:ln w="25400" cap="flat">
              <a:solidFill>
                <a:srgbClr val="C01E24"/>
              </a:solidFill>
              <a:prstDash val="solid"/>
              <a:round/>
            </a:ln>
            <a:effectLst/>
          </p:spPr>
          <p:txBody>
            <a:bodyPr wrap="square" lIns="45719" tIns="45719" rIns="45719" bIns="45719" numCol="1" anchor="ctr">
              <a:noAutofit/>
            </a:bodyPr>
            <a:lstStyle/>
            <a:p>
              <a:pPr algn="ctr"/>
              <a:endParaRPr/>
            </a:p>
          </p:txBody>
        </p:sp>
        <p:sp>
          <p:nvSpPr>
            <p:cNvPr id="484" name="Les maladies peuvent être traitées..."/>
            <p:cNvSpPr txBox="1"/>
            <p:nvPr/>
          </p:nvSpPr>
          <p:spPr>
            <a:xfrm>
              <a:off x="102592" y="282346"/>
              <a:ext cx="7329091" cy="3401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203864"/>
                  </a:solidFill>
                  <a:latin typeface="Calibri"/>
                  <a:ea typeface="Calibri"/>
                  <a:cs typeface="Calibri"/>
                  <a:sym typeface="Calibri"/>
                </a:defRPr>
              </a:lvl1pPr>
            </a:lstStyle>
            <a:p>
              <a:r>
                <a:t>Les maladies peuvent être traitées...</a:t>
              </a:r>
            </a:p>
          </p:txBody>
        </p:sp>
      </p:grpSp>
      <p:grpSp>
        <p:nvGrpSpPr>
          <p:cNvPr id="488" name="Ορθογώνιο 9"/>
          <p:cNvGrpSpPr/>
          <p:nvPr/>
        </p:nvGrpSpPr>
        <p:grpSpPr>
          <a:xfrm>
            <a:off x="6134100" y="2479674"/>
            <a:ext cx="3505200" cy="904876"/>
            <a:chOff x="0" y="0"/>
            <a:chExt cx="3505200" cy="904875"/>
          </a:xfrm>
        </p:grpSpPr>
        <p:sp>
          <p:nvSpPr>
            <p:cNvPr id="486"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487" name="B. Dans un supermarché, une halle de marché et tout rayon alimentaire"/>
            <p:cNvSpPr txBox="1"/>
            <p:nvPr/>
          </p:nvSpPr>
          <p:spPr>
            <a:xfrm>
              <a:off x="58419" y="175140"/>
              <a:ext cx="3388362" cy="5545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t>B. Dans un supermarché, une halle de marché et tout rayon alimentaire</a:t>
              </a:r>
            </a:p>
          </p:txBody>
        </p:sp>
      </p:grpSp>
      <p:grpSp>
        <p:nvGrpSpPr>
          <p:cNvPr id="491" name="Ορθογώνιο 10"/>
          <p:cNvGrpSpPr/>
          <p:nvPr/>
        </p:nvGrpSpPr>
        <p:grpSpPr>
          <a:xfrm>
            <a:off x="2105025" y="3727451"/>
            <a:ext cx="3505200" cy="904876"/>
            <a:chOff x="0" y="0"/>
            <a:chExt cx="3505200" cy="904875"/>
          </a:xfrm>
        </p:grpSpPr>
        <p:sp>
          <p:nvSpPr>
            <p:cNvPr id="489"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490" name="C. Dans l'agence pour l'emploi"/>
            <p:cNvSpPr txBox="1"/>
            <p:nvPr/>
          </p:nvSpPr>
          <p:spPr>
            <a:xfrm>
              <a:off x="58419" y="302140"/>
              <a:ext cx="3388362" cy="3005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t>C. Dans l'agence pour l'emploi</a:t>
              </a:r>
            </a:p>
          </p:txBody>
        </p:sp>
      </p:grpSp>
      <p:grpSp>
        <p:nvGrpSpPr>
          <p:cNvPr id="494" name="Ορθογώνιο 11"/>
          <p:cNvGrpSpPr/>
          <p:nvPr/>
        </p:nvGrpSpPr>
        <p:grpSpPr>
          <a:xfrm>
            <a:off x="2112607" y="2389056"/>
            <a:ext cx="3505201" cy="1062595"/>
            <a:chOff x="0" y="0"/>
            <a:chExt cx="3505200" cy="1062593"/>
          </a:xfrm>
        </p:grpSpPr>
        <p:sp>
          <p:nvSpPr>
            <p:cNvPr id="492" name="Rettangolo"/>
            <p:cNvSpPr/>
            <p:nvPr/>
          </p:nvSpPr>
          <p:spPr>
            <a:xfrm>
              <a:off x="0" y="78859"/>
              <a:ext cx="3505200" cy="904876"/>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493" name="A. Au cabinet du médecin, dans les hôpitaux, les centres médicaux, les pharmacies, chez le médecin homéopathe..."/>
            <p:cNvSpPr txBox="1"/>
            <p:nvPr/>
          </p:nvSpPr>
          <p:spPr>
            <a:xfrm>
              <a:off x="58419" y="0"/>
              <a:ext cx="3388362" cy="10625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t>A. Au cabinet du médecin, dans les hôpitaux, les centres médicaux, les pharmacies, chez le médecin homéopathe...</a:t>
              </a:r>
            </a:p>
          </p:txBody>
        </p:sp>
      </p:grpSp>
      <p:sp>
        <p:nvSpPr>
          <p:cNvPr id="495" name="Google Shape;336;p16"/>
          <p:cNvSpPr txBox="1"/>
          <p:nvPr/>
        </p:nvSpPr>
        <p:spPr>
          <a:xfrm>
            <a:off x="2158332" y="1987413"/>
            <a:ext cx="2825143" cy="280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i="1">
                <a:latin typeface="Calibri"/>
                <a:ea typeface="Calibri"/>
                <a:cs typeface="Calibri"/>
                <a:sym typeface="Calibri"/>
              </a:defRPr>
            </a:lvl1pPr>
          </a:lstStyle>
          <a:p>
            <a:r>
              <a:t>Une seule réponse est correcte !</a:t>
            </a:r>
          </a:p>
        </p:txBody>
      </p:sp>
      <p:grpSp>
        <p:nvGrpSpPr>
          <p:cNvPr id="498" name="Ορθογώνιο 8"/>
          <p:cNvGrpSpPr/>
          <p:nvPr/>
        </p:nvGrpSpPr>
        <p:grpSpPr>
          <a:xfrm>
            <a:off x="6134100" y="3727451"/>
            <a:ext cx="3505200" cy="904876"/>
            <a:chOff x="0" y="0"/>
            <a:chExt cx="3505200" cy="904875"/>
          </a:xfrm>
        </p:grpSpPr>
        <p:sp>
          <p:nvSpPr>
            <p:cNvPr id="496"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497" name="D. Uniquement dans les hôpitaux"/>
            <p:cNvSpPr txBox="1"/>
            <p:nvPr/>
          </p:nvSpPr>
          <p:spPr>
            <a:xfrm>
              <a:off x="58419" y="302140"/>
              <a:ext cx="3388362" cy="3005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t>D. Uniquement dans les hôpitaux</a:t>
              </a:r>
            </a:p>
          </p:txBody>
        </p:sp>
      </p:gr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4" name="Ορθογώνιο: Στρογγύλεμα γωνιών 3"/>
          <p:cNvGrpSpPr/>
          <p:nvPr/>
        </p:nvGrpSpPr>
        <p:grpSpPr>
          <a:xfrm>
            <a:off x="2105025" y="1028700"/>
            <a:ext cx="7534275" cy="904875"/>
            <a:chOff x="0" y="0"/>
            <a:chExt cx="7534275" cy="904875"/>
          </a:xfrm>
        </p:grpSpPr>
        <p:sp>
          <p:nvSpPr>
            <p:cNvPr id="502" name="Rettangolo arrotondato"/>
            <p:cNvSpPr/>
            <p:nvPr/>
          </p:nvSpPr>
          <p:spPr>
            <a:xfrm>
              <a:off x="0" y="0"/>
              <a:ext cx="7534275" cy="904875"/>
            </a:xfrm>
            <a:prstGeom prst="roundRect">
              <a:avLst>
                <a:gd name="adj" fmla="val 16667"/>
              </a:avLst>
            </a:prstGeom>
            <a:solidFill>
              <a:srgbClr val="FFFFFF"/>
            </a:solidFill>
            <a:ln w="25400" cap="flat">
              <a:solidFill>
                <a:srgbClr val="C01E24"/>
              </a:solidFill>
              <a:prstDash val="solid"/>
              <a:round/>
            </a:ln>
            <a:effectLst/>
          </p:spPr>
          <p:txBody>
            <a:bodyPr wrap="square" lIns="45719" tIns="45719" rIns="45719" bIns="45719" numCol="1" anchor="ctr">
              <a:noAutofit/>
            </a:bodyPr>
            <a:lstStyle/>
            <a:p>
              <a:pPr algn="ctr"/>
              <a:endParaRPr/>
            </a:p>
          </p:txBody>
        </p:sp>
        <p:sp>
          <p:nvSpPr>
            <p:cNvPr id="503" name="En cas de maladie, l'aide numérique ..."/>
            <p:cNvSpPr txBox="1"/>
            <p:nvPr/>
          </p:nvSpPr>
          <p:spPr>
            <a:xfrm>
              <a:off x="102592" y="282346"/>
              <a:ext cx="7329091" cy="3401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203864"/>
                  </a:solidFill>
                  <a:latin typeface="Calibri"/>
                  <a:ea typeface="Calibri"/>
                  <a:cs typeface="Calibri"/>
                  <a:sym typeface="Calibri"/>
                </a:defRPr>
              </a:lvl1pPr>
            </a:lstStyle>
            <a:p>
              <a:r>
                <a:t>En cas de maladie, l'aide numérique ...</a:t>
              </a:r>
            </a:p>
          </p:txBody>
        </p:sp>
      </p:grpSp>
      <p:grpSp>
        <p:nvGrpSpPr>
          <p:cNvPr id="507" name="Ορθογώνιο 9"/>
          <p:cNvGrpSpPr/>
          <p:nvPr/>
        </p:nvGrpSpPr>
        <p:grpSpPr>
          <a:xfrm>
            <a:off x="6096000" y="3741325"/>
            <a:ext cx="3505200" cy="904876"/>
            <a:chOff x="0" y="0"/>
            <a:chExt cx="3505200" cy="904875"/>
          </a:xfrm>
        </p:grpSpPr>
        <p:sp>
          <p:nvSpPr>
            <p:cNvPr id="505"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506" name="D. Il est toujours crédible"/>
            <p:cNvSpPr txBox="1"/>
            <p:nvPr/>
          </p:nvSpPr>
          <p:spPr>
            <a:xfrm>
              <a:off x="58419" y="302140"/>
              <a:ext cx="3388362" cy="3005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t>D. Il est toujours crédible</a:t>
              </a:r>
            </a:p>
          </p:txBody>
        </p:sp>
      </p:grpSp>
      <p:grpSp>
        <p:nvGrpSpPr>
          <p:cNvPr id="510" name="Ορθογώνιο 10"/>
          <p:cNvGrpSpPr/>
          <p:nvPr/>
        </p:nvGrpSpPr>
        <p:grpSpPr>
          <a:xfrm>
            <a:off x="2105025" y="3727451"/>
            <a:ext cx="3505200" cy="904876"/>
            <a:chOff x="0" y="0"/>
            <a:chExt cx="3505200" cy="904875"/>
          </a:xfrm>
        </p:grpSpPr>
        <p:sp>
          <p:nvSpPr>
            <p:cNvPr id="508"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509" name="C. C'est le meilleur moyen de diagnostiquer"/>
            <p:cNvSpPr txBox="1"/>
            <p:nvPr/>
          </p:nvSpPr>
          <p:spPr>
            <a:xfrm>
              <a:off x="58419" y="175140"/>
              <a:ext cx="3388362" cy="5545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t>C. C'est le meilleur moyen de diagnostiquer</a:t>
              </a:r>
            </a:p>
          </p:txBody>
        </p:sp>
      </p:grpSp>
      <p:grpSp>
        <p:nvGrpSpPr>
          <p:cNvPr id="513" name="Ορθογώνιο 11"/>
          <p:cNvGrpSpPr/>
          <p:nvPr/>
        </p:nvGrpSpPr>
        <p:grpSpPr>
          <a:xfrm>
            <a:off x="6096000" y="2479673"/>
            <a:ext cx="3505200" cy="904876"/>
            <a:chOff x="0" y="0"/>
            <a:chExt cx="3505200" cy="904875"/>
          </a:xfrm>
        </p:grpSpPr>
        <p:sp>
          <p:nvSpPr>
            <p:cNvPr id="511"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1600">
                  <a:latin typeface="Calibri"/>
                  <a:ea typeface="Calibri"/>
                  <a:cs typeface="Calibri"/>
                  <a:sym typeface="Calibri"/>
                </a:defRPr>
              </a:pPr>
              <a:endParaRPr/>
            </a:p>
          </p:txBody>
        </p:sp>
        <p:sp>
          <p:nvSpPr>
            <p:cNvPr id="512" name="B. Il s'agit d'une forme possible d'orientation"/>
            <p:cNvSpPr txBox="1"/>
            <p:nvPr/>
          </p:nvSpPr>
          <p:spPr>
            <a:xfrm>
              <a:off x="58419" y="175140"/>
              <a:ext cx="3388362" cy="5545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t>B. Il s'agit d'une forme possible d'orientation</a:t>
              </a:r>
            </a:p>
          </p:txBody>
        </p:sp>
      </p:grpSp>
      <p:sp>
        <p:nvSpPr>
          <p:cNvPr id="514" name="Google Shape;336;p16"/>
          <p:cNvSpPr txBox="1"/>
          <p:nvPr/>
        </p:nvSpPr>
        <p:spPr>
          <a:xfrm>
            <a:off x="2158332" y="1987414"/>
            <a:ext cx="3080325" cy="280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i="1">
                <a:latin typeface="Calibri"/>
                <a:ea typeface="Calibri"/>
                <a:cs typeface="Calibri"/>
                <a:sym typeface="Calibri"/>
              </a:defRPr>
            </a:lvl1pPr>
          </a:lstStyle>
          <a:p>
            <a:r>
              <a:t>Une seule réponse est correcte !</a:t>
            </a:r>
          </a:p>
        </p:txBody>
      </p:sp>
      <p:grpSp>
        <p:nvGrpSpPr>
          <p:cNvPr id="517" name="Ορθογώνιο 8"/>
          <p:cNvGrpSpPr/>
          <p:nvPr/>
        </p:nvGrpSpPr>
        <p:grpSpPr>
          <a:xfrm>
            <a:off x="2105025" y="2479673"/>
            <a:ext cx="3505200" cy="904876"/>
            <a:chOff x="0" y="0"/>
            <a:chExt cx="3505200" cy="904875"/>
          </a:xfrm>
        </p:grpSpPr>
        <p:sp>
          <p:nvSpPr>
            <p:cNvPr id="515"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516" name="A. Non proposé par les médecins"/>
            <p:cNvSpPr txBox="1"/>
            <p:nvPr/>
          </p:nvSpPr>
          <p:spPr>
            <a:xfrm>
              <a:off x="58419" y="302140"/>
              <a:ext cx="3388362" cy="3005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t>A. Non proposé par les médecins</a:t>
              </a:r>
            </a:p>
          </p:txBody>
        </p:sp>
      </p:gr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3" name="Ορθογώνιο: Στρογγύλεμα γωνιών 3"/>
          <p:cNvGrpSpPr/>
          <p:nvPr/>
        </p:nvGrpSpPr>
        <p:grpSpPr>
          <a:xfrm>
            <a:off x="2105025" y="1028700"/>
            <a:ext cx="7534275" cy="904875"/>
            <a:chOff x="0" y="0"/>
            <a:chExt cx="7534275" cy="904875"/>
          </a:xfrm>
        </p:grpSpPr>
        <p:sp>
          <p:nvSpPr>
            <p:cNvPr id="521" name="Rettangolo arrotondato"/>
            <p:cNvSpPr/>
            <p:nvPr/>
          </p:nvSpPr>
          <p:spPr>
            <a:xfrm>
              <a:off x="0" y="0"/>
              <a:ext cx="7534275" cy="904875"/>
            </a:xfrm>
            <a:prstGeom prst="roundRect">
              <a:avLst>
                <a:gd name="adj" fmla="val 16667"/>
              </a:avLst>
            </a:prstGeom>
            <a:solidFill>
              <a:srgbClr val="FFFFFF"/>
            </a:solidFill>
            <a:ln w="25400" cap="flat">
              <a:solidFill>
                <a:srgbClr val="C01E24"/>
              </a:solidFill>
              <a:prstDash val="solid"/>
              <a:round/>
            </a:ln>
            <a:effectLst/>
          </p:spPr>
          <p:txBody>
            <a:bodyPr wrap="square" lIns="45719" tIns="45719" rIns="45719" bIns="45719" numCol="1" anchor="ctr">
              <a:noAutofit/>
            </a:bodyPr>
            <a:lstStyle/>
            <a:p>
              <a:pPr algn="ctr"/>
              <a:endParaRPr/>
            </a:p>
          </p:txBody>
        </p:sp>
        <p:sp>
          <p:nvSpPr>
            <p:cNvPr id="522" name="Le conseil médical numérique peut avoir lieu via"/>
            <p:cNvSpPr txBox="1"/>
            <p:nvPr/>
          </p:nvSpPr>
          <p:spPr>
            <a:xfrm>
              <a:off x="102592" y="282346"/>
              <a:ext cx="7329091" cy="3401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203864"/>
                  </a:solidFill>
                  <a:latin typeface="Calibri"/>
                  <a:ea typeface="Calibri"/>
                  <a:cs typeface="Calibri"/>
                  <a:sym typeface="Calibri"/>
                </a:defRPr>
              </a:lvl1pPr>
            </a:lstStyle>
            <a:p>
              <a:r>
                <a:t>Le conseil médical numérique peut avoir lieu via</a:t>
              </a:r>
            </a:p>
          </p:txBody>
        </p:sp>
      </p:grpSp>
      <p:grpSp>
        <p:nvGrpSpPr>
          <p:cNvPr id="526" name="Ορθογώνιο 9"/>
          <p:cNvGrpSpPr/>
          <p:nvPr/>
        </p:nvGrpSpPr>
        <p:grpSpPr>
          <a:xfrm>
            <a:off x="6096000" y="3741325"/>
            <a:ext cx="3505200" cy="904876"/>
            <a:chOff x="0" y="0"/>
            <a:chExt cx="3505200" cy="904875"/>
          </a:xfrm>
        </p:grpSpPr>
        <p:sp>
          <p:nvSpPr>
            <p:cNvPr id="524"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525" name="D. Toute personne qui possède un ordinateur"/>
            <p:cNvSpPr txBox="1"/>
            <p:nvPr/>
          </p:nvSpPr>
          <p:spPr>
            <a:xfrm>
              <a:off x="58419" y="175140"/>
              <a:ext cx="3388362" cy="5545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t>D. Toute personne qui possède un ordinateur</a:t>
              </a:r>
            </a:p>
          </p:txBody>
        </p:sp>
      </p:grpSp>
      <p:grpSp>
        <p:nvGrpSpPr>
          <p:cNvPr id="529" name="Ορθογώνιο 10"/>
          <p:cNvGrpSpPr/>
          <p:nvPr/>
        </p:nvGrpSpPr>
        <p:grpSpPr>
          <a:xfrm>
            <a:off x="2105025" y="3727451"/>
            <a:ext cx="3505200" cy="904876"/>
            <a:chOff x="0" y="0"/>
            <a:chExt cx="3505200" cy="904875"/>
          </a:xfrm>
        </p:grpSpPr>
        <p:sp>
          <p:nvSpPr>
            <p:cNvPr id="527"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528" name="C. Crier à l'aide depuis la fenêtre"/>
            <p:cNvSpPr txBox="1"/>
            <p:nvPr/>
          </p:nvSpPr>
          <p:spPr>
            <a:xfrm>
              <a:off x="58419" y="302140"/>
              <a:ext cx="3388362" cy="3005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t>C. Crier à l'aide depuis la fenêtre</a:t>
              </a:r>
            </a:p>
          </p:txBody>
        </p:sp>
      </p:grpSp>
      <p:grpSp>
        <p:nvGrpSpPr>
          <p:cNvPr id="532" name="Ορθογώνιο 11"/>
          <p:cNvGrpSpPr/>
          <p:nvPr/>
        </p:nvGrpSpPr>
        <p:grpSpPr>
          <a:xfrm>
            <a:off x="2112607" y="2558882"/>
            <a:ext cx="3505201" cy="904876"/>
            <a:chOff x="0" y="0"/>
            <a:chExt cx="3505200" cy="904875"/>
          </a:xfrm>
        </p:grpSpPr>
        <p:sp>
          <p:nvSpPr>
            <p:cNvPr id="530"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531" name="A. Téléphones mobiles, tablettes, ordinateurs de bureau"/>
            <p:cNvSpPr txBox="1"/>
            <p:nvPr/>
          </p:nvSpPr>
          <p:spPr>
            <a:xfrm>
              <a:off x="58419" y="175140"/>
              <a:ext cx="3388362" cy="5545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t>A. Téléphones mobiles, tablettes, ordinateurs de bureau</a:t>
              </a:r>
            </a:p>
          </p:txBody>
        </p:sp>
      </p:grpSp>
      <p:sp>
        <p:nvSpPr>
          <p:cNvPr id="533" name="Google Shape;336;p16"/>
          <p:cNvSpPr txBox="1"/>
          <p:nvPr/>
        </p:nvSpPr>
        <p:spPr>
          <a:xfrm>
            <a:off x="2158332" y="1987413"/>
            <a:ext cx="3569423" cy="280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i="1">
                <a:latin typeface="Calibri"/>
                <a:ea typeface="Calibri"/>
                <a:cs typeface="Calibri"/>
                <a:sym typeface="Calibri"/>
              </a:defRPr>
            </a:lvl1pPr>
          </a:lstStyle>
          <a:p>
            <a:r>
              <a:t>Une seule réponse est correcte !</a:t>
            </a:r>
          </a:p>
        </p:txBody>
      </p:sp>
      <p:grpSp>
        <p:nvGrpSpPr>
          <p:cNvPr id="536" name="Ορθογώνιο 8"/>
          <p:cNvGrpSpPr/>
          <p:nvPr/>
        </p:nvGrpSpPr>
        <p:grpSpPr>
          <a:xfrm>
            <a:off x="6096000" y="2569440"/>
            <a:ext cx="3505200" cy="904876"/>
            <a:chOff x="0" y="0"/>
            <a:chExt cx="3505200" cy="904875"/>
          </a:xfrm>
        </p:grpSpPr>
        <p:sp>
          <p:nvSpPr>
            <p:cNvPr id="534"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535" name="A. Non proposé par les médecins"/>
            <p:cNvSpPr txBox="1"/>
            <p:nvPr/>
          </p:nvSpPr>
          <p:spPr>
            <a:xfrm>
              <a:off x="58419" y="302140"/>
              <a:ext cx="3388362" cy="3005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t>A. Non proposé par les médecins</a:t>
              </a:r>
            </a:p>
          </p:txBody>
        </p:sp>
      </p:gr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 name="Ορθογώνιο: Στρογγύλεμα γωνιών 3"/>
          <p:cNvGrpSpPr/>
          <p:nvPr/>
        </p:nvGrpSpPr>
        <p:grpSpPr>
          <a:xfrm>
            <a:off x="2105025" y="1028700"/>
            <a:ext cx="7534275" cy="904875"/>
            <a:chOff x="0" y="0"/>
            <a:chExt cx="7534275" cy="904875"/>
          </a:xfrm>
        </p:grpSpPr>
        <p:sp>
          <p:nvSpPr>
            <p:cNvPr id="540" name="Rettangolo arrotondato"/>
            <p:cNvSpPr/>
            <p:nvPr/>
          </p:nvSpPr>
          <p:spPr>
            <a:xfrm>
              <a:off x="0" y="0"/>
              <a:ext cx="7534275" cy="904875"/>
            </a:xfrm>
            <a:prstGeom prst="roundRect">
              <a:avLst>
                <a:gd name="adj" fmla="val 16667"/>
              </a:avLst>
            </a:prstGeom>
            <a:solidFill>
              <a:srgbClr val="FFFFFF"/>
            </a:solidFill>
            <a:ln w="25400" cap="flat">
              <a:solidFill>
                <a:srgbClr val="C01E24"/>
              </a:solidFill>
              <a:prstDash val="solid"/>
              <a:round/>
            </a:ln>
            <a:effectLst/>
          </p:spPr>
          <p:txBody>
            <a:bodyPr wrap="square" lIns="45719" tIns="45719" rIns="45719" bIns="45719" numCol="1" anchor="ctr">
              <a:noAutofit/>
            </a:bodyPr>
            <a:lstStyle/>
            <a:p>
              <a:pPr algn="ctr"/>
              <a:endParaRPr/>
            </a:p>
          </p:txBody>
        </p:sp>
        <p:sp>
          <p:nvSpPr>
            <p:cNvPr id="541" name="Les risques sanitaires liés à l'arrivée dans un nouveau pays sont les suivants"/>
            <p:cNvSpPr txBox="1"/>
            <p:nvPr/>
          </p:nvSpPr>
          <p:spPr>
            <a:xfrm>
              <a:off x="102592" y="118772"/>
              <a:ext cx="7329091" cy="6673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203864"/>
                  </a:solidFill>
                </a:defRPr>
              </a:lvl1pPr>
            </a:lstStyle>
            <a:p>
              <a:r>
                <a:t>Les risques sanitaires liés à l'arrivée dans un nouveau pays sont les suivants </a:t>
              </a:r>
            </a:p>
          </p:txBody>
        </p:sp>
      </p:grpSp>
      <p:grpSp>
        <p:nvGrpSpPr>
          <p:cNvPr id="545" name="Ορθογώνιο 4"/>
          <p:cNvGrpSpPr/>
          <p:nvPr/>
        </p:nvGrpSpPr>
        <p:grpSpPr>
          <a:xfrm>
            <a:off x="2105025" y="2479675"/>
            <a:ext cx="3505200" cy="904875"/>
            <a:chOff x="0" y="0"/>
            <a:chExt cx="3505200" cy="904875"/>
          </a:xfrm>
        </p:grpSpPr>
        <p:sp>
          <p:nvSpPr>
            <p:cNvPr id="543"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544" name="A. les tableaux cliniques existants s'aggravent"/>
            <p:cNvSpPr txBox="1"/>
            <p:nvPr/>
          </p:nvSpPr>
          <p:spPr>
            <a:xfrm>
              <a:off x="58419" y="206425"/>
              <a:ext cx="3388362" cy="4920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A. les tableaux cliniques existants s'aggravent</a:t>
              </a:r>
            </a:p>
          </p:txBody>
        </p:sp>
      </p:grpSp>
      <p:grpSp>
        <p:nvGrpSpPr>
          <p:cNvPr id="548" name="Ορθογώνιο 9"/>
          <p:cNvGrpSpPr/>
          <p:nvPr/>
        </p:nvGrpSpPr>
        <p:grpSpPr>
          <a:xfrm>
            <a:off x="6134100" y="2479674"/>
            <a:ext cx="3505200" cy="904876"/>
            <a:chOff x="0" y="0"/>
            <a:chExt cx="3505200" cy="904875"/>
          </a:xfrm>
        </p:grpSpPr>
        <p:sp>
          <p:nvSpPr>
            <p:cNvPr id="546"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547" name="B. Lignes terrestres sans affichage"/>
            <p:cNvSpPr txBox="1"/>
            <p:nvPr/>
          </p:nvSpPr>
          <p:spPr>
            <a:xfrm>
              <a:off x="58419" y="308025"/>
              <a:ext cx="3388362" cy="2888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B. Lignes terrestres sans affichage</a:t>
              </a:r>
            </a:p>
          </p:txBody>
        </p:sp>
      </p:grpSp>
      <p:grpSp>
        <p:nvGrpSpPr>
          <p:cNvPr id="551" name="Ορθογώνιο 10"/>
          <p:cNvGrpSpPr/>
          <p:nvPr/>
        </p:nvGrpSpPr>
        <p:grpSpPr>
          <a:xfrm>
            <a:off x="2105025" y="3727451"/>
            <a:ext cx="3505200" cy="904876"/>
            <a:chOff x="0" y="0"/>
            <a:chExt cx="3505200" cy="904875"/>
          </a:xfrm>
        </p:grpSpPr>
        <p:sp>
          <p:nvSpPr>
            <p:cNvPr id="549"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550" name="C. Les accidents de la route ne sont pas du tout traités"/>
            <p:cNvSpPr txBox="1"/>
            <p:nvPr/>
          </p:nvSpPr>
          <p:spPr>
            <a:xfrm>
              <a:off x="58419" y="206425"/>
              <a:ext cx="3388362" cy="4920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C. Les accidents de la route ne sont pas du tout traités</a:t>
              </a:r>
            </a:p>
          </p:txBody>
        </p:sp>
      </p:grpSp>
      <p:grpSp>
        <p:nvGrpSpPr>
          <p:cNvPr id="554" name="Ορθογώνιο 11"/>
          <p:cNvGrpSpPr/>
          <p:nvPr/>
        </p:nvGrpSpPr>
        <p:grpSpPr>
          <a:xfrm>
            <a:off x="6134100" y="3727450"/>
            <a:ext cx="3505200" cy="904875"/>
            <a:chOff x="0" y="0"/>
            <a:chExt cx="3505200" cy="904875"/>
          </a:xfrm>
        </p:grpSpPr>
        <p:sp>
          <p:nvSpPr>
            <p:cNvPr id="552"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553" name="D. Des plats peu familiers mènent des difficultés nutritionnelles."/>
            <p:cNvSpPr txBox="1"/>
            <p:nvPr/>
          </p:nvSpPr>
          <p:spPr>
            <a:xfrm>
              <a:off x="58419" y="206425"/>
              <a:ext cx="3388362" cy="4920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D. Des plats peu familiers mènent des difficultés nutritionnelles.</a:t>
              </a:r>
            </a:p>
          </p:txBody>
        </p:sp>
      </p:grpSp>
      <p:sp>
        <p:nvSpPr>
          <p:cNvPr id="555" name="TextBox 6"/>
          <p:cNvSpPr txBox="1"/>
          <p:nvPr/>
        </p:nvSpPr>
        <p:spPr>
          <a:xfrm>
            <a:off x="2158327" y="1987413"/>
            <a:ext cx="2564865"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i="1"/>
            </a:lvl1pPr>
          </a:lstStyle>
          <a:p>
            <a:r>
              <a:t>Deux réponses sont correctes !</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1" name="Ορθογώνιο: Στρογγύλεμα γωνιών 3"/>
          <p:cNvGrpSpPr/>
          <p:nvPr/>
        </p:nvGrpSpPr>
        <p:grpSpPr>
          <a:xfrm>
            <a:off x="2105025" y="1028700"/>
            <a:ext cx="7534275" cy="904875"/>
            <a:chOff x="0" y="0"/>
            <a:chExt cx="7534275" cy="904875"/>
          </a:xfrm>
        </p:grpSpPr>
        <p:sp>
          <p:nvSpPr>
            <p:cNvPr id="559" name="Rettangolo arrotondato"/>
            <p:cNvSpPr/>
            <p:nvPr/>
          </p:nvSpPr>
          <p:spPr>
            <a:xfrm>
              <a:off x="0" y="0"/>
              <a:ext cx="7534275" cy="904875"/>
            </a:xfrm>
            <a:prstGeom prst="roundRect">
              <a:avLst>
                <a:gd name="adj" fmla="val 16667"/>
              </a:avLst>
            </a:prstGeom>
            <a:solidFill>
              <a:srgbClr val="FFFFFF"/>
            </a:solidFill>
            <a:ln w="25400" cap="flat">
              <a:solidFill>
                <a:srgbClr val="C01E24"/>
              </a:solidFill>
              <a:prstDash val="solid"/>
              <a:round/>
            </a:ln>
            <a:effectLst/>
          </p:spPr>
          <p:txBody>
            <a:bodyPr wrap="square" lIns="45719" tIns="45719" rIns="45719" bIns="45719" numCol="1" anchor="ctr">
              <a:noAutofit/>
            </a:bodyPr>
            <a:lstStyle/>
            <a:p>
              <a:pPr algn="ctr">
                <a:defRPr sz="2000" b="1">
                  <a:solidFill>
                    <a:srgbClr val="203864"/>
                  </a:solidFill>
                  <a:latin typeface="Calibri"/>
                  <a:ea typeface="Calibri"/>
                  <a:cs typeface="Calibri"/>
                  <a:sym typeface="Calibri"/>
                </a:defRPr>
              </a:pPr>
              <a:endParaRPr/>
            </a:p>
          </p:txBody>
        </p:sp>
        <p:sp>
          <p:nvSpPr>
            <p:cNvPr id="560" name="Il n'est pas nécessaire de consulter un médecin pour suivre des conseils sur Internet."/>
            <p:cNvSpPr txBox="1"/>
            <p:nvPr/>
          </p:nvSpPr>
          <p:spPr>
            <a:xfrm>
              <a:off x="102592" y="129946"/>
              <a:ext cx="7329091" cy="6449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203864"/>
                  </a:solidFill>
                  <a:latin typeface="Calibri"/>
                  <a:ea typeface="Calibri"/>
                  <a:cs typeface="Calibri"/>
                  <a:sym typeface="Calibri"/>
                </a:defRPr>
              </a:lvl1pPr>
            </a:lstStyle>
            <a:p>
              <a:r>
                <a:t>Il n'est pas nécessaire de consulter un médecin pour suivre des conseils sur Internet.</a:t>
              </a:r>
            </a:p>
          </p:txBody>
        </p:sp>
      </p:grpSp>
      <p:grpSp>
        <p:nvGrpSpPr>
          <p:cNvPr id="564" name="Ορθογώνιο 4"/>
          <p:cNvGrpSpPr/>
          <p:nvPr/>
        </p:nvGrpSpPr>
        <p:grpSpPr>
          <a:xfrm>
            <a:off x="2105025" y="2479675"/>
            <a:ext cx="3505200" cy="904875"/>
            <a:chOff x="0" y="0"/>
            <a:chExt cx="3505200" cy="904875"/>
          </a:xfrm>
        </p:grpSpPr>
        <p:sp>
          <p:nvSpPr>
            <p:cNvPr id="562"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563" name="Vraie"/>
            <p:cNvSpPr txBox="1"/>
            <p:nvPr/>
          </p:nvSpPr>
          <p:spPr>
            <a:xfrm>
              <a:off x="58419" y="308025"/>
              <a:ext cx="3388362" cy="2888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Vraie </a:t>
              </a:r>
            </a:p>
          </p:txBody>
        </p:sp>
      </p:grpSp>
      <p:grpSp>
        <p:nvGrpSpPr>
          <p:cNvPr id="567" name="Ορθογώνιο 9"/>
          <p:cNvGrpSpPr/>
          <p:nvPr/>
        </p:nvGrpSpPr>
        <p:grpSpPr>
          <a:xfrm>
            <a:off x="6134100" y="2479674"/>
            <a:ext cx="3505200" cy="904876"/>
            <a:chOff x="0" y="0"/>
            <a:chExt cx="3505200" cy="904875"/>
          </a:xfrm>
        </p:grpSpPr>
        <p:sp>
          <p:nvSpPr>
            <p:cNvPr id="565"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566" name="Faux"/>
            <p:cNvSpPr txBox="1"/>
            <p:nvPr/>
          </p:nvSpPr>
          <p:spPr>
            <a:xfrm>
              <a:off x="58419" y="308025"/>
              <a:ext cx="3388362" cy="2888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Faux</a:t>
              </a:r>
            </a:p>
          </p:txBody>
        </p:sp>
      </p:gr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 name="Ορθογώνιο: Στρογγύλεμα γωνιών 3"/>
          <p:cNvGrpSpPr/>
          <p:nvPr/>
        </p:nvGrpSpPr>
        <p:grpSpPr>
          <a:xfrm>
            <a:off x="2105025" y="1028700"/>
            <a:ext cx="7534275" cy="904875"/>
            <a:chOff x="0" y="0"/>
            <a:chExt cx="7534275" cy="904875"/>
          </a:xfrm>
        </p:grpSpPr>
        <p:sp>
          <p:nvSpPr>
            <p:cNvPr id="571" name="Rettangolo arrotondato"/>
            <p:cNvSpPr/>
            <p:nvPr/>
          </p:nvSpPr>
          <p:spPr>
            <a:xfrm>
              <a:off x="0" y="0"/>
              <a:ext cx="7534275" cy="904875"/>
            </a:xfrm>
            <a:prstGeom prst="roundRect">
              <a:avLst>
                <a:gd name="adj" fmla="val 16667"/>
              </a:avLst>
            </a:prstGeom>
            <a:solidFill>
              <a:srgbClr val="FFFFFF"/>
            </a:solidFill>
            <a:ln w="25400" cap="flat">
              <a:solidFill>
                <a:srgbClr val="C01E24"/>
              </a:solidFill>
              <a:prstDash val="solid"/>
              <a:round/>
            </a:ln>
            <a:effectLst/>
          </p:spPr>
          <p:txBody>
            <a:bodyPr wrap="square" lIns="45719" tIns="45719" rIns="45719" bIns="45719" numCol="1" anchor="ctr">
              <a:noAutofit/>
            </a:bodyPr>
            <a:lstStyle/>
            <a:p>
              <a:pPr algn="ctr">
                <a:defRPr sz="2000" b="1">
                  <a:solidFill>
                    <a:srgbClr val="203864"/>
                  </a:solidFill>
                  <a:latin typeface="Calibri"/>
                  <a:ea typeface="Calibri"/>
                  <a:cs typeface="Calibri"/>
                  <a:sym typeface="Calibri"/>
                </a:defRPr>
              </a:pPr>
              <a:endParaRPr/>
            </a:p>
          </p:txBody>
        </p:sp>
        <p:sp>
          <p:nvSpPr>
            <p:cNvPr id="572" name="Le traitement médical est assuré par des médecins uniquement en cas de recrutement."/>
            <p:cNvSpPr txBox="1"/>
            <p:nvPr/>
          </p:nvSpPr>
          <p:spPr>
            <a:xfrm>
              <a:off x="102592" y="129946"/>
              <a:ext cx="7329091" cy="6449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203864"/>
                  </a:solidFill>
                  <a:latin typeface="Calibri"/>
                  <a:ea typeface="Calibri"/>
                  <a:cs typeface="Calibri"/>
                  <a:sym typeface="Calibri"/>
                </a:defRPr>
              </a:lvl1pPr>
            </a:lstStyle>
            <a:p>
              <a:r>
                <a:t>Le traitement médical est assuré par des médecins uniquement en cas de recrutement.</a:t>
              </a:r>
            </a:p>
          </p:txBody>
        </p:sp>
      </p:grpSp>
      <p:grpSp>
        <p:nvGrpSpPr>
          <p:cNvPr id="576" name="Ορθογώνιο 4"/>
          <p:cNvGrpSpPr/>
          <p:nvPr/>
        </p:nvGrpSpPr>
        <p:grpSpPr>
          <a:xfrm>
            <a:off x="2105025" y="2479675"/>
            <a:ext cx="3505200" cy="904875"/>
            <a:chOff x="0" y="0"/>
            <a:chExt cx="3505200" cy="904875"/>
          </a:xfrm>
        </p:grpSpPr>
        <p:sp>
          <p:nvSpPr>
            <p:cNvPr id="574"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575" name="Vraie"/>
            <p:cNvSpPr txBox="1"/>
            <p:nvPr/>
          </p:nvSpPr>
          <p:spPr>
            <a:xfrm>
              <a:off x="58419" y="308025"/>
              <a:ext cx="3388362" cy="2888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Vraie</a:t>
              </a:r>
            </a:p>
          </p:txBody>
        </p:sp>
      </p:grpSp>
      <p:grpSp>
        <p:nvGrpSpPr>
          <p:cNvPr id="579" name="Ορθογώνιο 9"/>
          <p:cNvGrpSpPr/>
          <p:nvPr/>
        </p:nvGrpSpPr>
        <p:grpSpPr>
          <a:xfrm>
            <a:off x="6134100" y="2479674"/>
            <a:ext cx="3505200" cy="904876"/>
            <a:chOff x="0" y="0"/>
            <a:chExt cx="3505200" cy="904875"/>
          </a:xfrm>
        </p:grpSpPr>
        <p:sp>
          <p:nvSpPr>
            <p:cNvPr id="577"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578" name="Faux"/>
            <p:cNvSpPr txBox="1"/>
            <p:nvPr/>
          </p:nvSpPr>
          <p:spPr>
            <a:xfrm>
              <a:off x="58419" y="308025"/>
              <a:ext cx="3388362" cy="2888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Faux</a:t>
              </a:r>
            </a:p>
          </p:txBody>
        </p:sp>
      </p:gr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5" name="Ορθογώνιο: Στρογγύλεμα γωνιών 3"/>
          <p:cNvGrpSpPr/>
          <p:nvPr/>
        </p:nvGrpSpPr>
        <p:grpSpPr>
          <a:xfrm>
            <a:off x="2105025" y="1028700"/>
            <a:ext cx="7534275" cy="904875"/>
            <a:chOff x="0" y="0"/>
            <a:chExt cx="7534275" cy="904875"/>
          </a:xfrm>
        </p:grpSpPr>
        <p:sp>
          <p:nvSpPr>
            <p:cNvPr id="583" name="Rettangolo arrotondato"/>
            <p:cNvSpPr/>
            <p:nvPr/>
          </p:nvSpPr>
          <p:spPr>
            <a:xfrm>
              <a:off x="0" y="0"/>
              <a:ext cx="7534275" cy="904875"/>
            </a:xfrm>
            <a:prstGeom prst="roundRect">
              <a:avLst>
                <a:gd name="adj" fmla="val 16667"/>
              </a:avLst>
            </a:prstGeom>
            <a:solidFill>
              <a:srgbClr val="FFFFFF"/>
            </a:solidFill>
            <a:ln w="25400" cap="flat">
              <a:solidFill>
                <a:srgbClr val="C01E24"/>
              </a:solidFill>
              <a:prstDash val="solid"/>
              <a:round/>
            </a:ln>
            <a:effectLst/>
          </p:spPr>
          <p:txBody>
            <a:bodyPr wrap="square" lIns="45719" tIns="45719" rIns="45719" bIns="45719" numCol="1" anchor="ctr">
              <a:noAutofit/>
            </a:bodyPr>
            <a:lstStyle/>
            <a:p>
              <a:pPr algn="ctr">
                <a:defRPr sz="2000" b="1">
                  <a:solidFill>
                    <a:srgbClr val="203864"/>
                  </a:solidFill>
                  <a:latin typeface="Calibri"/>
                  <a:ea typeface="Calibri"/>
                  <a:cs typeface="Calibri"/>
                  <a:sym typeface="Calibri"/>
                </a:defRPr>
              </a:pPr>
              <a:endParaRPr/>
            </a:p>
          </p:txBody>
        </p:sp>
        <p:sp>
          <p:nvSpPr>
            <p:cNvPr id="584" name="Le traitement en ligne n'est pas possible pour les maladies mentales."/>
            <p:cNvSpPr txBox="1"/>
            <p:nvPr/>
          </p:nvSpPr>
          <p:spPr>
            <a:xfrm>
              <a:off x="102592" y="282346"/>
              <a:ext cx="7329091" cy="3401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203864"/>
                  </a:solidFill>
                  <a:latin typeface="Calibri"/>
                  <a:ea typeface="Calibri"/>
                  <a:cs typeface="Calibri"/>
                  <a:sym typeface="Calibri"/>
                </a:defRPr>
              </a:lvl1pPr>
            </a:lstStyle>
            <a:p>
              <a:r>
                <a:t>Le traitement en ligne n'est pas possible pour les maladies mentales.</a:t>
              </a:r>
            </a:p>
          </p:txBody>
        </p:sp>
      </p:grpSp>
      <p:grpSp>
        <p:nvGrpSpPr>
          <p:cNvPr id="588" name="Ορθογώνιο 4"/>
          <p:cNvGrpSpPr/>
          <p:nvPr/>
        </p:nvGrpSpPr>
        <p:grpSpPr>
          <a:xfrm>
            <a:off x="2105025" y="2479675"/>
            <a:ext cx="3505200" cy="904875"/>
            <a:chOff x="0" y="0"/>
            <a:chExt cx="3505200" cy="904875"/>
          </a:xfrm>
        </p:grpSpPr>
        <p:sp>
          <p:nvSpPr>
            <p:cNvPr id="586"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587" name="Vraie"/>
            <p:cNvSpPr txBox="1"/>
            <p:nvPr/>
          </p:nvSpPr>
          <p:spPr>
            <a:xfrm>
              <a:off x="58419" y="308025"/>
              <a:ext cx="3388362" cy="2888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Vraie</a:t>
              </a:r>
            </a:p>
          </p:txBody>
        </p:sp>
      </p:grpSp>
      <p:grpSp>
        <p:nvGrpSpPr>
          <p:cNvPr id="591" name="Ορθογώνιο 9"/>
          <p:cNvGrpSpPr/>
          <p:nvPr/>
        </p:nvGrpSpPr>
        <p:grpSpPr>
          <a:xfrm>
            <a:off x="6134100" y="2479674"/>
            <a:ext cx="3505200" cy="904876"/>
            <a:chOff x="0" y="0"/>
            <a:chExt cx="3505200" cy="904875"/>
          </a:xfrm>
        </p:grpSpPr>
        <p:sp>
          <p:nvSpPr>
            <p:cNvPr id="589"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590" name="Faux"/>
            <p:cNvSpPr txBox="1"/>
            <p:nvPr/>
          </p:nvSpPr>
          <p:spPr>
            <a:xfrm>
              <a:off x="58419" y="308025"/>
              <a:ext cx="3388362" cy="2888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Faux</a:t>
              </a:r>
            </a:p>
          </p:txBody>
        </p:sp>
      </p:gr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7" name="Ορθογώνιο: Στρογγύλεμα γωνιών 3"/>
          <p:cNvGrpSpPr/>
          <p:nvPr/>
        </p:nvGrpSpPr>
        <p:grpSpPr>
          <a:xfrm>
            <a:off x="2105025" y="582724"/>
            <a:ext cx="7534275" cy="904875"/>
            <a:chOff x="0" y="0"/>
            <a:chExt cx="7534275" cy="904875"/>
          </a:xfrm>
        </p:grpSpPr>
        <p:sp>
          <p:nvSpPr>
            <p:cNvPr id="595" name="Rettangolo arrotondato"/>
            <p:cNvSpPr/>
            <p:nvPr/>
          </p:nvSpPr>
          <p:spPr>
            <a:xfrm>
              <a:off x="0" y="0"/>
              <a:ext cx="7534275" cy="904875"/>
            </a:xfrm>
            <a:prstGeom prst="roundRect">
              <a:avLst>
                <a:gd name="adj" fmla="val 16667"/>
              </a:avLst>
            </a:prstGeom>
            <a:solidFill>
              <a:srgbClr val="FFFFFF"/>
            </a:solidFill>
            <a:ln w="25400" cap="flat">
              <a:solidFill>
                <a:srgbClr val="C01E24"/>
              </a:solidFill>
              <a:prstDash val="solid"/>
              <a:round/>
            </a:ln>
            <a:effectLst/>
          </p:spPr>
          <p:txBody>
            <a:bodyPr wrap="square" lIns="45719" tIns="45719" rIns="45719" bIns="45719" numCol="1" anchor="ctr">
              <a:noAutofit/>
            </a:bodyPr>
            <a:lstStyle/>
            <a:p>
              <a:pPr algn="ctr">
                <a:defRPr sz="2000" b="1">
                  <a:solidFill>
                    <a:srgbClr val="203864"/>
                  </a:solidFill>
                </a:defRPr>
              </a:pPr>
              <a:endParaRPr/>
            </a:p>
          </p:txBody>
        </p:sp>
        <p:sp>
          <p:nvSpPr>
            <p:cNvPr id="596" name="Colonnes correspondantes"/>
            <p:cNvSpPr txBox="1"/>
            <p:nvPr/>
          </p:nvSpPr>
          <p:spPr>
            <a:xfrm>
              <a:off x="102592" y="264822"/>
              <a:ext cx="7329091" cy="37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203864"/>
                  </a:solidFill>
                </a:defRPr>
              </a:lvl1pPr>
            </a:lstStyle>
            <a:p>
              <a:r>
                <a:t>Colonnes correspondantes</a:t>
              </a:r>
            </a:p>
          </p:txBody>
        </p:sp>
      </p:grpSp>
      <p:grpSp>
        <p:nvGrpSpPr>
          <p:cNvPr id="600" name="Ορθογώνιο 4"/>
          <p:cNvGrpSpPr/>
          <p:nvPr/>
        </p:nvGrpSpPr>
        <p:grpSpPr>
          <a:xfrm>
            <a:off x="2105025" y="2352675"/>
            <a:ext cx="3505200" cy="904875"/>
            <a:chOff x="0" y="0"/>
            <a:chExt cx="3505200" cy="904875"/>
          </a:xfrm>
        </p:grpSpPr>
        <p:sp>
          <p:nvSpPr>
            <p:cNvPr id="598"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1800">
                  <a:latin typeface="Calibri"/>
                  <a:ea typeface="Calibri"/>
                  <a:cs typeface="Calibri"/>
                  <a:sym typeface="Calibri"/>
                </a:defRPr>
              </a:pPr>
              <a:endParaRPr/>
            </a:p>
          </p:txBody>
        </p:sp>
        <p:sp>
          <p:nvSpPr>
            <p:cNvPr id="599" name="La perception de la maladie et la façon dont elle est traitée"/>
            <p:cNvSpPr txBox="1"/>
            <p:nvPr/>
          </p:nvSpPr>
          <p:spPr>
            <a:xfrm>
              <a:off x="58419" y="139843"/>
              <a:ext cx="3388362" cy="6251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La perception de la maladie et la façon dont elle est traitée</a:t>
              </a:r>
            </a:p>
          </p:txBody>
        </p:sp>
      </p:grpSp>
      <p:grpSp>
        <p:nvGrpSpPr>
          <p:cNvPr id="603" name="Ορθογώνιο 9"/>
          <p:cNvGrpSpPr/>
          <p:nvPr/>
        </p:nvGrpSpPr>
        <p:grpSpPr>
          <a:xfrm>
            <a:off x="6134100" y="5790034"/>
            <a:ext cx="3505200" cy="904876"/>
            <a:chOff x="0" y="0"/>
            <a:chExt cx="3505200" cy="904875"/>
          </a:xfrm>
        </p:grpSpPr>
        <p:sp>
          <p:nvSpPr>
            <p:cNvPr id="601"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602" name="est le premier point de contact pour tous les problèmes de santé."/>
            <p:cNvSpPr txBox="1"/>
            <p:nvPr/>
          </p:nvSpPr>
          <p:spPr>
            <a:xfrm>
              <a:off x="58419" y="139843"/>
              <a:ext cx="3388362" cy="6251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est le premier point de contact pour tous les problèmes de santé.</a:t>
              </a:r>
            </a:p>
          </p:txBody>
        </p:sp>
      </p:grpSp>
      <p:grpSp>
        <p:nvGrpSpPr>
          <p:cNvPr id="606" name="Ορθογώνιο 10"/>
          <p:cNvGrpSpPr/>
          <p:nvPr/>
        </p:nvGrpSpPr>
        <p:grpSpPr>
          <a:xfrm>
            <a:off x="2105025" y="3600451"/>
            <a:ext cx="3505200" cy="904876"/>
            <a:chOff x="0" y="0"/>
            <a:chExt cx="3505200" cy="904875"/>
          </a:xfrm>
        </p:grpSpPr>
        <p:sp>
          <p:nvSpPr>
            <p:cNvPr id="604"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1800">
                  <a:latin typeface="Calibri"/>
                  <a:ea typeface="Calibri"/>
                  <a:cs typeface="Calibri"/>
                  <a:sym typeface="Calibri"/>
                </a:defRPr>
              </a:pPr>
              <a:endParaRPr/>
            </a:p>
          </p:txBody>
        </p:sp>
        <p:sp>
          <p:nvSpPr>
            <p:cNvPr id="605" name="Les maladies mentales deviennent de plus en plus identifiables et"/>
            <p:cNvSpPr txBox="1"/>
            <p:nvPr/>
          </p:nvSpPr>
          <p:spPr>
            <a:xfrm>
              <a:off x="58419" y="139843"/>
              <a:ext cx="3388362" cy="6251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Les maladies mentales deviennent de plus en plus identifiables et</a:t>
              </a:r>
            </a:p>
          </p:txBody>
        </p:sp>
      </p:grpSp>
      <p:grpSp>
        <p:nvGrpSpPr>
          <p:cNvPr id="609" name="Ορθογώνιο 11"/>
          <p:cNvGrpSpPr/>
          <p:nvPr/>
        </p:nvGrpSpPr>
        <p:grpSpPr>
          <a:xfrm>
            <a:off x="6134100" y="4657895"/>
            <a:ext cx="3505200" cy="904876"/>
            <a:chOff x="0" y="0"/>
            <a:chExt cx="3505200" cy="904875"/>
          </a:xfrm>
        </p:grpSpPr>
        <p:sp>
          <p:nvSpPr>
            <p:cNvPr id="607"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1600">
                  <a:latin typeface="Calibri"/>
                  <a:ea typeface="Calibri"/>
                  <a:cs typeface="Calibri"/>
                  <a:sym typeface="Calibri"/>
                </a:defRPr>
              </a:pPr>
              <a:endParaRPr/>
            </a:p>
          </p:txBody>
        </p:sp>
        <p:sp>
          <p:nvSpPr>
            <p:cNvPr id="608" name="peut être très différente selon le contexte culturel."/>
            <p:cNvSpPr txBox="1"/>
            <p:nvPr/>
          </p:nvSpPr>
          <p:spPr>
            <a:xfrm>
              <a:off x="58419" y="139843"/>
              <a:ext cx="3388362" cy="6251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sz="1800">
                  <a:latin typeface="Calibri"/>
                  <a:ea typeface="Calibri"/>
                  <a:cs typeface="Calibri"/>
                  <a:sym typeface="Calibri"/>
                </a:defRPr>
              </a:pPr>
              <a:r>
                <a:rPr dirty="0" err="1"/>
                <a:t>peut</a:t>
              </a:r>
              <a:r>
                <a:rPr dirty="0"/>
                <a:t> </a:t>
              </a:r>
              <a:r>
                <a:rPr dirty="0" err="1"/>
                <a:t>être</a:t>
              </a:r>
              <a:r>
                <a:rPr dirty="0"/>
                <a:t> </a:t>
              </a:r>
              <a:r>
                <a:rPr dirty="0" err="1"/>
                <a:t>très</a:t>
              </a:r>
              <a:r>
                <a:rPr dirty="0"/>
                <a:t> </a:t>
              </a:r>
              <a:r>
                <a:rPr dirty="0" err="1"/>
                <a:t>différente</a:t>
              </a:r>
              <a:r>
                <a:rPr dirty="0"/>
                <a:t> </a:t>
              </a:r>
              <a:r>
                <a:rPr dirty="0" err="1"/>
                <a:t>selon</a:t>
              </a:r>
              <a:r>
                <a:rPr dirty="0"/>
                <a:t> le </a:t>
              </a:r>
              <a:r>
                <a:rPr dirty="0" err="1"/>
                <a:t>contexte</a:t>
              </a:r>
              <a:r>
                <a:rPr dirty="0"/>
                <a:t> </a:t>
              </a:r>
              <a:r>
                <a:rPr dirty="0" err="1"/>
                <a:t>culturel</a:t>
              </a:r>
              <a:r>
                <a:rPr sz="1600" dirty="0">
                  <a:latin typeface="+mj-lt"/>
                  <a:ea typeface="+mj-ea"/>
                  <a:cs typeface="+mj-cs"/>
                  <a:sym typeface="Arial"/>
                </a:rPr>
                <a:t>. </a:t>
              </a:r>
            </a:p>
          </p:txBody>
        </p:sp>
      </p:grpSp>
      <p:sp>
        <p:nvSpPr>
          <p:cNvPr id="610" name="TextBox 6"/>
          <p:cNvSpPr txBox="1"/>
          <p:nvPr/>
        </p:nvSpPr>
        <p:spPr>
          <a:xfrm>
            <a:off x="2158327" y="1987413"/>
            <a:ext cx="2821928"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i="1"/>
            </a:lvl1pPr>
          </a:lstStyle>
          <a:p>
            <a:r>
              <a:rPr dirty="0" err="1"/>
              <a:t>Faites</a:t>
            </a:r>
            <a:r>
              <a:rPr dirty="0"/>
              <a:t> </a:t>
            </a:r>
            <a:r>
              <a:rPr dirty="0" err="1"/>
              <a:t>correspondre</a:t>
            </a:r>
            <a:r>
              <a:rPr dirty="0"/>
              <a:t> les </a:t>
            </a:r>
            <a:r>
              <a:rPr dirty="0" err="1"/>
              <a:t>colonnes</a:t>
            </a:r>
            <a:r>
              <a:rPr dirty="0"/>
              <a:t> !</a:t>
            </a:r>
          </a:p>
        </p:txBody>
      </p:sp>
      <p:grpSp>
        <p:nvGrpSpPr>
          <p:cNvPr id="613" name="Ορθογώνιο 7"/>
          <p:cNvGrpSpPr/>
          <p:nvPr/>
        </p:nvGrpSpPr>
        <p:grpSpPr>
          <a:xfrm>
            <a:off x="2126790" y="4695242"/>
            <a:ext cx="3505201" cy="904876"/>
            <a:chOff x="0" y="0"/>
            <a:chExt cx="3505200" cy="904875"/>
          </a:xfrm>
        </p:grpSpPr>
        <p:sp>
          <p:nvSpPr>
            <p:cNvPr id="611"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612" name="Un médecin généraliste (MG)"/>
            <p:cNvSpPr txBox="1"/>
            <p:nvPr/>
          </p:nvSpPr>
          <p:spPr>
            <a:xfrm>
              <a:off x="58419" y="285893"/>
              <a:ext cx="3388362"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Un médecin généraliste (MG) </a:t>
              </a:r>
            </a:p>
          </p:txBody>
        </p:sp>
      </p:grpSp>
      <p:grpSp>
        <p:nvGrpSpPr>
          <p:cNvPr id="616" name="Ορθογώνιο 8"/>
          <p:cNvGrpSpPr/>
          <p:nvPr/>
        </p:nvGrpSpPr>
        <p:grpSpPr>
          <a:xfrm>
            <a:off x="6134100" y="3257550"/>
            <a:ext cx="3505200" cy="1399985"/>
            <a:chOff x="0" y="0"/>
            <a:chExt cx="3505200" cy="1209387"/>
          </a:xfrm>
        </p:grpSpPr>
        <p:sp>
          <p:nvSpPr>
            <p:cNvPr id="614" name="Rettangolo"/>
            <p:cNvSpPr/>
            <p:nvPr/>
          </p:nvSpPr>
          <p:spPr>
            <a:xfrm>
              <a:off x="0" y="152256"/>
              <a:ext cx="3505200" cy="904876"/>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1800">
                  <a:latin typeface="Calibri"/>
                  <a:ea typeface="Calibri"/>
                  <a:cs typeface="Calibri"/>
                  <a:sym typeface="Calibri"/>
                </a:defRPr>
              </a:pPr>
              <a:endParaRPr/>
            </a:p>
          </p:txBody>
        </p:sp>
        <p:sp>
          <p:nvSpPr>
            <p:cNvPr id="615" name="Par exemple, le niveau d'éducation, la manque d'hygiène, les facteurs environnementaux, les événements traumatiques."/>
            <p:cNvSpPr txBox="1"/>
            <p:nvPr/>
          </p:nvSpPr>
          <p:spPr>
            <a:xfrm>
              <a:off x="58419" y="0"/>
              <a:ext cx="3388362" cy="12093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rPr dirty="0"/>
                <a:t>Par </a:t>
              </a:r>
              <a:r>
                <a:rPr dirty="0" err="1"/>
                <a:t>exemple</a:t>
              </a:r>
              <a:r>
                <a:rPr dirty="0"/>
                <a:t>, le </a:t>
              </a:r>
              <a:r>
                <a:rPr dirty="0" err="1"/>
                <a:t>niveau</a:t>
              </a:r>
              <a:r>
                <a:rPr dirty="0"/>
                <a:t> </a:t>
              </a:r>
              <a:r>
                <a:rPr dirty="0" err="1"/>
                <a:t>d'éducation</a:t>
              </a:r>
              <a:r>
                <a:rPr dirty="0"/>
                <a:t>, la </a:t>
              </a:r>
              <a:r>
                <a:rPr dirty="0" err="1"/>
                <a:t>manque</a:t>
              </a:r>
              <a:r>
                <a:rPr dirty="0"/>
                <a:t> </a:t>
              </a:r>
              <a:r>
                <a:rPr dirty="0" err="1"/>
                <a:t>d'hygiène</a:t>
              </a:r>
              <a:r>
                <a:rPr dirty="0"/>
                <a:t>, les </a:t>
              </a:r>
              <a:r>
                <a:rPr dirty="0" err="1"/>
                <a:t>facteurs</a:t>
              </a:r>
              <a:r>
                <a:rPr dirty="0"/>
                <a:t> </a:t>
              </a:r>
              <a:r>
                <a:rPr dirty="0" err="1"/>
                <a:t>environnementaux</a:t>
              </a:r>
              <a:r>
                <a:rPr dirty="0"/>
                <a:t>, les </a:t>
              </a:r>
              <a:r>
                <a:rPr dirty="0" err="1"/>
                <a:t>événements</a:t>
              </a:r>
              <a:r>
                <a:rPr dirty="0"/>
                <a:t> </a:t>
              </a:r>
              <a:r>
                <a:rPr dirty="0" err="1"/>
                <a:t>traumatiques</a:t>
              </a:r>
              <a:r>
                <a:rPr dirty="0"/>
                <a:t>.</a:t>
              </a:r>
            </a:p>
          </p:txBody>
        </p:sp>
      </p:grpSp>
      <p:grpSp>
        <p:nvGrpSpPr>
          <p:cNvPr id="619" name="Ορθογώνιο 13"/>
          <p:cNvGrpSpPr/>
          <p:nvPr/>
        </p:nvGrpSpPr>
        <p:grpSpPr>
          <a:xfrm>
            <a:off x="6096000" y="1899920"/>
            <a:ext cx="3505200" cy="1509934"/>
            <a:chOff x="0" y="0"/>
            <a:chExt cx="3505200" cy="1209387"/>
          </a:xfrm>
        </p:grpSpPr>
        <p:sp>
          <p:nvSpPr>
            <p:cNvPr id="617" name="Rettangolo"/>
            <p:cNvSpPr/>
            <p:nvPr/>
          </p:nvSpPr>
          <p:spPr>
            <a:xfrm>
              <a:off x="0" y="152256"/>
              <a:ext cx="3505200" cy="904876"/>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1600">
                  <a:latin typeface="Calibri"/>
                  <a:ea typeface="Calibri"/>
                  <a:cs typeface="Calibri"/>
                  <a:sym typeface="Calibri"/>
                </a:defRPr>
              </a:pPr>
              <a:endParaRPr/>
            </a:p>
          </p:txBody>
        </p:sp>
        <p:sp>
          <p:nvSpPr>
            <p:cNvPr id="618" name="mais l'accès aux conseils, aux traitements et aux thérapies n'est pas toujours possible en peu de temps."/>
            <p:cNvSpPr txBox="1"/>
            <p:nvPr/>
          </p:nvSpPr>
          <p:spPr>
            <a:xfrm>
              <a:off x="58419" y="0"/>
              <a:ext cx="3388362" cy="12093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sz="1800">
                  <a:latin typeface="Calibri"/>
                  <a:ea typeface="Calibri"/>
                  <a:cs typeface="Calibri"/>
                  <a:sym typeface="Calibri"/>
                </a:defRPr>
              </a:pPr>
              <a:r>
                <a:rPr dirty="0" err="1"/>
                <a:t>mais</a:t>
              </a:r>
              <a:r>
                <a:rPr dirty="0"/>
                <a:t> </a:t>
              </a:r>
              <a:r>
                <a:rPr dirty="0" err="1"/>
                <a:t>l'accès</a:t>
              </a:r>
              <a:r>
                <a:rPr dirty="0"/>
                <a:t> aux </a:t>
              </a:r>
              <a:r>
                <a:rPr dirty="0" err="1"/>
                <a:t>conseils</a:t>
              </a:r>
              <a:r>
                <a:rPr dirty="0"/>
                <a:t>, aux </a:t>
              </a:r>
              <a:r>
                <a:rPr dirty="0" err="1"/>
                <a:t>traitements</a:t>
              </a:r>
              <a:r>
                <a:rPr dirty="0"/>
                <a:t> et aux </a:t>
              </a:r>
              <a:r>
                <a:rPr dirty="0" err="1"/>
                <a:t>thérapies</a:t>
              </a:r>
              <a:r>
                <a:rPr dirty="0"/>
                <a:t> </a:t>
              </a:r>
              <a:r>
                <a:rPr dirty="0" err="1"/>
                <a:t>n'est</a:t>
              </a:r>
              <a:r>
                <a:rPr dirty="0"/>
                <a:t> pas </a:t>
              </a:r>
              <a:r>
                <a:rPr dirty="0" err="1"/>
                <a:t>toujours</a:t>
              </a:r>
              <a:r>
                <a:rPr dirty="0"/>
                <a:t> possible </a:t>
              </a:r>
              <a:r>
                <a:rPr dirty="0" err="1"/>
                <a:t>en</a:t>
              </a:r>
              <a:r>
                <a:rPr dirty="0"/>
                <a:t> </a:t>
              </a:r>
              <a:r>
                <a:rPr dirty="0" err="1"/>
                <a:t>peu</a:t>
              </a:r>
              <a:r>
                <a:rPr dirty="0"/>
                <a:t> de temps</a:t>
              </a:r>
              <a:r>
                <a:rPr sz="1600" dirty="0">
                  <a:latin typeface="+mj-lt"/>
                  <a:ea typeface="+mj-ea"/>
                  <a:cs typeface="+mj-cs"/>
                  <a:sym typeface="Arial"/>
                </a:rPr>
                <a:t>.</a:t>
              </a:r>
            </a:p>
          </p:txBody>
        </p:sp>
      </p:grpSp>
      <p:grpSp>
        <p:nvGrpSpPr>
          <p:cNvPr id="622" name="Ορθογώνιο 14"/>
          <p:cNvGrpSpPr/>
          <p:nvPr/>
        </p:nvGrpSpPr>
        <p:grpSpPr>
          <a:xfrm>
            <a:off x="2112607" y="5783828"/>
            <a:ext cx="3505201" cy="917289"/>
            <a:chOff x="0" y="0"/>
            <a:chExt cx="3505200" cy="917287"/>
          </a:xfrm>
        </p:grpSpPr>
        <p:sp>
          <p:nvSpPr>
            <p:cNvPr id="620" name="Rettangolo"/>
            <p:cNvSpPr/>
            <p:nvPr/>
          </p:nvSpPr>
          <p:spPr>
            <a:xfrm>
              <a:off x="0" y="6206"/>
              <a:ext cx="3505200" cy="904876"/>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1800">
                  <a:latin typeface="Calibri"/>
                  <a:ea typeface="Calibri"/>
                  <a:cs typeface="Calibri"/>
                  <a:sym typeface="Calibri"/>
                </a:defRPr>
              </a:pPr>
              <a:endParaRPr/>
            </a:p>
          </p:txBody>
        </p:sp>
        <p:sp>
          <p:nvSpPr>
            <p:cNvPr id="621" name="Les risques pour la santé dépendent de nombreux facteurs différents"/>
            <p:cNvSpPr txBox="1"/>
            <p:nvPr/>
          </p:nvSpPr>
          <p:spPr>
            <a:xfrm>
              <a:off x="58419" y="0"/>
              <a:ext cx="3388362" cy="9172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Les risques pour la santé dépendent de nombreux facteurs différents</a:t>
              </a:r>
            </a:p>
          </p:txBody>
        </p:sp>
      </p:gr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Google Shape;117;p43"/>
          <p:cNvSpPr txBox="1">
            <a:spLocks noGrp="1"/>
          </p:cNvSpPr>
          <p:nvPr>
            <p:ph type="title"/>
          </p:nvPr>
        </p:nvSpPr>
        <p:spPr>
          <a:xfrm>
            <a:off x="558000" y="1079998"/>
            <a:ext cx="10515601" cy="893181"/>
          </a:xfrm>
          <a:prstGeom prst="rect">
            <a:avLst/>
          </a:prstGeom>
        </p:spPr>
        <p:txBody>
          <a:bodyPr/>
          <a:lstStyle>
            <a:lvl1pPr defTabSz="832104">
              <a:defRPr sz="2912">
                <a:latin typeface="+mj-lt"/>
                <a:ea typeface="+mj-ea"/>
                <a:cs typeface="+mj-cs"/>
                <a:sym typeface="Arial"/>
              </a:defRPr>
            </a:lvl1pPr>
          </a:lstStyle>
          <a:p>
            <a:br/>
            <a:endParaRPr/>
          </a:p>
        </p:txBody>
      </p:sp>
      <p:sp>
        <p:nvSpPr>
          <p:cNvPr id="627" name="Google Shape;118;p43"/>
          <p:cNvSpPr txBox="1">
            <a:spLocks noGrp="1"/>
          </p:cNvSpPr>
          <p:nvPr>
            <p:ph type="body" sz="quarter" idx="1"/>
          </p:nvPr>
        </p:nvSpPr>
        <p:spPr>
          <a:xfrm>
            <a:off x="557999" y="2159999"/>
            <a:ext cx="5157789" cy="503021"/>
          </a:xfrm>
          <a:prstGeom prst="rect">
            <a:avLst/>
          </a:prstGeom>
        </p:spPr>
        <p:txBody>
          <a:bodyPr anchor="t"/>
          <a:lstStyle/>
          <a:p>
            <a:endParaRPr/>
          </a:p>
        </p:txBody>
      </p:sp>
      <p:sp>
        <p:nvSpPr>
          <p:cNvPr id="628" name="Google Shape;119;p43"/>
          <p:cNvSpPr txBox="1"/>
          <p:nvPr/>
        </p:nvSpPr>
        <p:spPr>
          <a:xfrm>
            <a:off x="879763" y="2363120"/>
            <a:ext cx="6705468" cy="350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spAutoFit/>
          </a:bodyPr>
          <a:lstStyle>
            <a:lvl1pPr>
              <a:spcBef>
                <a:spcPts val="600"/>
              </a:spcBef>
              <a:defRPr sz="1800" b="1">
                <a:solidFill>
                  <a:srgbClr val="203864"/>
                </a:solidFill>
              </a:defRPr>
            </a:lvl1pPr>
          </a:lstStyle>
          <a:p>
            <a:r>
              <a:t>Objectifs</a:t>
            </a:r>
          </a:p>
        </p:txBody>
      </p:sp>
      <p:pic>
        <p:nvPicPr>
          <p:cNvPr id="629" name="Google Shape;123;p43" descr="Google Shape;123;p43"/>
          <p:cNvPicPr>
            <a:picLocks noChangeAspect="1"/>
          </p:cNvPicPr>
          <p:nvPr/>
        </p:nvPicPr>
        <p:blipFill>
          <a:blip r:embed="rId2">
            <a:extLst/>
          </a:blip>
          <a:srcRect l="26648" t="70260" r="70336" b="24439"/>
          <a:stretch>
            <a:fillRect/>
          </a:stretch>
        </p:blipFill>
        <p:spPr>
          <a:xfrm flipH="1">
            <a:off x="-1905" y="6253758"/>
            <a:ext cx="610943" cy="604242"/>
          </a:xfrm>
          <a:prstGeom prst="rect">
            <a:avLst/>
          </a:prstGeom>
          <a:ln w="12700">
            <a:miter lim="400000"/>
          </a:ln>
        </p:spPr>
      </p:pic>
      <p:sp>
        <p:nvSpPr>
          <p:cNvPr id="630" name="Rechteck 1"/>
          <p:cNvSpPr txBox="1"/>
          <p:nvPr/>
        </p:nvSpPr>
        <p:spPr>
          <a:xfrm>
            <a:off x="879758" y="2951796"/>
            <a:ext cx="5865849" cy="17117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7791" indent="-457200" algn="just">
              <a:spcBef>
                <a:spcPts val="600"/>
              </a:spcBef>
              <a:buClr>
                <a:srgbClr val="C00000"/>
              </a:buClr>
              <a:buSzPct val="100000"/>
              <a:buAutoNum type="arabicPeriod"/>
              <a:defRPr sz="2000">
                <a:latin typeface="Calibri"/>
                <a:ea typeface="Calibri"/>
                <a:cs typeface="Calibri"/>
                <a:sym typeface="Calibri"/>
              </a:defRPr>
            </a:pPr>
            <a:r>
              <a:t>Apprendre à prévenir les maladies</a:t>
            </a:r>
          </a:p>
          <a:p>
            <a:pPr marL="467791" indent="-457200" algn="just">
              <a:spcBef>
                <a:spcPts val="600"/>
              </a:spcBef>
              <a:buClr>
                <a:srgbClr val="C00000"/>
              </a:buClr>
              <a:buSzPct val="100000"/>
              <a:buAutoNum type="arabicPeriod"/>
              <a:defRPr sz="2000">
                <a:latin typeface="Calibri"/>
                <a:ea typeface="Calibri"/>
                <a:cs typeface="Calibri"/>
                <a:sym typeface="Calibri"/>
              </a:defRPr>
            </a:pPr>
            <a:r>
              <a:t>Exploration des stratégies de prévention les plus courantes</a:t>
            </a:r>
          </a:p>
          <a:p>
            <a:pPr marL="467791" indent="-457200" algn="just">
              <a:spcBef>
                <a:spcPts val="600"/>
              </a:spcBef>
              <a:buClr>
                <a:srgbClr val="C00000"/>
              </a:buClr>
              <a:buSzPct val="100000"/>
              <a:buAutoNum type="arabicPeriod"/>
              <a:defRPr sz="2000">
                <a:latin typeface="Calibri"/>
                <a:ea typeface="Calibri"/>
                <a:cs typeface="Calibri"/>
                <a:sym typeface="Calibri"/>
              </a:defRPr>
            </a:pPr>
            <a:r>
              <a:t>Comprendre l'importance d'adopter des stratégies de prévention</a:t>
            </a:r>
          </a:p>
        </p:txBody>
      </p:sp>
      <p:sp>
        <p:nvSpPr>
          <p:cNvPr id="631" name="Rechteck 2"/>
          <p:cNvSpPr txBox="1"/>
          <p:nvPr/>
        </p:nvSpPr>
        <p:spPr>
          <a:xfrm>
            <a:off x="879758" y="1156751"/>
            <a:ext cx="6004561" cy="22070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spcBef>
                <a:spcPts val="600"/>
              </a:spcBef>
              <a:defRPr sz="2000" b="1">
                <a:solidFill>
                  <a:srgbClr val="C00000"/>
                </a:solidFill>
                <a:latin typeface="Calibri"/>
                <a:ea typeface="Calibri"/>
                <a:cs typeface="Calibri"/>
                <a:sym typeface="Calibri"/>
              </a:defRPr>
            </a:pPr>
            <a:r>
              <a:t>Action 2.4 </a:t>
            </a:r>
          </a:p>
          <a:p>
            <a:pPr algn="just">
              <a:spcBef>
                <a:spcPts val="600"/>
              </a:spcBef>
              <a:defRPr sz="3200" b="1">
                <a:solidFill>
                  <a:srgbClr val="C00000"/>
                </a:solidFill>
                <a:latin typeface="Calibri"/>
                <a:ea typeface="Calibri"/>
                <a:cs typeface="Calibri"/>
                <a:sym typeface="Calibri"/>
              </a:defRPr>
            </a:pPr>
            <a:r>
              <a:t>Stratégies de prévention</a:t>
            </a:r>
          </a:p>
          <a:p>
            <a:pPr>
              <a:defRPr sz="2000">
                <a:latin typeface="Calibri"/>
                <a:ea typeface="Calibri"/>
                <a:cs typeface="Calibri"/>
                <a:sym typeface="Calibri"/>
              </a:defRPr>
            </a:pPr>
            <a:endParaRPr/>
          </a:p>
          <a:p>
            <a:pPr>
              <a:defRPr sz="2000">
                <a:latin typeface="Calibri"/>
                <a:ea typeface="Calibri"/>
                <a:cs typeface="Calibri"/>
                <a:sym typeface="Calibri"/>
              </a:defRPr>
            </a:pPr>
            <a:endParaRPr/>
          </a:p>
          <a:p>
            <a:pPr>
              <a:defRPr sz="2000">
                <a:latin typeface="Calibri"/>
                <a:ea typeface="Calibri"/>
                <a:cs typeface="Calibri"/>
                <a:sym typeface="Calibri"/>
              </a:defRPr>
            </a:pPr>
            <a:br/>
            <a:endParaRPr/>
          </a:p>
        </p:txBody>
      </p:sp>
      <p:pic>
        <p:nvPicPr>
          <p:cNvPr id="632" name="Picture 2" descr="Picture 2"/>
          <p:cNvPicPr>
            <a:picLocks noChangeAspect="1"/>
          </p:cNvPicPr>
          <p:nvPr/>
        </p:nvPicPr>
        <p:blipFill>
          <a:blip r:embed="rId3">
            <a:extLst/>
          </a:blip>
          <a:stretch>
            <a:fillRect/>
          </a:stretch>
        </p:blipFill>
        <p:spPr>
          <a:xfrm>
            <a:off x="8026979" y="1000854"/>
            <a:ext cx="2844997" cy="4270165"/>
          </a:xfrm>
          <a:prstGeom prst="rect">
            <a:avLst/>
          </a:prstGeom>
          <a:ln w="12700">
            <a:miter lim="400000"/>
          </a:ln>
        </p:spPr>
      </p:pic>
      <p:sp>
        <p:nvSpPr>
          <p:cNvPr id="633" name="Rechteck 3"/>
          <p:cNvSpPr txBox="1"/>
          <p:nvPr/>
        </p:nvSpPr>
        <p:spPr>
          <a:xfrm>
            <a:off x="8413968" y="6382570"/>
            <a:ext cx="1932490" cy="7206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defRPr u="sng">
                <a:solidFill>
                  <a:schemeClr val="accent5"/>
                </a:solidFill>
                <a:latin typeface="Calibri"/>
                <a:ea typeface="Calibri"/>
                <a:cs typeface="Calibri"/>
                <a:sym typeface="Calibri"/>
              </a:defRPr>
            </a:pPr>
            <a:r>
              <a:rPr>
                <a:uFill>
                  <a:solidFill>
                    <a:schemeClr val="accent5"/>
                  </a:solidFill>
                </a:uFill>
                <a:hlinkClick r:id="rId4"/>
              </a:rPr>
              <a:t>Source </a:t>
            </a:r>
            <a:r>
              <a:rPr u="none">
                <a:solidFill>
                  <a:srgbClr val="000000"/>
                </a:solidFill>
              </a:rPr>
              <a:t>| </a:t>
            </a:r>
            <a:r>
              <a:rPr>
                <a:uFill>
                  <a:solidFill>
                    <a:schemeClr val="accent5"/>
                  </a:solidFill>
                </a:uFill>
                <a:hlinkClick r:id="rId5"/>
              </a:rPr>
              <a:t>Licence Pexels</a:t>
            </a:r>
          </a:p>
          <a:p>
            <a:br/>
            <a:endParaRPr/>
          </a:p>
        </p:txBody>
      </p:sp>
      <p:grpSp>
        <p:nvGrpSpPr>
          <p:cNvPr id="636" name="Google Shape;267;p17"/>
          <p:cNvGrpSpPr/>
          <p:nvPr/>
        </p:nvGrpSpPr>
        <p:grpSpPr>
          <a:xfrm>
            <a:off x="11469623" y="1000854"/>
            <a:ext cx="722377" cy="868136"/>
            <a:chOff x="0" y="0"/>
            <a:chExt cx="722376" cy="868134"/>
          </a:xfrm>
        </p:grpSpPr>
        <p:sp>
          <p:nvSpPr>
            <p:cNvPr id="634" name="Rettangolo"/>
            <p:cNvSpPr/>
            <p:nvPr/>
          </p:nvSpPr>
          <p:spPr>
            <a:xfrm>
              <a:off x="-1" y="0"/>
              <a:ext cx="722378" cy="868135"/>
            </a:xfrm>
            <a:prstGeom prst="rect">
              <a:avLst/>
            </a:prstGeom>
            <a:solidFill>
              <a:srgbClr val="F8F8F8"/>
            </a:solidFill>
            <a:ln w="12700" cap="flat">
              <a:noFill/>
              <a:miter lim="400000"/>
            </a:ln>
            <a:effectLst/>
          </p:spPr>
          <p:txBody>
            <a:bodyPr wrap="square" lIns="45719" tIns="45719" rIns="45719" bIns="45719" numCol="1" anchor="ctr">
              <a:noAutofit/>
            </a:bodyPr>
            <a:lstStyle/>
            <a:p>
              <a:pPr algn="just">
                <a:defRPr sz="2400">
                  <a:solidFill>
                    <a:srgbClr val="FFFFFF"/>
                  </a:solidFill>
                  <a:latin typeface="Calibri"/>
                  <a:ea typeface="Calibri"/>
                  <a:cs typeface="Calibri"/>
                  <a:sym typeface="Calibri"/>
                </a:defRPr>
              </a:pPr>
              <a:endParaRPr/>
            </a:p>
          </p:txBody>
        </p:sp>
        <p:sp>
          <p:nvSpPr>
            <p:cNvPr id="635" name="2.1"/>
            <p:cNvSpPr txBox="1"/>
            <p:nvPr/>
          </p:nvSpPr>
          <p:spPr>
            <a:xfrm>
              <a:off x="45724" y="237852"/>
              <a:ext cx="630928" cy="392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just">
                <a:defRPr sz="2400">
                  <a:solidFill>
                    <a:srgbClr val="FFFFFF"/>
                  </a:solidFill>
                  <a:latin typeface="Calibri"/>
                  <a:ea typeface="Calibri"/>
                  <a:cs typeface="Calibri"/>
                  <a:sym typeface="Calibri"/>
                </a:defRPr>
              </a:lvl1pPr>
            </a:lstStyle>
            <a:p>
              <a:r>
                <a:t>2.1</a:t>
              </a:r>
            </a:p>
          </p:txBody>
        </p:sp>
      </p:grpSp>
      <p:grpSp>
        <p:nvGrpSpPr>
          <p:cNvPr id="639" name="Google Shape;268;p17"/>
          <p:cNvGrpSpPr/>
          <p:nvPr/>
        </p:nvGrpSpPr>
        <p:grpSpPr>
          <a:xfrm>
            <a:off x="11472234" y="1836674"/>
            <a:ext cx="722377" cy="868136"/>
            <a:chOff x="0" y="0"/>
            <a:chExt cx="722376" cy="868134"/>
          </a:xfrm>
        </p:grpSpPr>
        <p:sp>
          <p:nvSpPr>
            <p:cNvPr id="637" name="Rettangolo"/>
            <p:cNvSpPr/>
            <p:nvPr/>
          </p:nvSpPr>
          <p:spPr>
            <a:xfrm>
              <a:off x="-1" y="0"/>
              <a:ext cx="722378" cy="868135"/>
            </a:xfrm>
            <a:prstGeom prst="rect">
              <a:avLst/>
            </a:prstGeom>
            <a:solidFill>
              <a:srgbClr val="F8F8F8"/>
            </a:solidFill>
            <a:ln w="12700" cap="flat">
              <a:noFill/>
              <a:miter lim="400000"/>
            </a:ln>
            <a:effectLst/>
          </p:spPr>
          <p:txBody>
            <a:bodyPr wrap="square" lIns="45719" tIns="45719" rIns="45719" bIns="45719" numCol="1" anchor="ctr">
              <a:noAutofit/>
            </a:bodyPr>
            <a:lstStyle/>
            <a:p>
              <a:pPr algn="just">
                <a:defRPr sz="2400">
                  <a:solidFill>
                    <a:srgbClr val="FFFFFF"/>
                  </a:solidFill>
                  <a:latin typeface="Calibri"/>
                  <a:ea typeface="Calibri"/>
                  <a:cs typeface="Calibri"/>
                  <a:sym typeface="Calibri"/>
                </a:defRPr>
              </a:pPr>
              <a:endParaRPr/>
            </a:p>
          </p:txBody>
        </p:sp>
        <p:sp>
          <p:nvSpPr>
            <p:cNvPr id="638" name="2.2"/>
            <p:cNvSpPr txBox="1"/>
            <p:nvPr/>
          </p:nvSpPr>
          <p:spPr>
            <a:xfrm>
              <a:off x="45724" y="237852"/>
              <a:ext cx="630928" cy="392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just">
                <a:defRPr sz="2400">
                  <a:solidFill>
                    <a:srgbClr val="FFFFFF"/>
                  </a:solidFill>
                  <a:latin typeface="Calibri"/>
                  <a:ea typeface="Calibri"/>
                  <a:cs typeface="Calibri"/>
                  <a:sym typeface="Calibri"/>
                </a:defRPr>
              </a:lvl1pPr>
            </a:lstStyle>
            <a:p>
              <a:r>
                <a:t>2.2</a:t>
              </a:r>
            </a:p>
          </p:txBody>
        </p:sp>
      </p:grpSp>
      <p:grpSp>
        <p:nvGrpSpPr>
          <p:cNvPr id="642" name="Google Shape;269;p17"/>
          <p:cNvGrpSpPr/>
          <p:nvPr/>
        </p:nvGrpSpPr>
        <p:grpSpPr>
          <a:xfrm>
            <a:off x="11469569" y="2631442"/>
            <a:ext cx="722377" cy="868136"/>
            <a:chOff x="0" y="0"/>
            <a:chExt cx="722376" cy="868134"/>
          </a:xfrm>
        </p:grpSpPr>
        <p:sp>
          <p:nvSpPr>
            <p:cNvPr id="640" name="Rettangolo"/>
            <p:cNvSpPr/>
            <p:nvPr/>
          </p:nvSpPr>
          <p:spPr>
            <a:xfrm>
              <a:off x="-1" y="0"/>
              <a:ext cx="722378" cy="868135"/>
            </a:xfrm>
            <a:prstGeom prst="rect">
              <a:avLst/>
            </a:prstGeom>
            <a:solidFill>
              <a:srgbClr val="F8F8F8"/>
            </a:solidFill>
            <a:ln w="12700" cap="flat">
              <a:noFill/>
              <a:miter lim="400000"/>
            </a:ln>
            <a:effectLst/>
          </p:spPr>
          <p:txBody>
            <a:bodyPr wrap="square" lIns="45719" tIns="45719" rIns="45719" bIns="45719" numCol="1" anchor="ctr">
              <a:noAutofit/>
            </a:bodyPr>
            <a:lstStyle/>
            <a:p>
              <a:pPr algn="just">
                <a:defRPr sz="2400">
                  <a:solidFill>
                    <a:srgbClr val="FFFFFF"/>
                  </a:solidFill>
                  <a:latin typeface="Calibri"/>
                  <a:ea typeface="Calibri"/>
                  <a:cs typeface="Calibri"/>
                  <a:sym typeface="Calibri"/>
                </a:defRPr>
              </a:pPr>
              <a:endParaRPr/>
            </a:p>
          </p:txBody>
        </p:sp>
        <p:sp>
          <p:nvSpPr>
            <p:cNvPr id="641" name="2.3"/>
            <p:cNvSpPr txBox="1"/>
            <p:nvPr/>
          </p:nvSpPr>
          <p:spPr>
            <a:xfrm>
              <a:off x="45724" y="237852"/>
              <a:ext cx="630928" cy="392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just">
                <a:defRPr sz="2400">
                  <a:solidFill>
                    <a:srgbClr val="FFFFFF"/>
                  </a:solidFill>
                  <a:latin typeface="Calibri"/>
                  <a:ea typeface="Calibri"/>
                  <a:cs typeface="Calibri"/>
                  <a:sym typeface="Calibri"/>
                </a:defRPr>
              </a:lvl1pPr>
            </a:lstStyle>
            <a:p>
              <a:r>
                <a:t>2.3</a:t>
              </a:r>
            </a:p>
          </p:txBody>
        </p:sp>
      </p:grpSp>
      <p:grpSp>
        <p:nvGrpSpPr>
          <p:cNvPr id="645" name="Google Shape;270;p17"/>
          <p:cNvGrpSpPr/>
          <p:nvPr/>
        </p:nvGrpSpPr>
        <p:grpSpPr>
          <a:xfrm>
            <a:off x="11469623" y="3499898"/>
            <a:ext cx="722377" cy="868135"/>
            <a:chOff x="0" y="0"/>
            <a:chExt cx="722376" cy="868134"/>
          </a:xfrm>
        </p:grpSpPr>
        <p:sp>
          <p:nvSpPr>
            <p:cNvPr id="643" name="Rettangolo"/>
            <p:cNvSpPr/>
            <p:nvPr/>
          </p:nvSpPr>
          <p:spPr>
            <a:xfrm>
              <a:off x="-1" y="0"/>
              <a:ext cx="722378" cy="868135"/>
            </a:xfrm>
            <a:prstGeom prst="rect">
              <a:avLst/>
            </a:prstGeom>
            <a:solidFill>
              <a:srgbClr val="F8F8F8"/>
            </a:solidFill>
            <a:ln w="12700" cap="flat">
              <a:noFill/>
              <a:miter lim="400000"/>
            </a:ln>
            <a:effectLst/>
          </p:spPr>
          <p:txBody>
            <a:bodyPr wrap="square" lIns="45719" tIns="45719" rIns="45719" bIns="45719" numCol="1" anchor="ctr">
              <a:noAutofit/>
            </a:bodyPr>
            <a:lstStyle/>
            <a:p>
              <a:pPr algn="just">
                <a:defRPr sz="2800">
                  <a:solidFill>
                    <a:srgbClr val="C00000"/>
                  </a:solidFill>
                  <a:latin typeface="Calibri"/>
                  <a:ea typeface="Calibri"/>
                  <a:cs typeface="Calibri"/>
                  <a:sym typeface="Calibri"/>
                </a:defRPr>
              </a:pPr>
              <a:endParaRPr/>
            </a:p>
          </p:txBody>
        </p:sp>
        <p:sp>
          <p:nvSpPr>
            <p:cNvPr id="644" name="2.4"/>
            <p:cNvSpPr txBox="1"/>
            <p:nvPr/>
          </p:nvSpPr>
          <p:spPr>
            <a:xfrm>
              <a:off x="45724" y="211708"/>
              <a:ext cx="630928" cy="4447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just">
                <a:defRPr sz="2800">
                  <a:solidFill>
                    <a:srgbClr val="C00000"/>
                  </a:solidFill>
                  <a:latin typeface="Calibri"/>
                  <a:ea typeface="Calibri"/>
                  <a:cs typeface="Calibri"/>
                  <a:sym typeface="Calibri"/>
                </a:defRPr>
              </a:lvl1pPr>
            </a:lstStyle>
            <a:p>
              <a:r>
                <a:t>2.4</a:t>
              </a:r>
            </a:p>
          </p:txBody>
        </p:sp>
      </p:gr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Google Shape;117;p43"/>
          <p:cNvSpPr txBox="1">
            <a:spLocks noGrp="1"/>
          </p:cNvSpPr>
          <p:nvPr>
            <p:ph type="title"/>
          </p:nvPr>
        </p:nvSpPr>
        <p:spPr>
          <a:xfrm>
            <a:off x="839787" y="365124"/>
            <a:ext cx="10515601" cy="985212"/>
          </a:xfrm>
          <a:prstGeom prst="rect">
            <a:avLst/>
          </a:prstGeom>
        </p:spPr>
        <p:txBody>
          <a:bodyPr/>
          <a:lstStyle/>
          <a:p>
            <a:pPr>
              <a:defRPr sz="3900">
                <a:latin typeface="+mj-lt"/>
                <a:ea typeface="+mj-ea"/>
                <a:cs typeface="+mj-cs"/>
                <a:sym typeface="Arial"/>
              </a:defRPr>
            </a:pPr>
            <a:br/>
            <a:r>
              <a:rPr sz="2500">
                <a:latin typeface="Calibri"/>
                <a:ea typeface="Calibri"/>
                <a:cs typeface="Calibri"/>
                <a:sym typeface="Calibri"/>
              </a:rPr>
              <a:t>Vaccination</a:t>
            </a:r>
          </a:p>
        </p:txBody>
      </p:sp>
      <p:sp>
        <p:nvSpPr>
          <p:cNvPr id="648" name="Google Shape;118;p43"/>
          <p:cNvSpPr txBox="1">
            <a:spLocks noGrp="1"/>
          </p:cNvSpPr>
          <p:nvPr>
            <p:ph type="body" idx="1"/>
          </p:nvPr>
        </p:nvSpPr>
        <p:spPr>
          <a:xfrm>
            <a:off x="834037" y="1807534"/>
            <a:ext cx="8145365" cy="4748345"/>
          </a:xfrm>
          <a:prstGeom prst="rect">
            <a:avLst/>
          </a:prstGeom>
        </p:spPr>
        <p:txBody>
          <a:bodyPr anchor="t"/>
          <a:lstStyle/>
          <a:p>
            <a:pPr marL="457200" indent="-381000" algn="just">
              <a:lnSpc>
                <a:spcPct val="96000"/>
              </a:lnSpc>
              <a:buClr>
                <a:srgbClr val="C01E24"/>
              </a:buClr>
              <a:buSzPct val="120000"/>
              <a:buFont typeface="Helvetica"/>
              <a:buChar char="▪"/>
              <a:defRPr sz="1800"/>
            </a:pPr>
            <a:r>
              <a:t>Il protège </a:t>
            </a:r>
            <a:r>
              <a:rPr b="0"/>
              <a:t>contre une exposition future à des maladies </a:t>
            </a:r>
            <a:r>
              <a:t>graves et mortelles </a:t>
            </a:r>
            <a:r>
              <a:rPr b="0"/>
              <a:t>causées par des virus ou des bactéries.</a:t>
            </a:r>
            <a:endParaRPr sz="600" b="0"/>
          </a:p>
          <a:p>
            <a:pPr marL="457200" indent="-381000" algn="just">
              <a:lnSpc>
                <a:spcPct val="96000"/>
              </a:lnSpc>
              <a:buClr>
                <a:srgbClr val="C01E24"/>
              </a:buClr>
              <a:buSzPct val="128341"/>
              <a:buFont typeface="Helvetica"/>
              <a:buChar char="▪"/>
              <a:defRPr sz="1800"/>
            </a:pPr>
            <a:r>
              <a:t>Elle réduit le risque de contracter une maladie</a:t>
            </a:r>
            <a:r>
              <a:rPr b="0"/>
              <a:t> en stimulant les défenses naturelles de l'organisme pour renforcer la protection immunitaire (OMS).</a:t>
            </a:r>
            <a:endParaRPr sz="7200" b="0"/>
          </a:p>
          <a:p>
            <a:pPr marL="457200" indent="-381000" algn="just">
              <a:lnSpc>
                <a:spcPct val="96000"/>
              </a:lnSpc>
              <a:buClr>
                <a:srgbClr val="C01E24"/>
              </a:buClr>
              <a:buSzPct val="128341"/>
              <a:buFont typeface="Helvetica"/>
              <a:buChar char="▪"/>
              <a:defRPr sz="1800"/>
            </a:pPr>
            <a:r>
              <a:t>Il prévient et contrôle les épidémies de maladies infectieuses</a:t>
            </a:r>
            <a:r>
              <a:rPr b="0"/>
              <a:t>, par exemple le Corona Virus.</a:t>
            </a:r>
            <a:endParaRPr sz="7200" b="0"/>
          </a:p>
          <a:p>
            <a:pPr marL="457200" indent="-381000" algn="just">
              <a:lnSpc>
                <a:spcPct val="96000"/>
              </a:lnSpc>
              <a:buClr>
                <a:srgbClr val="C01E24"/>
              </a:buClr>
              <a:buSzPct val="128341"/>
              <a:buFont typeface="Helvetica"/>
              <a:buChar char="▪"/>
              <a:defRPr sz="1800"/>
            </a:pPr>
            <a:r>
              <a:t>Prévient plus de 20 maladies mortelles </a:t>
            </a:r>
            <a:r>
              <a:rPr b="0"/>
              <a:t>(OMS)</a:t>
            </a:r>
            <a:endParaRPr sz="7200" b="0"/>
          </a:p>
          <a:p>
            <a:pPr marL="457200" indent="-381000" algn="just">
              <a:lnSpc>
                <a:spcPct val="96000"/>
              </a:lnSpc>
              <a:buClr>
                <a:srgbClr val="C01E24"/>
              </a:buClr>
              <a:buSzPct val="128341"/>
              <a:buFont typeface="Helvetica"/>
              <a:buChar char="▪"/>
              <a:defRPr sz="1800"/>
            </a:pPr>
            <a:r>
              <a:t>Évite 2 à 3 millions de décès chaque année </a:t>
            </a:r>
            <a:r>
              <a:rPr b="0"/>
              <a:t>(OMS) et protège les individus, les communautés et les populations - Certaines maladies comme la </a:t>
            </a:r>
            <a:r>
              <a:rPr b="0" i="1"/>
              <a:t>variole ont </a:t>
            </a:r>
            <a:r>
              <a:rPr b="0"/>
              <a:t>été éliminées au niveau mondial grâce à la vaccination.</a:t>
            </a:r>
            <a:endParaRPr sz="600" b="0"/>
          </a:p>
          <a:p>
            <a:pPr marL="457200" indent="-381000" algn="just">
              <a:lnSpc>
                <a:spcPct val="96000"/>
              </a:lnSpc>
              <a:buClr>
                <a:srgbClr val="C01E24"/>
              </a:buClr>
              <a:buSzPct val="128341"/>
              <a:buFont typeface="Helvetica"/>
              <a:buChar char="▪"/>
              <a:defRPr sz="1800" b="0"/>
            </a:pPr>
            <a:r>
              <a:t>Une personne vaccinée est </a:t>
            </a:r>
            <a:r>
              <a:rPr b="1"/>
              <a:t>moins susceptible de transmettre une maladie infectieuse à d'autres personnes</a:t>
            </a:r>
            <a:r>
              <a:t>. Par conséquent, les personnes qui vaccinent contribuent à protéger ceux qui ne peuvent pas être vaccinés eux-mêmes. (Commission européenne)</a:t>
            </a:r>
          </a:p>
        </p:txBody>
      </p:sp>
      <p:sp>
        <p:nvSpPr>
          <p:cNvPr id="649" name="Google Shape;119;p43"/>
          <p:cNvSpPr txBox="1"/>
          <p:nvPr/>
        </p:nvSpPr>
        <p:spPr>
          <a:xfrm>
            <a:off x="879762" y="1456914"/>
            <a:ext cx="6705467" cy="350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spAutoFit/>
          </a:bodyPr>
          <a:lstStyle>
            <a:lvl1pPr>
              <a:spcBef>
                <a:spcPts val="600"/>
              </a:spcBef>
              <a:defRPr sz="1800" b="1">
                <a:solidFill>
                  <a:srgbClr val="203864"/>
                </a:solidFill>
              </a:defRPr>
            </a:lvl1pPr>
          </a:lstStyle>
          <a:p>
            <a:r>
              <a:t>Pourquoi est-il important de se faire vacciner ?</a:t>
            </a:r>
          </a:p>
        </p:txBody>
      </p:sp>
      <p:pic>
        <p:nvPicPr>
          <p:cNvPr id="650" name="Google Shape;120;p43" descr="Google Shape;120;p43"/>
          <p:cNvPicPr>
            <a:picLocks noChangeAspect="1"/>
          </p:cNvPicPr>
          <p:nvPr/>
        </p:nvPicPr>
        <p:blipFill>
          <a:blip r:embed="rId3">
            <a:extLst/>
          </a:blip>
          <a:stretch>
            <a:fillRect/>
          </a:stretch>
        </p:blipFill>
        <p:spPr>
          <a:xfrm>
            <a:off x="9122733" y="2136277"/>
            <a:ext cx="2986170" cy="2324468"/>
          </a:xfrm>
          <a:prstGeom prst="rect">
            <a:avLst/>
          </a:prstGeom>
          <a:ln w="12700">
            <a:miter lim="400000"/>
          </a:ln>
        </p:spPr>
      </p:pic>
      <p:sp>
        <p:nvSpPr>
          <p:cNvPr id="651" name="Google Shape;121;p43"/>
          <p:cNvSpPr txBox="1"/>
          <p:nvPr/>
        </p:nvSpPr>
        <p:spPr>
          <a:xfrm>
            <a:off x="9470162" y="6417399"/>
            <a:ext cx="2354601"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4"/>
              </a:rPr>
              <a:t>Source </a:t>
            </a:r>
            <a:r>
              <a:rPr u="none"/>
              <a:t>| </a:t>
            </a:r>
            <a:r>
              <a:rPr>
                <a:solidFill>
                  <a:schemeClr val="accent5"/>
                </a:solidFill>
                <a:uFill>
                  <a:solidFill>
                    <a:schemeClr val="accent5"/>
                  </a:solidFill>
                </a:uFill>
                <a:hlinkClick r:id="rId5"/>
              </a:rPr>
              <a:t>Licence Pexels</a:t>
            </a:r>
          </a:p>
        </p:txBody>
      </p:sp>
      <p:pic>
        <p:nvPicPr>
          <p:cNvPr id="652" name="Google Shape;123;p43" descr="Google Shape;123;p43"/>
          <p:cNvPicPr>
            <a:picLocks noChangeAspect="1"/>
          </p:cNvPicPr>
          <p:nvPr/>
        </p:nvPicPr>
        <p:blipFill>
          <a:blip r:embed="rId6">
            <a:extLst/>
          </a:blip>
          <a:srcRect l="26648" t="70260" r="70336" b="24439"/>
          <a:stretch>
            <a:fillRect/>
          </a:stretch>
        </p:blipFill>
        <p:spPr>
          <a:xfrm flipH="1">
            <a:off x="-1905" y="6253758"/>
            <a:ext cx="610943" cy="604242"/>
          </a:xfrm>
          <a:prstGeom prst="rect">
            <a:avLst/>
          </a:prstGeom>
          <a:ln w="12700">
            <a:miter lim="400000"/>
          </a:ln>
        </p:spPr>
      </p:pic>
      <p:grpSp>
        <p:nvGrpSpPr>
          <p:cNvPr id="655" name="Google Shape;171;p8"/>
          <p:cNvGrpSpPr/>
          <p:nvPr/>
        </p:nvGrpSpPr>
        <p:grpSpPr>
          <a:xfrm>
            <a:off x="9667874" y="-7473"/>
            <a:ext cx="2524126" cy="403328"/>
            <a:chOff x="0" y="0"/>
            <a:chExt cx="2524125" cy="403326"/>
          </a:xfrm>
        </p:grpSpPr>
        <p:sp>
          <p:nvSpPr>
            <p:cNvPr id="653" name="Rettangolo"/>
            <p:cNvSpPr/>
            <p:nvPr/>
          </p:nvSpPr>
          <p:spPr>
            <a:xfrm>
              <a:off x="0" y="-1"/>
              <a:ext cx="252412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654" name="2.4 Stratégies de prévention"/>
            <p:cNvSpPr txBox="1"/>
            <p:nvPr/>
          </p:nvSpPr>
          <p:spPr>
            <a:xfrm>
              <a:off x="45724" y="-1"/>
              <a:ext cx="243267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a:lnSpc>
                  <a:spcPct val="81000"/>
                </a:lnSpc>
                <a:defRPr sz="1500">
                  <a:solidFill>
                    <a:srgbClr val="FFFFFF"/>
                  </a:solidFill>
                  <a:latin typeface="Calibri"/>
                  <a:ea typeface="Calibri"/>
                  <a:cs typeface="Calibri"/>
                  <a:sym typeface="Calibri"/>
                </a:defRPr>
              </a:lvl1pPr>
            </a:lstStyle>
            <a:p>
              <a:r>
                <a:t>2.4 Stratégies de prévention</a:t>
              </a:r>
            </a:p>
          </p:txBody>
        </p: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 name="Google Shape;138;p4"/>
          <p:cNvGrpSpPr/>
          <p:nvPr/>
        </p:nvGrpSpPr>
        <p:grpSpPr>
          <a:xfrm>
            <a:off x="281686" y="2914650"/>
            <a:ext cx="1907780" cy="1889782"/>
            <a:chOff x="0" y="0"/>
            <a:chExt cx="1907778" cy="1889781"/>
          </a:xfrm>
        </p:grpSpPr>
        <p:sp>
          <p:nvSpPr>
            <p:cNvPr id="212" name="Google Shape;139;p4"/>
            <p:cNvSpPr/>
            <p:nvPr/>
          </p:nvSpPr>
          <p:spPr>
            <a:xfrm>
              <a:off x="0" y="0"/>
              <a:ext cx="1907779" cy="1889782"/>
            </a:xfrm>
            <a:prstGeom prst="ellipse">
              <a:avLst/>
            </a:prstGeom>
            <a:solidFill>
              <a:srgbClr val="CCD3EA"/>
            </a:solidFill>
            <a:ln w="12700" cap="flat">
              <a:noFill/>
              <a:miter lim="400000"/>
            </a:ln>
            <a:effectLst/>
          </p:spPr>
          <p:txBody>
            <a:bodyPr wrap="square" lIns="45719" tIns="45719" rIns="45719" bIns="45719" numCol="1" anchor="ctr">
              <a:noAutofit/>
            </a:bodyPr>
            <a:lstStyle/>
            <a:p>
              <a:endParaRPr/>
            </a:p>
          </p:txBody>
        </p:sp>
        <p:sp>
          <p:nvSpPr>
            <p:cNvPr id="213" name="Google Shape;140;p4"/>
            <p:cNvSpPr/>
            <p:nvPr/>
          </p:nvSpPr>
          <p:spPr>
            <a:xfrm>
              <a:off x="375470" y="379102"/>
              <a:ext cx="1156838" cy="1131577"/>
            </a:xfrm>
            <a:prstGeom prst="rect">
              <a:avLst/>
            </a:prstGeom>
            <a:blipFill rotWithShape="1">
              <a:blip r:embed="rId2"/>
              <a:srcRect/>
              <a:stretch>
                <a:fillRect/>
              </a:stretch>
            </a:blipFill>
            <a:ln w="12700" cap="flat">
              <a:solidFill>
                <a:srgbClr val="FFFFFF"/>
              </a:solidFill>
              <a:prstDash val="solid"/>
              <a:miter lim="800000"/>
            </a:ln>
            <a:effectLst/>
          </p:spPr>
          <p:txBody>
            <a:bodyPr wrap="square" lIns="45719" tIns="45719" rIns="45719" bIns="45719" numCol="1" anchor="ctr">
              <a:noAutofit/>
            </a:bodyPr>
            <a:lstStyle/>
            <a:p>
              <a:endParaRPr/>
            </a:p>
          </p:txBody>
        </p:sp>
      </p:grpSp>
      <p:sp>
        <p:nvSpPr>
          <p:cNvPr id="215" name="Google Shape;147;p4"/>
          <p:cNvSpPr txBox="1">
            <a:spLocks noGrp="1"/>
          </p:cNvSpPr>
          <p:nvPr>
            <p:ph type="title"/>
          </p:nvPr>
        </p:nvSpPr>
        <p:spPr>
          <a:xfrm>
            <a:off x="570032" y="1352412"/>
            <a:ext cx="10515601" cy="618346"/>
          </a:xfrm>
          <a:prstGeom prst="rect">
            <a:avLst/>
          </a:prstGeom>
        </p:spPr>
        <p:txBody>
          <a:bodyPr/>
          <a:lstStyle/>
          <a:p>
            <a:r>
              <a:t>Objectifs</a:t>
            </a:r>
          </a:p>
        </p:txBody>
      </p:sp>
      <p:sp>
        <p:nvSpPr>
          <p:cNvPr id="216" name="Google Shape;148;p4"/>
          <p:cNvSpPr/>
          <p:nvPr/>
        </p:nvSpPr>
        <p:spPr>
          <a:xfrm>
            <a:off x="36956" y="348994"/>
            <a:ext cx="489463" cy="615677"/>
          </a:xfrm>
          <a:prstGeom prst="rect">
            <a:avLst/>
          </a:prstGeom>
          <a:solidFill>
            <a:srgbClr val="C01E24"/>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grpSp>
        <p:nvGrpSpPr>
          <p:cNvPr id="219" name="Google Shape;149;p4"/>
          <p:cNvGrpSpPr/>
          <p:nvPr/>
        </p:nvGrpSpPr>
        <p:grpSpPr>
          <a:xfrm>
            <a:off x="526419" y="348996"/>
            <a:ext cx="8471838" cy="623243"/>
            <a:chOff x="0" y="0"/>
            <a:chExt cx="8471837" cy="623242"/>
          </a:xfrm>
        </p:grpSpPr>
        <p:sp>
          <p:nvSpPr>
            <p:cNvPr id="217" name="Rettangolo"/>
            <p:cNvSpPr/>
            <p:nvPr/>
          </p:nvSpPr>
          <p:spPr>
            <a:xfrm>
              <a:off x="0" y="0"/>
              <a:ext cx="8471838" cy="613530"/>
            </a:xfrm>
            <a:prstGeom prst="rect">
              <a:avLst/>
            </a:prstGeom>
            <a:solidFill>
              <a:srgbClr val="203864"/>
            </a:solidFill>
            <a:ln w="12700" cap="flat">
              <a:noFill/>
              <a:miter lim="400000"/>
            </a:ln>
            <a:effectLst/>
          </p:spPr>
          <p:txBody>
            <a:bodyPr wrap="square" lIns="45719" tIns="45719" rIns="45719" bIns="45719" numCol="1" anchor="ctr">
              <a:noAutofit/>
            </a:bodyPr>
            <a:lstStyle/>
            <a:p>
              <a:pPr>
                <a:lnSpc>
                  <a:spcPct val="90000"/>
                </a:lnSpc>
              </a:pPr>
              <a:endParaRPr/>
            </a:p>
          </p:txBody>
        </p:sp>
        <p:sp>
          <p:nvSpPr>
            <p:cNvPr id="218" name="Quels sont les principaux problèmes de santé à l'arrivée dans un nouveau pays ?"/>
            <p:cNvSpPr txBox="1"/>
            <p:nvPr/>
          </p:nvSpPr>
          <p:spPr>
            <a:xfrm>
              <a:off x="45725" y="0"/>
              <a:ext cx="8380388" cy="6232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defTabSz="896111">
                <a:lnSpc>
                  <a:spcPct val="90000"/>
                </a:lnSpc>
                <a:defRPr sz="1960" b="1">
                  <a:solidFill>
                    <a:srgbClr val="FFFFFF"/>
                  </a:solidFill>
                  <a:latin typeface="Calibri"/>
                  <a:ea typeface="Calibri"/>
                  <a:cs typeface="Calibri"/>
                  <a:sym typeface="Calibri"/>
                </a:defRPr>
              </a:lvl1pPr>
            </a:lstStyle>
            <a:p>
              <a:r>
                <a:t>Quels sont les principaux problèmes de santé à l'arrivée dans un nouveau pays ?</a:t>
              </a:r>
            </a:p>
          </p:txBody>
        </p:sp>
      </p:grpSp>
      <p:sp>
        <p:nvSpPr>
          <p:cNvPr id="220" name="Google Shape;150;p4"/>
          <p:cNvSpPr txBox="1"/>
          <p:nvPr/>
        </p:nvSpPr>
        <p:spPr>
          <a:xfrm>
            <a:off x="163056" y="438862"/>
            <a:ext cx="317752" cy="408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2200" b="1">
                <a:solidFill>
                  <a:srgbClr val="FFFFFF"/>
                </a:solidFill>
                <a:latin typeface="Gill Sans"/>
                <a:ea typeface="Gill Sans"/>
                <a:cs typeface="Gill Sans"/>
                <a:sym typeface="Gill Sans"/>
              </a:defRPr>
            </a:lvl1pPr>
          </a:lstStyle>
          <a:p>
            <a:r>
              <a:t>2 </a:t>
            </a:r>
          </a:p>
        </p:txBody>
      </p:sp>
      <p:pic>
        <p:nvPicPr>
          <p:cNvPr id="221" name="Google Shape;151;p4" descr="Google Shape;151;p4"/>
          <p:cNvPicPr>
            <a:picLocks noChangeAspect="1"/>
          </p:cNvPicPr>
          <p:nvPr/>
        </p:nvPicPr>
        <p:blipFill>
          <a:blip r:embed="rId3">
            <a:extLst/>
          </a:blip>
          <a:stretch>
            <a:fillRect/>
          </a:stretch>
        </p:blipFill>
        <p:spPr>
          <a:xfrm>
            <a:off x="8998256" y="2480510"/>
            <a:ext cx="3326303" cy="3234491"/>
          </a:xfrm>
          <a:prstGeom prst="rect">
            <a:avLst/>
          </a:prstGeom>
          <a:ln w="12700">
            <a:miter lim="400000"/>
          </a:ln>
        </p:spPr>
      </p:pic>
      <p:sp>
        <p:nvSpPr>
          <p:cNvPr id="222" name="TextBox 17"/>
          <p:cNvSpPr txBox="1"/>
          <p:nvPr/>
        </p:nvSpPr>
        <p:spPr>
          <a:xfrm>
            <a:off x="2284219" y="2360644"/>
            <a:ext cx="6833112" cy="40414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179999" indent="-179999">
              <a:spcBef>
                <a:spcPts val="300"/>
              </a:spcBef>
              <a:buClr>
                <a:srgbClr val="FFFFFF"/>
              </a:buClr>
              <a:buSzPct val="100000"/>
              <a:buChar char="✓"/>
              <a:defRPr sz="1800">
                <a:solidFill>
                  <a:srgbClr val="FFFFFF"/>
                </a:solidFill>
                <a:effectLst>
                  <a:outerShdw blurRad="38100" dist="38100" dir="2700000" rotWithShape="0">
                    <a:srgbClr val="000000">
                      <a:alpha val="43137"/>
                    </a:srgbClr>
                  </a:outerShdw>
                </a:effectLst>
                <a:latin typeface="Calibri"/>
                <a:ea typeface="Calibri"/>
                <a:cs typeface="Calibri"/>
                <a:sym typeface="Calibri"/>
              </a:defRPr>
            </a:pPr>
            <a:r>
              <a:t>Comprendre les différents risques pour la santé des migrants à toutes les étapes du voyage.</a:t>
            </a:r>
          </a:p>
          <a:p>
            <a:pPr marL="179999" indent="-179999">
              <a:spcBef>
                <a:spcPts val="300"/>
              </a:spcBef>
              <a:buClr>
                <a:srgbClr val="FFFFFF"/>
              </a:buClr>
              <a:buSzPct val="100000"/>
              <a:buChar char="✓"/>
              <a:defRPr sz="1800">
                <a:solidFill>
                  <a:srgbClr val="FFFFFF"/>
                </a:solidFill>
                <a:effectLst>
                  <a:outerShdw blurRad="38100" dist="38100" dir="2700000" rotWithShape="0">
                    <a:srgbClr val="000000">
                      <a:alpha val="43137"/>
                    </a:srgbClr>
                  </a:outerShdw>
                </a:effectLst>
                <a:latin typeface="Calibri"/>
                <a:ea typeface="Calibri"/>
                <a:cs typeface="Calibri"/>
                <a:sym typeface="Calibri"/>
              </a:defRPr>
            </a:pPr>
            <a:r>
              <a:t>Comprendre les différences culturelles qui influencent les récits de santé entre le pays d'origine et le pays d'accueil. </a:t>
            </a:r>
          </a:p>
          <a:p>
            <a:pPr marL="179999" indent="-179999">
              <a:spcBef>
                <a:spcPts val="300"/>
              </a:spcBef>
              <a:buClr>
                <a:srgbClr val="FFFFFF"/>
              </a:buClr>
              <a:buSzPct val="100000"/>
              <a:buChar char="✓"/>
              <a:defRPr sz="1800">
                <a:solidFill>
                  <a:srgbClr val="FFFFFF"/>
                </a:solidFill>
                <a:effectLst>
                  <a:outerShdw blurRad="38100" dist="38100" dir="2700000" rotWithShape="0">
                    <a:srgbClr val="000000">
                      <a:alpha val="43137"/>
                    </a:srgbClr>
                  </a:outerShdw>
                </a:effectLst>
                <a:latin typeface="Calibri"/>
                <a:ea typeface="Calibri"/>
                <a:cs typeface="Calibri"/>
                <a:sym typeface="Calibri"/>
              </a:defRPr>
            </a:pPr>
            <a:r>
              <a:t>Utiliser des outils </a:t>
            </a:r>
            <a:r>
              <a:rPr i="1"/>
              <a:t>en ligne </a:t>
            </a:r>
            <a:r>
              <a:t>qui peuvent faciliter la compréhension des problèmes de santé et des circonstances sanitaires spécifiques du pays d'accueil.</a:t>
            </a:r>
          </a:p>
          <a:p>
            <a:pPr marL="179999" indent="-179999">
              <a:spcBef>
                <a:spcPts val="300"/>
              </a:spcBef>
              <a:buClr>
                <a:srgbClr val="FFFFFF"/>
              </a:buClr>
              <a:buSzPct val="100000"/>
              <a:buChar char="✓"/>
              <a:defRPr sz="1800">
                <a:solidFill>
                  <a:srgbClr val="FFFFFF"/>
                </a:solidFill>
                <a:effectLst>
                  <a:outerShdw blurRad="38100" dist="38100" dir="2700000" rotWithShape="0">
                    <a:srgbClr val="000000">
                      <a:alpha val="43137"/>
                    </a:srgbClr>
                  </a:outerShdw>
                </a:effectLst>
                <a:latin typeface="Calibri"/>
                <a:ea typeface="Calibri"/>
                <a:cs typeface="Calibri"/>
                <a:sym typeface="Calibri"/>
              </a:defRPr>
            </a:pPr>
            <a:r>
              <a:t>Apprenez la terminologie propre à la langue du pays dans lequel vous vous trouvez et découvrez des outils </a:t>
            </a:r>
            <a:r>
              <a:rPr i="1"/>
              <a:t>en ligne </a:t>
            </a:r>
            <a:r>
              <a:t>utiles.</a:t>
            </a:r>
          </a:p>
          <a:p>
            <a:pPr marL="179999" indent="-179999">
              <a:spcBef>
                <a:spcPts val="300"/>
              </a:spcBef>
              <a:buClr>
                <a:srgbClr val="FFFFFF"/>
              </a:buClr>
              <a:buSzPct val="100000"/>
              <a:buChar char="✓"/>
              <a:defRPr sz="1800">
                <a:solidFill>
                  <a:srgbClr val="FFFFFF"/>
                </a:solidFill>
                <a:effectLst>
                  <a:outerShdw blurRad="38100" dist="38100" dir="2700000" rotWithShape="0">
                    <a:srgbClr val="000000">
                      <a:alpha val="43137"/>
                    </a:srgbClr>
                  </a:outerShdw>
                </a:effectLst>
                <a:latin typeface="Calibri"/>
                <a:ea typeface="Calibri"/>
                <a:cs typeface="Calibri"/>
                <a:sym typeface="Calibri"/>
              </a:defRPr>
            </a:pPr>
            <a:r>
              <a:t>Comprendre les principaux comportements de protection de la santé et apprendre à trouver des sources </a:t>
            </a:r>
            <a:r>
              <a:rPr i="1"/>
              <a:t>en ligne </a:t>
            </a:r>
            <a:r>
              <a:t>fiables et pertinentes.</a:t>
            </a:r>
          </a:p>
          <a:p>
            <a:pPr marL="171450" indent="-171450">
              <a:spcBef>
                <a:spcPts val="300"/>
              </a:spcBef>
              <a:buClr>
                <a:srgbClr val="FFFFFF"/>
              </a:buClr>
              <a:buSzPct val="100000"/>
              <a:buChar char="✓"/>
              <a:defRPr sz="1800">
                <a:solidFill>
                  <a:srgbClr val="FFFFFF"/>
                </a:solidFill>
              </a:defRPr>
            </a:pPr>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Google Shape;128;p57"/>
          <p:cNvSpPr txBox="1">
            <a:spLocks noGrp="1"/>
          </p:cNvSpPr>
          <p:nvPr>
            <p:ph type="title"/>
          </p:nvPr>
        </p:nvSpPr>
        <p:spPr>
          <a:xfrm>
            <a:off x="839787" y="365125"/>
            <a:ext cx="10515601" cy="1325700"/>
          </a:xfrm>
          <a:prstGeom prst="rect">
            <a:avLst/>
          </a:prstGeom>
        </p:spPr>
        <p:txBody>
          <a:bodyPr/>
          <a:lstStyle/>
          <a:p>
            <a:pPr>
              <a:defRPr>
                <a:solidFill>
                  <a:srgbClr val="002060"/>
                </a:solidFill>
                <a:latin typeface="+mj-lt"/>
                <a:ea typeface="+mj-ea"/>
                <a:cs typeface="+mj-cs"/>
                <a:sym typeface="Arial"/>
              </a:defRPr>
            </a:pPr>
            <a:br/>
            <a:r>
              <a:rPr sz="2800">
                <a:solidFill>
                  <a:srgbClr val="203864"/>
                </a:solidFill>
                <a:latin typeface="Calibri"/>
                <a:ea typeface="Calibri"/>
                <a:cs typeface="Calibri"/>
                <a:sym typeface="Calibri"/>
              </a:rPr>
              <a:t>Vaccination</a:t>
            </a:r>
          </a:p>
        </p:txBody>
      </p:sp>
      <p:sp>
        <p:nvSpPr>
          <p:cNvPr id="660" name="Google Shape;129;p57"/>
          <p:cNvSpPr txBox="1">
            <a:spLocks noGrp="1"/>
          </p:cNvSpPr>
          <p:nvPr>
            <p:ph type="body" sz="quarter" idx="1"/>
          </p:nvPr>
        </p:nvSpPr>
        <p:spPr>
          <a:xfrm>
            <a:off x="930013" y="1828444"/>
            <a:ext cx="5183188" cy="596867"/>
          </a:xfrm>
          <a:prstGeom prst="rect">
            <a:avLst/>
          </a:prstGeom>
        </p:spPr>
        <p:txBody>
          <a:bodyPr/>
          <a:lstStyle>
            <a:lvl1pPr marL="0">
              <a:defRPr sz="1800" i="1">
                <a:solidFill>
                  <a:srgbClr val="203864"/>
                </a:solidFill>
                <a:latin typeface="+mj-lt"/>
                <a:ea typeface="+mj-ea"/>
                <a:cs typeface="+mj-cs"/>
                <a:sym typeface="Arial"/>
              </a:defRPr>
            </a:lvl1pPr>
          </a:lstStyle>
          <a:p>
            <a:r>
              <a:t>Les vaccins sont-ils sûrs ?</a:t>
            </a:r>
          </a:p>
        </p:txBody>
      </p:sp>
      <p:sp>
        <p:nvSpPr>
          <p:cNvPr id="661" name="Google Shape;130;p57"/>
          <p:cNvSpPr txBox="1">
            <a:spLocks noGrp="1"/>
          </p:cNvSpPr>
          <p:nvPr>
            <p:ph type="body" idx="23"/>
          </p:nvPr>
        </p:nvSpPr>
        <p:spPr>
          <a:xfrm>
            <a:off x="838200" y="2483817"/>
            <a:ext cx="5183188" cy="277131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452627" indent="-377190" algn="just" defTabSz="905255">
              <a:spcBef>
                <a:spcPts val="500"/>
              </a:spcBef>
              <a:buSzPts val="1700"/>
              <a:defRPr sz="1782"/>
            </a:pPr>
            <a:r>
              <a:t>Tous les pays disposent d'un </a:t>
            </a:r>
            <a:r>
              <a:rPr b="1"/>
              <a:t>programme national de vaccination </a:t>
            </a:r>
            <a:r>
              <a:t>pour protéger la population contre les maladies évitables par la vaccination (UNICEF).</a:t>
            </a:r>
            <a:endParaRPr sz="2178"/>
          </a:p>
          <a:p>
            <a:pPr marL="452627" indent="-377190" algn="just" defTabSz="905255">
              <a:spcBef>
                <a:spcPts val="500"/>
              </a:spcBef>
              <a:buSzPts val="1700"/>
              <a:defRPr sz="1782"/>
            </a:pPr>
            <a:r>
              <a:t>Tous les vaccins utilisés dans les programmes nationaux de vaccination sont </a:t>
            </a:r>
            <a:r>
              <a:rPr b="1"/>
              <a:t>sûrs et efficaces </a:t>
            </a:r>
            <a:r>
              <a:t>(OMS).</a:t>
            </a:r>
            <a:endParaRPr sz="2178"/>
          </a:p>
          <a:p>
            <a:pPr marL="452627" indent="-377190" algn="just" defTabSz="905255">
              <a:spcBef>
                <a:spcPts val="500"/>
              </a:spcBef>
              <a:buSzPts val="1700"/>
              <a:defRPr sz="1782" b="1"/>
            </a:pPr>
            <a:r>
              <a:t>La plupart des effets secondaires sont légers </a:t>
            </a:r>
            <a:r>
              <a:rPr b="0"/>
              <a:t>et de courte durée.</a:t>
            </a:r>
          </a:p>
        </p:txBody>
      </p:sp>
      <p:sp>
        <p:nvSpPr>
          <p:cNvPr id="662" name="Google Shape;131;p57"/>
          <p:cNvSpPr txBox="1"/>
          <p:nvPr/>
        </p:nvSpPr>
        <p:spPr>
          <a:xfrm>
            <a:off x="9451239" y="6417428"/>
            <a:ext cx="2320251"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3"/>
              </a:rPr>
              <a:t>Source </a:t>
            </a:r>
            <a:r>
              <a:rPr u="none"/>
              <a:t>| </a:t>
            </a:r>
            <a:r>
              <a:rPr>
                <a:solidFill>
                  <a:schemeClr val="accent5"/>
                </a:solidFill>
                <a:uFill>
                  <a:solidFill>
                    <a:schemeClr val="accent5"/>
                  </a:solidFill>
                </a:uFill>
                <a:hlinkClick r:id="rId4"/>
              </a:rPr>
              <a:t>Licence Pixabay</a:t>
            </a:r>
          </a:p>
        </p:txBody>
      </p:sp>
      <p:pic>
        <p:nvPicPr>
          <p:cNvPr id="663" name="Google Shape;132;p57" descr="Google Shape;132;p57"/>
          <p:cNvPicPr>
            <a:picLocks noChangeAspect="1"/>
          </p:cNvPicPr>
          <p:nvPr/>
        </p:nvPicPr>
        <p:blipFill>
          <a:blip r:embed="rId5">
            <a:extLst/>
          </a:blip>
          <a:stretch>
            <a:fillRect/>
          </a:stretch>
        </p:blipFill>
        <p:spPr>
          <a:xfrm>
            <a:off x="6647550" y="2483817"/>
            <a:ext cx="5273616" cy="3136970"/>
          </a:xfrm>
          <a:prstGeom prst="rect">
            <a:avLst/>
          </a:prstGeom>
          <a:ln w="12700">
            <a:miter lim="400000"/>
          </a:ln>
        </p:spPr>
      </p:pic>
      <p:pic>
        <p:nvPicPr>
          <p:cNvPr id="664" name="Google Shape;134;p57" descr="Google Shape;134;p57"/>
          <p:cNvPicPr>
            <a:picLocks noChangeAspect="1"/>
          </p:cNvPicPr>
          <p:nvPr/>
        </p:nvPicPr>
        <p:blipFill>
          <a:blip r:embed="rId6">
            <a:extLst/>
          </a:blip>
          <a:srcRect l="26648" t="70260" r="70336" b="24439"/>
          <a:stretch>
            <a:fillRect/>
          </a:stretch>
        </p:blipFill>
        <p:spPr>
          <a:xfrm flipH="1">
            <a:off x="-1905" y="6253758"/>
            <a:ext cx="610943" cy="604242"/>
          </a:xfrm>
          <a:prstGeom prst="rect">
            <a:avLst/>
          </a:prstGeom>
          <a:ln w="12700">
            <a:miter lim="400000"/>
          </a:ln>
        </p:spPr>
      </p:pic>
      <p:grpSp>
        <p:nvGrpSpPr>
          <p:cNvPr id="667" name="Google Shape;171;p8"/>
          <p:cNvGrpSpPr/>
          <p:nvPr/>
        </p:nvGrpSpPr>
        <p:grpSpPr>
          <a:xfrm>
            <a:off x="9667874" y="-7473"/>
            <a:ext cx="2524126" cy="403328"/>
            <a:chOff x="0" y="0"/>
            <a:chExt cx="2524125" cy="403326"/>
          </a:xfrm>
        </p:grpSpPr>
        <p:sp>
          <p:nvSpPr>
            <p:cNvPr id="665" name="Rettangolo"/>
            <p:cNvSpPr/>
            <p:nvPr/>
          </p:nvSpPr>
          <p:spPr>
            <a:xfrm>
              <a:off x="0" y="-1"/>
              <a:ext cx="252412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666" name="2.4 Stratégies de prévention"/>
            <p:cNvSpPr txBox="1"/>
            <p:nvPr/>
          </p:nvSpPr>
          <p:spPr>
            <a:xfrm>
              <a:off x="45724" y="-1"/>
              <a:ext cx="243267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a:lnSpc>
                  <a:spcPct val="81000"/>
                </a:lnSpc>
                <a:defRPr sz="1500">
                  <a:solidFill>
                    <a:srgbClr val="FFFFFF"/>
                  </a:solidFill>
                  <a:latin typeface="Calibri"/>
                  <a:ea typeface="Calibri"/>
                  <a:cs typeface="Calibri"/>
                  <a:sym typeface="Calibri"/>
                </a:defRPr>
              </a:lvl1pPr>
            </a:lstStyle>
            <a:p>
              <a:r>
                <a:t>2.4 Stratégies de prévention</a:t>
              </a:r>
            </a:p>
          </p:txBody>
        </p:sp>
      </p:gr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Google Shape;139;p45"/>
          <p:cNvSpPr txBox="1">
            <a:spLocks noGrp="1"/>
          </p:cNvSpPr>
          <p:nvPr>
            <p:ph type="title"/>
          </p:nvPr>
        </p:nvSpPr>
        <p:spPr>
          <a:xfrm>
            <a:off x="839787" y="827365"/>
            <a:ext cx="10515601" cy="820682"/>
          </a:xfrm>
          <a:prstGeom prst="rect">
            <a:avLst/>
          </a:prstGeom>
        </p:spPr>
        <p:txBody>
          <a:bodyPr/>
          <a:lstStyle>
            <a:lvl1pPr>
              <a:defRPr sz="2800"/>
            </a:lvl1pPr>
          </a:lstStyle>
          <a:p>
            <a:r>
              <a:t>Maladies évitables par la vaccination</a:t>
            </a:r>
          </a:p>
        </p:txBody>
      </p:sp>
      <p:sp>
        <p:nvSpPr>
          <p:cNvPr id="672" name="Google Shape;140;p45"/>
          <p:cNvSpPr txBox="1">
            <a:spLocks noGrp="1"/>
          </p:cNvSpPr>
          <p:nvPr>
            <p:ph type="body" sz="half" idx="1"/>
          </p:nvPr>
        </p:nvSpPr>
        <p:spPr>
          <a:xfrm>
            <a:off x="823649" y="2373311"/>
            <a:ext cx="5802235" cy="4044118"/>
          </a:xfrm>
          <a:prstGeom prst="rect">
            <a:avLst/>
          </a:prstGeom>
        </p:spPr>
        <p:txBody>
          <a:bodyPr numCol="2" anchor="t"/>
          <a:lstStyle/>
          <a:p>
            <a:pPr marL="457200" indent="-381000">
              <a:buClr>
                <a:srgbClr val="C01E24"/>
              </a:buClr>
              <a:buSzPts val="2200"/>
              <a:buFont typeface="Helvetica"/>
              <a:buChar char="▪"/>
              <a:defRPr sz="2200" b="0"/>
            </a:pPr>
            <a:r>
              <a:t>Bacille tuberculeux</a:t>
            </a:r>
          </a:p>
          <a:p>
            <a:pPr marL="457200" indent="-381000">
              <a:buClr>
                <a:srgbClr val="C01E24"/>
              </a:buClr>
              <a:buSzPts val="2200"/>
              <a:buFont typeface="Helvetica"/>
              <a:buChar char="▪"/>
              <a:defRPr sz="2200" b="0"/>
            </a:pPr>
            <a:r>
              <a:t>Poliovirus </a:t>
            </a:r>
          </a:p>
          <a:p>
            <a:pPr marL="457200" indent="-381000">
              <a:buClr>
                <a:srgbClr val="C01E24"/>
              </a:buClr>
              <a:buSzPts val="2200"/>
              <a:buFont typeface="Helvetica"/>
              <a:buChar char="▪"/>
              <a:defRPr sz="2200" b="0"/>
            </a:pPr>
            <a:r>
              <a:t>Diphtérie</a:t>
            </a:r>
          </a:p>
          <a:p>
            <a:pPr marL="457200" indent="-381000">
              <a:buClr>
                <a:srgbClr val="C01E24"/>
              </a:buClr>
              <a:buSzPts val="2200"/>
              <a:buFont typeface="Helvetica"/>
              <a:buChar char="▪"/>
              <a:defRPr sz="2200" b="0"/>
            </a:pPr>
            <a:r>
              <a:t>Tétanos</a:t>
            </a:r>
          </a:p>
          <a:p>
            <a:pPr marL="457200" indent="-381000">
              <a:buClr>
                <a:srgbClr val="C01E24"/>
              </a:buClr>
              <a:buSzPts val="2200"/>
              <a:buFont typeface="Helvetica"/>
              <a:buChar char="▪"/>
              <a:defRPr sz="2200" b="0"/>
            </a:pPr>
            <a:r>
              <a:t>Coqueluche</a:t>
            </a:r>
          </a:p>
          <a:p>
            <a:pPr marL="457200" indent="-381000">
              <a:buClr>
                <a:srgbClr val="C01E24"/>
              </a:buClr>
              <a:buSzPts val="2200"/>
              <a:buFont typeface="Helvetica"/>
              <a:buChar char="▪"/>
              <a:defRPr sz="2200" b="0"/>
            </a:pPr>
            <a:r>
              <a:t>Rougeole</a:t>
            </a:r>
          </a:p>
          <a:p>
            <a:pPr marL="457200" indent="-381000">
              <a:buClr>
                <a:srgbClr val="C01E24"/>
              </a:buClr>
              <a:buSzPts val="2200"/>
              <a:buFont typeface="Helvetica"/>
              <a:buChar char="▪"/>
              <a:defRPr sz="2200" b="0"/>
            </a:pPr>
            <a:r>
              <a:t>Hépatite A/B</a:t>
            </a:r>
          </a:p>
          <a:p>
            <a:pPr marL="457200" indent="-381000">
              <a:buClr>
                <a:srgbClr val="C01E24"/>
              </a:buClr>
              <a:buSzPts val="2200"/>
              <a:buFont typeface="Helvetica"/>
              <a:buChar char="▪"/>
              <a:defRPr sz="2200" b="0"/>
            </a:pPr>
            <a:r>
              <a:t>Rotavirus</a:t>
            </a:r>
          </a:p>
          <a:p>
            <a:pPr marL="457200" indent="-381000">
              <a:buClr>
                <a:srgbClr val="C01E24"/>
              </a:buClr>
              <a:buSzPts val="2200"/>
              <a:buFont typeface="Helvetica"/>
              <a:buChar char="▪"/>
              <a:defRPr sz="2200" b="0"/>
            </a:pPr>
            <a:r>
              <a:t>HPV</a:t>
            </a:r>
          </a:p>
          <a:p>
            <a:pPr marL="457200" indent="-381000">
              <a:buClr>
                <a:srgbClr val="C01E24"/>
              </a:buClr>
              <a:buSzPts val="2200"/>
              <a:buFont typeface="Helvetica"/>
              <a:buChar char="▪"/>
              <a:defRPr sz="2200" b="0"/>
            </a:pPr>
            <a:r>
              <a:t>Virus de la fièvre jaune</a:t>
            </a:r>
          </a:p>
          <a:p>
            <a:pPr marL="457200" indent="-381000">
              <a:buClr>
                <a:srgbClr val="C01E24"/>
              </a:buClr>
              <a:buSzPts val="2200"/>
              <a:buFont typeface="Helvetica"/>
              <a:buChar char="▪"/>
              <a:defRPr sz="2200" b="0"/>
            </a:pPr>
            <a:r>
              <a:t>COVID-19</a:t>
            </a:r>
          </a:p>
          <a:p>
            <a:pPr marL="457200" indent="-381000">
              <a:buClr>
                <a:srgbClr val="C01E24"/>
              </a:buClr>
              <a:buSzPts val="2200"/>
              <a:buFont typeface="Helvetica"/>
              <a:buChar char="▪"/>
              <a:defRPr sz="2200" b="0" u="sng">
                <a:solidFill>
                  <a:schemeClr val="accent5"/>
                </a:solidFill>
              </a:defRPr>
            </a:pPr>
            <a:r>
              <a:rPr>
                <a:uFill>
                  <a:solidFill>
                    <a:schemeClr val="accent5"/>
                  </a:solidFill>
                </a:uFill>
                <a:hlinkClick r:id="rId2"/>
              </a:rPr>
              <a:t>Vidéos connexes</a:t>
            </a:r>
          </a:p>
        </p:txBody>
      </p:sp>
      <p:sp>
        <p:nvSpPr>
          <p:cNvPr id="673" name="Google Shape;142;p45"/>
          <p:cNvSpPr txBox="1"/>
          <p:nvPr/>
        </p:nvSpPr>
        <p:spPr>
          <a:xfrm>
            <a:off x="885512" y="1955212"/>
            <a:ext cx="6027998" cy="350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indent="76200">
              <a:defRPr sz="1800" b="1">
                <a:solidFill>
                  <a:srgbClr val="203864"/>
                </a:solidFill>
              </a:defRPr>
            </a:lvl1pPr>
          </a:lstStyle>
          <a:p>
            <a:r>
              <a:t>En me vaccinant, je peux être protégé contre.. :</a:t>
            </a:r>
          </a:p>
        </p:txBody>
      </p:sp>
      <p:pic>
        <p:nvPicPr>
          <p:cNvPr id="674" name="Google Shape;143;p45" descr="Google Shape;143;p45"/>
          <p:cNvPicPr>
            <a:picLocks noChangeAspect="1"/>
          </p:cNvPicPr>
          <p:nvPr/>
        </p:nvPicPr>
        <p:blipFill>
          <a:blip r:embed="rId3">
            <a:extLst/>
          </a:blip>
          <a:stretch>
            <a:fillRect/>
          </a:stretch>
        </p:blipFill>
        <p:spPr>
          <a:xfrm>
            <a:off x="6372173" y="1523700"/>
            <a:ext cx="5570276" cy="3190325"/>
          </a:xfrm>
          <a:prstGeom prst="rect">
            <a:avLst/>
          </a:prstGeom>
          <a:ln w="12700">
            <a:miter lim="400000"/>
          </a:ln>
        </p:spPr>
      </p:pic>
      <p:sp>
        <p:nvSpPr>
          <p:cNvPr id="675" name="Google Shape;144;p45"/>
          <p:cNvSpPr txBox="1"/>
          <p:nvPr/>
        </p:nvSpPr>
        <p:spPr>
          <a:xfrm>
            <a:off x="9442993" y="6417428"/>
            <a:ext cx="2320251"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4"/>
              </a:rPr>
              <a:t>Source </a:t>
            </a:r>
            <a:r>
              <a:rPr u="none"/>
              <a:t>| </a:t>
            </a:r>
            <a:r>
              <a:rPr>
                <a:solidFill>
                  <a:schemeClr val="accent5"/>
                </a:solidFill>
                <a:uFill>
                  <a:solidFill>
                    <a:schemeClr val="accent5"/>
                  </a:solidFill>
                </a:uFill>
                <a:hlinkClick r:id="rId5"/>
              </a:rPr>
              <a:t>Licence Pixabay</a:t>
            </a:r>
          </a:p>
        </p:txBody>
      </p:sp>
      <p:pic>
        <p:nvPicPr>
          <p:cNvPr id="676" name="Google Shape;145;p45" descr="Google Shape;145;p45"/>
          <p:cNvPicPr>
            <a:picLocks noChangeAspect="1"/>
          </p:cNvPicPr>
          <p:nvPr/>
        </p:nvPicPr>
        <p:blipFill>
          <a:blip r:embed="rId6">
            <a:extLst/>
          </a:blip>
          <a:srcRect l="26648" t="70260" r="70336" b="24439"/>
          <a:stretch>
            <a:fillRect/>
          </a:stretch>
        </p:blipFill>
        <p:spPr>
          <a:xfrm flipH="1">
            <a:off x="-1905" y="6253758"/>
            <a:ext cx="610943" cy="604242"/>
          </a:xfrm>
          <a:prstGeom prst="rect">
            <a:avLst/>
          </a:prstGeom>
          <a:ln w="12700">
            <a:miter lim="400000"/>
          </a:ln>
        </p:spPr>
      </p:pic>
      <p:grpSp>
        <p:nvGrpSpPr>
          <p:cNvPr id="679" name="Google Shape;171;p8"/>
          <p:cNvGrpSpPr/>
          <p:nvPr/>
        </p:nvGrpSpPr>
        <p:grpSpPr>
          <a:xfrm>
            <a:off x="9667874" y="-7473"/>
            <a:ext cx="2524126" cy="403328"/>
            <a:chOff x="0" y="0"/>
            <a:chExt cx="2524125" cy="403326"/>
          </a:xfrm>
        </p:grpSpPr>
        <p:sp>
          <p:nvSpPr>
            <p:cNvPr id="677" name="Rettangolo"/>
            <p:cNvSpPr/>
            <p:nvPr/>
          </p:nvSpPr>
          <p:spPr>
            <a:xfrm>
              <a:off x="0" y="-1"/>
              <a:ext cx="252412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678" name="2.4 Stratégies de prévention"/>
            <p:cNvSpPr txBox="1"/>
            <p:nvPr/>
          </p:nvSpPr>
          <p:spPr>
            <a:xfrm>
              <a:off x="45724" y="-1"/>
              <a:ext cx="243267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a:lnSpc>
                  <a:spcPct val="81000"/>
                </a:lnSpc>
                <a:defRPr sz="1500">
                  <a:solidFill>
                    <a:srgbClr val="FFFFFF"/>
                  </a:solidFill>
                  <a:latin typeface="Calibri"/>
                  <a:ea typeface="Calibri"/>
                  <a:cs typeface="Calibri"/>
                  <a:sym typeface="Calibri"/>
                </a:defRPr>
              </a:lvl1pPr>
            </a:lstStyle>
            <a:p>
              <a:r>
                <a:t>2.4 Stratégies de prévention</a:t>
              </a:r>
            </a:p>
          </p:txBody>
        </p:sp>
      </p:gr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Google Shape;150;p46"/>
          <p:cNvSpPr txBox="1">
            <a:spLocks noGrp="1"/>
          </p:cNvSpPr>
          <p:nvPr>
            <p:ph type="title"/>
          </p:nvPr>
        </p:nvSpPr>
        <p:spPr>
          <a:xfrm>
            <a:off x="725088" y="627321"/>
            <a:ext cx="11360802" cy="744280"/>
          </a:xfrm>
          <a:prstGeom prst="rect">
            <a:avLst/>
          </a:prstGeom>
        </p:spPr>
        <p:txBody>
          <a:bodyPr>
            <a:normAutofit fontScale="90000"/>
          </a:bodyPr>
          <a:lstStyle/>
          <a:p>
            <a:pPr defTabSz="448055">
              <a:defRPr sz="1372"/>
            </a:pPr>
            <a:r>
              <a:rPr lang="it-IT" sz="3100" dirty="0"/>
              <a:t>Nutrition</a:t>
            </a:r>
            <a:br>
              <a:rPr dirty="0"/>
            </a:br>
            <a:br>
              <a:rPr dirty="0"/>
            </a:br>
            <a:endParaRPr dirty="0"/>
          </a:p>
        </p:txBody>
      </p:sp>
      <p:sp>
        <p:nvSpPr>
          <p:cNvPr id="682" name="Google Shape;151;p46"/>
          <p:cNvSpPr txBox="1">
            <a:spLocks noGrp="1"/>
          </p:cNvSpPr>
          <p:nvPr>
            <p:ph type="body" idx="1"/>
          </p:nvPr>
        </p:nvSpPr>
        <p:spPr>
          <a:xfrm>
            <a:off x="725088" y="1603066"/>
            <a:ext cx="7471352" cy="4835371"/>
          </a:xfrm>
          <a:prstGeom prst="rect">
            <a:avLst/>
          </a:prstGeom>
        </p:spPr>
        <p:txBody>
          <a:bodyPr/>
          <a:lstStyle/>
          <a:p>
            <a:pPr marL="393700" indent="-241300" algn="just">
              <a:spcBef>
                <a:spcPts val="600"/>
              </a:spcBef>
              <a:buSzPct val="100000"/>
              <a:buChar char="▪"/>
              <a:defRPr sz="2000"/>
            </a:pPr>
            <a:r>
              <a:t>La nutrition est un facteur extrêmement </a:t>
            </a:r>
            <a:r>
              <a:rPr b="1"/>
              <a:t>important pour la santé </a:t>
            </a:r>
            <a:r>
              <a:t>et le </a:t>
            </a:r>
            <a:r>
              <a:rPr b="1"/>
              <a:t>développement de l'homme.</a:t>
            </a:r>
          </a:p>
          <a:p>
            <a:pPr marL="393700" indent="-241300" algn="just">
              <a:spcBef>
                <a:spcPts val="600"/>
              </a:spcBef>
              <a:buSzPct val="100000"/>
              <a:buChar char="▪"/>
              <a:defRPr sz="2000"/>
            </a:pPr>
            <a:r>
              <a:t>Une bonne nutrition est corrélée à une </a:t>
            </a:r>
            <a:r>
              <a:rPr b="1"/>
              <a:t>meilleure santé du nourrisson et de la mère, à un système immunitaire plus fort, à une grossesse et un accouchement plus sûrs et à un risque moindre de contracter des maladies non contagieuses </a:t>
            </a:r>
            <a:r>
              <a:t>(OMS).</a:t>
            </a:r>
          </a:p>
          <a:p>
            <a:pPr marL="393700" indent="-241300" algn="just">
              <a:spcBef>
                <a:spcPts val="600"/>
              </a:spcBef>
              <a:buSzPct val="100000"/>
              <a:buChar char="▪"/>
              <a:defRPr sz="2000"/>
            </a:pPr>
            <a:r>
              <a:t>Une mauvaise alimentation peut conduire à la </a:t>
            </a:r>
            <a:r>
              <a:rPr b="1"/>
              <a:t>malnutrition</a:t>
            </a:r>
            <a:r>
              <a:t>, un état dans lequel une personne ne consomme pas assez ou trop d'un ou plusieurs nutriments. </a:t>
            </a:r>
          </a:p>
          <a:p>
            <a:pPr marL="393700" indent="-241300" algn="just">
              <a:spcBef>
                <a:spcPts val="600"/>
              </a:spcBef>
              <a:buSzPct val="100000"/>
              <a:buChar char="▪"/>
              <a:defRPr sz="2000" b="1"/>
            </a:pPr>
            <a:r>
              <a:t>La malnutrition est une </a:t>
            </a:r>
            <a:r>
              <a:rPr b="0"/>
              <a:t>menace sérieuse pour la santé humaine et comprend à la fois la </a:t>
            </a:r>
            <a:r>
              <a:t>malnutrition et le surpoids.</a:t>
            </a:r>
          </a:p>
        </p:txBody>
      </p:sp>
      <p:sp>
        <p:nvSpPr>
          <p:cNvPr id="683" name="Google Shape;152;p46"/>
          <p:cNvSpPr txBox="1"/>
          <p:nvPr/>
        </p:nvSpPr>
        <p:spPr>
          <a:xfrm>
            <a:off x="770813" y="1361220"/>
            <a:ext cx="7683130" cy="350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spAutoFit/>
          </a:bodyPr>
          <a:lstStyle>
            <a:lvl1pPr>
              <a:spcBef>
                <a:spcPts val="600"/>
              </a:spcBef>
              <a:defRPr sz="1800" b="1" i="1">
                <a:solidFill>
                  <a:srgbClr val="203864"/>
                </a:solidFill>
              </a:defRPr>
            </a:lvl1pPr>
          </a:lstStyle>
          <a:p>
            <a:r>
              <a:t>Pourquoi est-il important d'avoir un bon régime alimentaire ?</a:t>
            </a:r>
          </a:p>
        </p:txBody>
      </p:sp>
      <p:pic>
        <p:nvPicPr>
          <p:cNvPr id="684" name="Google Shape;156;p46" descr="Google Shape;156;p46"/>
          <p:cNvPicPr>
            <a:picLocks noChangeAspect="1"/>
          </p:cNvPicPr>
          <p:nvPr/>
        </p:nvPicPr>
        <p:blipFill>
          <a:blip r:embed="rId3">
            <a:extLst/>
          </a:blip>
          <a:srcRect l="26648" t="70260" r="70336" b="24439"/>
          <a:stretch>
            <a:fillRect/>
          </a:stretch>
        </p:blipFill>
        <p:spPr>
          <a:xfrm flipH="1">
            <a:off x="-1905" y="6253758"/>
            <a:ext cx="610943" cy="604242"/>
          </a:xfrm>
          <a:prstGeom prst="rect">
            <a:avLst/>
          </a:prstGeom>
          <a:ln w="12700">
            <a:miter lim="400000"/>
          </a:ln>
        </p:spPr>
      </p:pic>
      <p:grpSp>
        <p:nvGrpSpPr>
          <p:cNvPr id="687" name="Google Shape;171;p8"/>
          <p:cNvGrpSpPr/>
          <p:nvPr/>
        </p:nvGrpSpPr>
        <p:grpSpPr>
          <a:xfrm>
            <a:off x="9667874" y="-7473"/>
            <a:ext cx="2524126" cy="403328"/>
            <a:chOff x="0" y="0"/>
            <a:chExt cx="2524125" cy="403326"/>
          </a:xfrm>
        </p:grpSpPr>
        <p:sp>
          <p:nvSpPr>
            <p:cNvPr id="685" name="Rettangolo"/>
            <p:cNvSpPr/>
            <p:nvPr/>
          </p:nvSpPr>
          <p:spPr>
            <a:xfrm>
              <a:off x="0" y="-1"/>
              <a:ext cx="252412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686" name="2.4 Stratégies de prévention"/>
            <p:cNvSpPr txBox="1"/>
            <p:nvPr/>
          </p:nvSpPr>
          <p:spPr>
            <a:xfrm>
              <a:off x="45724" y="-1"/>
              <a:ext cx="243267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a:lnSpc>
                  <a:spcPct val="81000"/>
                </a:lnSpc>
                <a:defRPr sz="1500">
                  <a:solidFill>
                    <a:srgbClr val="FFFFFF"/>
                  </a:solidFill>
                  <a:latin typeface="Calibri"/>
                  <a:ea typeface="Calibri"/>
                  <a:cs typeface="Calibri"/>
                  <a:sym typeface="Calibri"/>
                </a:defRPr>
              </a:lvl1pPr>
            </a:lstStyle>
            <a:p>
              <a:r>
                <a:t>2.4 Stratégies de prévention</a:t>
              </a:r>
            </a:p>
          </p:txBody>
        </p:sp>
      </p:grpSp>
      <p:pic>
        <p:nvPicPr>
          <p:cNvPr id="688" name="Picture 2" descr="Picture 2"/>
          <p:cNvPicPr>
            <a:picLocks noChangeAspect="1"/>
          </p:cNvPicPr>
          <p:nvPr/>
        </p:nvPicPr>
        <p:blipFill>
          <a:blip r:embed="rId4">
            <a:extLst/>
          </a:blip>
          <a:stretch>
            <a:fillRect/>
          </a:stretch>
        </p:blipFill>
        <p:spPr>
          <a:xfrm>
            <a:off x="3763924" y="4909008"/>
            <a:ext cx="8428075" cy="1948993"/>
          </a:xfrm>
          <a:prstGeom prst="rect">
            <a:avLst/>
          </a:prstGeom>
          <a:ln w="12700">
            <a:miter lim="400000"/>
          </a:ln>
        </p:spPr>
      </p:pic>
      <p:sp>
        <p:nvSpPr>
          <p:cNvPr id="689" name="Google Shape;144;p45"/>
          <p:cNvSpPr txBox="1"/>
          <p:nvPr/>
        </p:nvSpPr>
        <p:spPr>
          <a:xfrm>
            <a:off x="9769811" y="6555878"/>
            <a:ext cx="2320251"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solidFill>
                  <a:schemeClr val="accent5"/>
                </a:solidFill>
                <a:effectLst>
                  <a:outerShdw blurRad="38100" dist="38100" dir="2700000" rotWithShape="0">
                    <a:srgbClr val="000000">
                      <a:alpha val="43137"/>
                    </a:srgbClr>
                  </a:outerShdw>
                </a:effectLst>
                <a:latin typeface="Calibri"/>
                <a:ea typeface="Calibri"/>
                <a:cs typeface="Calibri"/>
                <a:sym typeface="Calibri"/>
              </a:defRPr>
            </a:pPr>
            <a:r>
              <a:rPr>
                <a:uFill>
                  <a:solidFill>
                    <a:schemeClr val="accent5"/>
                  </a:solidFill>
                </a:uFill>
                <a:hlinkClick r:id="rId5"/>
              </a:rPr>
              <a:t>Source </a:t>
            </a:r>
            <a:r>
              <a:rPr u="none">
                <a:solidFill>
                  <a:srgbClr val="FFFFFF"/>
                </a:solidFill>
              </a:rPr>
              <a:t>| </a:t>
            </a:r>
            <a:r>
              <a:rPr>
                <a:uFill>
                  <a:solidFill>
                    <a:schemeClr val="accent5"/>
                  </a:solidFill>
                </a:uFill>
                <a:hlinkClick r:id="rId6"/>
              </a:rPr>
              <a:t>Licence Pixabay</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Google Shape;161;p47"/>
          <p:cNvSpPr txBox="1">
            <a:spLocks noGrp="1"/>
          </p:cNvSpPr>
          <p:nvPr>
            <p:ph type="title"/>
          </p:nvPr>
        </p:nvSpPr>
        <p:spPr>
          <a:xfrm>
            <a:off x="415599" y="1119835"/>
            <a:ext cx="5494840" cy="802838"/>
          </a:xfrm>
          <a:prstGeom prst="rect">
            <a:avLst/>
          </a:prstGeom>
        </p:spPr>
        <p:txBody>
          <a:bodyPr>
            <a:normAutofit fontScale="90000"/>
          </a:bodyPr>
          <a:lstStyle/>
          <a:p>
            <a:pPr defTabSz="758951">
              <a:defRPr sz="2324"/>
            </a:pPr>
            <a:r>
              <a:t>Signes de malnutrition</a:t>
            </a:r>
            <a:br/>
            <a:endParaRPr/>
          </a:p>
        </p:txBody>
      </p:sp>
      <p:sp>
        <p:nvSpPr>
          <p:cNvPr id="694" name="Google Shape;162;p47"/>
          <p:cNvSpPr txBox="1">
            <a:spLocks noGrp="1"/>
          </p:cNvSpPr>
          <p:nvPr>
            <p:ph type="body" idx="1"/>
          </p:nvPr>
        </p:nvSpPr>
        <p:spPr>
          <a:xfrm>
            <a:off x="187568" y="1861623"/>
            <a:ext cx="6093997" cy="6037385"/>
          </a:xfrm>
          <a:prstGeom prst="rect">
            <a:avLst/>
          </a:prstGeom>
        </p:spPr>
        <p:txBody>
          <a:bodyPr/>
          <a:lstStyle/>
          <a:p>
            <a:pPr marL="0" indent="186054">
              <a:buSzTx/>
              <a:buNone/>
              <a:defRPr sz="2000" b="1"/>
            </a:pPr>
            <a:r>
              <a:t>Signes de malnutrition :</a:t>
            </a:r>
          </a:p>
          <a:p>
            <a:pPr marL="1218564" lvl="1" indent="-405763">
              <a:lnSpc>
                <a:spcPct val="150000"/>
              </a:lnSpc>
              <a:buSzPct val="100000"/>
              <a:buChar char="▪"/>
              <a:defRPr sz="2000"/>
            </a:pPr>
            <a:r>
              <a:t>Perte de poids</a:t>
            </a:r>
            <a:endParaRPr sz="1600"/>
          </a:p>
          <a:p>
            <a:pPr marL="1218564" lvl="1" indent="-405763">
              <a:lnSpc>
                <a:spcPct val="150000"/>
              </a:lnSpc>
              <a:buSzPct val="100000"/>
              <a:buChar char="▪"/>
              <a:defRPr sz="2000"/>
            </a:pPr>
            <a:r>
              <a:t>Réduction de l'appétit</a:t>
            </a:r>
            <a:endParaRPr sz="1600"/>
          </a:p>
          <a:p>
            <a:pPr marL="1218564" lvl="1" indent="-405763">
              <a:lnSpc>
                <a:spcPct val="150000"/>
              </a:lnSpc>
              <a:buSzPct val="100000"/>
              <a:buChar char="▪"/>
              <a:defRPr sz="2000"/>
            </a:pPr>
            <a:r>
              <a:t>Fatigue/faiblesse</a:t>
            </a:r>
            <a:endParaRPr sz="1600"/>
          </a:p>
          <a:p>
            <a:pPr marL="1218564" lvl="1" indent="-405763">
              <a:lnSpc>
                <a:spcPct val="150000"/>
              </a:lnSpc>
              <a:buSzPct val="100000"/>
              <a:buChar char="▪"/>
              <a:defRPr sz="2000"/>
            </a:pPr>
            <a:r>
              <a:t>Maladies fréquentes</a:t>
            </a:r>
            <a:endParaRPr sz="1600"/>
          </a:p>
          <a:p>
            <a:pPr marL="1218564" lvl="1" indent="-405763">
              <a:lnSpc>
                <a:spcPct val="150000"/>
              </a:lnSpc>
              <a:buSzPct val="100000"/>
              <a:buChar char="▪"/>
              <a:defRPr sz="2000"/>
            </a:pPr>
            <a:r>
              <a:t>Réduction de la concentration</a:t>
            </a:r>
            <a:endParaRPr sz="1600"/>
          </a:p>
          <a:p>
            <a:pPr marL="1218564" lvl="1" indent="-405763">
              <a:lnSpc>
                <a:spcPct val="150000"/>
              </a:lnSpc>
              <a:buSzPct val="100000"/>
              <a:buChar char="▪"/>
              <a:defRPr sz="2000"/>
            </a:pPr>
            <a:r>
              <a:t>Mauvaise cicatrisation des plaies</a:t>
            </a:r>
            <a:endParaRPr sz="1600"/>
          </a:p>
          <a:p>
            <a:pPr marL="1218564" lvl="1" indent="-405763">
              <a:lnSpc>
                <a:spcPct val="150000"/>
              </a:lnSpc>
              <a:buSzPct val="100000"/>
              <a:buChar char="▪"/>
              <a:defRPr sz="2000"/>
            </a:pPr>
            <a:r>
              <a:t>Chute de cheveux</a:t>
            </a:r>
            <a:endParaRPr sz="1600"/>
          </a:p>
          <a:p>
            <a:pPr marL="1218564" lvl="1" indent="-405763">
              <a:lnSpc>
                <a:spcPct val="150000"/>
              </a:lnSpc>
              <a:buSzPct val="100000"/>
              <a:buChar char="▪"/>
              <a:defRPr sz="2000"/>
            </a:pPr>
            <a:r>
              <a:t>Troubles de l'humeur (Johns Hopkins Medicine)</a:t>
            </a:r>
          </a:p>
        </p:txBody>
      </p:sp>
      <p:sp>
        <p:nvSpPr>
          <p:cNvPr id="695" name="Google Shape;163;p47"/>
          <p:cNvSpPr txBox="1">
            <a:spLocks noGrp="1"/>
          </p:cNvSpPr>
          <p:nvPr>
            <p:ph type="body" idx="21"/>
          </p:nvPr>
        </p:nvSpPr>
        <p:spPr>
          <a:xfrm>
            <a:off x="6371313" y="1857419"/>
            <a:ext cx="5333201" cy="56505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indent="186054">
              <a:spcBef>
                <a:spcPts val="0"/>
              </a:spcBef>
              <a:buSzTx/>
              <a:buNone/>
              <a:defRPr sz="2000" b="1"/>
            </a:pPr>
            <a:r>
              <a:t>Signes de suralimentation : </a:t>
            </a:r>
          </a:p>
          <a:p>
            <a:pPr marL="1218564" lvl="1" indent="-405763">
              <a:lnSpc>
                <a:spcPct val="150000"/>
              </a:lnSpc>
              <a:spcBef>
                <a:spcPts val="0"/>
              </a:spcBef>
              <a:buSzPct val="100000"/>
              <a:defRPr sz="2000"/>
            </a:pPr>
            <a:r>
              <a:t>Prise de poids</a:t>
            </a:r>
            <a:endParaRPr sz="1600"/>
          </a:p>
          <a:p>
            <a:pPr marL="1218564" lvl="1" indent="-405763">
              <a:lnSpc>
                <a:spcPct val="150000"/>
              </a:lnSpc>
              <a:spcBef>
                <a:spcPts val="0"/>
              </a:spcBef>
              <a:buSzPct val="100000"/>
              <a:defRPr sz="2000"/>
            </a:pPr>
            <a:r>
              <a:t>Diabète</a:t>
            </a:r>
            <a:endParaRPr sz="1600"/>
          </a:p>
          <a:p>
            <a:pPr marL="1218564" lvl="1" indent="-405763">
              <a:lnSpc>
                <a:spcPct val="150000"/>
              </a:lnSpc>
              <a:spcBef>
                <a:spcPts val="0"/>
              </a:spcBef>
              <a:buSzPct val="100000"/>
              <a:defRPr sz="2000"/>
            </a:pPr>
            <a:r>
              <a:t>Hypertension artérielle</a:t>
            </a:r>
            <a:endParaRPr sz="1600"/>
          </a:p>
          <a:p>
            <a:pPr marL="1218564" lvl="1" indent="-405763">
              <a:lnSpc>
                <a:spcPct val="150000"/>
              </a:lnSpc>
              <a:spcBef>
                <a:spcPts val="0"/>
              </a:spcBef>
              <a:buSzPct val="100000"/>
              <a:defRPr sz="2000"/>
            </a:pPr>
            <a:r>
              <a:t>Cholestérol élevé</a:t>
            </a:r>
            <a:endParaRPr sz="1600"/>
          </a:p>
          <a:p>
            <a:pPr marL="1218564" lvl="1" indent="-405763">
              <a:lnSpc>
                <a:spcPct val="150000"/>
              </a:lnSpc>
              <a:spcBef>
                <a:spcPts val="0"/>
              </a:spcBef>
              <a:buSzPct val="100000"/>
              <a:defRPr sz="2000"/>
            </a:pPr>
            <a:r>
              <a:t>Inflammation </a:t>
            </a:r>
          </a:p>
        </p:txBody>
      </p:sp>
      <p:pic>
        <p:nvPicPr>
          <p:cNvPr id="696" name="Google Shape;166;p47" descr="Google Shape;166;p47"/>
          <p:cNvPicPr>
            <a:picLocks noChangeAspect="1"/>
          </p:cNvPicPr>
          <p:nvPr/>
        </p:nvPicPr>
        <p:blipFill>
          <a:blip r:embed="rId3">
            <a:extLst/>
          </a:blip>
          <a:srcRect l="26648" t="70260" r="70336" b="24439"/>
          <a:stretch>
            <a:fillRect/>
          </a:stretch>
        </p:blipFill>
        <p:spPr>
          <a:xfrm flipH="1">
            <a:off x="-1905" y="6253758"/>
            <a:ext cx="610943" cy="604242"/>
          </a:xfrm>
          <a:prstGeom prst="rect">
            <a:avLst/>
          </a:prstGeom>
          <a:ln w="12700">
            <a:miter lim="400000"/>
          </a:ln>
        </p:spPr>
      </p:pic>
      <p:grpSp>
        <p:nvGrpSpPr>
          <p:cNvPr id="699" name="Google Shape;171;p8"/>
          <p:cNvGrpSpPr/>
          <p:nvPr/>
        </p:nvGrpSpPr>
        <p:grpSpPr>
          <a:xfrm>
            <a:off x="9667874" y="-7473"/>
            <a:ext cx="2524126" cy="403328"/>
            <a:chOff x="0" y="0"/>
            <a:chExt cx="2524125" cy="403326"/>
          </a:xfrm>
        </p:grpSpPr>
        <p:sp>
          <p:nvSpPr>
            <p:cNvPr id="697" name="Rettangolo"/>
            <p:cNvSpPr/>
            <p:nvPr/>
          </p:nvSpPr>
          <p:spPr>
            <a:xfrm>
              <a:off x="0" y="-1"/>
              <a:ext cx="252412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698" name="2.4 Stratégies de prévention"/>
            <p:cNvSpPr txBox="1"/>
            <p:nvPr/>
          </p:nvSpPr>
          <p:spPr>
            <a:xfrm>
              <a:off x="45724" y="-1"/>
              <a:ext cx="243267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a:lnSpc>
                  <a:spcPct val="81000"/>
                </a:lnSpc>
                <a:defRPr sz="1500">
                  <a:solidFill>
                    <a:srgbClr val="FFFFFF"/>
                  </a:solidFill>
                  <a:latin typeface="Calibri"/>
                  <a:ea typeface="Calibri"/>
                  <a:cs typeface="Calibri"/>
                  <a:sym typeface="Calibri"/>
                </a:defRPr>
              </a:lvl1pPr>
            </a:lstStyle>
            <a:p>
              <a:r>
                <a:t>2.4 Stratégies de prévention</a:t>
              </a:r>
            </a:p>
          </p:txBody>
        </p:sp>
      </p:gr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Google Shape;171;p48"/>
          <p:cNvSpPr txBox="1">
            <a:spLocks noGrp="1"/>
          </p:cNvSpPr>
          <p:nvPr>
            <p:ph type="title"/>
          </p:nvPr>
        </p:nvSpPr>
        <p:spPr>
          <a:xfrm>
            <a:off x="333350" y="636812"/>
            <a:ext cx="10345798" cy="604242"/>
          </a:xfrm>
          <a:prstGeom prst="rect">
            <a:avLst/>
          </a:prstGeom>
        </p:spPr>
        <p:txBody>
          <a:bodyPr>
            <a:normAutofit fontScale="90000"/>
          </a:bodyPr>
          <a:lstStyle/>
          <a:p>
            <a:pPr defTabSz="365760">
              <a:defRPr sz="1280">
                <a:latin typeface="+mj-lt"/>
                <a:ea typeface="+mj-ea"/>
                <a:cs typeface="+mj-cs"/>
                <a:sym typeface="Arial"/>
              </a:defRPr>
            </a:pPr>
            <a:br>
              <a:rPr dirty="0"/>
            </a:br>
            <a:br>
              <a:rPr dirty="0"/>
            </a:br>
            <a:br>
              <a:rPr dirty="0"/>
            </a:br>
            <a:br>
              <a:rPr dirty="0"/>
            </a:br>
            <a:br>
              <a:rPr dirty="0"/>
            </a:br>
            <a:br>
              <a:rPr dirty="0"/>
            </a:br>
            <a:br>
              <a:rPr dirty="0"/>
            </a:br>
            <a:br>
              <a:rPr dirty="0"/>
            </a:br>
            <a:br>
              <a:rPr dirty="0"/>
            </a:br>
            <a:br>
              <a:rPr dirty="0"/>
            </a:br>
            <a:br>
              <a:rPr dirty="0"/>
            </a:br>
            <a:r>
              <a:rPr sz="3100" dirty="0" err="1">
                <a:latin typeface="Calibri" panose="020F0502020204030204" pitchFamily="34" charset="0"/>
                <a:cs typeface="Calibri" panose="020F0502020204030204" pitchFamily="34" charset="0"/>
                <a:sym typeface="Calibri"/>
              </a:rPr>
              <a:t>Traiter</a:t>
            </a:r>
            <a:r>
              <a:rPr sz="3100" dirty="0">
                <a:latin typeface="Calibri" panose="020F0502020204030204" pitchFamily="34" charset="0"/>
                <a:cs typeface="Calibri" panose="020F0502020204030204" pitchFamily="34" charset="0"/>
                <a:sym typeface="Calibri"/>
              </a:rPr>
              <a:t> et </a:t>
            </a:r>
            <a:r>
              <a:rPr sz="3100" dirty="0" err="1">
                <a:latin typeface="Calibri" panose="020F0502020204030204" pitchFamily="34" charset="0"/>
                <a:cs typeface="Calibri" panose="020F0502020204030204" pitchFamily="34" charset="0"/>
                <a:sym typeface="Calibri"/>
              </a:rPr>
              <a:t>prévenir</a:t>
            </a:r>
            <a:r>
              <a:rPr sz="3100" dirty="0">
                <a:latin typeface="Calibri" panose="020F0502020204030204" pitchFamily="34" charset="0"/>
                <a:cs typeface="Calibri" panose="020F0502020204030204" pitchFamily="34" charset="0"/>
                <a:sym typeface="Calibri"/>
              </a:rPr>
              <a:t> la malnutrition</a:t>
            </a:r>
          </a:p>
        </p:txBody>
      </p:sp>
      <p:sp>
        <p:nvSpPr>
          <p:cNvPr id="704" name="Google Shape;172;p48"/>
          <p:cNvSpPr txBox="1">
            <a:spLocks noGrp="1"/>
          </p:cNvSpPr>
          <p:nvPr>
            <p:ph type="body" sz="half" idx="1"/>
          </p:nvPr>
        </p:nvSpPr>
        <p:spPr>
          <a:xfrm>
            <a:off x="499978" y="2178956"/>
            <a:ext cx="6407260" cy="4528990"/>
          </a:xfrm>
          <a:prstGeom prst="rect">
            <a:avLst/>
          </a:prstGeom>
        </p:spPr>
        <p:txBody>
          <a:bodyPr/>
          <a:lstStyle/>
          <a:p>
            <a:pPr marL="342900" indent="-342900">
              <a:buSzPts val="2000"/>
              <a:defRPr sz="2000" b="1"/>
            </a:pPr>
            <a:r>
              <a:t>Traiter la malnutrition </a:t>
            </a:r>
            <a:r>
              <a:rPr b="0"/>
              <a:t>: aliments riches en nutriments - mangez beaucoup d'aliments tels que des fruits et légumes, des céréales complètes et des protéines maigres. </a:t>
            </a:r>
          </a:p>
          <a:p>
            <a:pPr marL="342900" indent="-342900">
              <a:buSzPts val="2000"/>
              <a:defRPr sz="2000" b="1"/>
            </a:pPr>
            <a:r>
              <a:t>Traitement de la surnutrition: </a:t>
            </a:r>
            <a:r>
              <a:rPr b="0"/>
              <a:t>réduire les calories totales et améliorer l'équilibre alimentaire</a:t>
            </a:r>
            <a:endParaRPr sz="1600"/>
          </a:p>
          <a:p>
            <a:pPr marL="342900" indent="-342900">
              <a:buSzPts val="2000"/>
              <a:defRPr sz="2000" b="1"/>
            </a:pPr>
            <a:r>
              <a:t>Traitement de la malnutrition : </a:t>
            </a:r>
            <a:r>
              <a:rPr b="0"/>
              <a:t>augmenter les calories totales en ajoutant des aliments riches en nutriments.</a:t>
            </a:r>
            <a:endParaRPr sz="1600"/>
          </a:p>
          <a:p>
            <a:pPr marL="342900" indent="-342900">
              <a:buSzPts val="2000"/>
              <a:defRPr sz="2000" b="1"/>
            </a:pPr>
            <a:r>
              <a:t>Évitez la malbouffe</a:t>
            </a:r>
            <a:r>
              <a:rPr b="0"/>
              <a:t>, riche en calories mais à faible valeur nutritionnelle.</a:t>
            </a:r>
          </a:p>
        </p:txBody>
      </p:sp>
      <p:sp>
        <p:nvSpPr>
          <p:cNvPr id="705" name="Google Shape;173;p48"/>
          <p:cNvSpPr txBox="1"/>
          <p:nvPr/>
        </p:nvSpPr>
        <p:spPr>
          <a:xfrm>
            <a:off x="545702" y="1750206"/>
            <a:ext cx="7683130" cy="350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spAutoFit/>
          </a:bodyPr>
          <a:lstStyle>
            <a:lvl1pPr>
              <a:spcBef>
                <a:spcPts val="600"/>
              </a:spcBef>
              <a:defRPr sz="1800" b="1" i="1">
                <a:solidFill>
                  <a:srgbClr val="203864"/>
                </a:solidFill>
              </a:defRPr>
            </a:lvl1pPr>
          </a:lstStyle>
          <a:p>
            <a:r>
              <a:t>Que puis-je faire pour prévenir la malnutrition ? </a:t>
            </a:r>
          </a:p>
        </p:txBody>
      </p:sp>
      <p:pic>
        <p:nvPicPr>
          <p:cNvPr id="706" name="Google Shape;174;p48" descr="Google Shape;174;p48"/>
          <p:cNvPicPr>
            <a:picLocks noChangeAspect="1"/>
          </p:cNvPicPr>
          <p:nvPr/>
        </p:nvPicPr>
        <p:blipFill>
          <a:blip r:embed="rId3">
            <a:extLst/>
          </a:blip>
          <a:stretch>
            <a:fillRect/>
          </a:stretch>
        </p:blipFill>
        <p:spPr>
          <a:xfrm>
            <a:off x="7351969" y="2305881"/>
            <a:ext cx="4419025" cy="3042619"/>
          </a:xfrm>
          <a:prstGeom prst="rect">
            <a:avLst/>
          </a:prstGeom>
          <a:ln w="12700">
            <a:miter lim="400000"/>
          </a:ln>
        </p:spPr>
      </p:pic>
      <p:sp>
        <p:nvSpPr>
          <p:cNvPr id="707" name="Google Shape;175;p48"/>
          <p:cNvSpPr txBox="1"/>
          <p:nvPr/>
        </p:nvSpPr>
        <p:spPr>
          <a:xfrm>
            <a:off x="8102148" y="6430986"/>
            <a:ext cx="3706073"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4"/>
              </a:rPr>
              <a:t>Source </a:t>
            </a:r>
            <a:r>
              <a:rPr u="none"/>
              <a:t>| </a:t>
            </a:r>
            <a:r>
              <a:rPr>
                <a:solidFill>
                  <a:schemeClr val="accent5"/>
                </a:solidFill>
                <a:uFill>
                  <a:solidFill>
                    <a:schemeClr val="accent5"/>
                  </a:solidFill>
                </a:uFill>
                <a:hlinkClick r:id="rId5"/>
              </a:rPr>
              <a:t>Licence Pixabay</a:t>
            </a:r>
          </a:p>
        </p:txBody>
      </p:sp>
      <p:pic>
        <p:nvPicPr>
          <p:cNvPr id="708" name="Google Shape;177;p48" descr="Google Shape;177;p48"/>
          <p:cNvPicPr>
            <a:picLocks noChangeAspect="1"/>
          </p:cNvPicPr>
          <p:nvPr/>
        </p:nvPicPr>
        <p:blipFill>
          <a:blip r:embed="rId6">
            <a:extLst/>
          </a:blip>
          <a:srcRect l="26648" t="70260" r="70336" b="24439"/>
          <a:stretch>
            <a:fillRect/>
          </a:stretch>
        </p:blipFill>
        <p:spPr>
          <a:xfrm flipH="1">
            <a:off x="-1905" y="6253758"/>
            <a:ext cx="610943" cy="604242"/>
          </a:xfrm>
          <a:prstGeom prst="rect">
            <a:avLst/>
          </a:prstGeom>
          <a:ln w="12700">
            <a:miter lim="400000"/>
          </a:ln>
        </p:spPr>
      </p:pic>
      <p:grpSp>
        <p:nvGrpSpPr>
          <p:cNvPr id="711" name="Google Shape;171;p8"/>
          <p:cNvGrpSpPr/>
          <p:nvPr/>
        </p:nvGrpSpPr>
        <p:grpSpPr>
          <a:xfrm>
            <a:off x="9667874" y="-7473"/>
            <a:ext cx="2524126" cy="403328"/>
            <a:chOff x="0" y="0"/>
            <a:chExt cx="2524125" cy="403326"/>
          </a:xfrm>
        </p:grpSpPr>
        <p:sp>
          <p:nvSpPr>
            <p:cNvPr id="709" name="Rettangolo"/>
            <p:cNvSpPr/>
            <p:nvPr/>
          </p:nvSpPr>
          <p:spPr>
            <a:xfrm>
              <a:off x="0" y="-1"/>
              <a:ext cx="252412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710" name="2.4 Stratégies de prévention"/>
            <p:cNvSpPr txBox="1"/>
            <p:nvPr/>
          </p:nvSpPr>
          <p:spPr>
            <a:xfrm>
              <a:off x="45724" y="-1"/>
              <a:ext cx="243267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a:lnSpc>
                  <a:spcPct val="81000"/>
                </a:lnSpc>
                <a:defRPr sz="1500">
                  <a:solidFill>
                    <a:srgbClr val="FFFFFF"/>
                  </a:solidFill>
                  <a:latin typeface="Calibri"/>
                  <a:ea typeface="Calibri"/>
                  <a:cs typeface="Calibri"/>
                  <a:sym typeface="Calibri"/>
                </a:defRPr>
              </a:lvl1pPr>
            </a:lstStyle>
            <a:p>
              <a:r>
                <a:t>2.4 Stratégies de prévention</a:t>
              </a:r>
            </a:p>
          </p:txBody>
        </p:sp>
      </p:gr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Google Shape;182;p6"/>
          <p:cNvSpPr txBox="1">
            <a:spLocks noGrp="1"/>
          </p:cNvSpPr>
          <p:nvPr>
            <p:ph type="title"/>
          </p:nvPr>
        </p:nvSpPr>
        <p:spPr>
          <a:xfrm>
            <a:off x="333350" y="636811"/>
            <a:ext cx="10345798" cy="896889"/>
          </a:xfrm>
          <a:prstGeom prst="rect">
            <a:avLst/>
          </a:prstGeom>
        </p:spPr>
        <p:txBody>
          <a:bodyPr>
            <a:normAutofit fontScale="90000"/>
          </a:bodyPr>
          <a:lstStyle/>
          <a:p>
            <a:pPr defTabSz="365760">
              <a:defRPr sz="1280">
                <a:latin typeface="+mj-lt"/>
                <a:ea typeface="+mj-ea"/>
                <a:cs typeface="+mj-cs"/>
                <a:sym typeface="Arial"/>
              </a:defRPr>
            </a:pPr>
            <a:br>
              <a:rPr dirty="0"/>
            </a:br>
            <a:br>
              <a:rPr dirty="0"/>
            </a:br>
            <a:br>
              <a:rPr dirty="0"/>
            </a:br>
            <a:br>
              <a:rPr dirty="0"/>
            </a:br>
            <a:br>
              <a:rPr dirty="0"/>
            </a:br>
            <a:br>
              <a:rPr dirty="0"/>
            </a:br>
            <a:br>
              <a:rPr dirty="0"/>
            </a:br>
            <a:br>
              <a:rPr dirty="0"/>
            </a:br>
            <a:br>
              <a:rPr dirty="0"/>
            </a:br>
            <a:br>
              <a:rPr dirty="0"/>
            </a:br>
            <a:br>
              <a:rPr dirty="0"/>
            </a:br>
            <a:br>
              <a:rPr dirty="0"/>
            </a:br>
            <a:r>
              <a:rPr sz="3100" dirty="0" err="1">
                <a:latin typeface="Calibri"/>
                <a:ea typeface="Calibri"/>
                <a:cs typeface="Calibri"/>
                <a:sym typeface="Calibri"/>
              </a:rPr>
              <a:t>Préparation</a:t>
            </a:r>
            <a:r>
              <a:rPr sz="3100" dirty="0">
                <a:latin typeface="Calibri"/>
                <a:ea typeface="Calibri"/>
                <a:cs typeface="Calibri"/>
                <a:sym typeface="Calibri"/>
              </a:rPr>
              <a:t> de </a:t>
            </a:r>
            <a:r>
              <a:rPr sz="3100" dirty="0" err="1">
                <a:latin typeface="Calibri"/>
                <a:ea typeface="Calibri"/>
                <a:cs typeface="Calibri"/>
                <a:sym typeface="Calibri"/>
              </a:rPr>
              <a:t>repas</a:t>
            </a:r>
            <a:r>
              <a:rPr sz="3100" dirty="0">
                <a:latin typeface="Calibri"/>
                <a:ea typeface="Calibri"/>
                <a:cs typeface="Calibri"/>
                <a:sym typeface="Calibri"/>
              </a:rPr>
              <a:t> à </a:t>
            </a:r>
            <a:r>
              <a:rPr sz="3100" dirty="0" err="1">
                <a:latin typeface="Calibri"/>
                <a:ea typeface="Calibri"/>
                <a:cs typeface="Calibri"/>
                <a:sym typeface="Calibri"/>
              </a:rPr>
              <a:t>faible</a:t>
            </a:r>
            <a:r>
              <a:rPr sz="3100" dirty="0">
                <a:latin typeface="Calibri"/>
                <a:ea typeface="Calibri"/>
                <a:cs typeface="Calibri"/>
                <a:sym typeface="Calibri"/>
              </a:rPr>
              <a:t> </a:t>
            </a:r>
            <a:r>
              <a:rPr sz="3100" dirty="0" err="1">
                <a:latin typeface="Calibri"/>
                <a:ea typeface="Calibri"/>
                <a:cs typeface="Calibri"/>
                <a:sym typeface="Calibri"/>
              </a:rPr>
              <a:t>coût</a:t>
            </a:r>
            <a:endParaRPr sz="3100" dirty="0">
              <a:latin typeface="Calibri"/>
              <a:ea typeface="Calibri"/>
              <a:cs typeface="Calibri"/>
              <a:sym typeface="Calibri"/>
            </a:endParaRPr>
          </a:p>
        </p:txBody>
      </p:sp>
      <p:sp>
        <p:nvSpPr>
          <p:cNvPr id="716" name="Google Shape;183;p6"/>
          <p:cNvSpPr txBox="1"/>
          <p:nvPr/>
        </p:nvSpPr>
        <p:spPr>
          <a:xfrm>
            <a:off x="405023" y="1750206"/>
            <a:ext cx="10592389" cy="350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spAutoFit/>
          </a:bodyPr>
          <a:lstStyle>
            <a:lvl1pPr>
              <a:spcBef>
                <a:spcPts val="600"/>
              </a:spcBef>
              <a:defRPr sz="1800" b="1" i="1">
                <a:solidFill>
                  <a:srgbClr val="203864"/>
                </a:solidFill>
              </a:defRPr>
            </a:lvl1pPr>
          </a:lstStyle>
          <a:p>
            <a:r>
              <a:t>Comment puis-je planifier et préparer des repas nutritifs sans dépenser beaucoup ?</a:t>
            </a:r>
          </a:p>
        </p:txBody>
      </p:sp>
      <p:sp>
        <p:nvSpPr>
          <p:cNvPr id="717" name="Google Shape;185;p6"/>
          <p:cNvSpPr txBox="1">
            <a:spLocks noGrp="1"/>
          </p:cNvSpPr>
          <p:nvPr>
            <p:ph type="body" sz="quarter" idx="1"/>
          </p:nvPr>
        </p:nvSpPr>
        <p:spPr>
          <a:xfrm>
            <a:off x="77946" y="2100828"/>
            <a:ext cx="3946166" cy="4152930"/>
          </a:xfrm>
          <a:prstGeom prst="rect">
            <a:avLst/>
          </a:prstGeom>
          <a:solidFill>
            <a:srgbClr val="F2F2F2"/>
          </a:solidFill>
        </p:spPr>
        <p:txBody>
          <a:bodyPr/>
          <a:lstStyle/>
          <a:p>
            <a:pPr marL="0" indent="0" algn="just">
              <a:buSzTx/>
              <a:buNone/>
              <a:defRPr sz="2000" b="1">
                <a:solidFill>
                  <a:srgbClr val="C00000"/>
                </a:solidFill>
              </a:defRPr>
            </a:pPr>
            <a:r>
              <a:t>1. Planification des repas  </a:t>
            </a:r>
          </a:p>
          <a:p>
            <a:pPr marL="225425" indent="-152400" algn="just">
              <a:buSzPts val="1700"/>
              <a:defRPr sz="1700"/>
            </a:pPr>
            <a:r>
              <a:t>Choisissez quelques </a:t>
            </a:r>
            <a:r>
              <a:rPr b="1"/>
              <a:t>recettes</a:t>
            </a:r>
          </a:p>
          <a:p>
            <a:pPr marL="225425" indent="-152400" algn="just">
              <a:buSzPts val="1700"/>
              <a:defRPr sz="1700"/>
            </a:pPr>
            <a:r>
              <a:t>Dressez une </a:t>
            </a:r>
            <a:r>
              <a:rPr b="1"/>
              <a:t>liste de </a:t>
            </a:r>
            <a:r>
              <a:t>tous les ingrédients</a:t>
            </a:r>
          </a:p>
          <a:p>
            <a:pPr marL="225425" indent="-152400" algn="just">
              <a:buSzPts val="1700"/>
              <a:defRPr sz="1700" b="1"/>
            </a:pPr>
            <a:r>
              <a:t>Établissez des priorités sur la </a:t>
            </a:r>
            <a:r>
              <a:rPr b="0"/>
              <a:t>base de la valeur nutritionnelle et du prix.</a:t>
            </a:r>
          </a:p>
          <a:p>
            <a:pPr marL="225425" indent="-152400" algn="just">
              <a:buSzPts val="1700"/>
              <a:defRPr sz="1700" b="1"/>
            </a:pPr>
            <a:r>
              <a:t>Équilibrer </a:t>
            </a:r>
            <a:r>
              <a:rPr b="0"/>
              <a:t>les aliments les plus chers </a:t>
            </a:r>
          </a:p>
          <a:p>
            <a:pPr marL="225425" indent="-152400" algn="just">
              <a:buSzPts val="1700"/>
              <a:defRPr sz="1700" b="1"/>
            </a:pPr>
            <a:r>
              <a:t>Limitez les </a:t>
            </a:r>
            <a:r>
              <a:rPr b="0"/>
              <a:t>aliments </a:t>
            </a:r>
            <a:r>
              <a:t>transformés</a:t>
            </a:r>
          </a:p>
          <a:p>
            <a:pPr marL="225425" indent="-152400" algn="just">
              <a:buSzPts val="1700"/>
              <a:defRPr sz="1700"/>
            </a:pPr>
            <a:r>
              <a:t>Prévoyez au moins un </a:t>
            </a:r>
            <a:r>
              <a:rPr b="1"/>
              <a:t>repas sans viande </a:t>
            </a:r>
            <a:r>
              <a:t>par semaine </a:t>
            </a:r>
          </a:p>
          <a:p>
            <a:pPr marL="225425" indent="-152400" algn="just">
              <a:buSzPts val="1700"/>
              <a:defRPr sz="1700"/>
            </a:pPr>
            <a:r>
              <a:t>Planifier les repas en fonction des aliments </a:t>
            </a:r>
            <a:r>
              <a:rPr b="1"/>
              <a:t>en vente</a:t>
            </a:r>
          </a:p>
          <a:p>
            <a:pPr marL="225425" indent="-152400" algn="just">
              <a:buSzPts val="1700"/>
              <a:defRPr sz="1700"/>
            </a:pPr>
            <a:r>
              <a:t>Planifier l'</a:t>
            </a:r>
            <a:r>
              <a:rPr b="1"/>
              <a:t>utilisation des restes</a:t>
            </a:r>
          </a:p>
        </p:txBody>
      </p:sp>
      <p:grpSp>
        <p:nvGrpSpPr>
          <p:cNvPr id="720" name="Google Shape;186;p6"/>
          <p:cNvGrpSpPr/>
          <p:nvPr/>
        </p:nvGrpSpPr>
        <p:grpSpPr>
          <a:xfrm>
            <a:off x="4128690" y="2142794"/>
            <a:ext cx="3946166" cy="2379761"/>
            <a:chOff x="0" y="0"/>
            <a:chExt cx="3946164" cy="2379760"/>
          </a:xfrm>
        </p:grpSpPr>
        <p:sp>
          <p:nvSpPr>
            <p:cNvPr id="718" name="Rettangolo"/>
            <p:cNvSpPr/>
            <p:nvPr/>
          </p:nvSpPr>
          <p:spPr>
            <a:xfrm>
              <a:off x="-1" y="0"/>
              <a:ext cx="3946166" cy="2379761"/>
            </a:xfrm>
            <a:prstGeom prst="rect">
              <a:avLst/>
            </a:prstGeom>
            <a:solidFill>
              <a:srgbClr val="F2F2F2"/>
            </a:solidFill>
            <a:ln w="12700" cap="flat">
              <a:noFill/>
              <a:miter lim="400000"/>
            </a:ln>
            <a:effectLst/>
          </p:spPr>
          <p:txBody>
            <a:bodyPr wrap="square" lIns="45719" tIns="45719" rIns="45719" bIns="45719" numCol="1" anchor="t">
              <a:noAutofit/>
            </a:bodyPr>
            <a:lstStyle/>
            <a:p>
              <a:pPr algn="just">
                <a:spcBef>
                  <a:spcPts val="600"/>
                </a:spcBef>
                <a:defRPr sz="1700">
                  <a:latin typeface="Calibri"/>
                  <a:ea typeface="Calibri"/>
                  <a:cs typeface="Calibri"/>
                  <a:sym typeface="Calibri"/>
                </a:defRPr>
              </a:pPr>
              <a:endParaRPr/>
            </a:p>
          </p:txBody>
        </p:sp>
        <p:sp>
          <p:nvSpPr>
            <p:cNvPr id="719" name="2. Les marchés de producteurs…"/>
            <p:cNvSpPr txBox="1"/>
            <p:nvPr/>
          </p:nvSpPr>
          <p:spPr>
            <a:xfrm>
              <a:off x="45724" y="0"/>
              <a:ext cx="3854716" cy="23797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normAutofit/>
            </a:bodyPr>
            <a:lstStyle/>
            <a:p>
              <a:pPr indent="76200" algn="just">
                <a:spcBef>
                  <a:spcPts val="600"/>
                </a:spcBef>
                <a:defRPr sz="2000" b="1">
                  <a:solidFill>
                    <a:srgbClr val="C00000"/>
                  </a:solidFill>
                  <a:latin typeface="Calibri"/>
                  <a:ea typeface="Calibri"/>
                  <a:cs typeface="Calibri"/>
                  <a:sym typeface="Calibri"/>
                </a:defRPr>
              </a:pPr>
              <a:r>
                <a:t>2. Les marchés de producteurs </a:t>
              </a:r>
            </a:p>
            <a:p>
              <a:pPr marL="338138" indent="-169862" algn="just">
                <a:spcBef>
                  <a:spcPts val="600"/>
                </a:spcBef>
                <a:buClr>
                  <a:srgbClr val="C01E24"/>
                </a:buClr>
                <a:buSzPct val="162162"/>
                <a:buFont typeface="Helvetica"/>
                <a:buChar char="▪"/>
                <a:defRPr sz="1700">
                  <a:latin typeface="Calibri"/>
                  <a:ea typeface="Calibri"/>
                  <a:cs typeface="Calibri"/>
                  <a:sym typeface="Calibri"/>
                </a:defRPr>
              </a:pPr>
              <a:r>
                <a:t>Produits locaux, frais et de saison </a:t>
              </a:r>
            </a:p>
            <a:p>
              <a:pPr marL="338138" indent="-169862" algn="just">
                <a:spcBef>
                  <a:spcPts val="600"/>
                </a:spcBef>
                <a:buClr>
                  <a:srgbClr val="C01E24"/>
                </a:buClr>
                <a:buSzPct val="162162"/>
                <a:buFont typeface="Helvetica"/>
                <a:buChar char="▪"/>
                <a:defRPr sz="1700" b="1">
                  <a:latin typeface="Calibri"/>
                  <a:ea typeface="Calibri"/>
                  <a:cs typeface="Calibri"/>
                  <a:sym typeface="Calibri"/>
                </a:defRPr>
              </a:pPr>
              <a:r>
                <a:t>Fruits et </a:t>
              </a:r>
              <a:r>
                <a:rPr b="0"/>
                <a:t>légumes </a:t>
              </a:r>
              <a:r>
                <a:t>issus de l'agriculture biologique </a:t>
              </a:r>
            </a:p>
            <a:p>
              <a:pPr marL="338138" indent="-169862" algn="just">
                <a:spcBef>
                  <a:spcPts val="600"/>
                </a:spcBef>
                <a:buClr>
                  <a:srgbClr val="C01E24"/>
                </a:buClr>
                <a:buSzPct val="162162"/>
                <a:buFont typeface="Helvetica"/>
                <a:buChar char="▪"/>
                <a:defRPr sz="1700" b="1">
                  <a:latin typeface="Calibri"/>
                  <a:ea typeface="Calibri"/>
                  <a:cs typeface="Calibri"/>
                  <a:sym typeface="Calibri"/>
                </a:defRPr>
              </a:pPr>
              <a:r>
                <a:t>Établir des relations avec les cultivateurs/agriculteurs</a:t>
              </a:r>
            </a:p>
          </p:txBody>
        </p:sp>
      </p:grpSp>
      <p:sp>
        <p:nvSpPr>
          <p:cNvPr id="721" name="Google Shape;187;p6"/>
          <p:cNvSpPr txBox="1"/>
          <p:nvPr/>
        </p:nvSpPr>
        <p:spPr>
          <a:xfrm>
            <a:off x="4272972" y="4648786"/>
            <a:ext cx="3657601" cy="1900010"/>
          </a:xfrm>
          <a:prstGeom prst="rect">
            <a:avLst/>
          </a:prstGeom>
          <a:ln w="19050">
            <a:solidFill>
              <a:srgbClr val="C01E24"/>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ctr">
              <a:defRPr b="1">
                <a:latin typeface="Calibri"/>
                <a:ea typeface="Calibri"/>
                <a:cs typeface="Calibri"/>
                <a:sym typeface="Calibri"/>
              </a:defRPr>
            </a:pPr>
            <a:r>
              <a:t>CONSEILS</a:t>
            </a:r>
            <a:endParaRPr>
              <a:latin typeface="+mj-lt"/>
              <a:ea typeface="+mj-ea"/>
              <a:cs typeface="+mj-cs"/>
              <a:sym typeface="Arial"/>
            </a:endParaRPr>
          </a:p>
          <a:p>
            <a:pPr marL="228600" indent="-228600">
              <a:buClr>
                <a:srgbClr val="000000"/>
              </a:buClr>
              <a:buSzPts val="1400"/>
              <a:buAutoNum type="arabicPeriod"/>
              <a:defRPr>
                <a:latin typeface="Calibri"/>
                <a:ea typeface="Calibri"/>
                <a:cs typeface="Calibri"/>
                <a:sym typeface="Calibri"/>
              </a:defRPr>
            </a:pPr>
            <a:r>
              <a:t>Portez sur vous </a:t>
            </a:r>
            <a:r>
              <a:rPr b="1"/>
              <a:t>la somme d'argent que </a:t>
            </a:r>
            <a:r>
              <a:t>vous avez l'intention de dépenser et des </a:t>
            </a:r>
            <a:r>
              <a:rPr b="1"/>
              <a:t>sacs à provisions</a:t>
            </a:r>
            <a:r>
              <a:t>. </a:t>
            </a:r>
          </a:p>
          <a:p>
            <a:pPr marL="228600" indent="-228600">
              <a:buClr>
                <a:srgbClr val="000000"/>
              </a:buClr>
              <a:buSzPts val="1400"/>
              <a:buAutoNum type="arabicPeriod"/>
              <a:defRPr>
                <a:latin typeface="Calibri"/>
                <a:ea typeface="Calibri"/>
                <a:cs typeface="Calibri"/>
                <a:sym typeface="Calibri"/>
              </a:defRPr>
            </a:pPr>
            <a:r>
              <a:t>Considérez le </a:t>
            </a:r>
            <a:r>
              <a:rPr b="1"/>
              <a:t>moment de l'achat </a:t>
            </a:r>
            <a:r>
              <a:t>: vous pouvez obtenir des prix encore plus bas lorsque les agriculteurs se préparent à partir. </a:t>
            </a:r>
          </a:p>
        </p:txBody>
      </p:sp>
      <p:sp>
        <p:nvSpPr>
          <p:cNvPr id="722" name="Google Shape;188;p6"/>
          <p:cNvSpPr txBox="1"/>
          <p:nvPr/>
        </p:nvSpPr>
        <p:spPr>
          <a:xfrm>
            <a:off x="879761" y="6394583"/>
            <a:ext cx="11047430" cy="280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spAutoFit/>
          </a:bodyPr>
          <a:lstStyle/>
          <a:p>
            <a:pPr>
              <a:spcBef>
                <a:spcPts val="600"/>
              </a:spcBef>
              <a:defRPr>
                <a:solidFill>
                  <a:srgbClr val="002060"/>
                </a:solidFill>
                <a:latin typeface="Calibri"/>
                <a:ea typeface="Calibri"/>
                <a:cs typeface="Calibri"/>
                <a:sym typeface="Calibri"/>
              </a:defRPr>
            </a:pPr>
            <a:r>
              <a:t>Pour plus d'informations </a:t>
            </a:r>
            <a:r>
              <a:rPr u="sng">
                <a:solidFill>
                  <a:schemeClr val="accent5"/>
                </a:solidFill>
                <a:uFill>
                  <a:solidFill>
                    <a:schemeClr val="accent5"/>
                  </a:solidFill>
                </a:uFill>
                <a:hlinkClick r:id="rId2"/>
              </a:rPr>
              <a:t>: https://www.sunriseseniorliving.com/blog/july-2020/5-tips-for-shopping-a-farmers-market-this-summer.aspx</a:t>
            </a:r>
          </a:p>
        </p:txBody>
      </p:sp>
      <p:grpSp>
        <p:nvGrpSpPr>
          <p:cNvPr id="725" name="Google Shape;189;p6"/>
          <p:cNvGrpSpPr/>
          <p:nvPr/>
        </p:nvGrpSpPr>
        <p:grpSpPr>
          <a:xfrm>
            <a:off x="8179434" y="2130185"/>
            <a:ext cx="3934620" cy="3718166"/>
            <a:chOff x="0" y="0"/>
            <a:chExt cx="3934619" cy="3718164"/>
          </a:xfrm>
        </p:grpSpPr>
        <p:sp>
          <p:nvSpPr>
            <p:cNvPr id="723" name="Rettangolo"/>
            <p:cNvSpPr/>
            <p:nvPr/>
          </p:nvSpPr>
          <p:spPr>
            <a:xfrm>
              <a:off x="-1" y="0"/>
              <a:ext cx="3934621" cy="3718165"/>
            </a:xfrm>
            <a:prstGeom prst="rect">
              <a:avLst/>
            </a:prstGeom>
            <a:solidFill>
              <a:srgbClr val="F2F2F2"/>
            </a:solidFill>
            <a:ln w="12700" cap="flat">
              <a:noFill/>
              <a:miter lim="400000"/>
            </a:ln>
            <a:effectLst/>
          </p:spPr>
          <p:txBody>
            <a:bodyPr wrap="square" lIns="45719" tIns="45719" rIns="45719" bIns="45719" numCol="1" anchor="t">
              <a:noAutofit/>
            </a:bodyPr>
            <a:lstStyle/>
            <a:p>
              <a:pPr marL="228600" indent="-228600">
                <a:lnSpc>
                  <a:spcPct val="80000"/>
                </a:lnSpc>
                <a:spcBef>
                  <a:spcPts val="600"/>
                </a:spcBef>
                <a:defRPr sz="1800">
                  <a:solidFill>
                    <a:srgbClr val="7030A0"/>
                  </a:solidFill>
                  <a:latin typeface="Calibri"/>
                  <a:ea typeface="Calibri"/>
                  <a:cs typeface="Calibri"/>
                  <a:sym typeface="Calibri"/>
                </a:defRPr>
              </a:pPr>
              <a:endParaRPr/>
            </a:p>
          </p:txBody>
        </p:sp>
        <p:sp>
          <p:nvSpPr>
            <p:cNvPr id="724" name="3. Adopter des habitudes alimentaires &quot;bon marché&quot;.…"/>
            <p:cNvSpPr txBox="1"/>
            <p:nvPr/>
          </p:nvSpPr>
          <p:spPr>
            <a:xfrm>
              <a:off x="45724" y="0"/>
              <a:ext cx="3843171" cy="37181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normAutofit/>
            </a:bodyPr>
            <a:lstStyle/>
            <a:p>
              <a:pPr algn="just" defTabSz="704087">
                <a:lnSpc>
                  <a:spcPct val="80000"/>
                </a:lnSpc>
                <a:spcBef>
                  <a:spcPts val="400"/>
                </a:spcBef>
                <a:defRPr sz="1386" b="1">
                  <a:solidFill>
                    <a:srgbClr val="C00000"/>
                  </a:solidFill>
                  <a:latin typeface="Calibri"/>
                  <a:ea typeface="Calibri"/>
                  <a:cs typeface="Calibri"/>
                  <a:sym typeface="Calibri"/>
                </a:defRPr>
              </a:pPr>
              <a:r>
                <a:t>3. Adopter des habitudes alimentaires "bon marché".</a:t>
              </a:r>
              <a:endParaRPr sz="1540"/>
            </a:p>
            <a:p>
              <a:pPr marL="220027" indent="-133238" algn="just" defTabSz="704087">
                <a:lnSpc>
                  <a:spcPct val="80000"/>
                </a:lnSpc>
                <a:spcBef>
                  <a:spcPts val="400"/>
                </a:spcBef>
                <a:buClr>
                  <a:srgbClr val="C01E24"/>
                </a:buClr>
                <a:buSzPts val="1200"/>
                <a:buFont typeface="Helvetica"/>
                <a:buChar char="▪"/>
                <a:defRPr sz="1232">
                  <a:latin typeface="Calibri"/>
                  <a:ea typeface="Calibri"/>
                  <a:cs typeface="Calibri"/>
                  <a:sym typeface="Calibri"/>
                </a:defRPr>
              </a:pPr>
              <a:r>
                <a:t>Achetez des </a:t>
              </a:r>
              <a:r>
                <a:rPr b="1"/>
                <a:t>aliments frais </a:t>
              </a:r>
              <a:r>
                <a:t>et transformez-les vous-même</a:t>
              </a:r>
              <a:endParaRPr sz="1386"/>
            </a:p>
            <a:p>
              <a:pPr marL="220027" indent="-133238" algn="just" defTabSz="704087">
                <a:lnSpc>
                  <a:spcPct val="80000"/>
                </a:lnSpc>
                <a:spcBef>
                  <a:spcPts val="400"/>
                </a:spcBef>
                <a:buClr>
                  <a:srgbClr val="C01E24"/>
                </a:buClr>
                <a:buSzPts val="1200"/>
                <a:buFont typeface="Helvetica"/>
                <a:buChar char="▪"/>
                <a:defRPr sz="1232">
                  <a:latin typeface="Calibri"/>
                  <a:ea typeface="Calibri"/>
                  <a:cs typeface="Calibri"/>
                  <a:sym typeface="Calibri"/>
                </a:defRPr>
              </a:pPr>
              <a:r>
                <a:t>Investir dans des ustensiles de </a:t>
              </a:r>
              <a:r>
                <a:rPr b="1"/>
                <a:t>conservation des aliments </a:t>
              </a:r>
              <a:endParaRPr sz="1386"/>
            </a:p>
            <a:p>
              <a:pPr marL="220027" indent="-133238" algn="just" defTabSz="704087">
                <a:lnSpc>
                  <a:spcPct val="80000"/>
                </a:lnSpc>
                <a:spcBef>
                  <a:spcPts val="400"/>
                </a:spcBef>
                <a:buClr>
                  <a:srgbClr val="C01E24"/>
                </a:buClr>
                <a:buSzPts val="1200"/>
                <a:buFont typeface="Helvetica"/>
                <a:buChar char="▪"/>
                <a:defRPr sz="1232">
                  <a:latin typeface="Calibri"/>
                  <a:ea typeface="Calibri"/>
                  <a:cs typeface="Calibri"/>
                  <a:sym typeface="Calibri"/>
                </a:defRPr>
              </a:pPr>
              <a:r>
                <a:t>Manger au restaurant seulement en de rares occasions </a:t>
              </a:r>
              <a:endParaRPr sz="1386"/>
            </a:p>
            <a:p>
              <a:pPr marL="220027" indent="-133238" algn="just" defTabSz="704087">
                <a:lnSpc>
                  <a:spcPct val="80000"/>
                </a:lnSpc>
                <a:spcBef>
                  <a:spcPts val="400"/>
                </a:spcBef>
                <a:buClr>
                  <a:srgbClr val="C01E24"/>
                </a:buClr>
                <a:buSzPts val="1200"/>
                <a:buFont typeface="Helvetica"/>
                <a:buChar char="▪"/>
                <a:defRPr sz="1232" b="1">
                  <a:latin typeface="Calibri"/>
                  <a:ea typeface="Calibri"/>
                  <a:cs typeface="Calibri"/>
                  <a:sym typeface="Calibri"/>
                </a:defRPr>
              </a:pPr>
              <a:r>
                <a:t>Apprendre </a:t>
              </a:r>
              <a:r>
                <a:rPr b="0"/>
                <a:t>à cuisiner à partir de rien</a:t>
              </a:r>
              <a:endParaRPr sz="1386"/>
            </a:p>
            <a:p>
              <a:pPr marL="220027" indent="-133238" algn="just" defTabSz="704087">
                <a:lnSpc>
                  <a:spcPct val="80000"/>
                </a:lnSpc>
                <a:spcBef>
                  <a:spcPts val="400"/>
                </a:spcBef>
                <a:buClr>
                  <a:srgbClr val="C01E24"/>
                </a:buClr>
                <a:buSzPts val="1200"/>
                <a:buFont typeface="Helvetica"/>
                <a:buChar char="▪"/>
                <a:defRPr sz="1232">
                  <a:latin typeface="Calibri"/>
                  <a:ea typeface="Calibri"/>
                  <a:cs typeface="Calibri"/>
                  <a:sym typeface="Calibri"/>
                </a:defRPr>
              </a:pPr>
              <a:r>
                <a:t>Ne gaspillez pas vos aliments, congelez-les.</a:t>
              </a:r>
              <a:endParaRPr sz="1386"/>
            </a:p>
            <a:p>
              <a:pPr marL="220027" indent="-133238" algn="just" defTabSz="704087">
                <a:lnSpc>
                  <a:spcPct val="80000"/>
                </a:lnSpc>
                <a:spcBef>
                  <a:spcPts val="400"/>
                </a:spcBef>
                <a:buClr>
                  <a:srgbClr val="C01E24"/>
                </a:buClr>
                <a:buSzPts val="1200"/>
                <a:buFont typeface="Helvetica"/>
                <a:buChar char="▪"/>
                <a:defRPr sz="1232">
                  <a:latin typeface="Calibri"/>
                  <a:ea typeface="Calibri"/>
                  <a:cs typeface="Calibri"/>
                  <a:sym typeface="Calibri"/>
                </a:defRPr>
              </a:pPr>
              <a:r>
                <a:t>Manger des </a:t>
              </a:r>
              <a:r>
                <a:rPr b="1"/>
                <a:t>céréales </a:t>
              </a:r>
              <a:r>
                <a:t>plus souvent </a:t>
              </a:r>
              <a:endParaRPr sz="1386"/>
            </a:p>
            <a:p>
              <a:pPr marL="220027" indent="-133238" algn="just" defTabSz="704087">
                <a:lnSpc>
                  <a:spcPct val="80000"/>
                </a:lnSpc>
                <a:spcBef>
                  <a:spcPts val="400"/>
                </a:spcBef>
                <a:buClr>
                  <a:srgbClr val="C01E24"/>
                </a:buClr>
                <a:buSzPts val="1200"/>
                <a:buFont typeface="Helvetica"/>
                <a:buChar char="▪"/>
                <a:defRPr sz="1232">
                  <a:latin typeface="Calibri"/>
                  <a:ea typeface="Calibri"/>
                  <a:cs typeface="Calibri"/>
                  <a:sym typeface="Calibri"/>
                </a:defRPr>
              </a:pPr>
              <a:r>
                <a:t>Utiliser de plus grandes quantités d'</a:t>
              </a:r>
              <a:r>
                <a:rPr b="1"/>
                <a:t>aliments bon marché </a:t>
              </a:r>
              <a:endParaRPr sz="1386" b="1"/>
            </a:p>
            <a:p>
              <a:pPr indent="58673" defTabSz="704087">
                <a:lnSpc>
                  <a:spcPct val="80000"/>
                </a:lnSpc>
                <a:spcBef>
                  <a:spcPts val="400"/>
                </a:spcBef>
                <a:defRPr sz="1232">
                  <a:solidFill>
                    <a:srgbClr val="7030A0"/>
                  </a:solidFill>
                  <a:latin typeface="Calibri"/>
                  <a:ea typeface="Calibri"/>
                  <a:cs typeface="Calibri"/>
                  <a:sym typeface="Calibri"/>
                </a:defRPr>
              </a:pPr>
              <a:endParaRPr sz="1386" b="1"/>
            </a:p>
            <a:p>
              <a:pPr defTabSz="704087">
                <a:lnSpc>
                  <a:spcPct val="80000"/>
                </a:lnSpc>
                <a:spcBef>
                  <a:spcPts val="400"/>
                </a:spcBef>
                <a:defRPr sz="1232">
                  <a:solidFill>
                    <a:srgbClr val="7030A0"/>
                  </a:solidFill>
                  <a:latin typeface="Calibri"/>
                  <a:ea typeface="Calibri"/>
                  <a:cs typeface="Calibri"/>
                  <a:sym typeface="Calibri"/>
                </a:defRPr>
              </a:pPr>
              <a:endParaRPr sz="1386" b="1"/>
            </a:p>
            <a:p>
              <a:pPr marL="176021" defTabSz="704087">
                <a:lnSpc>
                  <a:spcPct val="80000"/>
                </a:lnSpc>
                <a:spcBef>
                  <a:spcPts val="400"/>
                </a:spcBef>
                <a:defRPr sz="1386">
                  <a:solidFill>
                    <a:srgbClr val="7030A0"/>
                  </a:solidFill>
                  <a:latin typeface="Calibri"/>
                  <a:ea typeface="Calibri"/>
                  <a:cs typeface="Calibri"/>
                  <a:sym typeface="Calibri"/>
                </a:defRPr>
              </a:pPr>
              <a:endParaRPr sz="1386" b="1"/>
            </a:p>
            <a:p>
              <a:pPr marL="176021" defTabSz="704087">
                <a:lnSpc>
                  <a:spcPct val="80000"/>
                </a:lnSpc>
                <a:spcBef>
                  <a:spcPts val="400"/>
                </a:spcBef>
                <a:defRPr sz="1386">
                  <a:solidFill>
                    <a:srgbClr val="7030A0"/>
                  </a:solidFill>
                  <a:latin typeface="Calibri"/>
                  <a:ea typeface="Calibri"/>
                  <a:cs typeface="Calibri"/>
                  <a:sym typeface="Calibri"/>
                </a:defRPr>
              </a:pPr>
              <a:endParaRPr sz="1386" b="1"/>
            </a:p>
          </p:txBody>
        </p:sp>
      </p:grpSp>
      <p:pic>
        <p:nvPicPr>
          <p:cNvPr id="726" name="Google Shape;190;p6" descr="Google Shape;190;p6"/>
          <p:cNvPicPr>
            <a:picLocks noChangeAspect="1"/>
          </p:cNvPicPr>
          <p:nvPr/>
        </p:nvPicPr>
        <p:blipFill>
          <a:blip r:embed="rId3">
            <a:extLst/>
          </a:blip>
          <a:srcRect l="26648" t="70260" r="70336" b="24439"/>
          <a:stretch>
            <a:fillRect/>
          </a:stretch>
        </p:blipFill>
        <p:spPr>
          <a:xfrm flipH="1">
            <a:off x="-1905" y="6253758"/>
            <a:ext cx="610943" cy="604242"/>
          </a:xfrm>
          <a:prstGeom prst="rect">
            <a:avLst/>
          </a:prstGeom>
          <a:ln w="12700">
            <a:miter lim="400000"/>
          </a:ln>
        </p:spPr>
      </p:pic>
      <p:grpSp>
        <p:nvGrpSpPr>
          <p:cNvPr id="729" name="Google Shape;171;p8"/>
          <p:cNvGrpSpPr/>
          <p:nvPr/>
        </p:nvGrpSpPr>
        <p:grpSpPr>
          <a:xfrm>
            <a:off x="9667874" y="-7473"/>
            <a:ext cx="2524126" cy="403328"/>
            <a:chOff x="0" y="0"/>
            <a:chExt cx="2524125" cy="403326"/>
          </a:xfrm>
        </p:grpSpPr>
        <p:sp>
          <p:nvSpPr>
            <p:cNvPr id="727" name="Rettangolo"/>
            <p:cNvSpPr/>
            <p:nvPr/>
          </p:nvSpPr>
          <p:spPr>
            <a:xfrm>
              <a:off x="0" y="-1"/>
              <a:ext cx="252412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728" name="2.4 Stratégies de prévention"/>
            <p:cNvSpPr txBox="1"/>
            <p:nvPr/>
          </p:nvSpPr>
          <p:spPr>
            <a:xfrm>
              <a:off x="45724" y="-1"/>
              <a:ext cx="243267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a:lnSpc>
                  <a:spcPct val="81000"/>
                </a:lnSpc>
                <a:defRPr sz="1500">
                  <a:solidFill>
                    <a:srgbClr val="FFFFFF"/>
                  </a:solidFill>
                  <a:latin typeface="Calibri"/>
                  <a:ea typeface="Calibri"/>
                  <a:cs typeface="Calibri"/>
                  <a:sym typeface="Calibri"/>
                </a:defRPr>
              </a:lvl1pPr>
            </a:lstStyle>
            <a:p>
              <a:r>
                <a:t>2.4 Stratégies de prévention</a:t>
              </a:r>
            </a:p>
          </p:txBody>
        </p:sp>
      </p:gr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Google Shape;195;p7"/>
          <p:cNvSpPr txBox="1">
            <a:spLocks noGrp="1"/>
          </p:cNvSpPr>
          <p:nvPr>
            <p:ph type="title"/>
          </p:nvPr>
        </p:nvSpPr>
        <p:spPr>
          <a:xfrm>
            <a:off x="333350" y="636811"/>
            <a:ext cx="10345798" cy="896889"/>
          </a:xfrm>
          <a:prstGeom prst="rect">
            <a:avLst/>
          </a:prstGeom>
        </p:spPr>
        <p:txBody>
          <a:bodyPr>
            <a:normAutofit fontScale="90000"/>
          </a:bodyPr>
          <a:lstStyle/>
          <a:p>
            <a:pPr defTabSz="365760">
              <a:defRPr sz="1280">
                <a:solidFill>
                  <a:srgbClr val="002060"/>
                </a:solidFill>
                <a:latin typeface="+mj-lt"/>
                <a:ea typeface="+mj-ea"/>
                <a:cs typeface="+mj-cs"/>
                <a:sym typeface="Arial"/>
              </a:defRPr>
            </a:pPr>
            <a:br>
              <a:rPr dirty="0"/>
            </a:br>
            <a:br>
              <a:rPr dirty="0"/>
            </a:br>
            <a:br>
              <a:rPr dirty="0"/>
            </a:br>
            <a:br>
              <a:rPr dirty="0"/>
            </a:br>
            <a:br>
              <a:rPr dirty="0"/>
            </a:br>
            <a:br>
              <a:rPr dirty="0"/>
            </a:br>
            <a:br>
              <a:rPr dirty="0"/>
            </a:br>
            <a:br>
              <a:rPr dirty="0"/>
            </a:br>
            <a:br>
              <a:rPr dirty="0"/>
            </a:br>
            <a:br>
              <a:rPr dirty="0"/>
            </a:br>
            <a:br>
              <a:rPr dirty="0"/>
            </a:br>
            <a:br>
              <a:rPr sz="3100" dirty="0"/>
            </a:br>
            <a:r>
              <a:rPr sz="3100" dirty="0" err="1">
                <a:solidFill>
                  <a:srgbClr val="203864"/>
                </a:solidFill>
                <a:latin typeface="Calibri"/>
                <a:ea typeface="Calibri"/>
                <a:cs typeface="Calibri"/>
                <a:sym typeface="Calibri"/>
              </a:rPr>
              <a:t>Fumer</a:t>
            </a:r>
            <a:r>
              <a:rPr sz="3100" dirty="0">
                <a:solidFill>
                  <a:srgbClr val="203864"/>
                </a:solidFill>
                <a:latin typeface="Calibri"/>
                <a:ea typeface="Calibri"/>
                <a:cs typeface="Calibri"/>
                <a:sym typeface="Calibri"/>
              </a:rPr>
              <a:t> et </a:t>
            </a:r>
            <a:r>
              <a:rPr sz="3100" dirty="0" err="1">
                <a:solidFill>
                  <a:srgbClr val="203864"/>
                </a:solidFill>
                <a:latin typeface="Calibri"/>
                <a:ea typeface="Calibri"/>
                <a:cs typeface="Calibri"/>
                <a:sym typeface="Calibri"/>
              </a:rPr>
              <a:t>boire</a:t>
            </a:r>
            <a:r>
              <a:rPr sz="3100" dirty="0">
                <a:solidFill>
                  <a:srgbClr val="203864"/>
                </a:solidFill>
                <a:latin typeface="Calibri"/>
                <a:ea typeface="Calibri"/>
                <a:cs typeface="Calibri"/>
                <a:sym typeface="Calibri"/>
              </a:rPr>
              <a:t> de </a:t>
            </a:r>
            <a:r>
              <a:rPr sz="3100" dirty="0" err="1">
                <a:solidFill>
                  <a:srgbClr val="203864"/>
                </a:solidFill>
                <a:latin typeface="Calibri"/>
                <a:ea typeface="Calibri"/>
                <a:cs typeface="Calibri"/>
                <a:sym typeface="Calibri"/>
              </a:rPr>
              <a:t>l'alcool</a:t>
            </a:r>
            <a:endParaRPr sz="3100" dirty="0">
              <a:solidFill>
                <a:srgbClr val="203864"/>
              </a:solidFill>
              <a:latin typeface="Calibri"/>
              <a:ea typeface="Calibri"/>
              <a:cs typeface="Calibri"/>
              <a:sym typeface="Calibri"/>
            </a:endParaRPr>
          </a:p>
        </p:txBody>
      </p:sp>
      <p:sp>
        <p:nvSpPr>
          <p:cNvPr id="732" name="Google Shape;197;p7"/>
          <p:cNvSpPr txBox="1">
            <a:spLocks noGrp="1"/>
          </p:cNvSpPr>
          <p:nvPr>
            <p:ph type="body" sz="quarter" idx="1"/>
          </p:nvPr>
        </p:nvSpPr>
        <p:spPr>
          <a:xfrm>
            <a:off x="333350" y="1572351"/>
            <a:ext cx="10515601" cy="896889"/>
          </a:xfrm>
          <a:prstGeom prst="rect">
            <a:avLst/>
          </a:prstGeom>
        </p:spPr>
        <p:txBody>
          <a:bodyPr/>
          <a:lstStyle/>
          <a:p>
            <a:pPr marL="0" indent="76200" algn="just">
              <a:lnSpc>
                <a:spcPct val="120000"/>
              </a:lnSpc>
              <a:spcBef>
                <a:spcPts val="0"/>
              </a:spcBef>
              <a:buSzTx/>
              <a:buNone/>
              <a:defRPr sz="2000"/>
            </a:pPr>
            <a:r>
              <a:t>Comme la </a:t>
            </a:r>
            <a:r>
              <a:rPr b="1"/>
              <a:t>mauvaise alimentation</a:t>
            </a:r>
            <a:r>
              <a:t>, le </a:t>
            </a:r>
            <a:r>
              <a:rPr b="1"/>
              <a:t>tabagisme </a:t>
            </a:r>
            <a:r>
              <a:t>et la </a:t>
            </a:r>
            <a:r>
              <a:rPr b="1"/>
              <a:t>consommation excessive d'alcool </a:t>
            </a:r>
            <a:r>
              <a:t>figurent parmi les principales </a:t>
            </a:r>
            <a:r>
              <a:rPr b="1"/>
              <a:t>causes de maladies évitables.</a:t>
            </a:r>
          </a:p>
        </p:txBody>
      </p:sp>
      <p:sp>
        <p:nvSpPr>
          <p:cNvPr id="733" name="Google Shape;198;p7"/>
          <p:cNvSpPr txBox="1"/>
          <p:nvPr/>
        </p:nvSpPr>
        <p:spPr>
          <a:xfrm>
            <a:off x="911685" y="2469239"/>
            <a:ext cx="6553271" cy="39737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indent="52577" defTabSz="630936">
              <a:lnSpc>
                <a:spcPct val="96000"/>
              </a:lnSpc>
              <a:defRPr sz="1173" b="1">
                <a:solidFill>
                  <a:srgbClr val="C00000"/>
                </a:solidFill>
                <a:latin typeface="Calibri"/>
                <a:ea typeface="Calibri"/>
                <a:cs typeface="Calibri"/>
                <a:sym typeface="Calibri"/>
              </a:defRPr>
            </a:pPr>
            <a:r>
              <a:rPr sz="1600" dirty="0" err="1"/>
              <a:t>Effets</a:t>
            </a:r>
            <a:r>
              <a:rPr sz="1600" dirty="0"/>
              <a:t> du </a:t>
            </a:r>
            <a:r>
              <a:rPr sz="1600" dirty="0" err="1"/>
              <a:t>tabagisme</a:t>
            </a:r>
            <a:endParaRPr sz="1600" dirty="0"/>
          </a:p>
          <a:p>
            <a:pPr marL="289179" indent="-236600" algn="just" defTabSz="630936">
              <a:lnSpc>
                <a:spcPct val="96000"/>
              </a:lnSpc>
              <a:buClr>
                <a:srgbClr val="C01E24"/>
              </a:buClr>
              <a:buSzPct val="129729"/>
              <a:buFont typeface="Helvetica"/>
              <a:buChar char="▪"/>
              <a:defRPr sz="1173" b="1">
                <a:latin typeface="Calibri"/>
                <a:ea typeface="Calibri"/>
                <a:cs typeface="Calibri"/>
                <a:sym typeface="Calibri"/>
              </a:defRPr>
            </a:pPr>
            <a:r>
              <a:rPr sz="1600" dirty="0"/>
              <a:t>Principal </a:t>
            </a:r>
            <a:r>
              <a:rPr sz="1600" dirty="0" err="1"/>
              <a:t>facteur</a:t>
            </a:r>
            <a:r>
              <a:rPr sz="1600" dirty="0"/>
              <a:t> de </a:t>
            </a:r>
            <a:r>
              <a:rPr sz="1600" dirty="0" err="1"/>
              <a:t>risque</a:t>
            </a:r>
            <a:r>
              <a:rPr sz="1600" dirty="0"/>
              <a:t> </a:t>
            </a:r>
            <a:r>
              <a:rPr sz="1600" b="0" dirty="0"/>
              <a:t>pour la </a:t>
            </a:r>
            <a:r>
              <a:rPr sz="1600" b="0" dirty="0" err="1"/>
              <a:t>plupart</a:t>
            </a:r>
            <a:r>
              <a:rPr sz="1600" b="0" dirty="0"/>
              <a:t> des </a:t>
            </a:r>
            <a:r>
              <a:rPr sz="1600" b="0" dirty="0" err="1"/>
              <a:t>grandes</a:t>
            </a:r>
            <a:r>
              <a:rPr sz="1600" b="0" dirty="0"/>
              <a:t> causes de </a:t>
            </a:r>
            <a:r>
              <a:rPr sz="1600" b="0" dirty="0" err="1"/>
              <a:t>décès</a:t>
            </a:r>
            <a:r>
              <a:rPr sz="1600" b="0" dirty="0"/>
              <a:t> </a:t>
            </a:r>
            <a:endParaRPr sz="1600" dirty="0"/>
          </a:p>
          <a:p>
            <a:pPr marL="289179" indent="-236600" algn="just" defTabSz="630936">
              <a:lnSpc>
                <a:spcPct val="96000"/>
              </a:lnSpc>
              <a:buClr>
                <a:srgbClr val="C01E24"/>
              </a:buClr>
              <a:buSzPct val="129729"/>
              <a:buFont typeface="Helvetica"/>
              <a:buChar char="▪"/>
              <a:defRPr sz="1173">
                <a:latin typeface="Calibri"/>
                <a:ea typeface="Calibri"/>
                <a:cs typeface="Calibri"/>
                <a:sym typeface="Calibri"/>
              </a:defRPr>
            </a:pPr>
            <a:r>
              <a:rPr sz="1600" dirty="0"/>
              <a:t>1,6 million de </a:t>
            </a:r>
            <a:r>
              <a:rPr sz="1600" dirty="0" err="1"/>
              <a:t>personnes</a:t>
            </a:r>
            <a:r>
              <a:rPr sz="1600" dirty="0"/>
              <a:t> </a:t>
            </a:r>
            <a:r>
              <a:rPr sz="1600" dirty="0" err="1"/>
              <a:t>meurent</a:t>
            </a:r>
            <a:r>
              <a:rPr sz="1600" dirty="0"/>
              <a:t> </a:t>
            </a:r>
            <a:r>
              <a:rPr sz="1600" dirty="0" err="1"/>
              <a:t>chaque</a:t>
            </a:r>
            <a:r>
              <a:rPr sz="1600" dirty="0"/>
              <a:t> </a:t>
            </a:r>
            <a:r>
              <a:rPr sz="1600" dirty="0" err="1"/>
              <a:t>année</a:t>
            </a:r>
            <a:r>
              <a:rPr sz="1600" dirty="0"/>
              <a:t> du </a:t>
            </a:r>
            <a:r>
              <a:rPr sz="1600" dirty="0" err="1"/>
              <a:t>tabagisme</a:t>
            </a:r>
            <a:r>
              <a:rPr sz="1600" dirty="0"/>
              <a:t> </a:t>
            </a:r>
            <a:r>
              <a:rPr sz="1600" dirty="0" err="1"/>
              <a:t>en</a:t>
            </a:r>
            <a:r>
              <a:rPr sz="1600" dirty="0"/>
              <a:t> Europe (OMS)</a:t>
            </a:r>
          </a:p>
          <a:p>
            <a:pPr marL="289179" indent="-236600" algn="just" defTabSz="630936">
              <a:lnSpc>
                <a:spcPct val="96000"/>
              </a:lnSpc>
              <a:buClr>
                <a:srgbClr val="C01E24"/>
              </a:buClr>
              <a:buSzPct val="129729"/>
              <a:buFont typeface="Helvetica"/>
              <a:buChar char="▪"/>
              <a:defRPr sz="1173">
                <a:latin typeface="Calibri"/>
                <a:ea typeface="Calibri"/>
                <a:cs typeface="Calibri"/>
                <a:sym typeface="Calibri"/>
              </a:defRPr>
            </a:pPr>
            <a:r>
              <a:rPr sz="1600" dirty="0"/>
              <a:t>Impact sur des maladies </a:t>
            </a:r>
            <a:r>
              <a:rPr sz="1600" dirty="0" err="1"/>
              <a:t>telles</a:t>
            </a:r>
            <a:r>
              <a:rPr sz="1600" dirty="0"/>
              <a:t> que : le </a:t>
            </a:r>
            <a:r>
              <a:rPr sz="1600" b="1" dirty="0"/>
              <a:t>cancer, les maladies </a:t>
            </a:r>
            <a:r>
              <a:rPr sz="1600" b="1" dirty="0" err="1"/>
              <a:t>cardiovasculaires</a:t>
            </a:r>
            <a:r>
              <a:rPr sz="1600" b="1" dirty="0"/>
              <a:t>, </a:t>
            </a:r>
            <a:r>
              <a:rPr sz="1600" b="1" dirty="0" err="1"/>
              <a:t>l'hypertension</a:t>
            </a:r>
            <a:r>
              <a:rPr sz="1600" b="1" dirty="0"/>
              <a:t>, les </a:t>
            </a:r>
            <a:r>
              <a:rPr sz="1600" b="1" dirty="0" err="1"/>
              <a:t>lésions</a:t>
            </a:r>
            <a:r>
              <a:rPr sz="1600" b="1" dirty="0"/>
              <a:t> </a:t>
            </a:r>
            <a:r>
              <a:rPr sz="1600" b="1" dirty="0" err="1"/>
              <a:t>oculaires</a:t>
            </a:r>
            <a:r>
              <a:rPr sz="1600" b="1" dirty="0"/>
              <a:t>, </a:t>
            </a:r>
            <a:r>
              <a:rPr sz="1600" b="1" dirty="0" err="1"/>
              <a:t>l'ostéoporose</a:t>
            </a:r>
            <a:r>
              <a:rPr sz="1600" b="1" dirty="0"/>
              <a:t>, les maladies des dents et des </a:t>
            </a:r>
            <a:r>
              <a:rPr sz="1600" b="1" dirty="0" err="1"/>
              <a:t>gencives</a:t>
            </a:r>
            <a:r>
              <a:rPr sz="1600" b="1" dirty="0"/>
              <a:t>.</a:t>
            </a:r>
            <a:endParaRPr sz="1600" dirty="0"/>
          </a:p>
          <a:p>
            <a:pPr marL="131445" indent="26288" defTabSz="630936">
              <a:lnSpc>
                <a:spcPct val="96000"/>
              </a:lnSpc>
              <a:defRPr sz="1380" b="1">
                <a:latin typeface="Calibri"/>
                <a:ea typeface="Calibri"/>
                <a:cs typeface="Calibri"/>
                <a:sym typeface="Calibri"/>
              </a:defRPr>
            </a:pPr>
            <a:endParaRPr sz="1600" dirty="0"/>
          </a:p>
          <a:p>
            <a:pPr indent="52577" defTabSz="630936">
              <a:lnSpc>
                <a:spcPct val="96000"/>
              </a:lnSpc>
              <a:defRPr sz="1173" b="1">
                <a:solidFill>
                  <a:srgbClr val="C00000"/>
                </a:solidFill>
                <a:latin typeface="Calibri"/>
                <a:ea typeface="Calibri"/>
                <a:cs typeface="Calibri"/>
                <a:sym typeface="Calibri"/>
              </a:defRPr>
            </a:pPr>
            <a:r>
              <a:rPr sz="1600" dirty="0" err="1"/>
              <a:t>Arrêter</a:t>
            </a:r>
            <a:r>
              <a:rPr sz="1600" dirty="0"/>
              <a:t> de </a:t>
            </a:r>
            <a:r>
              <a:rPr sz="1600" dirty="0" err="1"/>
              <a:t>fumer</a:t>
            </a:r>
            <a:endParaRPr sz="1600" dirty="0"/>
          </a:p>
          <a:p>
            <a:pPr marL="315468" indent="-262890" algn="just" defTabSz="630936">
              <a:lnSpc>
                <a:spcPct val="96000"/>
              </a:lnSpc>
              <a:buClr>
                <a:srgbClr val="C01E24"/>
              </a:buClr>
              <a:buSzPct val="129729"/>
              <a:buFont typeface="Helvetica"/>
              <a:buChar char="▪"/>
              <a:defRPr sz="1173" b="1">
                <a:latin typeface="Calibri"/>
                <a:ea typeface="Calibri"/>
                <a:cs typeface="Calibri"/>
                <a:sym typeface="Calibri"/>
              </a:defRPr>
            </a:pPr>
            <a:r>
              <a:rPr sz="1600" dirty="0" err="1"/>
              <a:t>L'espérance</a:t>
            </a:r>
            <a:r>
              <a:rPr sz="1600" dirty="0"/>
              <a:t> de vie, la respiration, la santé et le bien-</a:t>
            </a:r>
            <a:r>
              <a:rPr sz="1600" dirty="0" err="1"/>
              <a:t>être</a:t>
            </a:r>
            <a:r>
              <a:rPr sz="1600" dirty="0"/>
              <a:t> </a:t>
            </a:r>
            <a:r>
              <a:rPr sz="1600" dirty="0" err="1"/>
              <a:t>général</a:t>
            </a:r>
            <a:r>
              <a:rPr sz="1600" dirty="0"/>
              <a:t> </a:t>
            </a:r>
            <a:r>
              <a:rPr sz="1600" dirty="0" err="1"/>
              <a:t>peuvent</a:t>
            </a:r>
            <a:r>
              <a:rPr sz="1600" dirty="0"/>
              <a:t> </a:t>
            </a:r>
            <a:r>
              <a:rPr sz="1600" dirty="0" err="1"/>
              <a:t>être</a:t>
            </a:r>
            <a:r>
              <a:rPr sz="1600" dirty="0"/>
              <a:t> </a:t>
            </a:r>
            <a:r>
              <a:rPr sz="1600" dirty="0" err="1"/>
              <a:t>améliorés</a:t>
            </a:r>
            <a:r>
              <a:rPr sz="1600" dirty="0"/>
              <a:t>.</a:t>
            </a:r>
          </a:p>
          <a:p>
            <a:pPr marL="315468" indent="-262890" algn="just" defTabSz="630936">
              <a:lnSpc>
                <a:spcPct val="96000"/>
              </a:lnSpc>
              <a:buClr>
                <a:srgbClr val="C01E24"/>
              </a:buClr>
              <a:buSzPct val="129729"/>
              <a:buFont typeface="Helvetica"/>
              <a:buChar char="▪"/>
              <a:defRPr sz="1173">
                <a:latin typeface="Calibri"/>
                <a:ea typeface="Calibri"/>
                <a:cs typeface="Calibri"/>
                <a:sym typeface="Calibri"/>
              </a:defRPr>
            </a:pPr>
            <a:r>
              <a:rPr sz="1600" dirty="0"/>
              <a:t>Applications pour </a:t>
            </a:r>
            <a:r>
              <a:rPr sz="1600" dirty="0" err="1"/>
              <a:t>arrêter</a:t>
            </a:r>
            <a:r>
              <a:rPr sz="1600" dirty="0"/>
              <a:t> de </a:t>
            </a:r>
            <a:r>
              <a:rPr sz="1600" dirty="0" err="1"/>
              <a:t>fumer</a:t>
            </a:r>
            <a:r>
              <a:rPr sz="1600" dirty="0"/>
              <a:t> : </a:t>
            </a:r>
            <a:r>
              <a:rPr sz="1600" b="1" u="sng" dirty="0" err="1">
                <a:solidFill>
                  <a:schemeClr val="accent5"/>
                </a:solidFill>
                <a:uFill>
                  <a:solidFill>
                    <a:schemeClr val="accent5"/>
                  </a:solidFill>
                </a:uFill>
                <a:hlinkClick r:id="rId3"/>
              </a:rPr>
              <a:t>QuitNow</a:t>
            </a:r>
            <a:r>
              <a:rPr sz="1600" b="1" dirty="0"/>
              <a:t>, </a:t>
            </a:r>
            <a:r>
              <a:rPr sz="1600" b="1" u="sng" dirty="0">
                <a:solidFill>
                  <a:schemeClr val="accent5"/>
                </a:solidFill>
                <a:uFill>
                  <a:solidFill>
                    <a:schemeClr val="accent5"/>
                  </a:solidFill>
                </a:uFill>
                <a:hlinkClick r:id="rId4"/>
              </a:rPr>
              <a:t>Smoke Free </a:t>
            </a:r>
            <a:r>
              <a:rPr sz="1600" b="1" dirty="0"/>
              <a:t>et </a:t>
            </a:r>
            <a:r>
              <a:rPr sz="1600" b="1" u="sng" dirty="0" err="1">
                <a:solidFill>
                  <a:schemeClr val="accent5"/>
                </a:solidFill>
                <a:uFill>
                  <a:solidFill>
                    <a:schemeClr val="accent5"/>
                  </a:solidFill>
                </a:uFill>
                <a:hlinkClick r:id="rId5"/>
              </a:rPr>
              <a:t>quitSTART</a:t>
            </a:r>
            <a:endParaRPr sz="1600" dirty="0"/>
          </a:p>
          <a:p>
            <a:pPr marL="131445" indent="-26288" defTabSz="630936">
              <a:lnSpc>
                <a:spcPct val="80000"/>
              </a:lnSpc>
              <a:spcBef>
                <a:spcPts val="400"/>
              </a:spcBef>
              <a:defRPr sz="1380">
                <a:solidFill>
                  <a:srgbClr val="7030A0"/>
                </a:solidFill>
                <a:latin typeface="Calibri"/>
                <a:ea typeface="Calibri"/>
                <a:cs typeface="Calibri"/>
                <a:sym typeface="Calibri"/>
              </a:defRPr>
            </a:pPr>
            <a:endParaRPr sz="2208" dirty="0"/>
          </a:p>
          <a:p>
            <a:pPr marL="92011" indent="13144" defTabSz="630936">
              <a:lnSpc>
                <a:spcPct val="80000"/>
              </a:lnSpc>
              <a:spcBef>
                <a:spcPts val="400"/>
              </a:spcBef>
              <a:defRPr sz="1380">
                <a:solidFill>
                  <a:srgbClr val="7030A0"/>
                </a:solidFill>
                <a:latin typeface="Calibri"/>
                <a:ea typeface="Calibri"/>
                <a:cs typeface="Calibri"/>
                <a:sym typeface="Calibri"/>
              </a:defRPr>
            </a:pPr>
            <a:endParaRPr sz="2208" dirty="0"/>
          </a:p>
          <a:p>
            <a:pPr indent="52577" defTabSz="630936">
              <a:lnSpc>
                <a:spcPct val="80000"/>
              </a:lnSpc>
              <a:spcBef>
                <a:spcPts val="400"/>
              </a:spcBef>
              <a:defRPr sz="1380">
                <a:solidFill>
                  <a:srgbClr val="7030A0"/>
                </a:solidFill>
                <a:latin typeface="Calibri"/>
                <a:ea typeface="Calibri"/>
                <a:cs typeface="Calibri"/>
                <a:sym typeface="Calibri"/>
              </a:defRPr>
            </a:pPr>
            <a:endParaRPr sz="2208" dirty="0"/>
          </a:p>
          <a:p>
            <a:pPr defTabSz="630936">
              <a:lnSpc>
                <a:spcPct val="80000"/>
              </a:lnSpc>
              <a:spcBef>
                <a:spcPts val="400"/>
              </a:spcBef>
              <a:defRPr sz="1380">
                <a:solidFill>
                  <a:srgbClr val="7030A0"/>
                </a:solidFill>
                <a:latin typeface="Calibri"/>
                <a:ea typeface="Calibri"/>
                <a:cs typeface="Calibri"/>
                <a:sym typeface="Calibri"/>
              </a:defRPr>
            </a:pPr>
            <a:endParaRPr sz="2208" dirty="0"/>
          </a:p>
          <a:p>
            <a:pPr marL="157734" defTabSz="630936">
              <a:lnSpc>
                <a:spcPct val="80000"/>
              </a:lnSpc>
              <a:spcBef>
                <a:spcPts val="400"/>
              </a:spcBef>
              <a:defRPr sz="1656">
                <a:solidFill>
                  <a:srgbClr val="7030A0"/>
                </a:solidFill>
                <a:latin typeface="Calibri"/>
                <a:ea typeface="Calibri"/>
                <a:cs typeface="Calibri"/>
                <a:sym typeface="Calibri"/>
              </a:defRPr>
            </a:pPr>
            <a:endParaRPr sz="2208" dirty="0"/>
          </a:p>
          <a:p>
            <a:pPr marL="157734" defTabSz="630936">
              <a:lnSpc>
                <a:spcPct val="80000"/>
              </a:lnSpc>
              <a:spcBef>
                <a:spcPts val="400"/>
              </a:spcBef>
              <a:defRPr sz="1656">
                <a:solidFill>
                  <a:srgbClr val="7030A0"/>
                </a:solidFill>
                <a:latin typeface="Calibri"/>
                <a:ea typeface="Calibri"/>
                <a:cs typeface="Calibri"/>
                <a:sym typeface="Calibri"/>
              </a:defRPr>
            </a:pPr>
            <a:endParaRPr sz="2208" dirty="0"/>
          </a:p>
          <a:p>
            <a:pPr marL="157734" defTabSz="630936">
              <a:lnSpc>
                <a:spcPct val="80000"/>
              </a:lnSpc>
              <a:spcBef>
                <a:spcPts val="400"/>
              </a:spcBef>
              <a:defRPr sz="2208">
                <a:solidFill>
                  <a:srgbClr val="7030A0"/>
                </a:solidFill>
                <a:latin typeface="Calibri"/>
                <a:ea typeface="Calibri"/>
                <a:cs typeface="Calibri"/>
                <a:sym typeface="Calibri"/>
              </a:defRPr>
            </a:pPr>
            <a:endParaRPr sz="2208" dirty="0"/>
          </a:p>
        </p:txBody>
      </p:sp>
      <p:pic>
        <p:nvPicPr>
          <p:cNvPr id="734" name="Google Shape;199;p7" descr="Google Shape;199;p7"/>
          <p:cNvPicPr>
            <a:picLocks noChangeAspect="1"/>
          </p:cNvPicPr>
          <p:nvPr/>
        </p:nvPicPr>
        <p:blipFill>
          <a:blip r:embed="rId6">
            <a:extLst/>
          </a:blip>
          <a:stretch>
            <a:fillRect/>
          </a:stretch>
        </p:blipFill>
        <p:spPr>
          <a:xfrm>
            <a:off x="8328528" y="2710196"/>
            <a:ext cx="3147826" cy="3147826"/>
          </a:xfrm>
          <a:prstGeom prst="rect">
            <a:avLst/>
          </a:prstGeom>
          <a:ln w="12700">
            <a:miter lim="400000"/>
          </a:ln>
        </p:spPr>
      </p:pic>
      <p:sp>
        <p:nvSpPr>
          <p:cNvPr id="735" name="Google Shape;200;p7"/>
          <p:cNvSpPr txBox="1"/>
          <p:nvPr/>
        </p:nvSpPr>
        <p:spPr>
          <a:xfrm>
            <a:off x="8049406" y="6400415"/>
            <a:ext cx="3706073"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7"/>
              </a:rPr>
              <a:t>Source </a:t>
            </a:r>
            <a:r>
              <a:rPr u="none"/>
              <a:t>| </a:t>
            </a:r>
            <a:r>
              <a:rPr>
                <a:solidFill>
                  <a:schemeClr val="accent5"/>
                </a:solidFill>
                <a:uFill>
                  <a:solidFill>
                    <a:schemeClr val="accent5"/>
                  </a:solidFill>
                </a:uFill>
                <a:hlinkClick r:id="rId8"/>
              </a:rPr>
              <a:t>Licence Pixabay</a:t>
            </a:r>
          </a:p>
        </p:txBody>
      </p:sp>
      <p:pic>
        <p:nvPicPr>
          <p:cNvPr id="736" name="Google Shape;201;p7" descr="Google Shape;201;p7"/>
          <p:cNvPicPr>
            <a:picLocks noChangeAspect="1"/>
          </p:cNvPicPr>
          <p:nvPr/>
        </p:nvPicPr>
        <p:blipFill>
          <a:blip r:embed="rId9">
            <a:extLst/>
          </a:blip>
          <a:srcRect l="26648" t="70260" r="70336" b="24439"/>
          <a:stretch>
            <a:fillRect/>
          </a:stretch>
        </p:blipFill>
        <p:spPr>
          <a:xfrm flipH="1">
            <a:off x="-1905" y="6253758"/>
            <a:ext cx="610943" cy="604242"/>
          </a:xfrm>
          <a:prstGeom prst="rect">
            <a:avLst/>
          </a:prstGeom>
          <a:ln w="12700">
            <a:miter lim="400000"/>
          </a:ln>
        </p:spPr>
      </p:pic>
      <p:grpSp>
        <p:nvGrpSpPr>
          <p:cNvPr id="739" name="Google Shape;171;p8"/>
          <p:cNvGrpSpPr/>
          <p:nvPr/>
        </p:nvGrpSpPr>
        <p:grpSpPr>
          <a:xfrm>
            <a:off x="9667874" y="-7473"/>
            <a:ext cx="2524126" cy="403328"/>
            <a:chOff x="0" y="0"/>
            <a:chExt cx="2524125" cy="403326"/>
          </a:xfrm>
        </p:grpSpPr>
        <p:sp>
          <p:nvSpPr>
            <p:cNvPr id="737" name="Rettangolo"/>
            <p:cNvSpPr/>
            <p:nvPr/>
          </p:nvSpPr>
          <p:spPr>
            <a:xfrm>
              <a:off x="0" y="-1"/>
              <a:ext cx="252412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738" name="2.4 Stratégies de prévention"/>
            <p:cNvSpPr txBox="1"/>
            <p:nvPr/>
          </p:nvSpPr>
          <p:spPr>
            <a:xfrm>
              <a:off x="45724" y="-1"/>
              <a:ext cx="243267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a:lnSpc>
                  <a:spcPct val="81000"/>
                </a:lnSpc>
                <a:defRPr sz="1500">
                  <a:solidFill>
                    <a:srgbClr val="FFFFFF"/>
                  </a:solidFill>
                  <a:latin typeface="Calibri"/>
                  <a:ea typeface="Calibri"/>
                  <a:cs typeface="Calibri"/>
                  <a:sym typeface="Calibri"/>
                </a:defRPr>
              </a:lvl1pPr>
            </a:lstStyle>
            <a:p>
              <a:r>
                <a:t>2.4 Stratégies de prévention</a:t>
              </a:r>
            </a:p>
          </p:txBody>
        </p:sp>
      </p:gr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Google Shape;206;p52"/>
          <p:cNvSpPr txBox="1">
            <a:spLocks noGrp="1"/>
          </p:cNvSpPr>
          <p:nvPr>
            <p:ph type="body" idx="1"/>
          </p:nvPr>
        </p:nvSpPr>
        <p:spPr>
          <a:xfrm>
            <a:off x="331192" y="1479288"/>
            <a:ext cx="7560782" cy="5245315"/>
          </a:xfrm>
          <a:prstGeom prst="rect">
            <a:avLst/>
          </a:prstGeom>
        </p:spPr>
        <p:txBody>
          <a:bodyPr/>
          <a:lstStyle/>
          <a:p>
            <a:pPr marL="0" indent="152400">
              <a:spcBef>
                <a:spcPts val="600"/>
              </a:spcBef>
              <a:buSzTx/>
              <a:buNone/>
              <a:defRPr sz="1800" b="1" i="1">
                <a:solidFill>
                  <a:srgbClr val="203864"/>
                </a:solidFill>
                <a:latin typeface="+mj-lt"/>
                <a:ea typeface="+mj-ea"/>
                <a:cs typeface="+mj-cs"/>
                <a:sym typeface="Arial"/>
              </a:defRPr>
            </a:pPr>
            <a:r>
              <a:t>Effets de la consommation excessive d'alcool </a:t>
            </a:r>
          </a:p>
          <a:p>
            <a:pPr marL="495300" algn="just">
              <a:spcBef>
                <a:spcPts val="600"/>
              </a:spcBef>
              <a:buSzPts val="2000"/>
              <a:buFontTx/>
              <a:buChar char="▪"/>
              <a:defRPr sz="2000"/>
            </a:pPr>
            <a:r>
              <a:t>Facteur causal de </a:t>
            </a:r>
            <a:r>
              <a:rPr b="1"/>
              <a:t>plus de 200 maladies, </a:t>
            </a:r>
            <a:r>
              <a:t>dont sept types de </a:t>
            </a:r>
            <a:r>
              <a:rPr b="1"/>
              <a:t>cancer, des troubles neuropsychiatriques, des maladies cardiovasculaires, la cirrhose du foie </a:t>
            </a:r>
            <a:r>
              <a:t>et </a:t>
            </a:r>
            <a:r>
              <a:rPr b="1"/>
              <a:t>plusieurs maladies infectieuses.</a:t>
            </a:r>
          </a:p>
          <a:p>
            <a:pPr marL="495300" algn="just">
              <a:spcBef>
                <a:spcPts val="600"/>
              </a:spcBef>
              <a:buSzPts val="2000"/>
              <a:buFontTx/>
              <a:buChar char="▪"/>
              <a:defRPr sz="2000"/>
            </a:pPr>
            <a:r>
              <a:t>En Europe, l'alcool est à l'origine de près d'</a:t>
            </a:r>
            <a:r>
              <a:rPr b="1"/>
              <a:t>un million de décès par an </a:t>
            </a:r>
            <a:r>
              <a:t>et contribue de manière significative aux blessures non intentionnelles et intentionnelles (OMS).</a:t>
            </a:r>
          </a:p>
          <a:p>
            <a:pPr marL="495300" algn="just">
              <a:spcBef>
                <a:spcPts val="600"/>
              </a:spcBef>
              <a:buSzPts val="2000"/>
              <a:buFontTx/>
              <a:buChar char="▪"/>
              <a:defRPr sz="2000" b="1"/>
            </a:pPr>
            <a:r>
              <a:t>L'</a:t>
            </a:r>
            <a:r>
              <a:rPr b="0"/>
              <a:t>alcool </a:t>
            </a:r>
            <a:r>
              <a:t>n'est jamais sans danger pour les </a:t>
            </a:r>
            <a:r>
              <a:rPr b="0"/>
              <a:t>femmes </a:t>
            </a:r>
            <a:r>
              <a:t>enceintes</a:t>
            </a:r>
          </a:p>
          <a:p>
            <a:pPr marL="952500" lvl="1" indent="-342900" algn="just">
              <a:spcBef>
                <a:spcPts val="600"/>
              </a:spcBef>
              <a:buSzPts val="2000"/>
              <a:buFont typeface="Courier New"/>
              <a:buChar char="o"/>
              <a:defRPr sz="2000"/>
            </a:pPr>
            <a:r>
              <a:t>L'exposition prénatale à l'alcool peut provoquer des </a:t>
            </a:r>
            <a:r>
              <a:rPr b="1"/>
              <a:t>malformations</a:t>
            </a:r>
            <a:r>
              <a:t>, notamment des </a:t>
            </a:r>
            <a:r>
              <a:rPr b="1"/>
              <a:t>troubles physiques, mentaux, comportementaux et/ou d'apprentissage</a:t>
            </a:r>
            <a:r>
              <a:t>, qui peuvent avoir des répercussions sur l'enfant tout au long de sa vie (OMS).</a:t>
            </a:r>
          </a:p>
        </p:txBody>
      </p:sp>
      <p:sp>
        <p:nvSpPr>
          <p:cNvPr id="744" name="Google Shape;207;p52"/>
          <p:cNvSpPr txBox="1"/>
          <p:nvPr/>
        </p:nvSpPr>
        <p:spPr>
          <a:xfrm>
            <a:off x="505683" y="912928"/>
            <a:ext cx="11360802" cy="536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90000"/>
              </a:lnSpc>
              <a:defRPr sz="2800" b="1">
                <a:solidFill>
                  <a:srgbClr val="203864"/>
                </a:solidFill>
                <a:latin typeface="Calibri"/>
                <a:ea typeface="Calibri"/>
                <a:cs typeface="Calibri"/>
                <a:sym typeface="Calibri"/>
              </a:defRPr>
            </a:lvl1pPr>
          </a:lstStyle>
          <a:p>
            <a:r>
              <a:t>Fumer et boire de l'alcool</a:t>
            </a:r>
          </a:p>
        </p:txBody>
      </p:sp>
      <p:pic>
        <p:nvPicPr>
          <p:cNvPr id="745" name="Google Shape;208;p52" descr="Google Shape;208;p52"/>
          <p:cNvPicPr>
            <a:picLocks noChangeAspect="1"/>
          </p:cNvPicPr>
          <p:nvPr/>
        </p:nvPicPr>
        <p:blipFill>
          <a:blip r:embed="rId3">
            <a:extLst/>
          </a:blip>
          <a:stretch>
            <a:fillRect/>
          </a:stretch>
        </p:blipFill>
        <p:spPr>
          <a:xfrm>
            <a:off x="8609501" y="1479288"/>
            <a:ext cx="3145767" cy="4203941"/>
          </a:xfrm>
          <a:prstGeom prst="rect">
            <a:avLst/>
          </a:prstGeom>
          <a:ln w="12700">
            <a:miter lim="400000"/>
          </a:ln>
        </p:spPr>
      </p:pic>
      <p:sp>
        <p:nvSpPr>
          <p:cNvPr id="746" name="Google Shape;209;p52"/>
          <p:cNvSpPr txBox="1"/>
          <p:nvPr/>
        </p:nvSpPr>
        <p:spPr>
          <a:xfrm>
            <a:off x="9212067" y="6555878"/>
            <a:ext cx="2354601"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4"/>
              </a:rPr>
              <a:t>Source </a:t>
            </a:r>
            <a:r>
              <a:rPr u="none"/>
              <a:t>| </a:t>
            </a:r>
            <a:r>
              <a:rPr>
                <a:solidFill>
                  <a:schemeClr val="accent5"/>
                </a:solidFill>
                <a:uFill>
                  <a:solidFill>
                    <a:schemeClr val="accent5"/>
                  </a:solidFill>
                </a:uFill>
                <a:hlinkClick r:id="rId5"/>
              </a:rPr>
              <a:t>Licence Unsplash</a:t>
            </a:r>
          </a:p>
        </p:txBody>
      </p:sp>
      <p:pic>
        <p:nvPicPr>
          <p:cNvPr id="747" name="Google Shape;211;p52" descr="Google Shape;211;p52"/>
          <p:cNvPicPr>
            <a:picLocks noChangeAspect="1"/>
          </p:cNvPicPr>
          <p:nvPr/>
        </p:nvPicPr>
        <p:blipFill>
          <a:blip r:embed="rId6">
            <a:extLst/>
          </a:blip>
          <a:srcRect l="26648" t="70260" r="70336" b="24439"/>
          <a:stretch>
            <a:fillRect/>
          </a:stretch>
        </p:blipFill>
        <p:spPr>
          <a:xfrm flipH="1">
            <a:off x="-1905" y="6253758"/>
            <a:ext cx="610943" cy="604242"/>
          </a:xfrm>
          <a:prstGeom prst="rect">
            <a:avLst/>
          </a:prstGeom>
          <a:ln w="12700">
            <a:miter lim="400000"/>
          </a:ln>
        </p:spPr>
      </p:pic>
      <p:grpSp>
        <p:nvGrpSpPr>
          <p:cNvPr id="750" name="Google Shape;171;p8"/>
          <p:cNvGrpSpPr/>
          <p:nvPr/>
        </p:nvGrpSpPr>
        <p:grpSpPr>
          <a:xfrm>
            <a:off x="9667874" y="-7473"/>
            <a:ext cx="2524126" cy="403328"/>
            <a:chOff x="0" y="0"/>
            <a:chExt cx="2524125" cy="403326"/>
          </a:xfrm>
        </p:grpSpPr>
        <p:sp>
          <p:nvSpPr>
            <p:cNvPr id="748" name="Rettangolo"/>
            <p:cNvSpPr/>
            <p:nvPr/>
          </p:nvSpPr>
          <p:spPr>
            <a:xfrm>
              <a:off x="0" y="-1"/>
              <a:ext cx="252412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749" name="2.4 Stratégies de prévention"/>
            <p:cNvSpPr txBox="1"/>
            <p:nvPr/>
          </p:nvSpPr>
          <p:spPr>
            <a:xfrm>
              <a:off x="45724" y="-1"/>
              <a:ext cx="243267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a:lnSpc>
                  <a:spcPct val="81000"/>
                </a:lnSpc>
                <a:defRPr sz="1500">
                  <a:solidFill>
                    <a:srgbClr val="FFFFFF"/>
                  </a:solidFill>
                  <a:latin typeface="Calibri"/>
                  <a:ea typeface="Calibri"/>
                  <a:cs typeface="Calibri"/>
                  <a:sym typeface="Calibri"/>
                </a:defRPr>
              </a:lvl1pPr>
            </a:lstStyle>
            <a:p>
              <a:r>
                <a:t>2.4 Stratégies de prévention</a:t>
              </a:r>
            </a:p>
          </p:txBody>
        </p:sp>
      </p:grpSp>
      <p:sp>
        <p:nvSpPr>
          <p:cNvPr id="751" name="TextBox 1"/>
          <p:cNvSpPr txBox="1"/>
          <p:nvPr/>
        </p:nvSpPr>
        <p:spPr>
          <a:xfrm>
            <a:off x="654756" y="6529691"/>
            <a:ext cx="1470719"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100"/>
            </a:pPr>
            <a:r>
              <a:t>Source : </a:t>
            </a:r>
            <a:r>
              <a:rPr u="sng">
                <a:solidFill>
                  <a:schemeClr val="accent5"/>
                </a:solidFill>
                <a:uFill>
                  <a:solidFill>
                    <a:schemeClr val="accent5"/>
                  </a:solidFill>
                </a:uFill>
                <a:hlinkClick r:id="rId7"/>
              </a:rPr>
              <a:t>OMS/Europe</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Google Shape;216;p78"/>
          <p:cNvSpPr txBox="1">
            <a:spLocks noGrp="1"/>
          </p:cNvSpPr>
          <p:nvPr>
            <p:ph type="title"/>
          </p:nvPr>
        </p:nvSpPr>
        <p:spPr>
          <a:xfrm>
            <a:off x="618227" y="1032914"/>
            <a:ext cx="11360802" cy="566361"/>
          </a:xfrm>
          <a:prstGeom prst="rect">
            <a:avLst/>
          </a:prstGeom>
        </p:spPr>
        <p:txBody>
          <a:bodyPr>
            <a:normAutofit fontScale="90000"/>
          </a:bodyPr>
          <a:lstStyle>
            <a:lvl1pPr>
              <a:defRPr sz="2800"/>
            </a:lvl1pPr>
          </a:lstStyle>
          <a:p>
            <a:r>
              <a:t>Activité physique</a:t>
            </a:r>
          </a:p>
        </p:txBody>
      </p:sp>
      <p:sp>
        <p:nvSpPr>
          <p:cNvPr id="756" name="Google Shape;217;p78"/>
          <p:cNvSpPr txBox="1">
            <a:spLocks noGrp="1"/>
          </p:cNvSpPr>
          <p:nvPr>
            <p:ph type="body" sz="half" idx="1"/>
          </p:nvPr>
        </p:nvSpPr>
        <p:spPr>
          <a:xfrm>
            <a:off x="415599" y="2095803"/>
            <a:ext cx="6102160" cy="3799623"/>
          </a:xfrm>
          <a:prstGeom prst="rect">
            <a:avLst/>
          </a:prstGeom>
        </p:spPr>
        <p:txBody>
          <a:bodyPr/>
          <a:lstStyle/>
          <a:p>
            <a:pPr marL="681037" algn="just">
              <a:spcBef>
                <a:spcPts val="600"/>
              </a:spcBef>
              <a:buSzPts val="2000"/>
              <a:buFontTx/>
              <a:buChar char="▪"/>
              <a:defRPr sz="2000"/>
            </a:pPr>
            <a:r>
              <a:t>"</a:t>
            </a:r>
            <a:r>
              <a:rPr b="1" i="1"/>
              <a:t>Tout mouvement corporel produit par les muscles squelettiques et nécessitant l'utilisation d'énergie</a:t>
            </a:r>
            <a:r>
              <a:rPr b="1"/>
              <a:t>" </a:t>
            </a:r>
            <a:r>
              <a:t>(OMS).</a:t>
            </a:r>
          </a:p>
          <a:p>
            <a:pPr marL="681037" algn="just">
              <a:spcBef>
                <a:spcPts val="600"/>
              </a:spcBef>
              <a:buSzPts val="2000"/>
              <a:buFontTx/>
              <a:buChar char="▪"/>
              <a:defRPr sz="2000" b="1"/>
            </a:pPr>
            <a:r>
              <a:t>Les enfants, les adolescents et les adultes de tous âges </a:t>
            </a:r>
            <a:r>
              <a:rPr b="0"/>
              <a:t>doivent rester actifs à toutes les étapes de leur vie.</a:t>
            </a:r>
          </a:p>
          <a:p>
            <a:pPr marL="681037" algn="just">
              <a:spcBef>
                <a:spcPts val="600"/>
              </a:spcBef>
              <a:buSzPts val="2000"/>
              <a:buFontTx/>
              <a:buChar char="▪"/>
              <a:defRPr sz="2000"/>
            </a:pPr>
            <a:r>
              <a:t>Les lignes directrices et les recommandations de l'OMS fournissent des détails pour différents groupes d'âge et des groupes de population spécifiques sur la </a:t>
            </a:r>
            <a:r>
              <a:rPr b="1"/>
              <a:t>quantité d'activité physique </a:t>
            </a:r>
            <a:r>
              <a:t>nécessaire pour être en bonne santé.</a:t>
            </a:r>
          </a:p>
        </p:txBody>
      </p:sp>
      <p:sp>
        <p:nvSpPr>
          <p:cNvPr id="757" name="Google Shape;218;p78"/>
          <p:cNvSpPr txBox="1"/>
          <p:nvPr/>
        </p:nvSpPr>
        <p:spPr>
          <a:xfrm>
            <a:off x="663952" y="1674841"/>
            <a:ext cx="5612791" cy="350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spAutoFit/>
          </a:bodyPr>
          <a:lstStyle>
            <a:lvl1pPr>
              <a:spcBef>
                <a:spcPts val="600"/>
              </a:spcBef>
              <a:defRPr sz="1800" b="1">
                <a:solidFill>
                  <a:srgbClr val="203864"/>
                </a:solidFill>
              </a:defRPr>
            </a:lvl1pPr>
          </a:lstStyle>
          <a:p>
            <a:r>
              <a:t>Qu'est-ce que l'activité physique ?</a:t>
            </a:r>
          </a:p>
        </p:txBody>
      </p:sp>
      <p:pic>
        <p:nvPicPr>
          <p:cNvPr id="758" name="Google Shape;219;p78" descr="Google Shape;219;p78"/>
          <p:cNvPicPr>
            <a:picLocks noChangeAspect="1"/>
          </p:cNvPicPr>
          <p:nvPr/>
        </p:nvPicPr>
        <p:blipFill>
          <a:blip r:embed="rId2">
            <a:extLst/>
          </a:blip>
          <a:stretch>
            <a:fillRect/>
          </a:stretch>
        </p:blipFill>
        <p:spPr>
          <a:xfrm>
            <a:off x="6884437" y="2095803"/>
            <a:ext cx="4799164" cy="3212893"/>
          </a:xfrm>
          <a:prstGeom prst="rect">
            <a:avLst/>
          </a:prstGeom>
          <a:ln w="12700">
            <a:miter lim="400000"/>
          </a:ln>
        </p:spPr>
      </p:pic>
      <p:sp>
        <p:nvSpPr>
          <p:cNvPr id="759" name="Google Shape;220;p78"/>
          <p:cNvSpPr txBox="1"/>
          <p:nvPr/>
        </p:nvSpPr>
        <p:spPr>
          <a:xfrm>
            <a:off x="9123218" y="6471991"/>
            <a:ext cx="2455244"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3"/>
              </a:rPr>
              <a:t>Source </a:t>
            </a:r>
            <a:r>
              <a:rPr u="none"/>
              <a:t>| </a:t>
            </a:r>
            <a:r>
              <a:rPr>
                <a:solidFill>
                  <a:schemeClr val="accent5"/>
                </a:solidFill>
                <a:uFill>
                  <a:solidFill>
                    <a:schemeClr val="accent5"/>
                  </a:solidFill>
                </a:uFill>
                <a:hlinkClick r:id="rId4"/>
              </a:rPr>
              <a:t>Licence Pixabay</a:t>
            </a:r>
          </a:p>
        </p:txBody>
      </p:sp>
      <p:pic>
        <p:nvPicPr>
          <p:cNvPr id="760" name="Google Shape;222;p78" descr="Google Shape;222;p78"/>
          <p:cNvPicPr>
            <a:picLocks noChangeAspect="1"/>
          </p:cNvPicPr>
          <p:nvPr/>
        </p:nvPicPr>
        <p:blipFill>
          <a:blip r:embed="rId5">
            <a:extLst/>
          </a:blip>
          <a:srcRect l="26648" t="70260" r="70336" b="24439"/>
          <a:stretch>
            <a:fillRect/>
          </a:stretch>
        </p:blipFill>
        <p:spPr>
          <a:xfrm flipH="1">
            <a:off x="-1905" y="6253758"/>
            <a:ext cx="610943" cy="604242"/>
          </a:xfrm>
          <a:prstGeom prst="rect">
            <a:avLst/>
          </a:prstGeom>
          <a:ln w="12700">
            <a:miter lim="400000"/>
          </a:ln>
        </p:spPr>
      </p:pic>
      <p:grpSp>
        <p:nvGrpSpPr>
          <p:cNvPr id="763" name="Google Shape;171;p8"/>
          <p:cNvGrpSpPr/>
          <p:nvPr/>
        </p:nvGrpSpPr>
        <p:grpSpPr>
          <a:xfrm>
            <a:off x="9667874" y="-7473"/>
            <a:ext cx="2524126" cy="403328"/>
            <a:chOff x="0" y="0"/>
            <a:chExt cx="2524125" cy="403326"/>
          </a:xfrm>
        </p:grpSpPr>
        <p:sp>
          <p:nvSpPr>
            <p:cNvPr id="761" name="Rettangolo"/>
            <p:cNvSpPr/>
            <p:nvPr/>
          </p:nvSpPr>
          <p:spPr>
            <a:xfrm>
              <a:off x="0" y="-1"/>
              <a:ext cx="252412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762" name="2.4 Stratégies de prévention"/>
            <p:cNvSpPr txBox="1"/>
            <p:nvPr/>
          </p:nvSpPr>
          <p:spPr>
            <a:xfrm>
              <a:off x="45724" y="-1"/>
              <a:ext cx="243267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a:lnSpc>
                  <a:spcPct val="81000"/>
                </a:lnSpc>
                <a:defRPr sz="1500">
                  <a:solidFill>
                    <a:srgbClr val="FFFFFF"/>
                  </a:solidFill>
                  <a:latin typeface="Calibri"/>
                  <a:ea typeface="Calibri"/>
                  <a:cs typeface="Calibri"/>
                  <a:sym typeface="Calibri"/>
                </a:defRPr>
              </a:lvl1pPr>
            </a:lstStyle>
            <a:p>
              <a:r>
                <a:t>2.4 Stratégies de prévention</a:t>
              </a:r>
            </a:p>
          </p:txBody>
        </p:sp>
      </p:gr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Google Shape;227;p53"/>
          <p:cNvSpPr txBox="1">
            <a:spLocks noGrp="1"/>
          </p:cNvSpPr>
          <p:nvPr>
            <p:ph type="title"/>
          </p:nvPr>
        </p:nvSpPr>
        <p:spPr>
          <a:xfrm>
            <a:off x="417093" y="813008"/>
            <a:ext cx="11360802" cy="763601"/>
          </a:xfrm>
          <a:prstGeom prst="rect">
            <a:avLst/>
          </a:prstGeom>
        </p:spPr>
        <p:txBody>
          <a:bodyPr/>
          <a:lstStyle>
            <a:lvl1pPr>
              <a:defRPr sz="2800"/>
            </a:lvl1pPr>
          </a:lstStyle>
          <a:p>
            <a:r>
              <a:t>Les bienfaits de l'activité physique</a:t>
            </a:r>
          </a:p>
        </p:txBody>
      </p:sp>
      <p:sp>
        <p:nvSpPr>
          <p:cNvPr id="766" name="Google Shape;228;p53"/>
          <p:cNvSpPr txBox="1">
            <a:spLocks noGrp="1"/>
          </p:cNvSpPr>
          <p:nvPr>
            <p:ph type="body" idx="1"/>
          </p:nvPr>
        </p:nvSpPr>
        <p:spPr>
          <a:xfrm>
            <a:off x="417093" y="1815795"/>
            <a:ext cx="8421552" cy="4555698"/>
          </a:xfrm>
          <a:prstGeom prst="rect">
            <a:avLst/>
          </a:prstGeom>
        </p:spPr>
        <p:txBody>
          <a:bodyPr/>
          <a:lstStyle/>
          <a:p>
            <a:pPr marL="507492" indent="-329184" algn="just" defTabSz="877823">
              <a:buSzPts val="1900"/>
              <a:buFontTx/>
              <a:buChar char="▪"/>
              <a:defRPr sz="1919" b="1"/>
            </a:pPr>
            <a:r>
              <a:t>Augmente l'espérance de vie </a:t>
            </a:r>
            <a:r>
              <a:rPr b="0"/>
              <a:t>- Une activité physique régulière réduit le risque de mortalité prématurée.</a:t>
            </a:r>
          </a:p>
          <a:p>
            <a:pPr marL="507492" indent="-329184" algn="just" defTabSz="877823">
              <a:spcBef>
                <a:spcPts val="500"/>
              </a:spcBef>
              <a:buSzPts val="1900"/>
              <a:buFontTx/>
              <a:buChar char="▪"/>
              <a:defRPr sz="1919" b="1"/>
            </a:pPr>
            <a:r>
              <a:t>Amélioration de la qualité de vie</a:t>
            </a:r>
          </a:p>
          <a:p>
            <a:pPr marL="507492" indent="-329184" algn="just" defTabSz="877823">
              <a:spcBef>
                <a:spcPts val="500"/>
              </a:spcBef>
              <a:buSzPts val="1900"/>
              <a:buFontTx/>
              <a:buChar char="▪"/>
              <a:defRPr sz="1919" b="1"/>
            </a:pPr>
            <a:r>
              <a:t>Améliore la santé respiratoire, cardiovasculaire et générale </a:t>
            </a:r>
            <a:r>
              <a:rPr b="0"/>
              <a:t>(OMS)</a:t>
            </a:r>
          </a:p>
          <a:p>
            <a:pPr marL="507492" indent="-329184" algn="just" defTabSz="877823">
              <a:spcBef>
                <a:spcPts val="500"/>
              </a:spcBef>
              <a:buSzPts val="1900"/>
              <a:buFontTx/>
              <a:buChar char="▪"/>
              <a:defRPr sz="1919" b="1"/>
            </a:pPr>
            <a:r>
              <a:t>Réduit les sentiments d'anxiété et de dépression</a:t>
            </a:r>
          </a:p>
          <a:p>
            <a:pPr marL="507492" indent="-329184" algn="just" defTabSz="877823">
              <a:spcBef>
                <a:spcPts val="500"/>
              </a:spcBef>
              <a:buSzPts val="1900"/>
              <a:buFontTx/>
              <a:buChar char="▪"/>
              <a:defRPr sz="1919" b="1"/>
            </a:pPr>
            <a:r>
              <a:t>Améliore l'humeur et la santé mentale</a:t>
            </a:r>
          </a:p>
          <a:p>
            <a:pPr marL="507492" indent="-329184" algn="just" defTabSz="877823">
              <a:spcBef>
                <a:spcPts val="500"/>
              </a:spcBef>
              <a:buSzPts val="1900"/>
              <a:buFontTx/>
              <a:buChar char="▪"/>
              <a:defRPr sz="1919" b="1"/>
            </a:pPr>
            <a:r>
              <a:t>Réduit le risque de blessure</a:t>
            </a:r>
            <a:r>
              <a:rPr b="0"/>
              <a:t>: l'exercice régulier augmente la force musculaire, la densité osseuse, la souplesse et la stabilité (OMS).</a:t>
            </a:r>
          </a:p>
          <a:p>
            <a:pPr marL="507492" indent="-329184" algn="just" defTabSz="877823">
              <a:spcBef>
                <a:spcPts val="500"/>
              </a:spcBef>
              <a:buSzPts val="1900"/>
              <a:buFontTx/>
              <a:buChar char="▪"/>
              <a:defRPr sz="1919" b="1"/>
            </a:pPr>
            <a:r>
              <a:t>Économiser </a:t>
            </a:r>
            <a:r>
              <a:rPr b="0"/>
              <a:t>sur les coûts des soins de santé </a:t>
            </a:r>
          </a:p>
          <a:p>
            <a:pPr marL="507492" indent="-329184" algn="just" defTabSz="877823">
              <a:spcBef>
                <a:spcPts val="500"/>
              </a:spcBef>
              <a:buSzPts val="1900"/>
              <a:buFontTx/>
              <a:buChar char="▪"/>
              <a:defRPr sz="1919" b="1"/>
            </a:pPr>
            <a:r>
              <a:t>Améliore la qualité du sommeil</a:t>
            </a:r>
          </a:p>
          <a:p>
            <a:pPr marL="507492" indent="-329184" algn="just" defTabSz="877823">
              <a:spcBef>
                <a:spcPts val="500"/>
              </a:spcBef>
              <a:buSzPts val="1900"/>
              <a:buFontTx/>
              <a:buChar char="▪"/>
              <a:defRPr sz="1919" b="1"/>
            </a:pPr>
            <a:r>
              <a:t>Aide à contrôler le poids</a:t>
            </a:r>
          </a:p>
          <a:p>
            <a:pPr marL="507492" indent="-329184" algn="just" defTabSz="877823">
              <a:spcBef>
                <a:spcPts val="500"/>
              </a:spcBef>
              <a:buSzPts val="1900"/>
              <a:buFontTx/>
              <a:buChar char="▪"/>
              <a:defRPr sz="1919" b="1"/>
            </a:pPr>
            <a:r>
              <a:t>Améliore la mémoire et les fonctions cérébrales </a:t>
            </a:r>
            <a:r>
              <a:rPr b="0"/>
              <a:t>pour tous les groupes d'âge.</a:t>
            </a:r>
          </a:p>
        </p:txBody>
      </p:sp>
      <p:sp>
        <p:nvSpPr>
          <p:cNvPr id="767" name="Google Shape;229;p53"/>
          <p:cNvSpPr txBox="1"/>
          <p:nvPr/>
        </p:nvSpPr>
        <p:spPr>
          <a:xfrm>
            <a:off x="462819" y="1465173"/>
            <a:ext cx="10616109" cy="350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spAutoFit/>
          </a:bodyPr>
          <a:lstStyle>
            <a:lvl1pPr>
              <a:spcBef>
                <a:spcPts val="600"/>
              </a:spcBef>
              <a:defRPr sz="1800" b="1" i="1">
                <a:solidFill>
                  <a:srgbClr val="203864"/>
                </a:solidFill>
              </a:defRPr>
            </a:lvl1pPr>
          </a:lstStyle>
          <a:p>
            <a:r>
              <a:t>Comment puis-je bénéficier de l'activité physique ?</a:t>
            </a:r>
          </a:p>
        </p:txBody>
      </p:sp>
      <p:sp>
        <p:nvSpPr>
          <p:cNvPr id="768" name="Google Shape;231;p53"/>
          <p:cNvSpPr txBox="1"/>
          <p:nvPr/>
        </p:nvSpPr>
        <p:spPr>
          <a:xfrm>
            <a:off x="9518162" y="6410980"/>
            <a:ext cx="2455243"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2"/>
              </a:rPr>
              <a:t>Source </a:t>
            </a:r>
            <a:r>
              <a:rPr u="none"/>
              <a:t>| </a:t>
            </a:r>
            <a:r>
              <a:rPr>
                <a:solidFill>
                  <a:schemeClr val="accent5"/>
                </a:solidFill>
                <a:uFill>
                  <a:solidFill>
                    <a:schemeClr val="accent5"/>
                  </a:solidFill>
                </a:uFill>
                <a:hlinkClick r:id="rId3"/>
              </a:rPr>
              <a:t>Licence Pixabay</a:t>
            </a:r>
          </a:p>
        </p:txBody>
      </p:sp>
      <p:pic>
        <p:nvPicPr>
          <p:cNvPr id="769" name="Google Shape;233;p53" descr="Google Shape;233;p53"/>
          <p:cNvPicPr>
            <a:picLocks noChangeAspect="1"/>
          </p:cNvPicPr>
          <p:nvPr/>
        </p:nvPicPr>
        <p:blipFill>
          <a:blip r:embed="rId4">
            <a:extLst/>
          </a:blip>
          <a:srcRect l="26648" t="70260" r="70336" b="24439"/>
          <a:stretch>
            <a:fillRect/>
          </a:stretch>
        </p:blipFill>
        <p:spPr>
          <a:xfrm flipH="1">
            <a:off x="-1905" y="6269801"/>
            <a:ext cx="610943" cy="604241"/>
          </a:xfrm>
          <a:prstGeom prst="rect">
            <a:avLst/>
          </a:prstGeom>
          <a:ln w="12700">
            <a:miter lim="400000"/>
          </a:ln>
        </p:spPr>
      </p:pic>
      <p:grpSp>
        <p:nvGrpSpPr>
          <p:cNvPr id="772" name="Google Shape;171;p8"/>
          <p:cNvGrpSpPr/>
          <p:nvPr/>
        </p:nvGrpSpPr>
        <p:grpSpPr>
          <a:xfrm>
            <a:off x="9667874" y="-7473"/>
            <a:ext cx="2524126" cy="403328"/>
            <a:chOff x="0" y="0"/>
            <a:chExt cx="2524125" cy="403326"/>
          </a:xfrm>
        </p:grpSpPr>
        <p:sp>
          <p:nvSpPr>
            <p:cNvPr id="770" name="Rettangolo"/>
            <p:cNvSpPr/>
            <p:nvPr/>
          </p:nvSpPr>
          <p:spPr>
            <a:xfrm>
              <a:off x="0" y="-1"/>
              <a:ext cx="252412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771" name="2.4 Stratégies de prévention"/>
            <p:cNvSpPr txBox="1"/>
            <p:nvPr/>
          </p:nvSpPr>
          <p:spPr>
            <a:xfrm>
              <a:off x="45724" y="-1"/>
              <a:ext cx="243267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a:lnSpc>
                  <a:spcPct val="81000"/>
                </a:lnSpc>
                <a:defRPr sz="1500">
                  <a:solidFill>
                    <a:srgbClr val="FFFFFF"/>
                  </a:solidFill>
                  <a:latin typeface="Calibri"/>
                  <a:ea typeface="Calibri"/>
                  <a:cs typeface="Calibri"/>
                  <a:sym typeface="Calibri"/>
                </a:defRPr>
              </a:lvl1pPr>
            </a:lstStyle>
            <a:p>
              <a:r>
                <a:t>2.4 Stratégies de prévention</a:t>
              </a:r>
            </a:p>
          </p:txBody>
        </p:sp>
      </p:grpSp>
      <p:pic>
        <p:nvPicPr>
          <p:cNvPr id="773" name="Picture 2" descr="Picture 2"/>
          <p:cNvPicPr>
            <a:picLocks noChangeAspect="1"/>
          </p:cNvPicPr>
          <p:nvPr/>
        </p:nvPicPr>
        <p:blipFill>
          <a:blip r:embed="rId5">
            <a:extLst/>
          </a:blip>
          <a:stretch>
            <a:fillRect/>
          </a:stretch>
        </p:blipFill>
        <p:spPr>
          <a:xfrm>
            <a:off x="8981996" y="1194807"/>
            <a:ext cx="3037133" cy="4555699"/>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Google Shape;195;p5"/>
          <p:cNvSpPr txBox="1">
            <a:spLocks noGrp="1"/>
          </p:cNvSpPr>
          <p:nvPr>
            <p:ph type="body" sz="half" idx="1"/>
          </p:nvPr>
        </p:nvSpPr>
        <p:spPr>
          <a:xfrm>
            <a:off x="137479" y="2274335"/>
            <a:ext cx="8211865" cy="3724397"/>
          </a:xfrm>
          <a:prstGeom prst="rect">
            <a:avLst/>
          </a:prstGeom>
        </p:spPr>
        <p:txBody>
          <a:bodyPr/>
          <a:lstStyle/>
          <a:p>
            <a:pPr indent="-317500" algn="just">
              <a:lnSpc>
                <a:spcPct val="150000"/>
              </a:lnSpc>
              <a:buSzPts val="1800"/>
              <a:buChar char="✔"/>
              <a:defRPr sz="1800"/>
            </a:pPr>
            <a:r>
              <a:t>Comprendre les différences en matière de santé et de soins de santé dans le pays d'origine et le pays d'arrivée.</a:t>
            </a:r>
          </a:p>
          <a:p>
            <a:pPr indent="-317500" algn="just">
              <a:lnSpc>
                <a:spcPct val="150000"/>
              </a:lnSpc>
              <a:buSzPts val="1800"/>
              <a:buChar char="✔"/>
              <a:defRPr sz="1800"/>
            </a:pPr>
            <a:r>
              <a:t>Acquérir des connaissances sur les risques spécifiques en matière de santé physique et mentale auxquels les populations migrantes sont exposés lors de leurs déplacements; apprendre à utiliser les sources </a:t>
            </a:r>
            <a:r>
              <a:rPr i="1"/>
              <a:t>en ligne </a:t>
            </a:r>
            <a:r>
              <a:t>pertinentes.</a:t>
            </a:r>
          </a:p>
          <a:p>
            <a:pPr indent="-317500" algn="just">
              <a:lnSpc>
                <a:spcPct val="150000"/>
              </a:lnSpc>
              <a:buSzPts val="1800"/>
              <a:buFont typeface="Calibri"/>
              <a:buChar char="✔"/>
              <a:defRPr sz="1800"/>
            </a:pPr>
            <a:r>
              <a:t>Acquérir des connaissances sur les stratégies spécifiques de prévention et de promotion de la santé et utiliser les outils </a:t>
            </a:r>
            <a:r>
              <a:rPr i="1"/>
              <a:t>en ligne </a:t>
            </a:r>
            <a:r>
              <a:t>pertinents.</a:t>
            </a:r>
          </a:p>
          <a:p>
            <a:pPr indent="-317500" algn="just">
              <a:lnSpc>
                <a:spcPct val="150000"/>
              </a:lnSpc>
              <a:buSzPts val="1800"/>
              <a:buChar char="✔"/>
              <a:defRPr sz="1800"/>
            </a:pPr>
            <a:r>
              <a:t>Sensibilisation à l'importance de la culture numérique en matière de santé (CNS) </a:t>
            </a:r>
          </a:p>
        </p:txBody>
      </p:sp>
      <p:pic>
        <p:nvPicPr>
          <p:cNvPr id="225" name="Google Shape;196;p5" descr="Google Shape;196;p5"/>
          <p:cNvPicPr>
            <a:picLocks noChangeAspect="1"/>
          </p:cNvPicPr>
          <p:nvPr/>
        </p:nvPicPr>
        <p:blipFill>
          <a:blip r:embed="rId2">
            <a:extLst/>
          </a:blip>
          <a:stretch>
            <a:fillRect/>
          </a:stretch>
        </p:blipFill>
        <p:spPr>
          <a:xfrm>
            <a:off x="8349342" y="2388444"/>
            <a:ext cx="3705178" cy="2859640"/>
          </a:xfrm>
          <a:prstGeom prst="rect">
            <a:avLst/>
          </a:prstGeom>
          <a:ln w="12700">
            <a:miter lim="400000"/>
          </a:ln>
        </p:spPr>
      </p:pic>
      <p:sp>
        <p:nvSpPr>
          <p:cNvPr id="226" name="Google Shape;197;p5"/>
          <p:cNvSpPr txBox="1"/>
          <p:nvPr/>
        </p:nvSpPr>
        <p:spPr>
          <a:xfrm>
            <a:off x="3465637" y="5998731"/>
            <a:ext cx="8680639"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3"/>
              </a:rPr>
              <a:t>Source </a:t>
            </a:r>
            <a:r>
              <a:rPr u="none"/>
              <a:t>| </a:t>
            </a:r>
            <a:r>
              <a:rPr>
                <a:solidFill>
                  <a:schemeClr val="accent5"/>
                </a:solidFill>
                <a:uFill>
                  <a:solidFill>
                    <a:schemeClr val="accent5"/>
                  </a:solidFill>
                </a:uFill>
                <a:hlinkClick r:id="rId4"/>
              </a:rPr>
              <a:t>Licence Pixabay</a:t>
            </a:r>
          </a:p>
        </p:txBody>
      </p:sp>
      <p:sp>
        <p:nvSpPr>
          <p:cNvPr id="227" name="Google Shape;198;p5"/>
          <p:cNvSpPr txBox="1">
            <a:spLocks noGrp="1"/>
          </p:cNvSpPr>
          <p:nvPr>
            <p:ph type="title"/>
          </p:nvPr>
        </p:nvSpPr>
        <p:spPr>
          <a:xfrm>
            <a:off x="536509" y="1352412"/>
            <a:ext cx="10515601" cy="618346"/>
          </a:xfrm>
          <a:prstGeom prst="rect">
            <a:avLst/>
          </a:prstGeom>
        </p:spPr>
        <p:txBody>
          <a:bodyPr/>
          <a:lstStyle/>
          <a:p>
            <a:r>
              <a:t>Compétences</a:t>
            </a:r>
          </a:p>
        </p:txBody>
      </p:sp>
      <p:sp>
        <p:nvSpPr>
          <p:cNvPr id="228" name="Google Shape;199;p5"/>
          <p:cNvSpPr/>
          <p:nvPr/>
        </p:nvSpPr>
        <p:spPr>
          <a:xfrm>
            <a:off x="36956" y="348994"/>
            <a:ext cx="489463" cy="615677"/>
          </a:xfrm>
          <a:prstGeom prst="rect">
            <a:avLst/>
          </a:prstGeom>
          <a:solidFill>
            <a:srgbClr val="C01E24"/>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grpSp>
        <p:nvGrpSpPr>
          <p:cNvPr id="231" name="Google Shape;200;p5"/>
          <p:cNvGrpSpPr/>
          <p:nvPr/>
        </p:nvGrpSpPr>
        <p:grpSpPr>
          <a:xfrm>
            <a:off x="526419" y="348995"/>
            <a:ext cx="8471838" cy="613531"/>
            <a:chOff x="0" y="0"/>
            <a:chExt cx="8471837" cy="613529"/>
          </a:xfrm>
        </p:grpSpPr>
        <p:sp>
          <p:nvSpPr>
            <p:cNvPr id="229" name="Rettangolo"/>
            <p:cNvSpPr/>
            <p:nvPr/>
          </p:nvSpPr>
          <p:spPr>
            <a:xfrm>
              <a:off x="0" y="0"/>
              <a:ext cx="8471838" cy="613530"/>
            </a:xfrm>
            <a:prstGeom prst="rect">
              <a:avLst/>
            </a:prstGeom>
            <a:solidFill>
              <a:srgbClr val="203864"/>
            </a:solidFill>
            <a:ln w="12700" cap="flat">
              <a:noFill/>
              <a:miter lim="400000"/>
            </a:ln>
            <a:effectLst/>
          </p:spPr>
          <p:txBody>
            <a:bodyPr wrap="square" lIns="45719" tIns="45719" rIns="45719" bIns="45719" numCol="1" anchor="ctr">
              <a:noAutofit/>
            </a:bodyPr>
            <a:lstStyle/>
            <a:p>
              <a:pPr>
                <a:lnSpc>
                  <a:spcPct val="72000"/>
                </a:lnSpc>
                <a:defRPr sz="2200" b="1">
                  <a:solidFill>
                    <a:srgbClr val="FFFFFF"/>
                  </a:solidFill>
                  <a:latin typeface="Calibri"/>
                  <a:ea typeface="Calibri"/>
                  <a:cs typeface="Calibri"/>
                  <a:sym typeface="Calibri"/>
                </a:defRPr>
              </a:pPr>
              <a:endParaRPr/>
            </a:p>
          </p:txBody>
        </p:sp>
        <p:sp>
          <p:nvSpPr>
            <p:cNvPr id="230" name="Quels sont les principaux problèmes de santé lors de l'arrivée dans un nouveau pays ?"/>
            <p:cNvSpPr txBox="1"/>
            <p:nvPr/>
          </p:nvSpPr>
          <p:spPr>
            <a:xfrm>
              <a:off x="45725" y="0"/>
              <a:ext cx="8380388" cy="613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p>
              <a:pPr defTabSz="512063">
                <a:lnSpc>
                  <a:spcPct val="72000"/>
                </a:lnSpc>
                <a:defRPr sz="1232" b="1">
                  <a:solidFill>
                    <a:srgbClr val="FFFFFF"/>
                  </a:solidFill>
                  <a:latin typeface="Calibri"/>
                  <a:ea typeface="Calibri"/>
                  <a:cs typeface="Calibri"/>
                  <a:sym typeface="Calibri"/>
                </a:defRPr>
              </a:pPr>
              <a:endParaRPr/>
            </a:p>
            <a:p>
              <a:pPr defTabSz="512063">
                <a:lnSpc>
                  <a:spcPct val="72000"/>
                </a:lnSpc>
                <a:defRPr sz="1064" b="1">
                  <a:solidFill>
                    <a:srgbClr val="FFFFFF"/>
                  </a:solidFill>
                  <a:latin typeface="Calibri"/>
                  <a:ea typeface="Calibri"/>
                  <a:cs typeface="Calibri"/>
                  <a:sym typeface="Calibri"/>
                </a:defRPr>
              </a:pPr>
              <a:r>
                <a:t>Quels sont les principaux problèmes de santé lors de l'arrivée dans un nouveau pays ?</a:t>
              </a:r>
              <a:endParaRPr sz="2016"/>
            </a:p>
          </p:txBody>
        </p:sp>
      </p:grpSp>
      <p:sp>
        <p:nvSpPr>
          <p:cNvPr id="232" name="Google Shape;201;p5"/>
          <p:cNvSpPr txBox="1"/>
          <p:nvPr/>
        </p:nvSpPr>
        <p:spPr>
          <a:xfrm>
            <a:off x="163056" y="438862"/>
            <a:ext cx="317637" cy="408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2200" b="1">
                <a:solidFill>
                  <a:srgbClr val="FFFFFF"/>
                </a:solidFill>
                <a:latin typeface="Gill Sans"/>
                <a:ea typeface="Gill Sans"/>
                <a:cs typeface="Gill Sans"/>
                <a:sym typeface="Gill Sans"/>
              </a:defRPr>
            </a:lvl1pPr>
          </a:lstStyle>
          <a:p>
            <a:r>
              <a:t>2 </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Google Shape;239;p8"/>
          <p:cNvSpPr txBox="1">
            <a:spLocks noGrp="1"/>
          </p:cNvSpPr>
          <p:nvPr>
            <p:ph type="title"/>
          </p:nvPr>
        </p:nvSpPr>
        <p:spPr>
          <a:xfrm>
            <a:off x="462336" y="909887"/>
            <a:ext cx="11059694" cy="605097"/>
          </a:xfrm>
          <a:prstGeom prst="rect">
            <a:avLst/>
          </a:prstGeom>
        </p:spPr>
        <p:txBody>
          <a:bodyPr lIns="45699" tIns="45699" rIns="45699" bIns="45699" anchor="ctr"/>
          <a:lstStyle>
            <a:lvl1pPr>
              <a:defRPr sz="2800"/>
            </a:lvl1pPr>
          </a:lstStyle>
          <a:p>
            <a:r>
              <a:t>Exemples d'activités physiques</a:t>
            </a:r>
          </a:p>
        </p:txBody>
      </p:sp>
      <p:pic>
        <p:nvPicPr>
          <p:cNvPr id="776" name="Google Shape;250;p8" descr="Google Shape;250;p8"/>
          <p:cNvPicPr>
            <a:picLocks noChangeAspect="1"/>
          </p:cNvPicPr>
          <p:nvPr/>
        </p:nvPicPr>
        <p:blipFill>
          <a:blip r:embed="rId2">
            <a:extLst/>
          </a:blip>
          <a:srcRect l="26648" t="70260" r="70336" b="24439"/>
          <a:stretch>
            <a:fillRect/>
          </a:stretch>
        </p:blipFill>
        <p:spPr>
          <a:xfrm flipH="1">
            <a:off x="-1905" y="6253758"/>
            <a:ext cx="610943" cy="604242"/>
          </a:xfrm>
          <a:prstGeom prst="rect">
            <a:avLst/>
          </a:prstGeom>
          <a:ln w="12700">
            <a:miter lim="400000"/>
          </a:ln>
        </p:spPr>
      </p:pic>
      <p:grpSp>
        <p:nvGrpSpPr>
          <p:cNvPr id="779" name="Google Shape;171;p8"/>
          <p:cNvGrpSpPr/>
          <p:nvPr/>
        </p:nvGrpSpPr>
        <p:grpSpPr>
          <a:xfrm>
            <a:off x="9667874" y="-7473"/>
            <a:ext cx="2524126" cy="403328"/>
            <a:chOff x="0" y="0"/>
            <a:chExt cx="2524125" cy="403326"/>
          </a:xfrm>
        </p:grpSpPr>
        <p:sp>
          <p:nvSpPr>
            <p:cNvPr id="777" name="Rettangolo"/>
            <p:cNvSpPr/>
            <p:nvPr/>
          </p:nvSpPr>
          <p:spPr>
            <a:xfrm>
              <a:off x="0" y="-1"/>
              <a:ext cx="252412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778" name="2.4 Stratégies de prévention"/>
            <p:cNvSpPr txBox="1"/>
            <p:nvPr/>
          </p:nvSpPr>
          <p:spPr>
            <a:xfrm>
              <a:off x="45724" y="-1"/>
              <a:ext cx="243267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a:lnSpc>
                  <a:spcPct val="81000"/>
                </a:lnSpc>
                <a:defRPr sz="1500">
                  <a:solidFill>
                    <a:srgbClr val="FFFFFF"/>
                  </a:solidFill>
                  <a:latin typeface="Calibri"/>
                  <a:ea typeface="Calibri"/>
                  <a:cs typeface="Calibri"/>
                  <a:sym typeface="Calibri"/>
                </a:defRPr>
              </a:lvl1pPr>
            </a:lstStyle>
            <a:p>
              <a:r>
                <a:t>2.4 Stratégies de prévention</a:t>
              </a:r>
            </a:p>
          </p:txBody>
        </p:sp>
      </p:grpSp>
      <p:sp>
        <p:nvSpPr>
          <p:cNvPr id="780" name="Google Shape;243;p8"/>
          <p:cNvSpPr/>
          <p:nvPr/>
        </p:nvSpPr>
        <p:spPr>
          <a:xfrm>
            <a:off x="462336" y="1732499"/>
            <a:ext cx="2937163" cy="2201326"/>
          </a:xfrm>
          <a:prstGeom prst="roundRect">
            <a:avLst>
              <a:gd name="adj" fmla="val 10000"/>
            </a:avLst>
          </a:prstGeom>
          <a:blipFill>
            <a:blip r:embed="rId3"/>
            <a:stretch>
              <a:fillRect/>
            </a:stretch>
          </a:blipFill>
          <a:ln w="25400">
            <a:solidFill>
              <a:srgbClr val="FFFFFF"/>
            </a:solidFill>
          </a:ln>
        </p:spPr>
        <p:txBody>
          <a:bodyPr lIns="45719" rIns="45719" anchor="ctr"/>
          <a:lstStyle/>
          <a:p>
            <a:endParaRPr/>
          </a:p>
        </p:txBody>
      </p:sp>
      <p:sp>
        <p:nvSpPr>
          <p:cNvPr id="781" name="Google Shape;246;p8"/>
          <p:cNvSpPr/>
          <p:nvPr/>
        </p:nvSpPr>
        <p:spPr>
          <a:xfrm>
            <a:off x="6467475" y="1732499"/>
            <a:ext cx="2700864" cy="2029876"/>
          </a:xfrm>
          <a:prstGeom prst="roundRect">
            <a:avLst>
              <a:gd name="adj" fmla="val 10000"/>
            </a:avLst>
          </a:prstGeom>
          <a:blipFill>
            <a:blip r:embed="rId4"/>
            <a:stretch>
              <a:fillRect/>
            </a:stretch>
          </a:blipFill>
          <a:ln w="25400">
            <a:solidFill>
              <a:srgbClr val="FFFFFF"/>
            </a:solidFill>
          </a:ln>
        </p:spPr>
        <p:txBody>
          <a:bodyPr lIns="45719" rIns="45719" anchor="ctr"/>
          <a:lstStyle/>
          <a:p>
            <a:endParaRPr/>
          </a:p>
        </p:txBody>
      </p:sp>
      <p:sp>
        <p:nvSpPr>
          <p:cNvPr id="782" name="Google Shape;249;p8"/>
          <p:cNvSpPr/>
          <p:nvPr/>
        </p:nvSpPr>
        <p:spPr>
          <a:xfrm>
            <a:off x="2676525" y="4236515"/>
            <a:ext cx="2688005" cy="2353920"/>
          </a:xfrm>
          <a:prstGeom prst="roundRect">
            <a:avLst>
              <a:gd name="adj" fmla="val 10000"/>
            </a:avLst>
          </a:prstGeom>
          <a:blipFill>
            <a:blip r:embed="rId5"/>
            <a:stretch>
              <a:fillRect/>
            </a:stretch>
          </a:blipFill>
          <a:ln w="25400">
            <a:solidFill>
              <a:srgbClr val="FFFFFF"/>
            </a:solidFill>
          </a:ln>
        </p:spPr>
        <p:txBody>
          <a:bodyPr lIns="45719" rIns="45719" anchor="ctr"/>
          <a:lstStyle/>
          <a:p>
            <a:endParaRPr/>
          </a:p>
        </p:txBody>
      </p:sp>
      <p:sp>
        <p:nvSpPr>
          <p:cNvPr id="783" name="TextBox 20"/>
          <p:cNvSpPr txBox="1"/>
          <p:nvPr/>
        </p:nvSpPr>
        <p:spPr>
          <a:xfrm>
            <a:off x="3447124" y="1779072"/>
            <a:ext cx="2806565" cy="1627159"/>
          </a:xfrm>
          <a:prstGeom prst="rect">
            <a:avLst/>
          </a:prstGeom>
          <a:solidFill>
            <a:srgbClr val="F2F2F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90000"/>
              </a:lnSpc>
              <a:defRPr sz="2000" b="1">
                <a:latin typeface="Calibri"/>
                <a:ea typeface="Calibri"/>
                <a:cs typeface="Calibri"/>
                <a:sym typeface="Calibri"/>
              </a:defRPr>
            </a:pPr>
            <a:r>
              <a:t>Exercices physiques</a:t>
            </a:r>
            <a:endParaRPr sz="1800"/>
          </a:p>
          <a:p>
            <a:pPr marL="285750" lvl="1" indent="-285750">
              <a:lnSpc>
                <a:spcPct val="90000"/>
              </a:lnSpc>
              <a:spcBef>
                <a:spcPts val="500"/>
              </a:spcBef>
              <a:buClr>
                <a:srgbClr val="92D050"/>
              </a:buClr>
              <a:buSzPct val="100000"/>
              <a:buChar char="✓"/>
              <a:defRPr sz="1600">
                <a:latin typeface="Calibri"/>
                <a:ea typeface="Calibri"/>
                <a:cs typeface="Calibri"/>
                <a:sym typeface="Calibri"/>
              </a:defRPr>
            </a:pPr>
            <a:r>
              <a:t>Marche/jogging/course</a:t>
            </a:r>
          </a:p>
          <a:p>
            <a:pPr marL="285750" lvl="1" indent="-285750">
              <a:lnSpc>
                <a:spcPct val="90000"/>
              </a:lnSpc>
              <a:spcBef>
                <a:spcPts val="100"/>
              </a:spcBef>
              <a:buClr>
                <a:srgbClr val="92D050"/>
              </a:buClr>
              <a:buSzPct val="100000"/>
              <a:buChar char="✓"/>
              <a:defRPr sz="1600">
                <a:latin typeface="Calibri"/>
                <a:ea typeface="Calibri"/>
                <a:cs typeface="Calibri"/>
                <a:sym typeface="Calibri"/>
              </a:defRPr>
            </a:pPr>
            <a:r>
              <a:t>Danse</a:t>
            </a:r>
          </a:p>
          <a:p>
            <a:pPr marL="285750" lvl="1" indent="-285750">
              <a:lnSpc>
                <a:spcPct val="90000"/>
              </a:lnSpc>
              <a:spcBef>
                <a:spcPts val="100"/>
              </a:spcBef>
              <a:buClr>
                <a:srgbClr val="92D050"/>
              </a:buClr>
              <a:buSzPct val="100000"/>
              <a:buChar char="✓"/>
              <a:defRPr sz="1600">
                <a:latin typeface="Calibri"/>
                <a:ea typeface="Calibri"/>
                <a:cs typeface="Calibri"/>
                <a:sym typeface="Calibri"/>
              </a:defRPr>
            </a:pPr>
            <a:r>
              <a:t>Baignade</a:t>
            </a:r>
          </a:p>
          <a:p>
            <a:pPr marL="285750" lvl="1" indent="-285750">
              <a:lnSpc>
                <a:spcPct val="90000"/>
              </a:lnSpc>
              <a:spcBef>
                <a:spcPts val="100"/>
              </a:spcBef>
              <a:buClr>
                <a:srgbClr val="92D050"/>
              </a:buClr>
              <a:buSzPct val="100000"/>
              <a:buChar char="✓"/>
              <a:defRPr sz="1600">
                <a:latin typeface="Calibri"/>
                <a:ea typeface="Calibri"/>
                <a:cs typeface="Calibri"/>
                <a:sym typeface="Calibri"/>
              </a:defRPr>
            </a:pPr>
            <a:r>
              <a:t>Aérobic</a:t>
            </a:r>
          </a:p>
          <a:p>
            <a:pPr marL="285750" lvl="1" indent="-285750">
              <a:lnSpc>
                <a:spcPct val="90000"/>
              </a:lnSpc>
              <a:spcBef>
                <a:spcPts val="100"/>
              </a:spcBef>
              <a:buClr>
                <a:srgbClr val="92D050"/>
              </a:buClr>
              <a:buSzPct val="100000"/>
              <a:buChar char="✓"/>
              <a:defRPr sz="1600">
                <a:latin typeface="Calibri"/>
                <a:ea typeface="Calibri"/>
                <a:cs typeface="Calibri"/>
                <a:sym typeface="Calibri"/>
              </a:defRPr>
            </a:pPr>
            <a:r>
              <a:t>Cyclisme </a:t>
            </a:r>
          </a:p>
        </p:txBody>
      </p:sp>
      <p:sp>
        <p:nvSpPr>
          <p:cNvPr id="784" name="TextBox 22"/>
          <p:cNvSpPr txBox="1"/>
          <p:nvPr/>
        </p:nvSpPr>
        <p:spPr>
          <a:xfrm>
            <a:off x="9382124" y="1869271"/>
            <a:ext cx="2430648" cy="1195915"/>
          </a:xfrm>
          <a:prstGeom prst="rect">
            <a:avLst/>
          </a:prstGeom>
          <a:solidFill>
            <a:srgbClr val="F2F2F2"/>
          </a:solidFill>
          <a:ln>
            <a:solidFill>
              <a:schemeClr val="accent2">
                <a:lumOff val="16690"/>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90000"/>
              </a:lnSpc>
              <a:defRPr sz="2000" b="1">
                <a:latin typeface="Calibri"/>
                <a:ea typeface="Calibri"/>
                <a:cs typeface="Calibri"/>
                <a:sym typeface="Calibri"/>
              </a:defRPr>
            </a:pPr>
            <a:r>
              <a:t>Hobby</a:t>
            </a:r>
            <a:endParaRPr sz="1800"/>
          </a:p>
          <a:p>
            <a:pPr marL="285750" lvl="1" indent="-285750">
              <a:lnSpc>
                <a:spcPct val="90000"/>
              </a:lnSpc>
              <a:spcBef>
                <a:spcPts val="500"/>
              </a:spcBef>
              <a:buClr>
                <a:srgbClr val="92D050"/>
              </a:buClr>
              <a:buSzPct val="100000"/>
              <a:buChar char="✓"/>
              <a:defRPr sz="1600">
                <a:latin typeface="Calibri"/>
                <a:ea typeface="Calibri"/>
                <a:cs typeface="Calibri"/>
                <a:sym typeface="Calibri"/>
              </a:defRPr>
            </a:pPr>
            <a:r>
              <a:t>Jardinage</a:t>
            </a:r>
          </a:p>
          <a:p>
            <a:pPr marL="285750" lvl="1" indent="-285750">
              <a:lnSpc>
                <a:spcPct val="90000"/>
              </a:lnSpc>
              <a:spcBef>
                <a:spcPts val="500"/>
              </a:spcBef>
              <a:buClr>
                <a:srgbClr val="92D050"/>
              </a:buClr>
              <a:buSzPct val="100000"/>
              <a:buChar char="✓"/>
              <a:defRPr sz="1600">
                <a:latin typeface="Calibri"/>
                <a:ea typeface="Calibri"/>
                <a:cs typeface="Calibri"/>
                <a:sym typeface="Calibri"/>
              </a:defRPr>
            </a:pPr>
            <a:r>
              <a:t>Travail manuel</a:t>
            </a:r>
          </a:p>
          <a:p>
            <a:pPr marL="285750" lvl="1" indent="-285750">
              <a:lnSpc>
                <a:spcPct val="90000"/>
              </a:lnSpc>
              <a:spcBef>
                <a:spcPts val="100"/>
              </a:spcBef>
              <a:buClr>
                <a:srgbClr val="92D050"/>
              </a:buClr>
              <a:buSzPct val="100000"/>
              <a:buChar char="✓"/>
              <a:defRPr sz="1600">
                <a:latin typeface="Calibri"/>
                <a:ea typeface="Calibri"/>
                <a:cs typeface="Calibri"/>
                <a:sym typeface="Calibri"/>
              </a:defRPr>
            </a:pPr>
            <a:r>
              <a:t>Nettoyage</a:t>
            </a:r>
          </a:p>
        </p:txBody>
      </p:sp>
      <p:sp>
        <p:nvSpPr>
          <p:cNvPr id="785" name="TextBox 24"/>
          <p:cNvSpPr txBox="1"/>
          <p:nvPr/>
        </p:nvSpPr>
        <p:spPr>
          <a:xfrm>
            <a:off x="5488918" y="4236515"/>
            <a:ext cx="3276601" cy="1342520"/>
          </a:xfrm>
          <a:prstGeom prst="rect">
            <a:avLst/>
          </a:prstGeom>
          <a:solidFill>
            <a:srgbClr val="F2F2F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90000"/>
              </a:lnSpc>
              <a:defRPr sz="2000" b="1">
                <a:latin typeface="Calibri"/>
                <a:ea typeface="Calibri"/>
                <a:cs typeface="Calibri"/>
                <a:sym typeface="Calibri"/>
              </a:defRPr>
            </a:pPr>
            <a:r>
              <a:t>Activités de plein air </a:t>
            </a:r>
            <a:endParaRPr sz="1800"/>
          </a:p>
          <a:p>
            <a:pPr marL="285750" lvl="1" indent="-285750">
              <a:buClr>
                <a:srgbClr val="92D050"/>
              </a:buClr>
              <a:buSzPct val="100000"/>
              <a:buChar char="✓"/>
              <a:defRPr sz="1600">
                <a:latin typeface="Calibri"/>
                <a:ea typeface="Calibri"/>
                <a:cs typeface="Calibri"/>
                <a:sym typeface="Calibri"/>
              </a:defRPr>
            </a:pPr>
            <a:r>
              <a:t>Jouer dans le parc</a:t>
            </a:r>
          </a:p>
          <a:p>
            <a:pPr marL="285750" lvl="1" indent="-285750">
              <a:buClr>
                <a:srgbClr val="92D050"/>
              </a:buClr>
              <a:buSzPct val="100000"/>
              <a:buChar char="✓"/>
              <a:defRPr sz="1600">
                <a:latin typeface="Calibri"/>
                <a:ea typeface="Calibri"/>
                <a:cs typeface="Calibri"/>
                <a:sym typeface="Calibri"/>
              </a:defRPr>
            </a:pPr>
            <a:r>
              <a:t>Randonnée/escalade</a:t>
            </a:r>
          </a:p>
          <a:p>
            <a:pPr marL="285750" lvl="1" indent="-285750">
              <a:buClr>
                <a:srgbClr val="92D050"/>
              </a:buClr>
              <a:buSzPct val="100000"/>
              <a:buChar char="✓"/>
              <a:defRPr sz="1600">
                <a:latin typeface="Calibri"/>
                <a:ea typeface="Calibri"/>
                <a:cs typeface="Calibri"/>
                <a:sym typeface="Calibri"/>
              </a:defRPr>
            </a:pPr>
            <a:r>
              <a:t>Football/Basketball</a:t>
            </a:r>
          </a:p>
          <a:p>
            <a:pPr marL="285750" lvl="1" indent="-285750">
              <a:buClr>
                <a:srgbClr val="92D050"/>
              </a:buClr>
              <a:buSzPct val="100000"/>
              <a:buChar char="✓"/>
              <a:defRPr sz="1600">
                <a:latin typeface="Calibri"/>
                <a:ea typeface="Calibri"/>
                <a:cs typeface="Calibri"/>
                <a:sym typeface="Calibri"/>
              </a:defRPr>
            </a:pPr>
            <a:r>
              <a:t>Podomètre/application podomètre</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Google Shape;255;p55"/>
          <p:cNvSpPr txBox="1">
            <a:spLocks noGrp="1"/>
          </p:cNvSpPr>
          <p:nvPr>
            <p:ph type="title"/>
          </p:nvPr>
        </p:nvSpPr>
        <p:spPr>
          <a:xfrm>
            <a:off x="415599" y="1037402"/>
            <a:ext cx="11360802" cy="702528"/>
          </a:xfrm>
          <a:prstGeom prst="rect">
            <a:avLst/>
          </a:prstGeom>
        </p:spPr>
        <p:txBody>
          <a:bodyPr/>
          <a:lstStyle>
            <a:lvl1pPr>
              <a:defRPr sz="2800"/>
            </a:lvl1pPr>
          </a:lstStyle>
          <a:p>
            <a:r>
              <a:t>Dépistage de maladies particulières</a:t>
            </a:r>
          </a:p>
        </p:txBody>
      </p:sp>
      <p:sp>
        <p:nvSpPr>
          <p:cNvPr id="788" name="Google Shape;256;p55"/>
          <p:cNvSpPr txBox="1">
            <a:spLocks noGrp="1"/>
          </p:cNvSpPr>
          <p:nvPr>
            <p:ph type="body" idx="1"/>
          </p:nvPr>
        </p:nvSpPr>
        <p:spPr>
          <a:xfrm>
            <a:off x="415599" y="2108261"/>
            <a:ext cx="10318051" cy="4428530"/>
          </a:xfrm>
          <a:prstGeom prst="rect">
            <a:avLst/>
          </a:prstGeom>
        </p:spPr>
        <p:txBody>
          <a:bodyPr/>
          <a:lstStyle/>
          <a:p>
            <a:pPr marL="343534" algn="just">
              <a:spcBef>
                <a:spcPts val="600"/>
              </a:spcBef>
              <a:buSzPts val="2000"/>
              <a:buFontTx/>
              <a:buChar char="▪"/>
              <a:defRPr sz="2000" b="1"/>
            </a:pPr>
            <a:r>
              <a:t>Détecter des </a:t>
            </a:r>
            <a:r>
              <a:rPr b="0"/>
              <a:t>troubles de la santé ou des maladies potentielles à un </a:t>
            </a:r>
            <a:r>
              <a:t>stade précoce </a:t>
            </a:r>
            <a:r>
              <a:rPr b="0"/>
              <a:t>chez des personnes ne présentant aucun symptôme de maladie.</a:t>
            </a:r>
          </a:p>
          <a:p>
            <a:pPr marL="343534" algn="just">
              <a:spcBef>
                <a:spcPts val="600"/>
              </a:spcBef>
              <a:buSzPts val="2000"/>
              <a:buFontTx/>
              <a:buChar char="▪"/>
              <a:defRPr sz="2000"/>
            </a:pPr>
            <a:r>
              <a:t>Pour </a:t>
            </a:r>
            <a:r>
              <a:rPr b="1"/>
              <a:t>réduire le risque de </a:t>
            </a:r>
            <a:r>
              <a:t>maladie et la traiter le plus efficacement possible</a:t>
            </a:r>
          </a:p>
          <a:p>
            <a:pPr marL="343534" algn="just">
              <a:spcBef>
                <a:spcPts val="600"/>
              </a:spcBef>
              <a:buSzPts val="2000"/>
              <a:buFontTx/>
              <a:buChar char="▪"/>
              <a:defRPr sz="2000"/>
            </a:pPr>
            <a:r>
              <a:t>Les tests de dépistage ne sont pas précis à 100 % dans tous les cas, mais il est plus </a:t>
            </a:r>
            <a:r>
              <a:rPr b="1"/>
              <a:t>utile de </a:t>
            </a:r>
            <a:r>
              <a:t>les faire au moment opportun que de ne pas les faire du tout.</a:t>
            </a:r>
          </a:p>
        </p:txBody>
      </p:sp>
      <p:sp>
        <p:nvSpPr>
          <p:cNvPr id="789" name="Google Shape;257;p55"/>
          <p:cNvSpPr txBox="1"/>
          <p:nvPr/>
        </p:nvSpPr>
        <p:spPr>
          <a:xfrm>
            <a:off x="461325" y="1711347"/>
            <a:ext cx="10616109" cy="350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spAutoFit/>
          </a:bodyPr>
          <a:lstStyle>
            <a:lvl1pPr>
              <a:spcBef>
                <a:spcPts val="600"/>
              </a:spcBef>
              <a:defRPr sz="1800" b="1" i="1">
                <a:solidFill>
                  <a:srgbClr val="203864"/>
                </a:solidFill>
              </a:defRPr>
            </a:lvl1pPr>
          </a:lstStyle>
          <a:p>
            <a:r>
              <a:t>Pourquoi devrais-je subir régulièrement des examens de dépistage de certaines maladies ?</a:t>
            </a:r>
          </a:p>
        </p:txBody>
      </p:sp>
      <p:pic>
        <p:nvPicPr>
          <p:cNvPr id="790" name="Google Shape;259;p55" descr="Google Shape;259;p55"/>
          <p:cNvPicPr>
            <a:picLocks noChangeAspect="1"/>
          </p:cNvPicPr>
          <p:nvPr/>
        </p:nvPicPr>
        <p:blipFill>
          <a:blip r:embed="rId3">
            <a:extLst/>
          </a:blip>
          <a:srcRect l="26648" t="70260" r="70336" b="24439"/>
          <a:stretch>
            <a:fillRect/>
          </a:stretch>
        </p:blipFill>
        <p:spPr>
          <a:xfrm flipH="1">
            <a:off x="-1905" y="6253758"/>
            <a:ext cx="610943" cy="604242"/>
          </a:xfrm>
          <a:prstGeom prst="rect">
            <a:avLst/>
          </a:prstGeom>
          <a:ln w="12700">
            <a:miter lim="400000"/>
          </a:ln>
        </p:spPr>
      </p:pic>
      <p:grpSp>
        <p:nvGrpSpPr>
          <p:cNvPr id="793" name="Google Shape;171;p8"/>
          <p:cNvGrpSpPr/>
          <p:nvPr/>
        </p:nvGrpSpPr>
        <p:grpSpPr>
          <a:xfrm>
            <a:off x="9667874" y="-7473"/>
            <a:ext cx="2524126" cy="403328"/>
            <a:chOff x="0" y="0"/>
            <a:chExt cx="2524125" cy="403326"/>
          </a:xfrm>
        </p:grpSpPr>
        <p:sp>
          <p:nvSpPr>
            <p:cNvPr id="791" name="Rettangolo"/>
            <p:cNvSpPr/>
            <p:nvPr/>
          </p:nvSpPr>
          <p:spPr>
            <a:xfrm>
              <a:off x="0" y="-1"/>
              <a:ext cx="252412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792" name="2.4 Stratégies de prévention"/>
            <p:cNvSpPr txBox="1"/>
            <p:nvPr/>
          </p:nvSpPr>
          <p:spPr>
            <a:xfrm>
              <a:off x="45724" y="-1"/>
              <a:ext cx="243267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a:lnSpc>
                  <a:spcPct val="81000"/>
                </a:lnSpc>
                <a:defRPr sz="1500">
                  <a:solidFill>
                    <a:srgbClr val="FFFFFF"/>
                  </a:solidFill>
                  <a:latin typeface="Calibri"/>
                  <a:ea typeface="Calibri"/>
                  <a:cs typeface="Calibri"/>
                  <a:sym typeface="Calibri"/>
                </a:defRPr>
              </a:lvl1pPr>
            </a:lstStyle>
            <a:p>
              <a:r>
                <a:t>2.4 Stratégies de prévention</a:t>
              </a:r>
            </a:p>
          </p:txBody>
        </p:sp>
      </p:grpSp>
      <p:sp>
        <p:nvSpPr>
          <p:cNvPr id="794" name="TextBox 1"/>
          <p:cNvSpPr txBox="1"/>
          <p:nvPr/>
        </p:nvSpPr>
        <p:spPr>
          <a:xfrm>
            <a:off x="960119" y="6485259"/>
            <a:ext cx="3040723"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a:pPr>
            <a:r>
              <a:t>Source : </a:t>
            </a:r>
            <a:r>
              <a:rPr u="sng">
                <a:solidFill>
                  <a:schemeClr val="accent5"/>
                </a:solidFill>
                <a:uFill>
                  <a:solidFill>
                    <a:schemeClr val="accent5"/>
                  </a:solidFill>
                </a:uFill>
                <a:hlinkClick r:id="rId4"/>
              </a:rPr>
              <a:t>Médecine John Hopkins </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Google Shape;264;p56"/>
          <p:cNvSpPr txBox="1">
            <a:spLocks noGrp="1"/>
          </p:cNvSpPr>
          <p:nvPr>
            <p:ph type="title"/>
          </p:nvPr>
        </p:nvSpPr>
        <p:spPr>
          <a:xfrm>
            <a:off x="521107" y="1125596"/>
            <a:ext cx="11360802" cy="754788"/>
          </a:xfrm>
          <a:prstGeom prst="rect">
            <a:avLst/>
          </a:prstGeom>
        </p:spPr>
        <p:txBody>
          <a:bodyPr/>
          <a:lstStyle>
            <a:lvl1pPr>
              <a:defRPr sz="2800"/>
            </a:lvl1pPr>
          </a:lstStyle>
          <a:p>
            <a:r>
              <a:t>Tests de dépistage courants</a:t>
            </a:r>
          </a:p>
        </p:txBody>
      </p:sp>
      <p:sp>
        <p:nvSpPr>
          <p:cNvPr id="799" name="Google Shape;265;p56"/>
          <p:cNvSpPr txBox="1">
            <a:spLocks noGrp="1"/>
          </p:cNvSpPr>
          <p:nvPr>
            <p:ph type="body" idx="1"/>
          </p:nvPr>
        </p:nvSpPr>
        <p:spPr>
          <a:xfrm>
            <a:off x="415599" y="1641233"/>
            <a:ext cx="11360802" cy="5887950"/>
          </a:xfrm>
          <a:prstGeom prst="rect">
            <a:avLst/>
          </a:prstGeom>
        </p:spPr>
        <p:txBody>
          <a:bodyPr/>
          <a:lstStyle/>
          <a:p>
            <a:pPr marL="608965" indent="-456565">
              <a:spcBef>
                <a:spcPts val="600"/>
              </a:spcBef>
              <a:buSzPts val="2000"/>
              <a:buChar char="▪"/>
              <a:defRPr sz="2000"/>
            </a:pPr>
            <a:r>
              <a:t>Le moment et la fréquence des tests de dépistage sont adaptés en fonction de l'</a:t>
            </a:r>
            <a:r>
              <a:rPr b="1"/>
              <a:t>âge, de l'état de santé général et des antécédents médicaux.</a:t>
            </a:r>
          </a:p>
          <a:p>
            <a:pPr marL="608965" indent="-456565">
              <a:spcBef>
                <a:spcPts val="600"/>
              </a:spcBef>
              <a:buSzPts val="2000"/>
              <a:buChar char="▪"/>
              <a:defRPr sz="2000"/>
            </a:pPr>
            <a:r>
              <a:t>Les tests de dépistage les plus courants sont les suivants :</a:t>
            </a:r>
          </a:p>
          <a:p>
            <a:pPr marL="1218564" lvl="1" indent="-422908">
              <a:spcBef>
                <a:spcPts val="600"/>
              </a:spcBef>
              <a:buSzPts val="2000"/>
              <a:buFont typeface="Courier New"/>
              <a:buChar char="o"/>
              <a:defRPr sz="2000"/>
            </a:pPr>
            <a:r>
              <a:t>Mesure du cholestérol</a:t>
            </a:r>
            <a:endParaRPr sz="2200"/>
          </a:p>
          <a:p>
            <a:pPr marL="1218564" lvl="1" indent="-422908">
              <a:spcBef>
                <a:spcPts val="600"/>
              </a:spcBef>
              <a:buSzPts val="2000"/>
              <a:buFont typeface="Courier New"/>
              <a:buChar char="o"/>
              <a:defRPr sz="2000"/>
            </a:pPr>
            <a:r>
              <a:t>Test de Papanicolaou</a:t>
            </a:r>
            <a:endParaRPr sz="2200"/>
          </a:p>
          <a:p>
            <a:pPr marL="1218564" lvl="1" indent="-422908">
              <a:spcBef>
                <a:spcPts val="600"/>
              </a:spcBef>
              <a:buSzPts val="2000"/>
              <a:buFont typeface="Courier New"/>
              <a:buChar char="o"/>
              <a:defRPr sz="2000"/>
            </a:pPr>
            <a:r>
              <a:t>Mammographie</a:t>
            </a:r>
            <a:endParaRPr sz="2200"/>
          </a:p>
          <a:p>
            <a:pPr marL="1218564" lvl="1" indent="-422908">
              <a:spcBef>
                <a:spcPts val="600"/>
              </a:spcBef>
              <a:buSzPts val="2000"/>
              <a:buFont typeface="Courier New"/>
              <a:buChar char="o"/>
              <a:defRPr sz="2000"/>
            </a:pPr>
            <a:r>
              <a:t>Diabète ou pré-diabète</a:t>
            </a:r>
            <a:endParaRPr sz="2200"/>
          </a:p>
          <a:p>
            <a:pPr marL="1218564" lvl="1" indent="-422908">
              <a:spcBef>
                <a:spcPts val="600"/>
              </a:spcBef>
              <a:buSzPts val="2000"/>
              <a:buFont typeface="Courier New"/>
              <a:buChar char="o"/>
              <a:defRPr sz="2000"/>
            </a:pPr>
            <a:r>
              <a:t>Maladies sexuellement transmissibles </a:t>
            </a:r>
          </a:p>
        </p:txBody>
      </p:sp>
      <p:sp>
        <p:nvSpPr>
          <p:cNvPr id="800" name="Google Shape;266;p56"/>
          <p:cNvSpPr txBox="1"/>
          <p:nvPr/>
        </p:nvSpPr>
        <p:spPr>
          <a:xfrm>
            <a:off x="879761" y="6394583"/>
            <a:ext cx="11047430" cy="280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spAutoFit/>
          </a:bodyPr>
          <a:lstStyle/>
          <a:p>
            <a:pPr>
              <a:spcBef>
                <a:spcPts val="600"/>
              </a:spcBef>
              <a:defRPr>
                <a:solidFill>
                  <a:srgbClr val="002060"/>
                </a:solidFill>
                <a:latin typeface="Calibri"/>
                <a:ea typeface="Calibri"/>
                <a:cs typeface="Calibri"/>
                <a:sym typeface="Calibri"/>
              </a:defRPr>
            </a:pPr>
            <a:r>
              <a:rPr u="sng">
                <a:solidFill>
                  <a:schemeClr val="accent5"/>
                </a:solidFill>
                <a:uFill>
                  <a:solidFill>
                    <a:schemeClr val="accent5"/>
                  </a:solidFill>
                </a:uFill>
                <a:hlinkClick r:id="rId3"/>
              </a:rPr>
              <a:t>Pour plus d'informations, CLIQUEZ ICI </a:t>
            </a:r>
            <a:r>
              <a:t>! </a:t>
            </a:r>
          </a:p>
        </p:txBody>
      </p:sp>
      <p:pic>
        <p:nvPicPr>
          <p:cNvPr id="801" name="Google Shape;267;p56" descr="Google Shape;267;p56"/>
          <p:cNvPicPr>
            <a:picLocks noChangeAspect="1"/>
          </p:cNvPicPr>
          <p:nvPr/>
        </p:nvPicPr>
        <p:blipFill>
          <a:blip r:embed="rId4">
            <a:extLst/>
          </a:blip>
          <a:stretch>
            <a:fillRect/>
          </a:stretch>
        </p:blipFill>
        <p:spPr>
          <a:xfrm>
            <a:off x="6487371" y="2398784"/>
            <a:ext cx="5043578" cy="3367179"/>
          </a:xfrm>
          <a:prstGeom prst="rect">
            <a:avLst/>
          </a:prstGeom>
          <a:ln w="12700">
            <a:miter lim="400000"/>
          </a:ln>
        </p:spPr>
      </p:pic>
      <p:sp>
        <p:nvSpPr>
          <p:cNvPr id="802" name="Google Shape;268;p56"/>
          <p:cNvSpPr txBox="1"/>
          <p:nvPr/>
        </p:nvSpPr>
        <p:spPr>
          <a:xfrm>
            <a:off x="7830910" y="5870480"/>
            <a:ext cx="370607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5"/>
              </a:rPr>
              <a:t>Source </a:t>
            </a:r>
            <a:r>
              <a:rPr u="none"/>
              <a:t>| </a:t>
            </a:r>
            <a:r>
              <a:rPr>
                <a:solidFill>
                  <a:schemeClr val="accent5"/>
                </a:solidFill>
                <a:uFill>
                  <a:solidFill>
                    <a:schemeClr val="accent5"/>
                  </a:solidFill>
                </a:uFill>
                <a:hlinkClick r:id="rId6"/>
              </a:rPr>
              <a:t>Licence Pixabay</a:t>
            </a:r>
          </a:p>
        </p:txBody>
      </p:sp>
      <p:pic>
        <p:nvPicPr>
          <p:cNvPr id="803" name="Google Shape;270;p56" descr="Google Shape;270;p56"/>
          <p:cNvPicPr>
            <a:picLocks noChangeAspect="1"/>
          </p:cNvPicPr>
          <p:nvPr/>
        </p:nvPicPr>
        <p:blipFill>
          <a:blip r:embed="rId7">
            <a:extLst/>
          </a:blip>
          <a:srcRect l="26648" t="70260" r="70336" b="24439"/>
          <a:stretch>
            <a:fillRect/>
          </a:stretch>
        </p:blipFill>
        <p:spPr>
          <a:xfrm flipH="1">
            <a:off x="-1905" y="6253758"/>
            <a:ext cx="610943" cy="604242"/>
          </a:xfrm>
          <a:prstGeom prst="rect">
            <a:avLst/>
          </a:prstGeom>
          <a:ln w="12700">
            <a:miter lim="400000"/>
          </a:ln>
        </p:spPr>
      </p:pic>
      <p:grpSp>
        <p:nvGrpSpPr>
          <p:cNvPr id="806" name="Google Shape;171;p8"/>
          <p:cNvGrpSpPr/>
          <p:nvPr/>
        </p:nvGrpSpPr>
        <p:grpSpPr>
          <a:xfrm>
            <a:off x="9667874" y="-7473"/>
            <a:ext cx="2524126" cy="403328"/>
            <a:chOff x="0" y="0"/>
            <a:chExt cx="2524125" cy="403326"/>
          </a:xfrm>
        </p:grpSpPr>
        <p:sp>
          <p:nvSpPr>
            <p:cNvPr id="804" name="Rettangolo"/>
            <p:cNvSpPr/>
            <p:nvPr/>
          </p:nvSpPr>
          <p:spPr>
            <a:xfrm>
              <a:off x="0" y="-1"/>
              <a:ext cx="252412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805" name="2.4 Stratégies de prévention"/>
            <p:cNvSpPr txBox="1"/>
            <p:nvPr/>
          </p:nvSpPr>
          <p:spPr>
            <a:xfrm>
              <a:off x="45724" y="-1"/>
              <a:ext cx="243267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a:lnSpc>
                  <a:spcPct val="81000"/>
                </a:lnSpc>
                <a:defRPr sz="1500">
                  <a:solidFill>
                    <a:srgbClr val="FFFFFF"/>
                  </a:solidFill>
                  <a:latin typeface="Calibri"/>
                  <a:ea typeface="Calibri"/>
                  <a:cs typeface="Calibri"/>
                  <a:sym typeface="Calibri"/>
                </a:defRPr>
              </a:lvl1pPr>
            </a:lstStyle>
            <a:p>
              <a:r>
                <a:t>2.4 Stratégies de prévention</a:t>
              </a:r>
            </a:p>
          </p:txBody>
        </p:sp>
      </p:gr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Google Shape;275;p58"/>
          <p:cNvSpPr txBox="1">
            <a:spLocks noGrp="1"/>
          </p:cNvSpPr>
          <p:nvPr>
            <p:ph type="title"/>
          </p:nvPr>
        </p:nvSpPr>
        <p:spPr>
          <a:xfrm>
            <a:off x="415599" y="1043527"/>
            <a:ext cx="11360802" cy="763601"/>
          </a:xfrm>
          <a:prstGeom prst="rect">
            <a:avLst/>
          </a:prstGeom>
        </p:spPr>
        <p:txBody>
          <a:bodyPr/>
          <a:lstStyle>
            <a:lvl1pPr>
              <a:defRPr sz="2800"/>
            </a:lvl1pPr>
          </a:lstStyle>
          <a:p>
            <a:r>
              <a:t> Principes d'hygiène</a:t>
            </a:r>
          </a:p>
        </p:txBody>
      </p:sp>
      <p:sp>
        <p:nvSpPr>
          <p:cNvPr id="811" name="Google Shape;276;p58"/>
          <p:cNvSpPr txBox="1">
            <a:spLocks noGrp="1"/>
          </p:cNvSpPr>
          <p:nvPr>
            <p:ph type="body" sz="half" idx="1"/>
          </p:nvPr>
        </p:nvSpPr>
        <p:spPr>
          <a:xfrm>
            <a:off x="630420" y="2140899"/>
            <a:ext cx="5783226" cy="5709139"/>
          </a:xfrm>
          <a:prstGeom prst="rect">
            <a:avLst/>
          </a:prstGeom>
        </p:spPr>
        <p:txBody>
          <a:bodyPr/>
          <a:lstStyle/>
          <a:p>
            <a:pPr marL="0" indent="186054">
              <a:buSzTx/>
              <a:buNone/>
              <a:defRPr sz="2000" b="1"/>
            </a:pPr>
            <a:r>
              <a:t>Pratiques de sécurité personnelle </a:t>
            </a:r>
          </a:p>
          <a:p>
            <a:pPr marL="697865" indent="-342900">
              <a:spcBef>
                <a:spcPts val="600"/>
              </a:spcBef>
              <a:buSzPct val="100000"/>
              <a:buFontTx/>
              <a:buChar char="▪"/>
              <a:defRPr sz="2000"/>
            </a:pPr>
            <a:r>
              <a:t>Distanciation physique </a:t>
            </a:r>
          </a:p>
          <a:p>
            <a:pPr marL="697865" indent="-342900">
              <a:spcBef>
                <a:spcPts val="600"/>
              </a:spcBef>
              <a:buSzPct val="100000"/>
              <a:buFontTx/>
              <a:buChar char="▪"/>
              <a:defRPr sz="2000"/>
            </a:pPr>
            <a:r>
              <a:t>Équipement de protection individuelle (masques, gants)</a:t>
            </a:r>
          </a:p>
          <a:p>
            <a:pPr marL="697865" indent="-342900">
              <a:spcBef>
                <a:spcPts val="600"/>
              </a:spcBef>
              <a:buSzPct val="100000"/>
              <a:buFontTx/>
              <a:buChar char="▪"/>
              <a:defRPr sz="2000"/>
            </a:pPr>
            <a:r>
              <a:t>Hygiène des mains (ECDC)</a:t>
            </a:r>
          </a:p>
          <a:p>
            <a:pPr marL="697865" indent="-342900">
              <a:spcBef>
                <a:spcPts val="600"/>
              </a:spcBef>
              <a:buSzPct val="100000"/>
              <a:buFontTx/>
              <a:buChar char="▪"/>
              <a:defRPr sz="2000"/>
            </a:pPr>
            <a:r>
              <a:t>Attention à la toux et aux éternuements.</a:t>
            </a:r>
          </a:p>
          <a:p>
            <a:pPr marL="697865" indent="-342900">
              <a:spcBef>
                <a:spcPts val="600"/>
              </a:spcBef>
              <a:buSzPct val="100000"/>
              <a:buFontTx/>
              <a:buChar char="▪"/>
              <a:defRPr sz="2000"/>
            </a:pPr>
            <a:r>
              <a:t>Désinfection des mains </a:t>
            </a:r>
          </a:p>
          <a:p>
            <a:pPr marL="697865" indent="-342900">
              <a:spcBef>
                <a:spcPts val="600"/>
              </a:spcBef>
              <a:buSzPct val="100000"/>
              <a:buFontTx/>
              <a:buChar char="▪"/>
              <a:defRPr sz="2000"/>
            </a:pPr>
            <a:r>
              <a:t>Logement personnel (OMS)</a:t>
            </a:r>
          </a:p>
        </p:txBody>
      </p:sp>
      <p:sp>
        <p:nvSpPr>
          <p:cNvPr id="812" name="Google Shape;277;p58"/>
          <p:cNvSpPr txBox="1"/>
          <p:nvPr/>
        </p:nvSpPr>
        <p:spPr>
          <a:xfrm>
            <a:off x="592524" y="1708969"/>
            <a:ext cx="10199168" cy="350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spAutoFit/>
          </a:bodyPr>
          <a:lstStyle>
            <a:lvl1pPr>
              <a:spcBef>
                <a:spcPts val="600"/>
              </a:spcBef>
              <a:defRPr sz="1800" b="1" i="1">
                <a:solidFill>
                  <a:srgbClr val="203864"/>
                </a:solidFill>
              </a:defRPr>
            </a:lvl1pPr>
          </a:lstStyle>
          <a:p>
            <a:r>
              <a:t>Comment puis-je contribuer à arrêter la propagation des maladies pendant une pandémie ?</a:t>
            </a:r>
          </a:p>
        </p:txBody>
      </p:sp>
      <p:pic>
        <p:nvPicPr>
          <p:cNvPr id="813" name="Google Shape;278;p58" descr="Google Shape;278;p58"/>
          <p:cNvPicPr>
            <a:picLocks noChangeAspect="1"/>
          </p:cNvPicPr>
          <p:nvPr/>
        </p:nvPicPr>
        <p:blipFill>
          <a:blip r:embed="rId3">
            <a:extLst/>
          </a:blip>
          <a:stretch>
            <a:fillRect/>
          </a:stretch>
        </p:blipFill>
        <p:spPr>
          <a:xfrm>
            <a:off x="8934450" y="2140899"/>
            <a:ext cx="2841951" cy="3933962"/>
          </a:xfrm>
          <a:prstGeom prst="rect">
            <a:avLst/>
          </a:prstGeom>
          <a:ln w="12700">
            <a:miter lim="400000"/>
          </a:ln>
        </p:spPr>
      </p:pic>
      <p:sp>
        <p:nvSpPr>
          <p:cNvPr id="814" name="Google Shape;279;p58"/>
          <p:cNvSpPr txBox="1"/>
          <p:nvPr/>
        </p:nvSpPr>
        <p:spPr>
          <a:xfrm>
            <a:off x="8614074" y="6499854"/>
            <a:ext cx="3116602"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4"/>
              </a:rPr>
              <a:t>Source </a:t>
            </a:r>
            <a:r>
              <a:rPr u="none"/>
              <a:t>| </a:t>
            </a:r>
            <a:r>
              <a:rPr>
                <a:solidFill>
                  <a:schemeClr val="accent5"/>
                </a:solidFill>
                <a:uFill>
                  <a:solidFill>
                    <a:schemeClr val="accent5"/>
                  </a:solidFill>
                </a:uFill>
                <a:hlinkClick r:id="rId5"/>
              </a:rPr>
              <a:t>Licence Unsplash</a:t>
            </a:r>
          </a:p>
        </p:txBody>
      </p:sp>
      <p:pic>
        <p:nvPicPr>
          <p:cNvPr id="815" name="Google Shape;281;p58" descr="Google Shape;281;p58"/>
          <p:cNvPicPr>
            <a:picLocks noChangeAspect="1"/>
          </p:cNvPicPr>
          <p:nvPr/>
        </p:nvPicPr>
        <p:blipFill>
          <a:blip r:embed="rId6">
            <a:extLst/>
          </a:blip>
          <a:srcRect l="26648" t="70260" r="70336" b="24439"/>
          <a:stretch>
            <a:fillRect/>
          </a:stretch>
        </p:blipFill>
        <p:spPr>
          <a:xfrm flipH="1">
            <a:off x="-1905" y="6253758"/>
            <a:ext cx="610943" cy="604242"/>
          </a:xfrm>
          <a:prstGeom prst="rect">
            <a:avLst/>
          </a:prstGeom>
          <a:ln w="12700">
            <a:miter lim="400000"/>
          </a:ln>
        </p:spPr>
      </p:pic>
      <p:grpSp>
        <p:nvGrpSpPr>
          <p:cNvPr id="818" name="Google Shape;171;p8"/>
          <p:cNvGrpSpPr/>
          <p:nvPr/>
        </p:nvGrpSpPr>
        <p:grpSpPr>
          <a:xfrm>
            <a:off x="9667874" y="-7473"/>
            <a:ext cx="2524126" cy="403328"/>
            <a:chOff x="0" y="0"/>
            <a:chExt cx="2524125" cy="403326"/>
          </a:xfrm>
        </p:grpSpPr>
        <p:sp>
          <p:nvSpPr>
            <p:cNvPr id="816" name="Rettangolo"/>
            <p:cNvSpPr/>
            <p:nvPr/>
          </p:nvSpPr>
          <p:spPr>
            <a:xfrm>
              <a:off x="0" y="-1"/>
              <a:ext cx="252412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817" name="2.4 Stratégies de prévention"/>
            <p:cNvSpPr txBox="1"/>
            <p:nvPr/>
          </p:nvSpPr>
          <p:spPr>
            <a:xfrm>
              <a:off x="45724" y="-1"/>
              <a:ext cx="243267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a:lnSpc>
                  <a:spcPct val="81000"/>
                </a:lnSpc>
                <a:defRPr sz="1500">
                  <a:solidFill>
                    <a:srgbClr val="FFFFFF"/>
                  </a:solidFill>
                  <a:latin typeface="Calibri"/>
                  <a:ea typeface="Calibri"/>
                  <a:cs typeface="Calibri"/>
                  <a:sym typeface="Calibri"/>
                </a:defRPr>
              </a:lvl1pPr>
            </a:lstStyle>
            <a:p>
              <a:r>
                <a:t>2.4 Stratégies de prévention</a:t>
              </a:r>
            </a:p>
          </p:txBody>
        </p:sp>
      </p:grpSp>
      <p:sp>
        <p:nvSpPr>
          <p:cNvPr id="819" name="TextBox 10"/>
          <p:cNvSpPr txBox="1"/>
          <p:nvPr/>
        </p:nvSpPr>
        <p:spPr>
          <a:xfrm>
            <a:off x="676141" y="6571133"/>
            <a:ext cx="6976393"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100"/>
            </a:pPr>
            <a:r>
              <a:t>Source 1 : </a:t>
            </a:r>
            <a:r>
              <a:rPr u="sng">
                <a:solidFill>
                  <a:schemeClr val="accent5"/>
                </a:solidFill>
                <a:uFill>
                  <a:solidFill>
                    <a:schemeClr val="accent5"/>
                  </a:solidFill>
                </a:uFill>
                <a:hlinkClick r:id="rId7"/>
              </a:rPr>
              <a:t>Centre européen de prévention et de contrôle des maladies (ECDC). (2020).</a:t>
            </a:r>
          </a:p>
        </p:txBody>
      </p:sp>
      <p:sp>
        <p:nvSpPr>
          <p:cNvPr id="820" name="TextBox 2"/>
          <p:cNvSpPr txBox="1"/>
          <p:nvPr/>
        </p:nvSpPr>
        <p:spPr>
          <a:xfrm>
            <a:off x="6350827" y="6562944"/>
            <a:ext cx="2013806"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100"/>
            </a:pPr>
            <a:r>
              <a:t>Source 2 : </a:t>
            </a:r>
            <a:r>
              <a:rPr u="sng">
                <a:solidFill>
                  <a:schemeClr val="accent5"/>
                </a:solidFill>
                <a:uFill>
                  <a:solidFill>
                    <a:schemeClr val="accent5"/>
                  </a:solidFill>
                </a:uFill>
                <a:hlinkClick r:id="rId8"/>
              </a:rPr>
              <a:t>OMS </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Google Shape;286;p9"/>
          <p:cNvSpPr txBox="1">
            <a:spLocks noGrp="1"/>
          </p:cNvSpPr>
          <p:nvPr>
            <p:ph type="title"/>
          </p:nvPr>
        </p:nvSpPr>
        <p:spPr>
          <a:xfrm>
            <a:off x="415599" y="1043527"/>
            <a:ext cx="11360802" cy="763601"/>
          </a:xfrm>
          <a:prstGeom prst="rect">
            <a:avLst/>
          </a:prstGeom>
        </p:spPr>
        <p:txBody>
          <a:bodyPr/>
          <a:lstStyle>
            <a:lvl1pPr>
              <a:defRPr sz="2800"/>
            </a:lvl1pPr>
          </a:lstStyle>
          <a:p>
            <a:r>
              <a:t> Hygiène ciblée</a:t>
            </a:r>
          </a:p>
        </p:txBody>
      </p:sp>
      <p:sp>
        <p:nvSpPr>
          <p:cNvPr id="825" name="Google Shape;287;p9"/>
          <p:cNvSpPr txBox="1"/>
          <p:nvPr/>
        </p:nvSpPr>
        <p:spPr>
          <a:xfrm>
            <a:off x="592524" y="1708969"/>
            <a:ext cx="10199168" cy="350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spAutoFit/>
          </a:bodyPr>
          <a:lstStyle>
            <a:lvl1pPr>
              <a:spcBef>
                <a:spcPts val="600"/>
              </a:spcBef>
              <a:defRPr sz="1800" b="1" i="1">
                <a:solidFill>
                  <a:srgbClr val="203864"/>
                </a:solidFill>
              </a:defRPr>
            </a:lvl1pPr>
          </a:lstStyle>
          <a:p>
            <a:r>
              <a:t>Quelles sont les pratiques d'hygiène à adopter ?</a:t>
            </a:r>
          </a:p>
        </p:txBody>
      </p:sp>
      <p:sp>
        <p:nvSpPr>
          <p:cNvPr id="826" name="Google Shape;289;p9"/>
          <p:cNvSpPr txBox="1"/>
          <p:nvPr/>
        </p:nvSpPr>
        <p:spPr>
          <a:xfrm>
            <a:off x="508116" y="2145735"/>
            <a:ext cx="7133500" cy="4497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indent="110871" defTabSz="886968">
              <a:lnSpc>
                <a:spcPct val="90000"/>
              </a:lnSpc>
              <a:spcBef>
                <a:spcPts val="500"/>
              </a:spcBef>
              <a:defRPr sz="1940">
                <a:latin typeface="Calibri"/>
                <a:ea typeface="Calibri"/>
                <a:cs typeface="Calibri"/>
                <a:sym typeface="Calibri"/>
              </a:defRPr>
            </a:pPr>
            <a:r>
              <a:t>Il est nécessaire de se concentrer sur les pratiques d'hygiène où les microbes nocifs sont le plus susceptibles de se propager (OMS).</a:t>
            </a:r>
          </a:p>
          <a:p>
            <a:pPr indent="110871" defTabSz="886968">
              <a:lnSpc>
                <a:spcPct val="90000"/>
              </a:lnSpc>
              <a:spcBef>
                <a:spcPts val="500"/>
              </a:spcBef>
              <a:defRPr sz="2328">
                <a:latin typeface="Calibri"/>
                <a:ea typeface="Calibri"/>
                <a:cs typeface="Calibri"/>
                <a:sym typeface="Calibri"/>
              </a:defRPr>
            </a:pPr>
            <a:endParaRPr/>
          </a:p>
          <a:p>
            <a:pPr indent="110871" defTabSz="886968">
              <a:lnSpc>
                <a:spcPct val="90000"/>
              </a:lnSpc>
              <a:spcBef>
                <a:spcPts val="500"/>
              </a:spcBef>
              <a:defRPr sz="1940">
                <a:latin typeface="Calibri"/>
                <a:ea typeface="Calibri"/>
                <a:cs typeface="Calibri"/>
                <a:sym typeface="Calibri"/>
              </a:defRPr>
            </a:pPr>
            <a:r>
              <a:t>Ces actions peuvent être :</a:t>
            </a:r>
            <a:endParaRPr sz="2328"/>
          </a:p>
          <a:p>
            <a:pPr marL="886968" lvl="1" indent="-354787" defTabSz="886968">
              <a:lnSpc>
                <a:spcPct val="90000"/>
              </a:lnSpc>
              <a:spcBef>
                <a:spcPts val="500"/>
              </a:spcBef>
              <a:buClr>
                <a:srgbClr val="C01E24"/>
              </a:buClr>
              <a:buSzPct val="97297"/>
              <a:buFont typeface="Helvetica"/>
              <a:buChar char="▪"/>
              <a:defRPr sz="1940" b="1">
                <a:latin typeface="Calibri"/>
                <a:ea typeface="Calibri"/>
                <a:cs typeface="Calibri"/>
                <a:sym typeface="Calibri"/>
              </a:defRPr>
            </a:pPr>
            <a:r>
              <a:t>Manipulation des aliments</a:t>
            </a:r>
            <a:endParaRPr sz="2134"/>
          </a:p>
          <a:p>
            <a:pPr marL="886968" lvl="1" indent="-354787" defTabSz="886968">
              <a:lnSpc>
                <a:spcPct val="90000"/>
              </a:lnSpc>
              <a:spcBef>
                <a:spcPts val="500"/>
              </a:spcBef>
              <a:buClr>
                <a:srgbClr val="C01E24"/>
              </a:buClr>
              <a:buSzPct val="97297"/>
              <a:buFont typeface="Helvetica"/>
              <a:buChar char="▪"/>
              <a:defRPr sz="1940" b="1">
                <a:latin typeface="Calibri"/>
                <a:ea typeface="Calibri"/>
                <a:cs typeface="Calibri"/>
                <a:sym typeface="Calibri"/>
              </a:defRPr>
            </a:pPr>
            <a:r>
              <a:t>Manger avec les doigts</a:t>
            </a:r>
            <a:endParaRPr sz="2134"/>
          </a:p>
          <a:p>
            <a:pPr marL="886968" lvl="1" indent="-354787" defTabSz="886968">
              <a:lnSpc>
                <a:spcPct val="90000"/>
              </a:lnSpc>
              <a:spcBef>
                <a:spcPts val="500"/>
              </a:spcBef>
              <a:buClr>
                <a:srgbClr val="C01E24"/>
              </a:buClr>
              <a:buSzPct val="97297"/>
              <a:buFont typeface="Helvetica"/>
              <a:buChar char="▪"/>
              <a:defRPr sz="1940" b="1">
                <a:latin typeface="Calibri"/>
                <a:ea typeface="Calibri"/>
                <a:cs typeface="Calibri"/>
                <a:sym typeface="Calibri"/>
              </a:defRPr>
            </a:pPr>
            <a:r>
              <a:t>Utiliser les toilettes </a:t>
            </a:r>
            <a:r>
              <a:rPr b="0"/>
              <a:t>ou </a:t>
            </a:r>
            <a:r>
              <a:t>changer la couche d'un bébé</a:t>
            </a:r>
            <a:endParaRPr sz="2134"/>
          </a:p>
          <a:p>
            <a:pPr marL="886968" lvl="1" indent="-354787" defTabSz="886968">
              <a:lnSpc>
                <a:spcPct val="90000"/>
              </a:lnSpc>
              <a:spcBef>
                <a:spcPts val="500"/>
              </a:spcBef>
              <a:buClr>
                <a:srgbClr val="C01E24"/>
              </a:buClr>
              <a:buSzPct val="97297"/>
              <a:buFont typeface="Helvetica"/>
              <a:buChar char="▪"/>
              <a:defRPr sz="1940" b="1">
                <a:latin typeface="Calibri"/>
                <a:ea typeface="Calibri"/>
                <a:cs typeface="Calibri"/>
                <a:sym typeface="Calibri"/>
              </a:defRPr>
            </a:pPr>
            <a:r>
              <a:t>Toux, éternuements </a:t>
            </a:r>
            <a:r>
              <a:rPr b="0"/>
              <a:t>et </a:t>
            </a:r>
            <a:r>
              <a:t>mouchage.</a:t>
            </a:r>
            <a:endParaRPr sz="2134"/>
          </a:p>
          <a:p>
            <a:pPr marL="886968" lvl="1" indent="-354787" defTabSz="886968">
              <a:lnSpc>
                <a:spcPct val="90000"/>
              </a:lnSpc>
              <a:spcBef>
                <a:spcPts val="500"/>
              </a:spcBef>
              <a:buClr>
                <a:srgbClr val="C01E24"/>
              </a:buClr>
              <a:buSzPct val="97297"/>
              <a:buFont typeface="Helvetica"/>
              <a:buChar char="▪"/>
              <a:defRPr sz="1940" b="1">
                <a:latin typeface="Calibri"/>
                <a:ea typeface="Calibri"/>
                <a:cs typeface="Calibri"/>
                <a:sym typeface="Calibri"/>
              </a:defRPr>
            </a:pPr>
            <a:r>
              <a:t>Soins pour animaux</a:t>
            </a:r>
            <a:endParaRPr sz="2134"/>
          </a:p>
          <a:p>
            <a:pPr marL="886968" lvl="1" indent="-354787" defTabSz="886968">
              <a:lnSpc>
                <a:spcPct val="90000"/>
              </a:lnSpc>
              <a:spcBef>
                <a:spcPts val="500"/>
              </a:spcBef>
              <a:buClr>
                <a:srgbClr val="C01E24"/>
              </a:buClr>
              <a:buSzPct val="97297"/>
              <a:buFont typeface="Helvetica"/>
              <a:buChar char="▪"/>
              <a:defRPr sz="1940" b="1">
                <a:latin typeface="Calibri"/>
                <a:ea typeface="Calibri"/>
                <a:cs typeface="Calibri"/>
                <a:sym typeface="Calibri"/>
              </a:defRPr>
            </a:pPr>
            <a:r>
              <a:t>Manipuler et laver les vêtements et le linge de maison sales</a:t>
            </a:r>
            <a:endParaRPr sz="2134"/>
          </a:p>
          <a:p>
            <a:pPr marL="886968" lvl="1" indent="-354787" defTabSz="886968">
              <a:lnSpc>
                <a:spcPct val="90000"/>
              </a:lnSpc>
              <a:spcBef>
                <a:spcPts val="500"/>
              </a:spcBef>
              <a:buClr>
                <a:srgbClr val="C01E24"/>
              </a:buClr>
              <a:buSzPct val="97297"/>
              <a:buFont typeface="Helvetica"/>
              <a:buChar char="▪"/>
              <a:defRPr sz="1940" b="1">
                <a:latin typeface="Calibri"/>
                <a:ea typeface="Calibri"/>
                <a:cs typeface="Calibri"/>
                <a:sym typeface="Calibri"/>
              </a:defRPr>
            </a:pPr>
            <a:r>
              <a:t>Gestion et élimination des déchets </a:t>
            </a:r>
            <a:r>
              <a:rPr b="0"/>
              <a:t>(OMS)</a:t>
            </a:r>
            <a:endParaRPr sz="2134"/>
          </a:p>
        </p:txBody>
      </p:sp>
      <p:pic>
        <p:nvPicPr>
          <p:cNvPr id="827" name="Google Shape;290;p9" descr="Google Shape;290;p9"/>
          <p:cNvPicPr>
            <a:picLocks noChangeAspect="1"/>
          </p:cNvPicPr>
          <p:nvPr/>
        </p:nvPicPr>
        <p:blipFill>
          <a:blip r:embed="rId2">
            <a:extLst/>
          </a:blip>
          <a:stretch>
            <a:fillRect/>
          </a:stretch>
        </p:blipFill>
        <p:spPr>
          <a:xfrm>
            <a:off x="8413170" y="1720862"/>
            <a:ext cx="3232031" cy="4330924"/>
          </a:xfrm>
          <a:prstGeom prst="rect">
            <a:avLst/>
          </a:prstGeom>
          <a:ln w="12700">
            <a:miter lim="400000"/>
          </a:ln>
        </p:spPr>
      </p:pic>
      <p:sp>
        <p:nvSpPr>
          <p:cNvPr id="828" name="Google Shape;291;p9"/>
          <p:cNvSpPr txBox="1"/>
          <p:nvPr/>
        </p:nvSpPr>
        <p:spPr>
          <a:xfrm>
            <a:off x="8197862" y="6417399"/>
            <a:ext cx="3447282"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3"/>
              </a:rPr>
              <a:t>Source </a:t>
            </a:r>
            <a:r>
              <a:rPr u="none"/>
              <a:t>| </a:t>
            </a:r>
            <a:r>
              <a:rPr>
                <a:solidFill>
                  <a:schemeClr val="accent5"/>
                </a:solidFill>
                <a:uFill>
                  <a:solidFill>
                    <a:schemeClr val="accent5"/>
                  </a:solidFill>
                </a:uFill>
                <a:hlinkClick r:id="rId4"/>
              </a:rPr>
              <a:t>Licence Pexels</a:t>
            </a:r>
          </a:p>
        </p:txBody>
      </p:sp>
      <p:pic>
        <p:nvPicPr>
          <p:cNvPr id="829" name="Google Shape;292;p9" descr="Google Shape;292;p9"/>
          <p:cNvPicPr>
            <a:picLocks noChangeAspect="1"/>
          </p:cNvPicPr>
          <p:nvPr/>
        </p:nvPicPr>
        <p:blipFill>
          <a:blip r:embed="rId5">
            <a:extLst/>
          </a:blip>
          <a:srcRect l="26648" t="70260" r="70336" b="24439"/>
          <a:stretch>
            <a:fillRect/>
          </a:stretch>
        </p:blipFill>
        <p:spPr>
          <a:xfrm flipH="1">
            <a:off x="-1905" y="6253758"/>
            <a:ext cx="610943" cy="604242"/>
          </a:xfrm>
          <a:prstGeom prst="rect">
            <a:avLst/>
          </a:prstGeom>
          <a:ln w="12700">
            <a:miter lim="400000"/>
          </a:ln>
        </p:spPr>
      </p:pic>
      <p:grpSp>
        <p:nvGrpSpPr>
          <p:cNvPr id="832" name="Google Shape;171;p8"/>
          <p:cNvGrpSpPr/>
          <p:nvPr/>
        </p:nvGrpSpPr>
        <p:grpSpPr>
          <a:xfrm>
            <a:off x="9667874" y="-7473"/>
            <a:ext cx="2524126" cy="403328"/>
            <a:chOff x="0" y="0"/>
            <a:chExt cx="2524125" cy="403326"/>
          </a:xfrm>
        </p:grpSpPr>
        <p:sp>
          <p:nvSpPr>
            <p:cNvPr id="830" name="Rettangolo"/>
            <p:cNvSpPr/>
            <p:nvPr/>
          </p:nvSpPr>
          <p:spPr>
            <a:xfrm>
              <a:off x="0" y="-1"/>
              <a:ext cx="252412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831" name="2.4 Stratégies de prévention"/>
            <p:cNvSpPr txBox="1"/>
            <p:nvPr/>
          </p:nvSpPr>
          <p:spPr>
            <a:xfrm>
              <a:off x="45724" y="-1"/>
              <a:ext cx="243267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a:lnSpc>
                  <a:spcPct val="81000"/>
                </a:lnSpc>
                <a:defRPr sz="1500">
                  <a:solidFill>
                    <a:srgbClr val="FFFFFF"/>
                  </a:solidFill>
                  <a:latin typeface="Calibri"/>
                  <a:ea typeface="Calibri"/>
                  <a:cs typeface="Calibri"/>
                  <a:sym typeface="Calibri"/>
                </a:defRPr>
              </a:lvl1pPr>
            </a:lstStyle>
            <a:p>
              <a:r>
                <a:t>2.4 Stratégies de prévention</a:t>
              </a:r>
            </a:p>
          </p:txBody>
        </p:sp>
      </p:gr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Google Shape;297;p60"/>
          <p:cNvSpPr txBox="1">
            <a:spLocks noGrp="1"/>
          </p:cNvSpPr>
          <p:nvPr>
            <p:ph type="title"/>
          </p:nvPr>
        </p:nvSpPr>
        <p:spPr>
          <a:xfrm>
            <a:off x="474027" y="696352"/>
            <a:ext cx="10515601" cy="847495"/>
          </a:xfrm>
          <a:prstGeom prst="rect">
            <a:avLst/>
          </a:prstGeom>
        </p:spPr>
        <p:txBody>
          <a:bodyPr/>
          <a:lstStyle>
            <a:lvl1pPr>
              <a:defRPr sz="2800"/>
            </a:lvl1pPr>
          </a:lstStyle>
          <a:p>
            <a:r>
              <a:t>Comment rompre la chaîne d'infection</a:t>
            </a:r>
          </a:p>
        </p:txBody>
      </p:sp>
      <p:sp>
        <p:nvSpPr>
          <p:cNvPr id="835" name="Google Shape;298;p60"/>
          <p:cNvSpPr txBox="1">
            <a:spLocks noGrp="1"/>
          </p:cNvSpPr>
          <p:nvPr>
            <p:ph type="body" sz="half" idx="1"/>
          </p:nvPr>
        </p:nvSpPr>
        <p:spPr>
          <a:xfrm>
            <a:off x="4518612" y="1657329"/>
            <a:ext cx="7219733" cy="4288730"/>
          </a:xfrm>
          <a:prstGeom prst="rect">
            <a:avLst/>
          </a:prstGeom>
        </p:spPr>
        <p:txBody>
          <a:bodyPr/>
          <a:lstStyle/>
          <a:p>
            <a:pPr marL="0" indent="76200" algn="just">
              <a:buSzTx/>
              <a:buNone/>
              <a:defRPr sz="2000"/>
            </a:pPr>
            <a:r>
              <a:t>L'objectif principal d'une pratique hygiénique est de </a:t>
            </a:r>
            <a:r>
              <a:rPr b="1"/>
              <a:t>réduire le nombre de microbes "nuisibles" sur les mains, les surfaces et les tissus </a:t>
            </a:r>
            <a:r>
              <a:t>à un niveau qui ne soit pas dangereux pour la santé. </a:t>
            </a:r>
          </a:p>
          <a:p>
            <a:pPr marL="0" indent="76200" algn="just">
              <a:buSzTx/>
              <a:buNone/>
              <a:defRPr sz="2000" i="1"/>
            </a:pPr>
            <a:r>
              <a:t> COMMENT FAIRE ?</a:t>
            </a:r>
          </a:p>
          <a:p>
            <a:pPr marL="1200150" lvl="1" indent="-285750" algn="just">
              <a:buSzPts val="2000"/>
              <a:defRPr sz="2000"/>
            </a:pPr>
            <a:r>
              <a:t>Élimination des microbes des surfaces à l'aide de produits et d'ustensiles de nettoyage sous l'eau courante. </a:t>
            </a:r>
            <a:endParaRPr sz="2800"/>
          </a:p>
          <a:p>
            <a:pPr marL="1200150" lvl="1" indent="-285750" algn="just">
              <a:buSzPts val="2000"/>
              <a:defRPr sz="2000"/>
            </a:pPr>
            <a:r>
              <a:t>Inactivation des microbes sur les surfaces à l'aide de produits tels que les désinfectants, les désinfectants pour les mains (OMS).</a:t>
            </a:r>
          </a:p>
        </p:txBody>
      </p:sp>
      <p:pic>
        <p:nvPicPr>
          <p:cNvPr id="836" name="Google Shape;299;p60" descr="Google Shape;299;p60"/>
          <p:cNvPicPr>
            <a:picLocks noChangeAspect="1"/>
          </p:cNvPicPr>
          <p:nvPr/>
        </p:nvPicPr>
        <p:blipFill>
          <a:blip r:embed="rId3">
            <a:extLst/>
          </a:blip>
          <a:stretch>
            <a:fillRect/>
          </a:stretch>
        </p:blipFill>
        <p:spPr>
          <a:xfrm>
            <a:off x="1090025" y="1657330"/>
            <a:ext cx="2901351" cy="4287252"/>
          </a:xfrm>
          <a:prstGeom prst="rect">
            <a:avLst/>
          </a:prstGeom>
          <a:ln w="12700">
            <a:miter lim="400000"/>
          </a:ln>
        </p:spPr>
      </p:pic>
      <p:sp>
        <p:nvSpPr>
          <p:cNvPr id="837" name="Google Shape;300;p60"/>
          <p:cNvSpPr txBox="1"/>
          <p:nvPr/>
        </p:nvSpPr>
        <p:spPr>
          <a:xfrm>
            <a:off x="607638" y="6013193"/>
            <a:ext cx="3404149"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4"/>
              </a:rPr>
              <a:t>Source </a:t>
            </a:r>
            <a:r>
              <a:rPr u="none"/>
              <a:t>| </a:t>
            </a:r>
            <a:r>
              <a:rPr>
                <a:solidFill>
                  <a:schemeClr val="accent5"/>
                </a:solidFill>
                <a:uFill>
                  <a:solidFill>
                    <a:schemeClr val="accent5"/>
                  </a:solidFill>
                </a:uFill>
                <a:hlinkClick r:id="rId5"/>
              </a:rPr>
              <a:t>Licence Pexels</a:t>
            </a:r>
          </a:p>
        </p:txBody>
      </p:sp>
      <p:pic>
        <p:nvPicPr>
          <p:cNvPr id="838" name="Google Shape;302;p60" descr="Google Shape;302;p60"/>
          <p:cNvPicPr>
            <a:picLocks noChangeAspect="1"/>
          </p:cNvPicPr>
          <p:nvPr/>
        </p:nvPicPr>
        <p:blipFill>
          <a:blip r:embed="rId6">
            <a:extLst/>
          </a:blip>
          <a:srcRect l="26648" t="70260" r="70336" b="24439"/>
          <a:stretch>
            <a:fillRect/>
          </a:stretch>
        </p:blipFill>
        <p:spPr>
          <a:xfrm flipH="1">
            <a:off x="-1905" y="6253758"/>
            <a:ext cx="610943" cy="604242"/>
          </a:xfrm>
          <a:prstGeom prst="rect">
            <a:avLst/>
          </a:prstGeom>
          <a:ln w="12700">
            <a:miter lim="400000"/>
          </a:ln>
        </p:spPr>
      </p:pic>
      <p:grpSp>
        <p:nvGrpSpPr>
          <p:cNvPr id="841" name="Google Shape;171;p8"/>
          <p:cNvGrpSpPr/>
          <p:nvPr/>
        </p:nvGrpSpPr>
        <p:grpSpPr>
          <a:xfrm>
            <a:off x="9667874" y="-7473"/>
            <a:ext cx="2524126" cy="403328"/>
            <a:chOff x="0" y="0"/>
            <a:chExt cx="2524125" cy="403326"/>
          </a:xfrm>
        </p:grpSpPr>
        <p:sp>
          <p:nvSpPr>
            <p:cNvPr id="839" name="Rettangolo"/>
            <p:cNvSpPr/>
            <p:nvPr/>
          </p:nvSpPr>
          <p:spPr>
            <a:xfrm>
              <a:off x="0" y="-1"/>
              <a:ext cx="252412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81000"/>
                </a:lnSpc>
                <a:defRPr sz="1500">
                  <a:solidFill>
                    <a:srgbClr val="FFFFFF"/>
                  </a:solidFill>
                  <a:latin typeface="Calibri"/>
                  <a:ea typeface="Calibri"/>
                  <a:cs typeface="Calibri"/>
                  <a:sym typeface="Calibri"/>
                </a:defRPr>
              </a:pPr>
              <a:endParaRPr/>
            </a:p>
          </p:txBody>
        </p:sp>
        <p:sp>
          <p:nvSpPr>
            <p:cNvPr id="840" name="2.4 Stratégies de prévention"/>
            <p:cNvSpPr txBox="1"/>
            <p:nvPr/>
          </p:nvSpPr>
          <p:spPr>
            <a:xfrm>
              <a:off x="45724" y="-1"/>
              <a:ext cx="2432677"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a:lnSpc>
                  <a:spcPct val="81000"/>
                </a:lnSpc>
                <a:defRPr sz="1500">
                  <a:solidFill>
                    <a:srgbClr val="FFFFFF"/>
                  </a:solidFill>
                  <a:latin typeface="Calibri"/>
                  <a:ea typeface="Calibri"/>
                  <a:cs typeface="Calibri"/>
                  <a:sym typeface="Calibri"/>
                </a:defRPr>
              </a:lvl1pPr>
            </a:lstStyle>
            <a:p>
              <a:r>
                <a:t>2.4 Stratégies de prévention</a:t>
              </a:r>
            </a:p>
          </p:txBody>
        </p:sp>
      </p:grpSp>
      <p:sp>
        <p:nvSpPr>
          <p:cNvPr id="842" name="TextBox 1"/>
          <p:cNvSpPr txBox="1"/>
          <p:nvPr/>
        </p:nvSpPr>
        <p:spPr>
          <a:xfrm>
            <a:off x="6944663" y="6417378"/>
            <a:ext cx="5165116"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200"/>
            </a:pPr>
            <a:r>
              <a:t>Source : </a:t>
            </a:r>
            <a:r>
              <a:rPr u="sng">
                <a:solidFill>
                  <a:schemeClr val="accent5"/>
                </a:solidFill>
                <a:uFill>
                  <a:solidFill>
                    <a:schemeClr val="accent5"/>
                  </a:solidFill>
                </a:uFill>
                <a:hlinkClick r:id="rId7"/>
              </a:rPr>
              <a:t>Forum scientifique international sur l'hygiène domestique. (2018). </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8" name="Ορθογώνιο: Στρογγύλεμα γωνιών 3"/>
          <p:cNvGrpSpPr/>
          <p:nvPr/>
        </p:nvGrpSpPr>
        <p:grpSpPr>
          <a:xfrm>
            <a:off x="2105025" y="1028700"/>
            <a:ext cx="7534275" cy="904875"/>
            <a:chOff x="0" y="0"/>
            <a:chExt cx="7534275" cy="904875"/>
          </a:xfrm>
        </p:grpSpPr>
        <p:sp>
          <p:nvSpPr>
            <p:cNvPr id="846" name="Rettangolo arrotondato"/>
            <p:cNvSpPr/>
            <p:nvPr/>
          </p:nvSpPr>
          <p:spPr>
            <a:xfrm>
              <a:off x="0" y="0"/>
              <a:ext cx="7534275" cy="904875"/>
            </a:xfrm>
            <a:prstGeom prst="roundRect">
              <a:avLst>
                <a:gd name="adj" fmla="val 16667"/>
              </a:avLst>
            </a:prstGeom>
            <a:solidFill>
              <a:srgbClr val="FFFFFF"/>
            </a:solidFill>
            <a:ln w="25400" cap="flat">
              <a:solidFill>
                <a:srgbClr val="C01E24"/>
              </a:solidFill>
              <a:prstDash val="solid"/>
              <a:round/>
            </a:ln>
            <a:effectLst/>
          </p:spPr>
          <p:txBody>
            <a:bodyPr wrap="square" lIns="45719" tIns="45719" rIns="45719" bIns="45719" numCol="1" anchor="ctr">
              <a:noAutofit/>
            </a:bodyPr>
            <a:lstStyle/>
            <a:p>
              <a:pPr algn="ctr"/>
              <a:endParaRPr/>
            </a:p>
          </p:txBody>
        </p:sp>
        <p:sp>
          <p:nvSpPr>
            <p:cNvPr id="847" name="Laquelle des maladies suivantes n'est pas évitable par un vaccin ?"/>
            <p:cNvSpPr txBox="1"/>
            <p:nvPr/>
          </p:nvSpPr>
          <p:spPr>
            <a:xfrm>
              <a:off x="102592" y="256202"/>
              <a:ext cx="7329091" cy="3924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sz="2000" b="1">
                  <a:solidFill>
                    <a:srgbClr val="203864"/>
                  </a:solidFill>
                  <a:latin typeface="Calibri"/>
                  <a:ea typeface="Calibri"/>
                  <a:cs typeface="Calibri"/>
                  <a:sym typeface="Calibri"/>
                </a:defRPr>
              </a:pPr>
              <a:r>
                <a:t>Laquelle des maladies suivantes n</a:t>
              </a:r>
              <a:r>
                <a:rPr sz="2400">
                  <a:solidFill>
                    <a:srgbClr val="D71920"/>
                  </a:solidFill>
                </a:rPr>
                <a:t>'est pas </a:t>
              </a:r>
              <a:r>
                <a:t>évitable par un vaccin ?</a:t>
              </a:r>
            </a:p>
          </p:txBody>
        </p:sp>
      </p:grpSp>
      <p:grpSp>
        <p:nvGrpSpPr>
          <p:cNvPr id="851" name="Ορθογώνιο 4"/>
          <p:cNvGrpSpPr/>
          <p:nvPr/>
        </p:nvGrpSpPr>
        <p:grpSpPr>
          <a:xfrm>
            <a:off x="2105025" y="2479675"/>
            <a:ext cx="3505200" cy="904875"/>
            <a:chOff x="0" y="0"/>
            <a:chExt cx="3505200" cy="904875"/>
          </a:xfrm>
        </p:grpSpPr>
        <p:sp>
          <p:nvSpPr>
            <p:cNvPr id="849"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850" name="A. Rotavirus"/>
            <p:cNvSpPr txBox="1"/>
            <p:nvPr/>
          </p:nvSpPr>
          <p:spPr>
            <a:xfrm>
              <a:off x="58419" y="285893"/>
              <a:ext cx="3388362"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A. Rotavirus</a:t>
              </a:r>
            </a:p>
          </p:txBody>
        </p:sp>
      </p:grpSp>
      <p:grpSp>
        <p:nvGrpSpPr>
          <p:cNvPr id="854" name="Ορθογώνιο 9"/>
          <p:cNvGrpSpPr/>
          <p:nvPr/>
        </p:nvGrpSpPr>
        <p:grpSpPr>
          <a:xfrm>
            <a:off x="6134100" y="2479674"/>
            <a:ext cx="3505200" cy="904876"/>
            <a:chOff x="0" y="0"/>
            <a:chExt cx="3505200" cy="904875"/>
          </a:xfrm>
        </p:grpSpPr>
        <p:sp>
          <p:nvSpPr>
            <p:cNvPr id="852"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853" name="B. Tétanos"/>
            <p:cNvSpPr txBox="1"/>
            <p:nvPr/>
          </p:nvSpPr>
          <p:spPr>
            <a:xfrm>
              <a:off x="58419" y="285893"/>
              <a:ext cx="3388362"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B. Tétanos</a:t>
              </a:r>
            </a:p>
          </p:txBody>
        </p:sp>
      </p:grpSp>
      <p:grpSp>
        <p:nvGrpSpPr>
          <p:cNvPr id="857" name="Ορθογώνιο 10"/>
          <p:cNvGrpSpPr/>
          <p:nvPr/>
        </p:nvGrpSpPr>
        <p:grpSpPr>
          <a:xfrm>
            <a:off x="2105025" y="3727451"/>
            <a:ext cx="3505200" cy="904876"/>
            <a:chOff x="0" y="0"/>
            <a:chExt cx="3505200" cy="904875"/>
          </a:xfrm>
        </p:grpSpPr>
        <p:sp>
          <p:nvSpPr>
            <p:cNvPr id="855"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1800">
                  <a:latin typeface="Calibri"/>
                  <a:ea typeface="Calibri"/>
                  <a:cs typeface="Calibri"/>
                  <a:sym typeface="Calibri"/>
                </a:defRPr>
              </a:pPr>
              <a:endParaRPr/>
            </a:p>
          </p:txBody>
        </p:sp>
        <p:sp>
          <p:nvSpPr>
            <p:cNvPr id="856" name="C. Covid 19"/>
            <p:cNvSpPr txBox="1"/>
            <p:nvPr/>
          </p:nvSpPr>
          <p:spPr>
            <a:xfrm>
              <a:off x="58419" y="285893"/>
              <a:ext cx="3388362"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C. Covid 19</a:t>
              </a:r>
            </a:p>
          </p:txBody>
        </p:sp>
      </p:grpSp>
      <p:grpSp>
        <p:nvGrpSpPr>
          <p:cNvPr id="860" name="Ορθογώνιο 11"/>
          <p:cNvGrpSpPr/>
          <p:nvPr/>
        </p:nvGrpSpPr>
        <p:grpSpPr>
          <a:xfrm>
            <a:off x="6134100" y="3727450"/>
            <a:ext cx="3505200" cy="904875"/>
            <a:chOff x="0" y="0"/>
            <a:chExt cx="3505200" cy="904875"/>
          </a:xfrm>
        </p:grpSpPr>
        <p:sp>
          <p:nvSpPr>
            <p:cNvPr id="858"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1800">
                  <a:latin typeface="Calibri"/>
                  <a:ea typeface="Calibri"/>
                  <a:cs typeface="Calibri"/>
                  <a:sym typeface="Calibri"/>
                </a:defRPr>
              </a:pPr>
              <a:endParaRPr/>
            </a:p>
          </p:txBody>
        </p:sp>
        <p:sp>
          <p:nvSpPr>
            <p:cNvPr id="859" name="D. Giardiasi"/>
            <p:cNvSpPr txBox="1"/>
            <p:nvPr/>
          </p:nvSpPr>
          <p:spPr>
            <a:xfrm>
              <a:off x="58419" y="285893"/>
              <a:ext cx="3388362"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sz="1800">
                  <a:latin typeface="Calibri"/>
                  <a:ea typeface="Calibri"/>
                  <a:cs typeface="Calibri"/>
                  <a:sym typeface="Calibri"/>
                </a:defRPr>
              </a:pPr>
              <a:r>
                <a:t>D. </a:t>
              </a:r>
              <a:r>
                <a:rPr>
                  <a:solidFill>
                    <a:srgbClr val="4A4A4A"/>
                  </a:solidFill>
                </a:rPr>
                <a:t>Giardiasi</a:t>
              </a:r>
            </a:p>
          </p:txBody>
        </p:sp>
      </p:grpSp>
      <p:sp>
        <p:nvSpPr>
          <p:cNvPr id="861" name="TextBox 1"/>
          <p:cNvSpPr txBox="1"/>
          <p:nvPr/>
        </p:nvSpPr>
        <p:spPr>
          <a:xfrm>
            <a:off x="2158327" y="1987413"/>
            <a:ext cx="2673733"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i="1"/>
            </a:lvl1pPr>
          </a:lstStyle>
          <a:p>
            <a:r>
              <a:t>Une seule réponse est correcte !</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7" name="Ορθογώνιο: Στρογγύλεμα γωνιών 3"/>
          <p:cNvGrpSpPr/>
          <p:nvPr/>
        </p:nvGrpSpPr>
        <p:grpSpPr>
          <a:xfrm>
            <a:off x="2105025" y="1028700"/>
            <a:ext cx="7534275" cy="904875"/>
            <a:chOff x="0" y="0"/>
            <a:chExt cx="7534275" cy="904875"/>
          </a:xfrm>
        </p:grpSpPr>
        <p:sp>
          <p:nvSpPr>
            <p:cNvPr id="865" name="Rettangolo arrotondato"/>
            <p:cNvSpPr/>
            <p:nvPr/>
          </p:nvSpPr>
          <p:spPr>
            <a:xfrm>
              <a:off x="0" y="0"/>
              <a:ext cx="7534275" cy="904875"/>
            </a:xfrm>
            <a:prstGeom prst="roundRect">
              <a:avLst>
                <a:gd name="adj" fmla="val 16667"/>
              </a:avLst>
            </a:prstGeom>
            <a:solidFill>
              <a:srgbClr val="FFFFFF"/>
            </a:solidFill>
            <a:ln w="25400" cap="flat">
              <a:solidFill>
                <a:srgbClr val="C01E24"/>
              </a:solidFill>
              <a:prstDash val="solid"/>
              <a:round/>
            </a:ln>
            <a:effectLst/>
          </p:spPr>
          <p:txBody>
            <a:bodyPr wrap="square" lIns="45719" tIns="45719" rIns="45719" bIns="45719" numCol="1" anchor="ctr">
              <a:noAutofit/>
            </a:bodyPr>
            <a:lstStyle/>
            <a:p>
              <a:pPr algn="ctr">
                <a:defRPr sz="2000" b="1">
                  <a:solidFill>
                    <a:srgbClr val="203864"/>
                  </a:solidFill>
                </a:defRPr>
              </a:pPr>
              <a:endParaRPr/>
            </a:p>
          </p:txBody>
        </p:sp>
        <p:sp>
          <p:nvSpPr>
            <p:cNvPr id="866" name="Colonnes correspondantes"/>
            <p:cNvSpPr txBox="1"/>
            <p:nvPr/>
          </p:nvSpPr>
          <p:spPr>
            <a:xfrm>
              <a:off x="102592" y="264822"/>
              <a:ext cx="7329091" cy="37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203864"/>
                  </a:solidFill>
                </a:defRPr>
              </a:lvl1pPr>
            </a:lstStyle>
            <a:p>
              <a:r>
                <a:t>Colonnes correspondantes</a:t>
              </a:r>
            </a:p>
          </p:txBody>
        </p:sp>
      </p:grpSp>
      <p:grpSp>
        <p:nvGrpSpPr>
          <p:cNvPr id="870" name="Ορθογώνιο 4"/>
          <p:cNvGrpSpPr/>
          <p:nvPr/>
        </p:nvGrpSpPr>
        <p:grpSpPr>
          <a:xfrm>
            <a:off x="2105025" y="2352675"/>
            <a:ext cx="3505200" cy="904875"/>
            <a:chOff x="0" y="0"/>
            <a:chExt cx="3505200" cy="904875"/>
          </a:xfrm>
        </p:grpSpPr>
        <p:sp>
          <p:nvSpPr>
            <p:cNvPr id="868"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2800">
                  <a:latin typeface="Calibri"/>
                  <a:ea typeface="Calibri"/>
                  <a:cs typeface="Calibri"/>
                  <a:sym typeface="Calibri"/>
                </a:defRPr>
              </a:pPr>
              <a:endParaRPr/>
            </a:p>
          </p:txBody>
        </p:sp>
        <p:sp>
          <p:nvSpPr>
            <p:cNvPr id="869" name="Pratiques d'hygiène"/>
            <p:cNvSpPr txBox="1"/>
            <p:nvPr/>
          </p:nvSpPr>
          <p:spPr>
            <a:xfrm>
              <a:off x="58419" y="285893"/>
              <a:ext cx="3388362"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Pratiques d'hygiène </a:t>
              </a:r>
            </a:p>
          </p:txBody>
        </p:sp>
      </p:grpSp>
      <p:grpSp>
        <p:nvGrpSpPr>
          <p:cNvPr id="873" name="Ορθογώνιο 9"/>
          <p:cNvGrpSpPr/>
          <p:nvPr/>
        </p:nvGrpSpPr>
        <p:grpSpPr>
          <a:xfrm>
            <a:off x="6186966" y="3519794"/>
            <a:ext cx="3505201" cy="904876"/>
            <a:chOff x="0" y="0"/>
            <a:chExt cx="3505200" cy="904875"/>
          </a:xfrm>
        </p:grpSpPr>
        <p:sp>
          <p:nvSpPr>
            <p:cNvPr id="871"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2400">
                  <a:latin typeface="Calibri"/>
                  <a:ea typeface="Calibri"/>
                  <a:cs typeface="Calibri"/>
                  <a:sym typeface="Calibri"/>
                </a:defRPr>
              </a:pPr>
              <a:endParaRPr/>
            </a:p>
          </p:txBody>
        </p:sp>
        <p:sp>
          <p:nvSpPr>
            <p:cNvPr id="872" name="Contribue à prévenir un grand nombre de maladies infectieuses"/>
            <p:cNvSpPr txBox="1"/>
            <p:nvPr/>
          </p:nvSpPr>
          <p:spPr>
            <a:xfrm>
              <a:off x="58419" y="139843"/>
              <a:ext cx="3388362" cy="6251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Contribue à prévenir un grand nombre de maladies infectieuses</a:t>
              </a:r>
            </a:p>
          </p:txBody>
        </p:sp>
      </p:grpSp>
      <p:grpSp>
        <p:nvGrpSpPr>
          <p:cNvPr id="876" name="Ορθογώνιο 10"/>
          <p:cNvGrpSpPr/>
          <p:nvPr/>
        </p:nvGrpSpPr>
        <p:grpSpPr>
          <a:xfrm>
            <a:off x="2105025" y="3600451"/>
            <a:ext cx="3505200" cy="904876"/>
            <a:chOff x="0" y="0"/>
            <a:chExt cx="3505200" cy="904875"/>
          </a:xfrm>
        </p:grpSpPr>
        <p:sp>
          <p:nvSpPr>
            <p:cNvPr id="874"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875" name="Activité physique"/>
            <p:cNvSpPr txBox="1"/>
            <p:nvPr/>
          </p:nvSpPr>
          <p:spPr>
            <a:xfrm>
              <a:off x="58419" y="285893"/>
              <a:ext cx="3388362"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Activité physique</a:t>
              </a:r>
            </a:p>
          </p:txBody>
        </p:sp>
      </p:grpSp>
      <p:grpSp>
        <p:nvGrpSpPr>
          <p:cNvPr id="879" name="Ορθογώνιο 11"/>
          <p:cNvGrpSpPr/>
          <p:nvPr/>
        </p:nvGrpSpPr>
        <p:grpSpPr>
          <a:xfrm>
            <a:off x="6186966" y="4664652"/>
            <a:ext cx="3505201" cy="917289"/>
            <a:chOff x="0" y="0"/>
            <a:chExt cx="3505200" cy="917287"/>
          </a:xfrm>
        </p:grpSpPr>
        <p:sp>
          <p:nvSpPr>
            <p:cNvPr id="877" name="Rettangolo"/>
            <p:cNvSpPr/>
            <p:nvPr/>
          </p:nvSpPr>
          <p:spPr>
            <a:xfrm>
              <a:off x="0" y="6206"/>
              <a:ext cx="3505200" cy="904876"/>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2400">
                  <a:latin typeface="Calibri"/>
                  <a:ea typeface="Calibri"/>
                  <a:cs typeface="Calibri"/>
                  <a:sym typeface="Calibri"/>
                </a:defRPr>
              </a:pPr>
              <a:endParaRPr/>
            </a:p>
          </p:txBody>
        </p:sp>
        <p:sp>
          <p:nvSpPr>
            <p:cNvPr id="878" name="réduire le nombre de microbes nocifs sur les mains, les surfaces et les textiles"/>
            <p:cNvSpPr txBox="1"/>
            <p:nvPr/>
          </p:nvSpPr>
          <p:spPr>
            <a:xfrm>
              <a:off x="58419" y="0"/>
              <a:ext cx="3388362" cy="9172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réduire le nombre de microbes nocifs sur les mains, les surfaces et les textiles</a:t>
              </a:r>
            </a:p>
          </p:txBody>
        </p:sp>
      </p:grpSp>
      <p:sp>
        <p:nvSpPr>
          <p:cNvPr id="880" name="TextBox 6"/>
          <p:cNvSpPr txBox="1"/>
          <p:nvPr/>
        </p:nvSpPr>
        <p:spPr>
          <a:xfrm>
            <a:off x="2158327" y="1987413"/>
            <a:ext cx="2821928"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i="1"/>
            </a:lvl1pPr>
          </a:lstStyle>
          <a:p>
            <a:r>
              <a:t>Faites correspondre les colonnes !</a:t>
            </a:r>
          </a:p>
        </p:txBody>
      </p:sp>
      <p:grpSp>
        <p:nvGrpSpPr>
          <p:cNvPr id="883" name="Ορθογώνιο 7"/>
          <p:cNvGrpSpPr/>
          <p:nvPr/>
        </p:nvGrpSpPr>
        <p:grpSpPr>
          <a:xfrm>
            <a:off x="2126790" y="4695242"/>
            <a:ext cx="3505201" cy="904876"/>
            <a:chOff x="0" y="0"/>
            <a:chExt cx="3505200" cy="904875"/>
          </a:xfrm>
        </p:grpSpPr>
        <p:sp>
          <p:nvSpPr>
            <p:cNvPr id="881"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882" name="Vaccination"/>
            <p:cNvSpPr txBox="1"/>
            <p:nvPr/>
          </p:nvSpPr>
          <p:spPr>
            <a:xfrm>
              <a:off x="58419" y="285893"/>
              <a:ext cx="3388362"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Vaccination</a:t>
              </a:r>
            </a:p>
          </p:txBody>
        </p:sp>
      </p:grpSp>
      <p:grpSp>
        <p:nvGrpSpPr>
          <p:cNvPr id="886" name="Ορθογώνιο 13"/>
          <p:cNvGrpSpPr/>
          <p:nvPr/>
        </p:nvGrpSpPr>
        <p:grpSpPr>
          <a:xfrm>
            <a:off x="6186966" y="2346468"/>
            <a:ext cx="3505201" cy="917289"/>
            <a:chOff x="0" y="0"/>
            <a:chExt cx="3505200" cy="917287"/>
          </a:xfrm>
        </p:grpSpPr>
        <p:sp>
          <p:nvSpPr>
            <p:cNvPr id="884" name="Rettangolo"/>
            <p:cNvSpPr/>
            <p:nvPr/>
          </p:nvSpPr>
          <p:spPr>
            <a:xfrm>
              <a:off x="0" y="6206"/>
              <a:ext cx="3505200" cy="904876"/>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2800">
                  <a:latin typeface="Calibri"/>
                  <a:ea typeface="Calibri"/>
                  <a:cs typeface="Calibri"/>
                  <a:sym typeface="Calibri"/>
                </a:defRPr>
              </a:pPr>
              <a:endParaRPr/>
            </a:p>
          </p:txBody>
        </p:sp>
        <p:sp>
          <p:nvSpPr>
            <p:cNvPr id="885" name="améliore la mémoire et les fonctions cérébrales pour tous les groupes d'âge"/>
            <p:cNvSpPr txBox="1"/>
            <p:nvPr/>
          </p:nvSpPr>
          <p:spPr>
            <a:xfrm>
              <a:off x="58419" y="0"/>
              <a:ext cx="3388362" cy="9172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améliore la mémoire et les fonctions cérébrales pour tous les groupes d'âge</a:t>
              </a:r>
            </a:p>
          </p:txBody>
        </p:sp>
      </p:gr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2" name="Ορθογώνιο: Στρογγύλεμα γωνιών 3"/>
          <p:cNvGrpSpPr/>
          <p:nvPr/>
        </p:nvGrpSpPr>
        <p:grpSpPr>
          <a:xfrm>
            <a:off x="2105025" y="1028700"/>
            <a:ext cx="7534275" cy="904875"/>
            <a:chOff x="0" y="0"/>
            <a:chExt cx="7534275" cy="904875"/>
          </a:xfrm>
        </p:grpSpPr>
        <p:sp>
          <p:nvSpPr>
            <p:cNvPr id="890" name="Rettangolo arrotondato"/>
            <p:cNvSpPr/>
            <p:nvPr/>
          </p:nvSpPr>
          <p:spPr>
            <a:xfrm>
              <a:off x="0" y="0"/>
              <a:ext cx="7534275" cy="904875"/>
            </a:xfrm>
            <a:prstGeom prst="roundRect">
              <a:avLst>
                <a:gd name="adj" fmla="val 16667"/>
              </a:avLst>
            </a:prstGeom>
            <a:solidFill>
              <a:srgbClr val="FFFFFF"/>
            </a:solidFill>
            <a:ln w="25400" cap="flat">
              <a:solidFill>
                <a:srgbClr val="C01E24"/>
              </a:solidFill>
              <a:prstDash val="solid"/>
              <a:round/>
            </a:ln>
            <a:effectLst/>
          </p:spPr>
          <p:txBody>
            <a:bodyPr wrap="square" lIns="45719" tIns="45719" rIns="45719" bIns="45719" numCol="1" anchor="ctr">
              <a:noAutofit/>
            </a:bodyPr>
            <a:lstStyle/>
            <a:p>
              <a:pPr algn="ctr"/>
              <a:endParaRPr/>
            </a:p>
          </p:txBody>
        </p:sp>
        <p:sp>
          <p:nvSpPr>
            <p:cNvPr id="891" name="Quels sont les signes d'une suralimentation ?"/>
            <p:cNvSpPr txBox="1"/>
            <p:nvPr/>
          </p:nvSpPr>
          <p:spPr>
            <a:xfrm>
              <a:off x="102592" y="282346"/>
              <a:ext cx="7329091" cy="3401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sz="2000" b="1">
                  <a:solidFill>
                    <a:srgbClr val="203864"/>
                  </a:solidFill>
                  <a:latin typeface="Calibri"/>
                  <a:ea typeface="Calibri"/>
                  <a:cs typeface="Calibri"/>
                  <a:sym typeface="Calibri"/>
                </a:defRPr>
              </a:pPr>
              <a:r>
                <a:t>Quels sont les signes d'une </a:t>
              </a:r>
              <a:r>
                <a:rPr>
                  <a:solidFill>
                    <a:srgbClr val="FF0000"/>
                  </a:solidFill>
                </a:rPr>
                <a:t>suralimentation </a:t>
              </a:r>
              <a:r>
                <a:t>?</a:t>
              </a:r>
            </a:p>
          </p:txBody>
        </p:sp>
      </p:grpSp>
      <p:grpSp>
        <p:nvGrpSpPr>
          <p:cNvPr id="895" name="Ορθογώνιο 4"/>
          <p:cNvGrpSpPr/>
          <p:nvPr/>
        </p:nvGrpSpPr>
        <p:grpSpPr>
          <a:xfrm>
            <a:off x="2105025" y="2479675"/>
            <a:ext cx="3505200" cy="904875"/>
            <a:chOff x="0" y="0"/>
            <a:chExt cx="3505200" cy="904875"/>
          </a:xfrm>
        </p:grpSpPr>
        <p:sp>
          <p:nvSpPr>
            <p:cNvPr id="893"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894" name="A. Prise de poids"/>
            <p:cNvSpPr txBox="1"/>
            <p:nvPr/>
          </p:nvSpPr>
          <p:spPr>
            <a:xfrm>
              <a:off x="58419" y="285893"/>
              <a:ext cx="3388362"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A. Prise de poids</a:t>
              </a:r>
            </a:p>
          </p:txBody>
        </p:sp>
      </p:grpSp>
      <p:grpSp>
        <p:nvGrpSpPr>
          <p:cNvPr id="898" name="Ορθογώνιο 9"/>
          <p:cNvGrpSpPr/>
          <p:nvPr/>
        </p:nvGrpSpPr>
        <p:grpSpPr>
          <a:xfrm>
            <a:off x="6134100" y="2479674"/>
            <a:ext cx="3505200" cy="904876"/>
            <a:chOff x="0" y="0"/>
            <a:chExt cx="3505200" cy="904875"/>
          </a:xfrm>
        </p:grpSpPr>
        <p:sp>
          <p:nvSpPr>
            <p:cNvPr id="896"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1800">
                  <a:latin typeface="Calibri"/>
                  <a:ea typeface="Calibri"/>
                  <a:cs typeface="Calibri"/>
                  <a:sym typeface="Calibri"/>
                </a:defRPr>
              </a:pPr>
              <a:endParaRPr/>
            </a:p>
          </p:txBody>
        </p:sp>
        <p:sp>
          <p:nvSpPr>
            <p:cNvPr id="897" name="B. Chute de…"/>
            <p:cNvSpPr txBox="1"/>
            <p:nvPr/>
          </p:nvSpPr>
          <p:spPr>
            <a:xfrm>
              <a:off x="58419" y="139843"/>
              <a:ext cx="3388362" cy="6251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sz="1800">
                  <a:latin typeface="Calibri"/>
                  <a:ea typeface="Calibri"/>
                  <a:cs typeface="Calibri"/>
                  <a:sym typeface="Calibri"/>
                </a:defRPr>
              </a:pPr>
              <a:r>
                <a:t>B. Chute de</a:t>
              </a:r>
            </a:p>
            <a:p>
              <a:pPr algn="ctr">
                <a:defRPr sz="1800">
                  <a:latin typeface="Calibri"/>
                  <a:ea typeface="Calibri"/>
                  <a:cs typeface="Calibri"/>
                  <a:sym typeface="Calibri"/>
                </a:defRPr>
              </a:pPr>
              <a:r>
                <a:t>cheveux </a:t>
              </a:r>
            </a:p>
          </p:txBody>
        </p:sp>
      </p:grpSp>
      <p:grpSp>
        <p:nvGrpSpPr>
          <p:cNvPr id="901" name="Ορθογώνιο 10"/>
          <p:cNvGrpSpPr/>
          <p:nvPr/>
        </p:nvGrpSpPr>
        <p:grpSpPr>
          <a:xfrm>
            <a:off x="6134100" y="3877209"/>
            <a:ext cx="3505200" cy="904876"/>
            <a:chOff x="0" y="0"/>
            <a:chExt cx="3505200" cy="904875"/>
          </a:xfrm>
        </p:grpSpPr>
        <p:sp>
          <p:nvSpPr>
            <p:cNvPr id="899"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1800">
                  <a:latin typeface="Calibri"/>
                  <a:ea typeface="Calibri"/>
                  <a:cs typeface="Calibri"/>
                  <a:sym typeface="Calibri"/>
                </a:defRPr>
              </a:pPr>
              <a:endParaRPr/>
            </a:p>
          </p:txBody>
        </p:sp>
        <p:sp>
          <p:nvSpPr>
            <p:cNvPr id="900" name="D. Perte de poids"/>
            <p:cNvSpPr txBox="1"/>
            <p:nvPr/>
          </p:nvSpPr>
          <p:spPr>
            <a:xfrm>
              <a:off x="58419" y="285893"/>
              <a:ext cx="3388362"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sz="1800">
                  <a:latin typeface="Calibri"/>
                  <a:ea typeface="Calibri"/>
                  <a:cs typeface="Calibri"/>
                  <a:sym typeface="Calibri"/>
                </a:defRPr>
              </a:pPr>
              <a:r>
                <a:t>D. </a:t>
              </a:r>
              <a:r>
                <a:rPr>
                  <a:solidFill>
                    <a:srgbClr val="4A4A4A"/>
                  </a:solidFill>
                </a:rPr>
                <a:t>Perte de poids</a:t>
              </a:r>
            </a:p>
          </p:txBody>
        </p:sp>
      </p:grpSp>
      <p:grpSp>
        <p:nvGrpSpPr>
          <p:cNvPr id="904" name="Ορθογώνιο 11"/>
          <p:cNvGrpSpPr/>
          <p:nvPr/>
        </p:nvGrpSpPr>
        <p:grpSpPr>
          <a:xfrm>
            <a:off x="2112607" y="3877209"/>
            <a:ext cx="3505201" cy="904876"/>
            <a:chOff x="0" y="0"/>
            <a:chExt cx="3505200" cy="904875"/>
          </a:xfrm>
        </p:grpSpPr>
        <p:sp>
          <p:nvSpPr>
            <p:cNvPr id="902"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903" name="C. Hypertension artérielle"/>
            <p:cNvSpPr txBox="1"/>
            <p:nvPr/>
          </p:nvSpPr>
          <p:spPr>
            <a:xfrm>
              <a:off x="58419" y="285893"/>
              <a:ext cx="3388362"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C. Hypertension artérielle</a:t>
              </a:r>
            </a:p>
          </p:txBody>
        </p:sp>
      </p:grpSp>
      <p:sp>
        <p:nvSpPr>
          <p:cNvPr id="905" name="TextBox 6"/>
          <p:cNvSpPr txBox="1"/>
          <p:nvPr/>
        </p:nvSpPr>
        <p:spPr>
          <a:xfrm>
            <a:off x="2158327" y="1987413"/>
            <a:ext cx="2564865"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i="1"/>
            </a:lvl1pPr>
          </a:lstStyle>
          <a:p>
            <a:r>
              <a:t>Deux réponses sont correctes !</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Google Shape;561;p88"/>
          <p:cNvSpPr/>
          <p:nvPr/>
        </p:nvSpPr>
        <p:spPr>
          <a:xfrm>
            <a:off x="-2" y="1741570"/>
            <a:ext cx="6855834" cy="5116429"/>
          </a:xfrm>
          <a:custGeom>
            <a:avLst/>
            <a:gdLst/>
            <a:ahLst/>
            <a:cxnLst>
              <a:cxn ang="0">
                <a:pos x="wd2" y="hd2"/>
              </a:cxn>
              <a:cxn ang="5400000">
                <a:pos x="wd2" y="hd2"/>
              </a:cxn>
              <a:cxn ang="10800000">
                <a:pos x="wd2" y="hd2"/>
              </a:cxn>
              <a:cxn ang="16200000">
                <a:pos x="wd2" y="hd2"/>
              </a:cxn>
            </a:cxnLst>
            <a:rect l="0" t="0" r="r" b="b"/>
            <a:pathLst>
              <a:path w="21600" h="21600" extrusionOk="0">
                <a:moveTo>
                  <a:pt x="8073" y="0"/>
                </a:moveTo>
                <a:cubicBezTo>
                  <a:pt x="15544" y="0"/>
                  <a:pt x="21600" y="8115"/>
                  <a:pt x="21600" y="18126"/>
                </a:cubicBezTo>
                <a:cubicBezTo>
                  <a:pt x="21600" y="18751"/>
                  <a:pt x="21576" y="19370"/>
                  <a:pt x="21530" y="19979"/>
                </a:cubicBezTo>
                <a:lnTo>
                  <a:pt x="21346" y="21600"/>
                </a:lnTo>
                <a:lnTo>
                  <a:pt x="0" y="21600"/>
                </a:lnTo>
                <a:lnTo>
                  <a:pt x="0" y="3606"/>
                </a:lnTo>
                <a:lnTo>
                  <a:pt x="510" y="3096"/>
                </a:lnTo>
                <a:cubicBezTo>
                  <a:pt x="2669" y="1141"/>
                  <a:pt x="5271" y="0"/>
                  <a:pt x="8073" y="0"/>
                </a:cubicBezTo>
                <a:close/>
              </a:path>
            </a:pathLst>
          </a:custGeom>
          <a:solidFill>
            <a:srgbClr val="FFFFFF">
              <a:alpha val="80000"/>
            </a:srgbClr>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910" name="Google Shape;562;p88"/>
          <p:cNvSpPr/>
          <p:nvPr/>
        </p:nvSpPr>
        <p:spPr>
          <a:xfrm>
            <a:off x="-2" y="2037047"/>
            <a:ext cx="6596538" cy="4820952"/>
          </a:xfrm>
          <a:custGeom>
            <a:avLst/>
            <a:gdLst/>
            <a:ahLst/>
            <a:cxnLst>
              <a:cxn ang="0">
                <a:pos x="wd2" y="hd2"/>
              </a:cxn>
              <a:cxn ang="5400000">
                <a:pos x="wd2" y="hd2"/>
              </a:cxn>
              <a:cxn ang="10800000">
                <a:pos x="wd2" y="hd2"/>
              </a:cxn>
              <a:cxn ang="16200000">
                <a:pos x="wd2" y="hd2"/>
              </a:cxn>
            </a:cxnLst>
            <a:rect l="0" t="0" r="r" b="b"/>
            <a:pathLst>
              <a:path w="21600" h="21600" extrusionOk="0">
                <a:moveTo>
                  <a:pt x="8450" y="0"/>
                </a:moveTo>
                <a:cubicBezTo>
                  <a:pt x="15712" y="0"/>
                  <a:pt x="21600" y="8056"/>
                  <a:pt x="21600" y="17994"/>
                </a:cubicBezTo>
                <a:cubicBezTo>
                  <a:pt x="21600" y="18615"/>
                  <a:pt x="21577" y="19229"/>
                  <a:pt x="21532" y="19834"/>
                </a:cubicBezTo>
                <a:lnTo>
                  <a:pt x="21335" y="21600"/>
                </a:lnTo>
                <a:lnTo>
                  <a:pt x="0" y="21600"/>
                </a:lnTo>
                <a:lnTo>
                  <a:pt x="0" y="4214"/>
                </a:lnTo>
                <a:lnTo>
                  <a:pt x="85" y="4109"/>
                </a:lnTo>
                <a:cubicBezTo>
                  <a:pt x="2358" y="1542"/>
                  <a:pt x="5272" y="0"/>
                  <a:pt x="8450" y="0"/>
                </a:cubicBezTo>
                <a:close/>
              </a:path>
            </a:pathLst>
          </a:custGeom>
          <a:solidFill>
            <a:schemeClr val="accent5"/>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911" name="Google Shape;563;p88"/>
          <p:cNvSpPr txBox="1">
            <a:spLocks noGrp="1"/>
          </p:cNvSpPr>
          <p:nvPr>
            <p:ph type="title"/>
          </p:nvPr>
        </p:nvSpPr>
        <p:spPr>
          <a:xfrm>
            <a:off x="804671" y="2964257"/>
            <a:ext cx="5371047" cy="2552521"/>
          </a:xfrm>
          <a:prstGeom prst="rect">
            <a:avLst/>
          </a:prstGeom>
        </p:spPr>
        <p:txBody>
          <a:bodyPr anchor="b"/>
          <a:lstStyle/>
          <a:p>
            <a:pPr>
              <a:defRPr sz="3700">
                <a:solidFill>
                  <a:srgbClr val="FFFFFF"/>
                </a:solidFill>
              </a:defRPr>
            </a:pPr>
            <a:r>
              <a:t>ANNEXE I : </a:t>
            </a:r>
            <a:br/>
            <a:r>
              <a:t>INFORMATIONS SUPPLÉMENTAIRES SUR LA SANTÉ DES FEMMES</a:t>
            </a:r>
          </a:p>
        </p:txBody>
      </p:sp>
      <p:sp>
        <p:nvSpPr>
          <p:cNvPr id="912" name="Google Shape;564;p88"/>
          <p:cNvSpPr/>
          <p:nvPr/>
        </p:nvSpPr>
        <p:spPr>
          <a:xfrm>
            <a:off x="5794107" y="1"/>
            <a:ext cx="5614485" cy="26276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81" y="813"/>
                </a:lnTo>
                <a:cubicBezTo>
                  <a:pt x="21026" y="12489"/>
                  <a:pt x="16411" y="21600"/>
                  <a:pt x="10800" y="21600"/>
                </a:cubicBezTo>
                <a:cubicBezTo>
                  <a:pt x="5189" y="21600"/>
                  <a:pt x="574" y="12489"/>
                  <a:pt x="19" y="813"/>
                </a:cubicBezTo>
                <a:close/>
              </a:path>
            </a:pathLst>
          </a:custGeom>
          <a:solidFill>
            <a:srgbClr val="FFFFFF">
              <a:alpha val="80000"/>
            </a:srgbClr>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913" name="Google Shape;565;p88"/>
          <p:cNvSpPr/>
          <p:nvPr/>
        </p:nvSpPr>
        <p:spPr>
          <a:xfrm>
            <a:off x="6019834" y="1"/>
            <a:ext cx="5152930" cy="24110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81" y="807"/>
                </a:lnTo>
                <a:cubicBezTo>
                  <a:pt x="21026" y="12486"/>
                  <a:pt x="16411" y="21600"/>
                  <a:pt x="10800" y="21600"/>
                </a:cubicBezTo>
                <a:cubicBezTo>
                  <a:pt x="5189" y="21600"/>
                  <a:pt x="574" y="12486"/>
                  <a:pt x="19" y="807"/>
                </a:cubicBezTo>
                <a:close/>
              </a:path>
            </a:pathLst>
          </a:custGeom>
          <a:solidFill>
            <a:schemeClr val="accent4"/>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914" name="Google Shape;566;p88"/>
          <p:cNvSpPr/>
          <p:nvPr/>
        </p:nvSpPr>
        <p:spPr>
          <a:xfrm flipH="1">
            <a:off x="8466570" y="4021835"/>
            <a:ext cx="3725428" cy="2836166"/>
          </a:xfrm>
          <a:custGeom>
            <a:avLst/>
            <a:gdLst/>
            <a:ahLst/>
            <a:cxnLst>
              <a:cxn ang="0">
                <a:pos x="wd2" y="hd2"/>
              </a:cxn>
              <a:cxn ang="5400000">
                <a:pos x="wd2" y="hd2"/>
              </a:cxn>
              <a:cxn ang="10800000">
                <a:pos x="wd2" y="hd2"/>
              </a:cxn>
              <a:cxn ang="16200000">
                <a:pos x="wd2" y="hd2"/>
              </a:cxn>
            </a:cxnLst>
            <a:rect l="0" t="0" r="r" b="b"/>
            <a:pathLst>
              <a:path w="21600" h="21600" extrusionOk="0">
                <a:moveTo>
                  <a:pt x="8073" y="0"/>
                </a:moveTo>
                <a:cubicBezTo>
                  <a:pt x="15544" y="0"/>
                  <a:pt x="21600" y="7955"/>
                  <a:pt x="21600" y="17768"/>
                </a:cubicBezTo>
                <a:cubicBezTo>
                  <a:pt x="21600" y="18995"/>
                  <a:pt x="21505" y="20193"/>
                  <a:pt x="21325" y="21349"/>
                </a:cubicBezTo>
                <a:lnTo>
                  <a:pt x="21276" y="21600"/>
                </a:lnTo>
                <a:lnTo>
                  <a:pt x="0" y="21600"/>
                </a:lnTo>
                <a:lnTo>
                  <a:pt x="0" y="3535"/>
                </a:lnTo>
                <a:lnTo>
                  <a:pt x="510" y="3035"/>
                </a:lnTo>
                <a:cubicBezTo>
                  <a:pt x="2669" y="1119"/>
                  <a:pt x="5271" y="0"/>
                  <a:pt x="8073" y="0"/>
                </a:cubicBezTo>
                <a:close/>
              </a:path>
            </a:pathLst>
          </a:custGeom>
          <a:solidFill>
            <a:srgbClr val="FFFFFF">
              <a:alpha val="80000"/>
            </a:srgbClr>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915" name="Google Shape;567;p88"/>
          <p:cNvSpPr/>
          <p:nvPr/>
        </p:nvSpPr>
        <p:spPr>
          <a:xfrm flipH="1">
            <a:off x="8688464" y="4242851"/>
            <a:ext cx="3503535" cy="2615149"/>
          </a:xfrm>
          <a:custGeom>
            <a:avLst/>
            <a:gdLst/>
            <a:ahLst/>
            <a:cxnLst>
              <a:cxn ang="0">
                <a:pos x="wd2" y="hd2"/>
              </a:cxn>
              <a:cxn ang="5400000">
                <a:pos x="wd2" y="hd2"/>
              </a:cxn>
              <a:cxn ang="10800000">
                <a:pos x="wd2" y="hd2"/>
              </a:cxn>
              <a:cxn ang="16200000">
                <a:pos x="wd2" y="hd2"/>
              </a:cxn>
            </a:cxnLst>
            <a:rect l="0" t="0" r="r" b="b"/>
            <a:pathLst>
              <a:path w="21600" h="21600" extrusionOk="0">
                <a:moveTo>
                  <a:pt x="8450" y="0"/>
                </a:moveTo>
                <a:cubicBezTo>
                  <a:pt x="15712" y="0"/>
                  <a:pt x="21600" y="7888"/>
                  <a:pt x="21600" y="17618"/>
                </a:cubicBezTo>
                <a:cubicBezTo>
                  <a:pt x="21600" y="18834"/>
                  <a:pt x="21508" y="20022"/>
                  <a:pt x="21333" y="21168"/>
                </a:cubicBezTo>
                <a:lnTo>
                  <a:pt x="21250" y="21600"/>
                </a:lnTo>
                <a:lnTo>
                  <a:pt x="0" y="21600"/>
                </a:lnTo>
                <a:lnTo>
                  <a:pt x="0" y="4126"/>
                </a:lnTo>
                <a:lnTo>
                  <a:pt x="85" y="4023"/>
                </a:lnTo>
                <a:cubicBezTo>
                  <a:pt x="2358" y="1510"/>
                  <a:pt x="5272" y="0"/>
                  <a:pt x="8450" y="0"/>
                </a:cubicBezTo>
                <a:close/>
              </a:path>
            </a:pathLst>
          </a:custGeom>
          <a:solidFill>
            <a:srgbClr val="595959"/>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Google Shape;262;p17"/>
          <p:cNvSpPr txBox="1">
            <a:spLocks noGrp="1"/>
          </p:cNvSpPr>
          <p:nvPr>
            <p:ph type="title"/>
          </p:nvPr>
        </p:nvSpPr>
        <p:spPr>
          <a:xfrm>
            <a:off x="558000" y="1079998"/>
            <a:ext cx="10515601" cy="893181"/>
          </a:xfrm>
          <a:prstGeom prst="rect">
            <a:avLst/>
          </a:prstGeom>
        </p:spPr>
        <p:txBody>
          <a:bodyPr/>
          <a:lstStyle/>
          <a:p>
            <a:pPr>
              <a:defRPr sz="2000">
                <a:solidFill>
                  <a:srgbClr val="C01E24"/>
                </a:solidFill>
              </a:defRPr>
            </a:pPr>
            <a:r>
              <a:t>2.1</a:t>
            </a:r>
            <a:br/>
            <a:r>
              <a:rPr sz="3600"/>
              <a:t>Introduction à ce module</a:t>
            </a:r>
          </a:p>
        </p:txBody>
      </p:sp>
      <p:sp>
        <p:nvSpPr>
          <p:cNvPr id="235" name="Google Shape;263;p17"/>
          <p:cNvSpPr txBox="1">
            <a:spLocks noGrp="1"/>
          </p:cNvSpPr>
          <p:nvPr>
            <p:ph type="body" sz="quarter" idx="1"/>
          </p:nvPr>
        </p:nvSpPr>
        <p:spPr>
          <a:xfrm>
            <a:off x="557999" y="2159999"/>
            <a:ext cx="5157789" cy="503021"/>
          </a:xfrm>
          <a:prstGeom prst="rect">
            <a:avLst/>
          </a:prstGeom>
        </p:spPr>
        <p:txBody>
          <a:bodyPr/>
          <a:lstStyle>
            <a:lvl1pPr marL="0">
              <a:spcBef>
                <a:spcPts val="0"/>
              </a:spcBef>
              <a:defRPr sz="2200"/>
            </a:lvl1pPr>
          </a:lstStyle>
          <a:p>
            <a:r>
              <a:t>Objectifs</a:t>
            </a:r>
          </a:p>
        </p:txBody>
      </p:sp>
      <p:sp>
        <p:nvSpPr>
          <p:cNvPr id="236" name="Google Shape;264;p17"/>
          <p:cNvSpPr txBox="1">
            <a:spLocks noGrp="1"/>
          </p:cNvSpPr>
          <p:nvPr>
            <p:ph type="body" idx="21"/>
          </p:nvPr>
        </p:nvSpPr>
        <p:spPr>
          <a:xfrm>
            <a:off x="617620" y="2849842"/>
            <a:ext cx="5937122" cy="33550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342900" indent="-342900" algn="just">
              <a:lnSpc>
                <a:spcPct val="120000"/>
              </a:lnSpc>
              <a:spcBef>
                <a:spcPts val="1200"/>
              </a:spcBef>
              <a:buSzPts val="2000"/>
              <a:defRPr sz="2000"/>
            </a:pPr>
            <a:r>
              <a:rPr dirty="0"/>
              <a:t>Identifier les </a:t>
            </a:r>
            <a:r>
              <a:rPr dirty="0" err="1"/>
              <a:t>risques</a:t>
            </a:r>
            <a:r>
              <a:rPr dirty="0"/>
              <a:t> </a:t>
            </a:r>
            <a:r>
              <a:rPr dirty="0" err="1"/>
              <a:t>sanitaires</a:t>
            </a:r>
            <a:r>
              <a:rPr dirty="0"/>
              <a:t> </a:t>
            </a:r>
            <a:r>
              <a:rPr dirty="0" err="1"/>
              <a:t>avant</a:t>
            </a:r>
            <a:r>
              <a:rPr dirty="0"/>
              <a:t>, pendant et après le voyage dans le pays </a:t>
            </a:r>
            <a:r>
              <a:rPr dirty="0" err="1"/>
              <a:t>d'accueil</a:t>
            </a:r>
            <a:r>
              <a:rPr dirty="0"/>
              <a:t>.</a:t>
            </a:r>
          </a:p>
          <a:p>
            <a:pPr marL="342900" indent="-342900" algn="just">
              <a:lnSpc>
                <a:spcPct val="120000"/>
              </a:lnSpc>
              <a:spcBef>
                <a:spcPts val="1200"/>
              </a:spcBef>
              <a:buSzPts val="2000"/>
              <a:defRPr sz="2000" i="1"/>
            </a:pPr>
            <a:r>
              <a:rPr dirty="0"/>
              <a:t>Explorer </a:t>
            </a:r>
            <a:r>
              <a:rPr dirty="0" err="1"/>
              <a:t>sa</a:t>
            </a:r>
            <a:r>
              <a:rPr dirty="0"/>
              <a:t> </a:t>
            </a:r>
            <a:r>
              <a:rPr i="0" dirty="0"/>
              <a:t>santé physique et </a:t>
            </a:r>
            <a:r>
              <a:rPr i="0" dirty="0" err="1"/>
              <a:t>mentale</a:t>
            </a:r>
            <a:r>
              <a:rPr i="0" dirty="0"/>
              <a:t> </a:t>
            </a:r>
          </a:p>
          <a:p>
            <a:pPr marL="342900" indent="-342900" algn="just">
              <a:lnSpc>
                <a:spcPct val="120000"/>
              </a:lnSpc>
              <a:spcBef>
                <a:spcPts val="1200"/>
              </a:spcBef>
              <a:buSzPts val="2000"/>
              <a:defRPr sz="2000"/>
            </a:pPr>
            <a:r>
              <a:rPr dirty="0" err="1"/>
              <a:t>Apprendre</a:t>
            </a:r>
            <a:r>
              <a:rPr dirty="0"/>
              <a:t> les </a:t>
            </a:r>
            <a:r>
              <a:rPr dirty="0" err="1"/>
              <a:t>stratégies</a:t>
            </a:r>
            <a:r>
              <a:rPr dirty="0"/>
              <a:t> de </a:t>
            </a:r>
            <a:r>
              <a:rPr dirty="0" err="1"/>
              <a:t>médecine</a:t>
            </a:r>
            <a:r>
              <a:rPr dirty="0"/>
              <a:t> </a:t>
            </a:r>
            <a:r>
              <a:rPr dirty="0" err="1"/>
              <a:t>préventive</a:t>
            </a:r>
            <a:r>
              <a:rPr dirty="0"/>
              <a:t> et les </a:t>
            </a:r>
            <a:r>
              <a:rPr dirty="0" err="1"/>
              <a:t>utiliser</a:t>
            </a:r>
            <a:r>
              <a:rPr dirty="0"/>
              <a:t> pour </a:t>
            </a:r>
            <a:r>
              <a:rPr dirty="0" err="1"/>
              <a:t>améliorer</a:t>
            </a:r>
            <a:r>
              <a:rPr dirty="0"/>
              <a:t> </a:t>
            </a:r>
            <a:r>
              <a:rPr dirty="0" err="1"/>
              <a:t>sa</a:t>
            </a:r>
            <a:r>
              <a:rPr dirty="0"/>
              <a:t> santé.</a:t>
            </a:r>
          </a:p>
        </p:txBody>
      </p:sp>
      <p:grpSp>
        <p:nvGrpSpPr>
          <p:cNvPr id="239" name="Google Shape;267;p17"/>
          <p:cNvGrpSpPr/>
          <p:nvPr/>
        </p:nvGrpSpPr>
        <p:grpSpPr>
          <a:xfrm>
            <a:off x="11469623" y="1000854"/>
            <a:ext cx="722377" cy="868136"/>
            <a:chOff x="0" y="0"/>
            <a:chExt cx="722376" cy="868134"/>
          </a:xfrm>
        </p:grpSpPr>
        <p:sp>
          <p:nvSpPr>
            <p:cNvPr id="237" name="Rettangolo"/>
            <p:cNvSpPr/>
            <p:nvPr/>
          </p:nvSpPr>
          <p:spPr>
            <a:xfrm>
              <a:off x="-1" y="0"/>
              <a:ext cx="722378" cy="868135"/>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sz="2800">
                  <a:solidFill>
                    <a:srgbClr val="C00000"/>
                  </a:solidFill>
                  <a:latin typeface="Calibri"/>
                  <a:ea typeface="Calibri"/>
                  <a:cs typeface="Calibri"/>
                  <a:sym typeface="Calibri"/>
                </a:defRPr>
              </a:pPr>
              <a:endParaRPr/>
            </a:p>
          </p:txBody>
        </p:sp>
        <p:sp>
          <p:nvSpPr>
            <p:cNvPr id="238" name="2.1"/>
            <p:cNvSpPr txBox="1"/>
            <p:nvPr/>
          </p:nvSpPr>
          <p:spPr>
            <a:xfrm>
              <a:off x="45724" y="211708"/>
              <a:ext cx="630928" cy="4447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sz="2800">
                  <a:solidFill>
                    <a:srgbClr val="C00000"/>
                  </a:solidFill>
                  <a:latin typeface="Calibri"/>
                  <a:ea typeface="Calibri"/>
                  <a:cs typeface="Calibri"/>
                  <a:sym typeface="Calibri"/>
                </a:defRPr>
              </a:lvl1pPr>
            </a:lstStyle>
            <a:p>
              <a:r>
                <a:t>2.1</a:t>
              </a:r>
            </a:p>
          </p:txBody>
        </p:sp>
      </p:grpSp>
      <p:grpSp>
        <p:nvGrpSpPr>
          <p:cNvPr id="242" name="Google Shape;268;p17"/>
          <p:cNvGrpSpPr/>
          <p:nvPr/>
        </p:nvGrpSpPr>
        <p:grpSpPr>
          <a:xfrm>
            <a:off x="11472234" y="1836674"/>
            <a:ext cx="722377" cy="868136"/>
            <a:chOff x="0" y="0"/>
            <a:chExt cx="722376" cy="868134"/>
          </a:xfrm>
        </p:grpSpPr>
        <p:sp>
          <p:nvSpPr>
            <p:cNvPr id="240" name="Rettangolo"/>
            <p:cNvSpPr/>
            <p:nvPr/>
          </p:nvSpPr>
          <p:spPr>
            <a:xfrm>
              <a:off x="-1" y="0"/>
              <a:ext cx="722378" cy="868135"/>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sz="2400">
                  <a:solidFill>
                    <a:srgbClr val="FFFFFF"/>
                  </a:solidFill>
                  <a:latin typeface="Calibri"/>
                  <a:ea typeface="Calibri"/>
                  <a:cs typeface="Calibri"/>
                  <a:sym typeface="Calibri"/>
                </a:defRPr>
              </a:pPr>
              <a:endParaRPr/>
            </a:p>
          </p:txBody>
        </p:sp>
        <p:sp>
          <p:nvSpPr>
            <p:cNvPr id="241" name="2.2"/>
            <p:cNvSpPr txBox="1"/>
            <p:nvPr/>
          </p:nvSpPr>
          <p:spPr>
            <a:xfrm>
              <a:off x="45724" y="237852"/>
              <a:ext cx="630928" cy="392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sz="2400">
                  <a:solidFill>
                    <a:srgbClr val="FFFFFF"/>
                  </a:solidFill>
                  <a:latin typeface="Calibri"/>
                  <a:ea typeface="Calibri"/>
                  <a:cs typeface="Calibri"/>
                  <a:sym typeface="Calibri"/>
                </a:defRPr>
              </a:lvl1pPr>
            </a:lstStyle>
            <a:p>
              <a:r>
                <a:t>2.2</a:t>
              </a:r>
            </a:p>
          </p:txBody>
        </p:sp>
      </p:grpSp>
      <p:grpSp>
        <p:nvGrpSpPr>
          <p:cNvPr id="245" name="Google Shape;269;p17"/>
          <p:cNvGrpSpPr/>
          <p:nvPr/>
        </p:nvGrpSpPr>
        <p:grpSpPr>
          <a:xfrm>
            <a:off x="11469569" y="2631442"/>
            <a:ext cx="722377" cy="868136"/>
            <a:chOff x="0" y="0"/>
            <a:chExt cx="722376" cy="868134"/>
          </a:xfrm>
        </p:grpSpPr>
        <p:sp>
          <p:nvSpPr>
            <p:cNvPr id="243" name="Rettangolo"/>
            <p:cNvSpPr/>
            <p:nvPr/>
          </p:nvSpPr>
          <p:spPr>
            <a:xfrm>
              <a:off x="-1" y="0"/>
              <a:ext cx="722378" cy="868135"/>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sz="2400">
                  <a:solidFill>
                    <a:srgbClr val="FFFFFF"/>
                  </a:solidFill>
                  <a:latin typeface="Calibri"/>
                  <a:ea typeface="Calibri"/>
                  <a:cs typeface="Calibri"/>
                  <a:sym typeface="Calibri"/>
                </a:defRPr>
              </a:pPr>
              <a:endParaRPr/>
            </a:p>
          </p:txBody>
        </p:sp>
        <p:sp>
          <p:nvSpPr>
            <p:cNvPr id="244" name="2.3"/>
            <p:cNvSpPr txBox="1"/>
            <p:nvPr/>
          </p:nvSpPr>
          <p:spPr>
            <a:xfrm>
              <a:off x="45724" y="237852"/>
              <a:ext cx="630928" cy="392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sz="2400">
                  <a:solidFill>
                    <a:srgbClr val="FFFFFF"/>
                  </a:solidFill>
                  <a:latin typeface="Calibri"/>
                  <a:ea typeface="Calibri"/>
                  <a:cs typeface="Calibri"/>
                  <a:sym typeface="Calibri"/>
                </a:defRPr>
              </a:lvl1pPr>
            </a:lstStyle>
            <a:p>
              <a:r>
                <a:t>2.3</a:t>
              </a:r>
            </a:p>
          </p:txBody>
        </p:sp>
      </p:grpSp>
      <p:grpSp>
        <p:nvGrpSpPr>
          <p:cNvPr id="248" name="Google Shape;270;p17"/>
          <p:cNvGrpSpPr/>
          <p:nvPr/>
        </p:nvGrpSpPr>
        <p:grpSpPr>
          <a:xfrm>
            <a:off x="11469623" y="3499898"/>
            <a:ext cx="722377" cy="868135"/>
            <a:chOff x="0" y="0"/>
            <a:chExt cx="722376" cy="868134"/>
          </a:xfrm>
        </p:grpSpPr>
        <p:sp>
          <p:nvSpPr>
            <p:cNvPr id="246" name="Rettangolo"/>
            <p:cNvSpPr/>
            <p:nvPr/>
          </p:nvSpPr>
          <p:spPr>
            <a:xfrm>
              <a:off x="-1" y="0"/>
              <a:ext cx="722378" cy="868135"/>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sz="2400">
                  <a:solidFill>
                    <a:srgbClr val="FFFFFF"/>
                  </a:solidFill>
                  <a:latin typeface="Calibri"/>
                  <a:ea typeface="Calibri"/>
                  <a:cs typeface="Calibri"/>
                  <a:sym typeface="Calibri"/>
                </a:defRPr>
              </a:pPr>
              <a:endParaRPr/>
            </a:p>
          </p:txBody>
        </p:sp>
        <p:sp>
          <p:nvSpPr>
            <p:cNvPr id="247" name="2.4"/>
            <p:cNvSpPr txBox="1"/>
            <p:nvPr/>
          </p:nvSpPr>
          <p:spPr>
            <a:xfrm>
              <a:off x="45724" y="237852"/>
              <a:ext cx="630928" cy="392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sz="2400">
                  <a:solidFill>
                    <a:srgbClr val="FFFFFF"/>
                  </a:solidFill>
                  <a:latin typeface="Calibri"/>
                  <a:ea typeface="Calibri"/>
                  <a:cs typeface="Calibri"/>
                  <a:sym typeface="Calibri"/>
                </a:defRPr>
              </a:lvl1pPr>
            </a:lstStyle>
            <a:p>
              <a:r>
                <a:t>2.4</a:t>
              </a:r>
            </a:p>
          </p:txBody>
        </p:sp>
      </p:grpSp>
      <p:pic>
        <p:nvPicPr>
          <p:cNvPr id="249" name="Google Shape;163;p7" descr="Google Shape;163;p7"/>
          <p:cNvPicPr>
            <a:picLocks noChangeAspect="1"/>
          </p:cNvPicPr>
          <p:nvPr/>
        </p:nvPicPr>
        <p:blipFill>
          <a:blip r:embed="rId2">
            <a:extLst/>
          </a:blip>
          <a:stretch>
            <a:fillRect/>
          </a:stretch>
        </p:blipFill>
        <p:spPr>
          <a:xfrm>
            <a:off x="6554742" y="1392674"/>
            <a:ext cx="4518859" cy="3958470"/>
          </a:xfrm>
          <a:prstGeom prst="rect">
            <a:avLst/>
          </a:prstGeom>
          <a:ln w="12700">
            <a:miter lim="400000"/>
          </a:ln>
        </p:spPr>
      </p:pic>
      <p:sp>
        <p:nvSpPr>
          <p:cNvPr id="250" name="Google Shape;164;p7"/>
          <p:cNvSpPr txBox="1"/>
          <p:nvPr/>
        </p:nvSpPr>
        <p:spPr>
          <a:xfrm>
            <a:off x="7538720" y="2844225"/>
            <a:ext cx="2804160" cy="584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lvl1pPr>
              <a:defRPr sz="3200">
                <a:solidFill>
                  <a:srgbClr val="203864"/>
                </a:solidFill>
                <a:latin typeface="Calibri"/>
                <a:ea typeface="Calibri"/>
                <a:cs typeface="Calibri"/>
                <a:sym typeface="Calibri"/>
              </a:defRPr>
            </a:lvl1pPr>
          </a:lstStyle>
          <a:p>
            <a:r>
              <a:rPr dirty="0" err="1"/>
              <a:t>Commençons</a:t>
            </a:r>
            <a:r>
              <a:rPr dirty="0"/>
              <a:t>...</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Google Shape;386;p61"/>
          <p:cNvSpPr txBox="1">
            <a:spLocks noGrp="1"/>
          </p:cNvSpPr>
          <p:nvPr>
            <p:ph type="title"/>
          </p:nvPr>
        </p:nvSpPr>
        <p:spPr>
          <a:xfrm>
            <a:off x="415599" y="1151754"/>
            <a:ext cx="11360802" cy="763601"/>
          </a:xfrm>
          <a:prstGeom prst="rect">
            <a:avLst/>
          </a:prstGeom>
        </p:spPr>
        <p:txBody>
          <a:bodyPr/>
          <a:lstStyle>
            <a:lvl1pPr>
              <a:defRPr sz="2800"/>
            </a:lvl1pPr>
          </a:lstStyle>
          <a:p>
            <a:r>
              <a:t>Santé des femmes</a:t>
            </a:r>
          </a:p>
        </p:txBody>
      </p:sp>
      <p:sp>
        <p:nvSpPr>
          <p:cNvPr id="918" name="Google Shape;387;p61"/>
          <p:cNvSpPr txBox="1">
            <a:spLocks noGrp="1"/>
          </p:cNvSpPr>
          <p:nvPr>
            <p:ph type="body" idx="1"/>
          </p:nvPr>
        </p:nvSpPr>
        <p:spPr>
          <a:xfrm>
            <a:off x="415599" y="2382659"/>
            <a:ext cx="11360802" cy="3822472"/>
          </a:xfrm>
          <a:prstGeom prst="rect">
            <a:avLst/>
          </a:prstGeom>
        </p:spPr>
        <p:txBody>
          <a:bodyPr/>
          <a:lstStyle/>
          <a:p>
            <a:pPr marL="608965" indent="-456565" algn="just">
              <a:spcBef>
                <a:spcPts val="600"/>
              </a:spcBef>
              <a:buSzPts val="2000"/>
              <a:buChar char="▪"/>
              <a:defRPr sz="2000"/>
            </a:pPr>
            <a:r>
              <a:t>Certains problèmes de santé affectent les femmes différemment et plus fréquemment que les hommes.</a:t>
            </a:r>
          </a:p>
          <a:p>
            <a:pPr marL="608965" indent="-456565" algn="just">
              <a:spcBef>
                <a:spcPts val="600"/>
              </a:spcBef>
              <a:buSzPts val="2000"/>
              <a:buChar char="▪"/>
              <a:defRPr sz="2000"/>
            </a:pPr>
            <a:r>
              <a:t>Les femmes présentent des conditions de santé uniques, comme le </a:t>
            </a:r>
            <a:r>
              <a:rPr b="1"/>
              <a:t>cancer du sein, le cancer du col de l'utérus, la ménopause </a:t>
            </a:r>
            <a:r>
              <a:t>et les </a:t>
            </a:r>
            <a:r>
              <a:rPr b="1"/>
              <a:t>problèmes de grossesse.</a:t>
            </a:r>
          </a:p>
          <a:p>
            <a:pPr marL="608965" indent="-456565" algn="just">
              <a:spcBef>
                <a:spcPts val="600"/>
              </a:spcBef>
              <a:buSzPts val="2000"/>
              <a:buChar char="▪"/>
              <a:defRPr sz="2000"/>
            </a:pPr>
            <a:r>
              <a:t>En outre, les </a:t>
            </a:r>
            <a:r>
              <a:rPr b="1"/>
              <a:t>femmes sont plus souvent victimes de crises cardiaques que les hommes </a:t>
            </a:r>
            <a:r>
              <a:t>et sont plus susceptibles de souffrir de </a:t>
            </a:r>
            <a:r>
              <a:rPr b="1"/>
              <a:t>dépression </a:t>
            </a:r>
            <a:r>
              <a:t>ou d'anxiété. </a:t>
            </a:r>
          </a:p>
          <a:p>
            <a:pPr marL="608965" indent="-456565" algn="just">
              <a:spcBef>
                <a:spcPts val="600"/>
              </a:spcBef>
              <a:buSzPts val="2000"/>
              <a:buChar char="▪"/>
              <a:defRPr sz="2000" b="1"/>
            </a:pPr>
            <a:r>
              <a:t>Les femmes sont plus susceptibles de souffrir de troubles de l'appareil urinaire </a:t>
            </a:r>
            <a:r>
              <a:rPr b="0"/>
              <a:t>et d'être exposées à davantage de maladies </a:t>
            </a:r>
            <a:r>
              <a:t>sexuellement transmissibles.  </a:t>
            </a:r>
          </a:p>
        </p:txBody>
      </p:sp>
      <p:sp>
        <p:nvSpPr>
          <p:cNvPr id="919" name="Google Shape;388;p61"/>
          <p:cNvSpPr txBox="1"/>
          <p:nvPr/>
        </p:nvSpPr>
        <p:spPr>
          <a:xfrm>
            <a:off x="520328" y="1550792"/>
            <a:ext cx="10572979" cy="617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spAutoFit/>
          </a:bodyPr>
          <a:lstStyle>
            <a:lvl1pPr>
              <a:spcBef>
                <a:spcPts val="600"/>
              </a:spcBef>
              <a:defRPr sz="1800" b="1" i="1">
                <a:solidFill>
                  <a:srgbClr val="203864"/>
                </a:solidFill>
              </a:defRPr>
            </a:lvl1pPr>
          </a:lstStyle>
          <a:p>
            <a:r>
              <a:t>Que se passe-t-il si je tombe enceinte ou si je tombe malade ? Aurai-je accès à des soins de santé de qualité et abordables ?</a:t>
            </a:r>
          </a:p>
        </p:txBody>
      </p:sp>
      <p:pic>
        <p:nvPicPr>
          <p:cNvPr id="920" name="Google Shape;389;p61" descr="Google Shape;389;p61"/>
          <p:cNvPicPr>
            <a:picLocks noChangeAspect="1"/>
          </p:cNvPicPr>
          <p:nvPr/>
        </p:nvPicPr>
        <p:blipFill>
          <a:blip r:embed="rId2">
            <a:extLst/>
          </a:blip>
          <a:srcRect l="26648" t="70260" r="70336" b="24439"/>
          <a:stretch>
            <a:fillRect/>
          </a:stretch>
        </p:blipFill>
        <p:spPr>
          <a:xfrm flipH="1">
            <a:off x="-1905" y="6253758"/>
            <a:ext cx="610943" cy="604242"/>
          </a:xfrm>
          <a:prstGeom prst="rect">
            <a:avLst/>
          </a:prstGeom>
          <a:ln w="12700">
            <a:miter lim="400000"/>
          </a:ln>
        </p:spPr>
      </p:pic>
      <p:grpSp>
        <p:nvGrpSpPr>
          <p:cNvPr id="923" name="Google Shape;171;p8"/>
          <p:cNvGrpSpPr/>
          <p:nvPr/>
        </p:nvGrpSpPr>
        <p:grpSpPr>
          <a:xfrm>
            <a:off x="8134067" y="-1"/>
            <a:ext cx="4057933" cy="403328"/>
            <a:chOff x="0" y="0"/>
            <a:chExt cx="4057932" cy="403326"/>
          </a:xfrm>
        </p:grpSpPr>
        <p:sp>
          <p:nvSpPr>
            <p:cNvPr id="921" name="Rettangolo"/>
            <p:cNvSpPr/>
            <p:nvPr/>
          </p:nvSpPr>
          <p:spPr>
            <a:xfrm>
              <a:off x="-1" y="-1"/>
              <a:ext cx="4057934"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72000"/>
                </a:lnSpc>
                <a:defRPr sz="1500">
                  <a:solidFill>
                    <a:srgbClr val="FFFFFF"/>
                  </a:solidFill>
                  <a:effectLst>
                    <a:outerShdw blurRad="38100" dist="38100" dir="2700000" rotWithShape="0">
                      <a:srgbClr val="000000">
                        <a:alpha val="43137"/>
                      </a:srgbClr>
                    </a:outerShdw>
                  </a:effectLst>
                  <a:latin typeface="Calibri"/>
                  <a:ea typeface="Calibri"/>
                  <a:cs typeface="Calibri"/>
                  <a:sym typeface="Calibri"/>
                </a:defRPr>
              </a:pPr>
              <a:endParaRPr/>
            </a:p>
          </p:txBody>
        </p:sp>
        <p:sp>
          <p:nvSpPr>
            <p:cNvPr id="922" name="Annexe I : Informations complémentaires sur la santé des femmes"/>
            <p:cNvSpPr txBox="1"/>
            <p:nvPr/>
          </p:nvSpPr>
          <p:spPr>
            <a:xfrm>
              <a:off x="45724" y="-1"/>
              <a:ext cx="3966484"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defTabSz="886968">
                <a:lnSpc>
                  <a:spcPct val="72000"/>
                </a:lnSpc>
                <a:defRPr sz="1261">
                  <a:solidFill>
                    <a:srgbClr val="FFFFFF"/>
                  </a:solidFill>
                  <a:effectLst>
                    <a:outerShdw blurRad="36957" dist="36957" dir="2700000" rotWithShape="0">
                      <a:srgbClr val="000000">
                        <a:alpha val="43137"/>
                      </a:srgbClr>
                    </a:outerShdw>
                  </a:effectLst>
                  <a:latin typeface="Calibri"/>
                  <a:ea typeface="Calibri"/>
                  <a:cs typeface="Calibri"/>
                  <a:sym typeface="Calibri"/>
                </a:defRPr>
              </a:lvl1pPr>
            </a:lstStyle>
            <a:p>
              <a:r>
                <a:t>Annexe I : Informations complémentaires sur la santé des femmes</a:t>
              </a:r>
            </a:p>
          </p:txBody>
        </p:sp>
      </p:gr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Google Shape;395;p62"/>
          <p:cNvSpPr txBox="1">
            <a:spLocks noGrp="1"/>
          </p:cNvSpPr>
          <p:nvPr>
            <p:ph type="title"/>
          </p:nvPr>
        </p:nvSpPr>
        <p:spPr>
          <a:xfrm>
            <a:off x="415599" y="974344"/>
            <a:ext cx="11360802" cy="763601"/>
          </a:xfrm>
          <a:prstGeom prst="rect">
            <a:avLst/>
          </a:prstGeom>
        </p:spPr>
        <p:txBody>
          <a:bodyPr/>
          <a:lstStyle>
            <a:lvl1pPr>
              <a:defRPr sz="2800"/>
            </a:lvl1pPr>
          </a:lstStyle>
          <a:p>
            <a:r>
              <a:t> Santé des femmes</a:t>
            </a:r>
          </a:p>
        </p:txBody>
      </p:sp>
      <p:sp>
        <p:nvSpPr>
          <p:cNvPr id="926" name="Google Shape;396;p62"/>
          <p:cNvSpPr txBox="1"/>
          <p:nvPr/>
        </p:nvSpPr>
        <p:spPr>
          <a:xfrm>
            <a:off x="404616" y="1482055"/>
            <a:ext cx="8036767" cy="5243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indent="152400">
              <a:spcBef>
                <a:spcPts val="600"/>
              </a:spcBef>
              <a:defRPr sz="2400" b="1">
                <a:latin typeface="Calibri"/>
                <a:ea typeface="Calibri"/>
                <a:cs typeface="Calibri"/>
                <a:sym typeface="Calibri"/>
              </a:defRPr>
            </a:pPr>
            <a:r>
              <a:t>Dépression et anxiété</a:t>
            </a:r>
          </a:p>
          <a:p>
            <a:pPr marL="690562" lvl="1" indent="-354013">
              <a:spcBef>
                <a:spcPts val="600"/>
              </a:spcBef>
              <a:buClr>
                <a:srgbClr val="C01E24"/>
              </a:buClr>
              <a:buSzPts val="2000"/>
              <a:buFont typeface="Helvetica"/>
              <a:buChar char="▪"/>
              <a:defRPr sz="2000" b="1">
                <a:latin typeface="Calibri"/>
                <a:ea typeface="Calibri"/>
                <a:cs typeface="Calibri"/>
                <a:sym typeface="Calibri"/>
              </a:defRPr>
            </a:pPr>
            <a:r>
              <a:t>Les changements hormonaux </a:t>
            </a:r>
            <a:r>
              <a:rPr b="0"/>
              <a:t>naturels peuvent provoquer une dépression ou une anxiété. Le </a:t>
            </a:r>
            <a:r>
              <a:t>syndrome prémenstruel </a:t>
            </a:r>
            <a:r>
              <a:rPr b="0"/>
              <a:t>est fréquent chez les femmes, et de nombreuses femmes développent également une forme de </a:t>
            </a:r>
            <a:r>
              <a:t>dépression </a:t>
            </a:r>
            <a:r>
              <a:rPr b="0"/>
              <a:t>après l'accouchement, appelée </a:t>
            </a:r>
            <a:r>
              <a:t>"baby blues".</a:t>
            </a:r>
            <a:endParaRPr sz="1800"/>
          </a:p>
          <a:p>
            <a:pPr marL="690562" lvl="1" indent="-354013">
              <a:spcBef>
                <a:spcPts val="600"/>
              </a:spcBef>
              <a:buClr>
                <a:srgbClr val="C01E24"/>
              </a:buClr>
              <a:buSzPts val="2000"/>
              <a:buFont typeface="Helvetica"/>
              <a:buChar char="▪"/>
              <a:defRPr sz="2000" b="1">
                <a:latin typeface="Calibri"/>
                <a:ea typeface="Calibri"/>
                <a:cs typeface="Calibri"/>
                <a:sym typeface="Calibri"/>
              </a:defRPr>
            </a:pPr>
            <a:r>
              <a:t>La ménopause </a:t>
            </a:r>
            <a:r>
              <a:rPr b="0"/>
              <a:t>chez les femmes peut également provoquer une dépression</a:t>
            </a:r>
          </a:p>
          <a:p>
            <a:pPr indent="152400">
              <a:spcBef>
                <a:spcPts val="600"/>
              </a:spcBef>
              <a:defRPr sz="2400" b="1">
                <a:latin typeface="Calibri"/>
                <a:ea typeface="Calibri"/>
                <a:cs typeface="Calibri"/>
                <a:sym typeface="Calibri"/>
              </a:defRPr>
            </a:pPr>
            <a:r>
              <a:t>Problèmes de grossesse</a:t>
            </a:r>
          </a:p>
          <a:p>
            <a:pPr marL="690562" lvl="1" indent="-354013">
              <a:spcBef>
                <a:spcPts val="600"/>
              </a:spcBef>
              <a:buClr>
                <a:srgbClr val="C01E24"/>
              </a:buClr>
              <a:buSzPts val="2000"/>
              <a:buFont typeface="Helvetica"/>
              <a:buChar char="▪"/>
              <a:defRPr sz="2000">
                <a:latin typeface="Calibri"/>
                <a:ea typeface="Calibri"/>
                <a:cs typeface="Calibri"/>
                <a:sym typeface="Calibri"/>
              </a:defRPr>
            </a:pPr>
            <a:r>
              <a:t>La grossesse peut mene à une </a:t>
            </a:r>
            <a:r>
              <a:rPr b="1"/>
              <a:t>baisse des globules rouges </a:t>
            </a:r>
            <a:r>
              <a:t>chez une femme en bonne santé.</a:t>
            </a:r>
          </a:p>
          <a:p>
            <a:pPr marL="690562" lvl="1" indent="-354013">
              <a:spcBef>
                <a:spcPts val="600"/>
              </a:spcBef>
              <a:buClr>
                <a:srgbClr val="C01E24"/>
              </a:buClr>
              <a:buSzPts val="2000"/>
              <a:buFont typeface="Helvetica"/>
              <a:buChar char="▪"/>
              <a:defRPr sz="2000">
                <a:latin typeface="Calibri"/>
                <a:ea typeface="Calibri"/>
                <a:cs typeface="Calibri"/>
                <a:sym typeface="Calibri"/>
              </a:defRPr>
            </a:pPr>
            <a:r>
              <a:t>En outre, des conditions préexistantes telles que l'</a:t>
            </a:r>
            <a:r>
              <a:rPr b="1"/>
              <a:t>asthme</a:t>
            </a:r>
            <a:r>
              <a:t>, le </a:t>
            </a:r>
            <a:r>
              <a:rPr b="1"/>
              <a:t>diabète </a:t>
            </a:r>
            <a:r>
              <a:t>et la </a:t>
            </a:r>
            <a:r>
              <a:rPr b="1"/>
              <a:t>dépression </a:t>
            </a:r>
            <a:r>
              <a:t>peuvent aggraver la grossesse et menacer la santé de la mère et de l'enfant. </a:t>
            </a:r>
            <a:endParaRPr sz="1600"/>
          </a:p>
        </p:txBody>
      </p:sp>
      <p:pic>
        <p:nvPicPr>
          <p:cNvPr id="927" name="Google Shape;397;p62" descr="Google Shape;397;p62"/>
          <p:cNvPicPr>
            <a:picLocks noChangeAspect="1"/>
          </p:cNvPicPr>
          <p:nvPr/>
        </p:nvPicPr>
        <p:blipFill>
          <a:blip r:embed="rId2">
            <a:extLst/>
          </a:blip>
          <a:stretch>
            <a:fillRect/>
          </a:stretch>
        </p:blipFill>
        <p:spPr>
          <a:xfrm>
            <a:off x="9049281" y="1482055"/>
            <a:ext cx="2738102" cy="4114801"/>
          </a:xfrm>
          <a:prstGeom prst="rect">
            <a:avLst/>
          </a:prstGeom>
          <a:ln w="12700">
            <a:miter lim="400000"/>
          </a:ln>
        </p:spPr>
      </p:pic>
      <p:sp>
        <p:nvSpPr>
          <p:cNvPr id="928" name="Google Shape;398;p62"/>
          <p:cNvSpPr txBox="1"/>
          <p:nvPr/>
        </p:nvSpPr>
        <p:spPr>
          <a:xfrm>
            <a:off x="8487109" y="6417378"/>
            <a:ext cx="3418525"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3"/>
              </a:rPr>
              <a:t>Source </a:t>
            </a:r>
            <a:r>
              <a:rPr u="none"/>
              <a:t>| </a:t>
            </a:r>
            <a:r>
              <a:rPr>
                <a:solidFill>
                  <a:schemeClr val="accent5"/>
                </a:solidFill>
                <a:uFill>
                  <a:solidFill>
                    <a:schemeClr val="accent5"/>
                  </a:solidFill>
                </a:uFill>
                <a:hlinkClick r:id="rId4"/>
              </a:rPr>
              <a:t>Licence Pexels</a:t>
            </a:r>
          </a:p>
        </p:txBody>
      </p:sp>
      <p:pic>
        <p:nvPicPr>
          <p:cNvPr id="929" name="Google Shape;399;p62" descr="Google Shape;399;p62"/>
          <p:cNvPicPr>
            <a:picLocks noChangeAspect="1"/>
          </p:cNvPicPr>
          <p:nvPr/>
        </p:nvPicPr>
        <p:blipFill>
          <a:blip r:embed="rId5">
            <a:extLst/>
          </a:blip>
          <a:srcRect l="26648" t="70260" r="70336" b="24439"/>
          <a:stretch>
            <a:fillRect/>
          </a:stretch>
        </p:blipFill>
        <p:spPr>
          <a:xfrm flipH="1">
            <a:off x="-1905" y="6253758"/>
            <a:ext cx="610943" cy="604242"/>
          </a:xfrm>
          <a:prstGeom prst="rect">
            <a:avLst/>
          </a:prstGeom>
          <a:ln w="12700">
            <a:miter lim="400000"/>
          </a:ln>
        </p:spPr>
      </p:pic>
      <p:grpSp>
        <p:nvGrpSpPr>
          <p:cNvPr id="932" name="Google Shape;171;p8"/>
          <p:cNvGrpSpPr/>
          <p:nvPr/>
        </p:nvGrpSpPr>
        <p:grpSpPr>
          <a:xfrm>
            <a:off x="8134067" y="-1"/>
            <a:ext cx="4057933" cy="403328"/>
            <a:chOff x="0" y="0"/>
            <a:chExt cx="4057932" cy="403326"/>
          </a:xfrm>
        </p:grpSpPr>
        <p:sp>
          <p:nvSpPr>
            <p:cNvPr id="930" name="Rettangolo"/>
            <p:cNvSpPr/>
            <p:nvPr/>
          </p:nvSpPr>
          <p:spPr>
            <a:xfrm>
              <a:off x="-1" y="-1"/>
              <a:ext cx="4057934"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72000"/>
                </a:lnSpc>
                <a:defRPr sz="1500">
                  <a:solidFill>
                    <a:srgbClr val="FFFFFF"/>
                  </a:solidFill>
                  <a:effectLst>
                    <a:outerShdw blurRad="38100" dist="38100" dir="2700000" rotWithShape="0">
                      <a:srgbClr val="000000">
                        <a:alpha val="43137"/>
                      </a:srgbClr>
                    </a:outerShdw>
                  </a:effectLst>
                  <a:latin typeface="Calibri"/>
                  <a:ea typeface="Calibri"/>
                  <a:cs typeface="Calibri"/>
                  <a:sym typeface="Calibri"/>
                </a:defRPr>
              </a:pPr>
              <a:endParaRPr/>
            </a:p>
          </p:txBody>
        </p:sp>
        <p:sp>
          <p:nvSpPr>
            <p:cNvPr id="931" name="Annexe I : Informations supplémentaires sur la santé des femmes"/>
            <p:cNvSpPr txBox="1"/>
            <p:nvPr/>
          </p:nvSpPr>
          <p:spPr>
            <a:xfrm>
              <a:off x="45724" y="-1"/>
              <a:ext cx="3966484"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defTabSz="886968">
                <a:lnSpc>
                  <a:spcPct val="72000"/>
                </a:lnSpc>
                <a:defRPr sz="1261">
                  <a:solidFill>
                    <a:srgbClr val="FFFFFF"/>
                  </a:solidFill>
                  <a:effectLst>
                    <a:outerShdw blurRad="36957" dist="36957" dir="2700000" rotWithShape="0">
                      <a:srgbClr val="000000">
                        <a:alpha val="43137"/>
                      </a:srgbClr>
                    </a:outerShdw>
                  </a:effectLst>
                  <a:latin typeface="Calibri"/>
                  <a:ea typeface="Calibri"/>
                  <a:cs typeface="Calibri"/>
                  <a:sym typeface="Calibri"/>
                </a:defRPr>
              </a:lvl1pPr>
            </a:lstStyle>
            <a:p>
              <a:r>
                <a:t>Annexe I : Informations supplémentaires sur la santé des femmes</a:t>
              </a:r>
            </a:p>
          </p:txBody>
        </p:sp>
      </p:gr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 name="Google Shape;405;p63"/>
          <p:cNvSpPr txBox="1">
            <a:spLocks noGrp="1"/>
          </p:cNvSpPr>
          <p:nvPr>
            <p:ph type="title"/>
          </p:nvPr>
        </p:nvSpPr>
        <p:spPr>
          <a:xfrm>
            <a:off x="575243" y="619760"/>
            <a:ext cx="11360802" cy="671045"/>
          </a:xfrm>
          <a:prstGeom prst="rect">
            <a:avLst/>
          </a:prstGeom>
        </p:spPr>
        <p:txBody>
          <a:bodyPr/>
          <a:lstStyle>
            <a:lvl1pPr>
              <a:defRPr sz="2800"/>
            </a:lvl1pPr>
          </a:lstStyle>
          <a:p>
            <a:r>
              <a:rPr dirty="0"/>
              <a:t>Santé des femmes</a:t>
            </a:r>
          </a:p>
        </p:txBody>
      </p:sp>
      <p:sp>
        <p:nvSpPr>
          <p:cNvPr id="935" name="Google Shape;406;p63"/>
          <p:cNvSpPr txBox="1">
            <a:spLocks noGrp="1"/>
          </p:cNvSpPr>
          <p:nvPr>
            <p:ph type="body" idx="1"/>
          </p:nvPr>
        </p:nvSpPr>
        <p:spPr>
          <a:xfrm>
            <a:off x="415600" y="1158241"/>
            <a:ext cx="7621495" cy="5568326"/>
          </a:xfrm>
          <a:prstGeom prst="rect">
            <a:avLst/>
          </a:prstGeom>
        </p:spPr>
        <p:txBody>
          <a:bodyPr/>
          <a:lstStyle/>
          <a:p>
            <a:pPr marL="608965" indent="-456565" algn="just">
              <a:buFontTx/>
              <a:buChar char="▪"/>
              <a:defRPr b="1"/>
            </a:pPr>
            <a:r>
              <a:rPr dirty="0"/>
              <a:t>Maladies auto-immunes</a:t>
            </a:r>
          </a:p>
          <a:p>
            <a:pPr marL="801687" lvl="1" indent="-336550" algn="just">
              <a:spcBef>
                <a:spcPts val="2100"/>
              </a:spcBef>
              <a:buSzPts val="2000"/>
              <a:defRPr sz="2000"/>
            </a:pPr>
            <a:r>
              <a:rPr dirty="0"/>
              <a:t>Elle se </a:t>
            </a:r>
            <a:r>
              <a:rPr dirty="0" err="1"/>
              <a:t>produit</a:t>
            </a:r>
            <a:r>
              <a:rPr dirty="0"/>
              <a:t> </a:t>
            </a:r>
            <a:r>
              <a:rPr dirty="0" err="1"/>
              <a:t>lorsque</a:t>
            </a:r>
            <a:r>
              <a:rPr dirty="0"/>
              <a:t> les </a:t>
            </a:r>
            <a:r>
              <a:rPr b="1" dirty="0"/>
              <a:t>cellules de </a:t>
            </a:r>
            <a:r>
              <a:rPr b="1" dirty="0" err="1"/>
              <a:t>l'organisme</a:t>
            </a:r>
            <a:r>
              <a:rPr b="1" dirty="0"/>
              <a:t> </a:t>
            </a:r>
            <a:r>
              <a:rPr dirty="0"/>
              <a:t>qui </a:t>
            </a:r>
            <a:r>
              <a:rPr dirty="0" err="1"/>
              <a:t>éliminent</a:t>
            </a:r>
            <a:r>
              <a:rPr dirty="0"/>
              <a:t> les menaces, </a:t>
            </a:r>
            <a:r>
              <a:rPr dirty="0" err="1"/>
              <a:t>comme</a:t>
            </a:r>
            <a:r>
              <a:rPr dirty="0"/>
              <a:t> les virus, </a:t>
            </a:r>
            <a:r>
              <a:rPr b="1" dirty="0" err="1"/>
              <a:t>attaquent</a:t>
            </a:r>
            <a:r>
              <a:rPr b="1" dirty="0"/>
              <a:t> les cellules </a:t>
            </a:r>
            <a:r>
              <a:rPr b="1" dirty="0" err="1"/>
              <a:t>saines</a:t>
            </a:r>
            <a:r>
              <a:rPr dirty="0"/>
              <a:t>.</a:t>
            </a:r>
            <a:endParaRPr sz="2200" b="1" dirty="0"/>
          </a:p>
          <a:p>
            <a:pPr marL="801687" lvl="1" indent="-336550" algn="just">
              <a:buSzPts val="2000"/>
              <a:defRPr sz="2000"/>
            </a:pPr>
            <a:r>
              <a:rPr dirty="0" err="1"/>
              <a:t>Cette</a:t>
            </a:r>
            <a:r>
              <a:rPr dirty="0"/>
              <a:t> affection </a:t>
            </a:r>
            <a:r>
              <a:rPr dirty="0" err="1"/>
              <a:t>touche</a:t>
            </a:r>
            <a:r>
              <a:rPr dirty="0"/>
              <a:t> les femmes et se </a:t>
            </a:r>
            <a:r>
              <a:rPr dirty="0" err="1"/>
              <a:t>manifeste</a:t>
            </a:r>
            <a:r>
              <a:rPr dirty="0"/>
              <a:t> par des </a:t>
            </a:r>
            <a:r>
              <a:rPr dirty="0" err="1"/>
              <a:t>symptômes</a:t>
            </a:r>
            <a:r>
              <a:rPr dirty="0"/>
              <a:t> </a:t>
            </a:r>
            <a:r>
              <a:rPr dirty="0" err="1"/>
              <a:t>tels</a:t>
            </a:r>
            <a:r>
              <a:rPr dirty="0"/>
              <a:t> que </a:t>
            </a:r>
            <a:r>
              <a:rPr dirty="0" err="1"/>
              <a:t>l'</a:t>
            </a:r>
            <a:r>
              <a:rPr b="1" dirty="0" err="1"/>
              <a:t>épuisement</a:t>
            </a:r>
            <a:r>
              <a:rPr b="1" dirty="0"/>
              <a:t>, </a:t>
            </a:r>
            <a:r>
              <a:rPr b="1" dirty="0" err="1"/>
              <a:t>une</a:t>
            </a:r>
            <a:r>
              <a:rPr b="1" dirty="0"/>
              <a:t> </a:t>
            </a:r>
            <a:r>
              <a:rPr b="1" dirty="0" err="1"/>
              <a:t>légère</a:t>
            </a:r>
            <a:r>
              <a:rPr b="1" dirty="0"/>
              <a:t> </a:t>
            </a:r>
            <a:r>
              <a:rPr b="1" dirty="0" err="1"/>
              <a:t>fièvre</a:t>
            </a:r>
            <a:r>
              <a:rPr b="1" dirty="0"/>
              <a:t>, des </a:t>
            </a:r>
            <a:r>
              <a:rPr b="1" dirty="0" err="1"/>
              <a:t>douleurs</a:t>
            </a:r>
            <a:r>
              <a:rPr b="1" dirty="0"/>
              <a:t>, </a:t>
            </a:r>
            <a:r>
              <a:rPr b="1" dirty="0" err="1"/>
              <a:t>une</a:t>
            </a:r>
            <a:r>
              <a:rPr b="1" dirty="0"/>
              <a:t> irritation de la </a:t>
            </a:r>
            <a:r>
              <a:rPr b="1" dirty="0" err="1"/>
              <a:t>peau</a:t>
            </a:r>
            <a:r>
              <a:rPr b="1" dirty="0"/>
              <a:t> </a:t>
            </a:r>
            <a:r>
              <a:rPr dirty="0"/>
              <a:t>et des </a:t>
            </a:r>
            <a:r>
              <a:rPr b="1" dirty="0" err="1"/>
              <a:t>vertiges</a:t>
            </a:r>
            <a:r>
              <a:rPr dirty="0"/>
              <a:t>. (</a:t>
            </a:r>
            <a:r>
              <a:rPr dirty="0" err="1"/>
              <a:t>Département</a:t>
            </a:r>
            <a:r>
              <a:rPr dirty="0"/>
              <a:t> </a:t>
            </a:r>
            <a:r>
              <a:rPr dirty="0" err="1"/>
              <a:t>américain</a:t>
            </a:r>
            <a:r>
              <a:rPr dirty="0"/>
              <a:t> de la santé et des services </a:t>
            </a:r>
            <a:r>
              <a:rPr dirty="0" err="1"/>
              <a:t>sociaux</a:t>
            </a:r>
            <a:r>
              <a:rPr dirty="0"/>
              <a:t>)</a:t>
            </a:r>
          </a:p>
          <a:p>
            <a:pPr marL="608965" indent="-456565" algn="just">
              <a:spcBef>
                <a:spcPts val="1200"/>
              </a:spcBef>
              <a:buFontTx/>
              <a:buChar char="▪"/>
              <a:defRPr b="1"/>
            </a:pPr>
            <a:r>
              <a:rPr dirty="0"/>
              <a:t>Santé </a:t>
            </a:r>
            <a:r>
              <a:rPr dirty="0" err="1"/>
              <a:t>gynécologique</a:t>
            </a:r>
            <a:endParaRPr dirty="0"/>
          </a:p>
          <a:p>
            <a:pPr marL="801687" lvl="1" indent="-336550" algn="just">
              <a:spcBef>
                <a:spcPts val="2100"/>
              </a:spcBef>
              <a:buSzPts val="2000"/>
              <a:defRPr sz="2000"/>
            </a:pPr>
            <a:r>
              <a:rPr dirty="0"/>
              <a:t>Les </a:t>
            </a:r>
            <a:r>
              <a:rPr dirty="0" err="1"/>
              <a:t>saignements</a:t>
            </a:r>
            <a:r>
              <a:rPr dirty="0"/>
              <a:t> et les </a:t>
            </a:r>
            <a:r>
              <a:rPr dirty="0" err="1"/>
              <a:t>pertes</a:t>
            </a:r>
            <a:r>
              <a:rPr dirty="0"/>
              <a:t> </a:t>
            </a:r>
            <a:r>
              <a:rPr dirty="0" err="1"/>
              <a:t>sont</a:t>
            </a:r>
            <a:r>
              <a:rPr dirty="0"/>
              <a:t> </a:t>
            </a:r>
            <a:r>
              <a:rPr dirty="0" err="1"/>
              <a:t>une</a:t>
            </a:r>
            <a:r>
              <a:rPr dirty="0"/>
              <a:t> </a:t>
            </a:r>
            <a:r>
              <a:rPr dirty="0" err="1"/>
              <a:t>partie</a:t>
            </a:r>
            <a:r>
              <a:rPr dirty="0"/>
              <a:t> </a:t>
            </a:r>
            <a:r>
              <a:rPr dirty="0" err="1"/>
              <a:t>normale</a:t>
            </a:r>
            <a:r>
              <a:rPr dirty="0"/>
              <a:t> du cycle </a:t>
            </a:r>
            <a:r>
              <a:rPr dirty="0" err="1"/>
              <a:t>menstruel</a:t>
            </a:r>
            <a:r>
              <a:rPr dirty="0"/>
              <a:t>, </a:t>
            </a:r>
            <a:r>
              <a:rPr dirty="0" err="1"/>
              <a:t>mais</a:t>
            </a:r>
            <a:r>
              <a:rPr dirty="0"/>
              <a:t> les </a:t>
            </a:r>
            <a:r>
              <a:rPr dirty="0" err="1"/>
              <a:t>problèmes</a:t>
            </a:r>
            <a:r>
              <a:rPr dirty="0"/>
              <a:t> </a:t>
            </a:r>
            <a:r>
              <a:rPr dirty="0" err="1"/>
              <a:t>vaginaux</a:t>
            </a:r>
            <a:r>
              <a:rPr dirty="0"/>
              <a:t> </a:t>
            </a:r>
            <a:r>
              <a:rPr dirty="0" err="1"/>
              <a:t>peuvent</a:t>
            </a:r>
            <a:r>
              <a:rPr dirty="0"/>
              <a:t> </a:t>
            </a:r>
            <a:r>
              <a:rPr dirty="0" err="1"/>
              <a:t>également</a:t>
            </a:r>
            <a:r>
              <a:rPr dirty="0"/>
              <a:t> </a:t>
            </a:r>
            <a:r>
              <a:rPr dirty="0" err="1"/>
              <a:t>indiquer</a:t>
            </a:r>
            <a:r>
              <a:rPr dirty="0"/>
              <a:t> des </a:t>
            </a:r>
            <a:r>
              <a:rPr dirty="0" err="1"/>
              <a:t>problèmes</a:t>
            </a:r>
            <a:r>
              <a:rPr dirty="0"/>
              <a:t> graves </a:t>
            </a:r>
            <a:r>
              <a:rPr dirty="0" err="1"/>
              <a:t>tels</a:t>
            </a:r>
            <a:r>
              <a:rPr dirty="0"/>
              <a:t> que les </a:t>
            </a:r>
            <a:r>
              <a:rPr b="1" dirty="0"/>
              <a:t>maladies </a:t>
            </a:r>
            <a:r>
              <a:rPr b="1" dirty="0" err="1"/>
              <a:t>sexuellement</a:t>
            </a:r>
            <a:r>
              <a:rPr b="1" dirty="0"/>
              <a:t> </a:t>
            </a:r>
            <a:r>
              <a:rPr b="1" dirty="0" err="1"/>
              <a:t>transmissibles</a:t>
            </a:r>
            <a:r>
              <a:rPr b="1" dirty="0"/>
              <a:t> et le cancer de </a:t>
            </a:r>
            <a:r>
              <a:rPr b="1" dirty="0" err="1"/>
              <a:t>l'appareil</a:t>
            </a:r>
            <a:r>
              <a:rPr b="1" dirty="0"/>
              <a:t> </a:t>
            </a:r>
            <a:r>
              <a:rPr b="1" dirty="0" err="1"/>
              <a:t>reproducteur</a:t>
            </a:r>
            <a:r>
              <a:rPr dirty="0"/>
              <a:t>. Les infections </a:t>
            </a:r>
            <a:r>
              <a:rPr dirty="0" err="1"/>
              <a:t>légères</a:t>
            </a:r>
            <a:r>
              <a:rPr dirty="0"/>
              <a:t> et non </a:t>
            </a:r>
            <a:r>
              <a:rPr dirty="0" err="1"/>
              <a:t>contrôlées</a:t>
            </a:r>
            <a:r>
              <a:rPr dirty="0"/>
              <a:t> </a:t>
            </a:r>
            <a:r>
              <a:rPr dirty="0" err="1"/>
              <a:t>peuvent</a:t>
            </a:r>
            <a:r>
              <a:rPr dirty="0"/>
              <a:t> </a:t>
            </a:r>
            <a:r>
              <a:rPr dirty="0" err="1"/>
              <a:t>provoquer</a:t>
            </a:r>
            <a:r>
              <a:rPr dirty="0"/>
              <a:t> la </a:t>
            </a:r>
            <a:r>
              <a:rPr b="1" dirty="0" err="1"/>
              <a:t>stérilité</a:t>
            </a:r>
            <a:r>
              <a:rPr b="1" dirty="0"/>
              <a:t> </a:t>
            </a:r>
            <a:r>
              <a:rPr dirty="0" err="1"/>
              <a:t>ou</a:t>
            </a:r>
            <a:r>
              <a:rPr dirty="0"/>
              <a:t> </a:t>
            </a:r>
            <a:r>
              <a:rPr dirty="0" err="1"/>
              <a:t>une</a:t>
            </a:r>
            <a:r>
              <a:rPr dirty="0"/>
              <a:t> </a:t>
            </a:r>
            <a:r>
              <a:rPr b="1" dirty="0" err="1"/>
              <a:t>insuffisance</a:t>
            </a:r>
            <a:r>
              <a:rPr b="1" dirty="0"/>
              <a:t> </a:t>
            </a:r>
            <a:r>
              <a:rPr b="1" dirty="0" err="1"/>
              <a:t>rénale</a:t>
            </a:r>
            <a:r>
              <a:rPr dirty="0"/>
              <a:t>.</a:t>
            </a:r>
          </a:p>
        </p:txBody>
      </p:sp>
      <p:pic>
        <p:nvPicPr>
          <p:cNvPr id="936" name="Google Shape;407;p63" descr="Google Shape;407;p63"/>
          <p:cNvPicPr>
            <a:picLocks noChangeAspect="1"/>
          </p:cNvPicPr>
          <p:nvPr/>
        </p:nvPicPr>
        <p:blipFill>
          <a:blip r:embed="rId2">
            <a:extLst/>
          </a:blip>
          <a:stretch>
            <a:fillRect/>
          </a:stretch>
        </p:blipFill>
        <p:spPr>
          <a:xfrm>
            <a:off x="8923125" y="1815253"/>
            <a:ext cx="2740458" cy="4114801"/>
          </a:xfrm>
          <a:prstGeom prst="rect">
            <a:avLst/>
          </a:prstGeom>
          <a:ln w="12700">
            <a:miter lim="400000"/>
          </a:ln>
        </p:spPr>
      </p:pic>
      <p:sp>
        <p:nvSpPr>
          <p:cNvPr id="937" name="Google Shape;408;p63"/>
          <p:cNvSpPr txBox="1"/>
          <p:nvPr/>
        </p:nvSpPr>
        <p:spPr>
          <a:xfrm>
            <a:off x="620968" y="6523979"/>
            <a:ext cx="11047431" cy="280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spAutoFit/>
          </a:bodyPr>
          <a:lstStyle/>
          <a:p>
            <a:pPr>
              <a:spcBef>
                <a:spcPts val="600"/>
              </a:spcBef>
              <a:defRPr>
                <a:solidFill>
                  <a:srgbClr val="002060"/>
                </a:solidFill>
                <a:latin typeface="Calibri"/>
                <a:ea typeface="Calibri"/>
                <a:cs typeface="Calibri"/>
                <a:sym typeface="Calibri"/>
              </a:defRPr>
            </a:pPr>
            <a:r>
              <a:t>Pour plus d'informations </a:t>
            </a:r>
            <a:r>
              <a:rPr u="sng">
                <a:solidFill>
                  <a:schemeClr val="accent5"/>
                </a:solidFill>
                <a:uFill>
                  <a:solidFill>
                    <a:schemeClr val="accent5"/>
                  </a:solidFill>
                </a:uFill>
                <a:hlinkClick r:id="rId3"/>
              </a:rPr>
              <a:t>: https://northeast.jeffersonhealth.org/</a:t>
            </a:r>
          </a:p>
        </p:txBody>
      </p:sp>
      <p:sp>
        <p:nvSpPr>
          <p:cNvPr id="938" name="Google Shape;409;p63"/>
          <p:cNvSpPr txBox="1"/>
          <p:nvPr/>
        </p:nvSpPr>
        <p:spPr>
          <a:xfrm>
            <a:off x="8242464" y="6390321"/>
            <a:ext cx="337539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4"/>
              </a:rPr>
              <a:t>Source </a:t>
            </a:r>
            <a:r>
              <a:rPr u="none"/>
              <a:t>| </a:t>
            </a:r>
            <a:r>
              <a:rPr>
                <a:solidFill>
                  <a:schemeClr val="accent5"/>
                </a:solidFill>
                <a:uFill>
                  <a:solidFill>
                    <a:schemeClr val="accent5"/>
                  </a:solidFill>
                </a:uFill>
                <a:hlinkClick r:id="rId5"/>
              </a:rPr>
              <a:t>Licence Pexels</a:t>
            </a:r>
          </a:p>
        </p:txBody>
      </p:sp>
      <p:pic>
        <p:nvPicPr>
          <p:cNvPr id="939" name="Google Shape;410;p63" descr="Google Shape;410;p63"/>
          <p:cNvPicPr>
            <a:picLocks noChangeAspect="1"/>
          </p:cNvPicPr>
          <p:nvPr/>
        </p:nvPicPr>
        <p:blipFill>
          <a:blip r:embed="rId6">
            <a:extLst/>
          </a:blip>
          <a:srcRect l="26648" t="70260" r="70336" b="24439"/>
          <a:stretch>
            <a:fillRect/>
          </a:stretch>
        </p:blipFill>
        <p:spPr>
          <a:xfrm flipH="1">
            <a:off x="-1905" y="6253758"/>
            <a:ext cx="610943" cy="604242"/>
          </a:xfrm>
          <a:prstGeom prst="rect">
            <a:avLst/>
          </a:prstGeom>
          <a:ln w="12700">
            <a:miter lim="400000"/>
          </a:ln>
        </p:spPr>
      </p:pic>
      <p:grpSp>
        <p:nvGrpSpPr>
          <p:cNvPr id="942" name="Google Shape;171;p8"/>
          <p:cNvGrpSpPr/>
          <p:nvPr/>
        </p:nvGrpSpPr>
        <p:grpSpPr>
          <a:xfrm>
            <a:off x="8134067" y="-1"/>
            <a:ext cx="4057933" cy="403328"/>
            <a:chOff x="0" y="0"/>
            <a:chExt cx="4057932" cy="403326"/>
          </a:xfrm>
        </p:grpSpPr>
        <p:sp>
          <p:nvSpPr>
            <p:cNvPr id="940" name="Rettangolo"/>
            <p:cNvSpPr/>
            <p:nvPr/>
          </p:nvSpPr>
          <p:spPr>
            <a:xfrm>
              <a:off x="-1" y="-1"/>
              <a:ext cx="4057934"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72000"/>
                </a:lnSpc>
                <a:defRPr sz="1500">
                  <a:solidFill>
                    <a:srgbClr val="FFFFFF"/>
                  </a:solidFill>
                  <a:effectLst>
                    <a:outerShdw blurRad="38100" dist="38100" dir="2700000" rotWithShape="0">
                      <a:srgbClr val="000000">
                        <a:alpha val="43137"/>
                      </a:srgbClr>
                    </a:outerShdw>
                  </a:effectLst>
                  <a:latin typeface="Calibri"/>
                  <a:ea typeface="Calibri"/>
                  <a:cs typeface="Calibri"/>
                  <a:sym typeface="Calibri"/>
                </a:defRPr>
              </a:pPr>
              <a:endParaRPr/>
            </a:p>
          </p:txBody>
        </p:sp>
        <p:sp>
          <p:nvSpPr>
            <p:cNvPr id="941" name="Annexe I : Informations complémentaires sur la santé des femmes"/>
            <p:cNvSpPr txBox="1"/>
            <p:nvPr/>
          </p:nvSpPr>
          <p:spPr>
            <a:xfrm>
              <a:off x="45724" y="-1"/>
              <a:ext cx="3966484"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defTabSz="886968">
                <a:lnSpc>
                  <a:spcPct val="72000"/>
                </a:lnSpc>
                <a:defRPr sz="1261">
                  <a:solidFill>
                    <a:srgbClr val="FFFFFF"/>
                  </a:solidFill>
                  <a:effectLst>
                    <a:outerShdw blurRad="36957" dist="36957" dir="2700000" rotWithShape="0">
                      <a:srgbClr val="000000">
                        <a:alpha val="43137"/>
                      </a:srgbClr>
                    </a:outerShdw>
                  </a:effectLst>
                  <a:latin typeface="Calibri"/>
                  <a:ea typeface="Calibri"/>
                  <a:cs typeface="Calibri"/>
                  <a:sym typeface="Calibri"/>
                </a:defRPr>
              </a:lvl1pPr>
            </a:lstStyle>
            <a:p>
              <a:r>
                <a:t>Annexe I : Informations complémentaires sur la santé des femmes</a:t>
              </a:r>
            </a:p>
          </p:txBody>
        </p:sp>
      </p:gr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 name="Google Shape;416;p64"/>
          <p:cNvSpPr txBox="1">
            <a:spLocks noGrp="1"/>
          </p:cNvSpPr>
          <p:nvPr>
            <p:ph type="title"/>
          </p:nvPr>
        </p:nvSpPr>
        <p:spPr>
          <a:xfrm>
            <a:off x="367616" y="791669"/>
            <a:ext cx="10515601" cy="1325564"/>
          </a:xfrm>
          <a:prstGeom prst="rect">
            <a:avLst/>
          </a:prstGeom>
        </p:spPr>
        <p:txBody>
          <a:bodyPr/>
          <a:lstStyle/>
          <a:p>
            <a:r>
              <a:t>Soins spéciaux pendant la grossesse</a:t>
            </a:r>
          </a:p>
        </p:txBody>
      </p:sp>
      <p:sp>
        <p:nvSpPr>
          <p:cNvPr id="945" name="Google Shape;417;p64"/>
          <p:cNvSpPr txBox="1"/>
          <p:nvPr/>
        </p:nvSpPr>
        <p:spPr>
          <a:xfrm>
            <a:off x="430012" y="1579445"/>
            <a:ext cx="8221632" cy="646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nchor="b">
            <a:spAutoFit/>
          </a:bodyPr>
          <a:lstStyle>
            <a:lvl1pPr>
              <a:spcBef>
                <a:spcPts val="600"/>
              </a:spcBef>
              <a:defRPr sz="1800" b="1">
                <a:solidFill>
                  <a:srgbClr val="203864"/>
                </a:solidFill>
              </a:defRPr>
            </a:lvl1pPr>
          </a:lstStyle>
          <a:p>
            <a:r>
              <a:rPr dirty="0" err="1"/>
              <a:t>Quelles</a:t>
            </a:r>
            <a:r>
              <a:rPr dirty="0"/>
              <a:t> </a:t>
            </a:r>
            <a:r>
              <a:rPr dirty="0" err="1"/>
              <a:t>sont</a:t>
            </a:r>
            <a:r>
              <a:rPr dirty="0"/>
              <a:t> les </a:t>
            </a:r>
            <a:r>
              <a:rPr dirty="0" err="1"/>
              <a:t>ressources</a:t>
            </a:r>
            <a:r>
              <a:rPr dirty="0"/>
              <a:t> </a:t>
            </a:r>
            <a:r>
              <a:rPr dirty="0" err="1"/>
              <a:t>disponibles</a:t>
            </a:r>
            <a:r>
              <a:rPr dirty="0"/>
              <a:t> pour </a:t>
            </a:r>
            <a:r>
              <a:rPr dirty="0" err="1"/>
              <a:t>m'aider</a:t>
            </a:r>
            <a:r>
              <a:rPr dirty="0"/>
              <a:t> pendant la </a:t>
            </a:r>
            <a:r>
              <a:rPr dirty="0" err="1"/>
              <a:t>grossesse</a:t>
            </a:r>
            <a:r>
              <a:rPr dirty="0"/>
              <a:t> ?</a:t>
            </a:r>
          </a:p>
        </p:txBody>
      </p:sp>
      <p:sp>
        <p:nvSpPr>
          <p:cNvPr id="946" name="Google Shape;418;p64"/>
          <p:cNvSpPr txBox="1"/>
          <p:nvPr/>
        </p:nvSpPr>
        <p:spPr>
          <a:xfrm>
            <a:off x="365214" y="2337555"/>
            <a:ext cx="7297665" cy="23213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marL="457200" indent="-342900" algn="just">
              <a:spcBef>
                <a:spcPts val="600"/>
              </a:spcBef>
              <a:buClr>
                <a:srgbClr val="C01E24"/>
              </a:buClr>
              <a:buSzPts val="2000"/>
              <a:buChar char="▪"/>
              <a:defRPr sz="2000">
                <a:latin typeface="Calibri"/>
                <a:ea typeface="Calibri"/>
                <a:cs typeface="Calibri"/>
                <a:sym typeface="Calibri"/>
              </a:defRPr>
            </a:pPr>
            <a:r>
              <a:t>Les soins de grossesse consistent en des soins de santé </a:t>
            </a:r>
            <a:r>
              <a:rPr b="1"/>
              <a:t>prénataux </a:t>
            </a:r>
            <a:r>
              <a:t>(avant l'accouchement) et </a:t>
            </a:r>
            <a:r>
              <a:rPr b="1"/>
              <a:t>postnataux </a:t>
            </a:r>
            <a:r>
              <a:t>(après l'accouchement) pour les futures mères.</a:t>
            </a:r>
          </a:p>
          <a:p>
            <a:pPr marL="457200" indent="-342900" algn="just">
              <a:spcBef>
                <a:spcPts val="600"/>
              </a:spcBef>
              <a:buClr>
                <a:srgbClr val="C01E24"/>
              </a:buClr>
              <a:buSzPts val="2000"/>
              <a:buChar char="▪"/>
              <a:defRPr sz="2000">
                <a:latin typeface="Calibri"/>
                <a:ea typeface="Calibri"/>
                <a:cs typeface="Calibri"/>
                <a:sym typeface="Calibri"/>
              </a:defRPr>
            </a:pPr>
            <a:r>
              <a:t>Pendant cette période, les mères peuvent suivre des </a:t>
            </a:r>
            <a:r>
              <a:rPr b="1"/>
              <a:t>traitements et des formations </a:t>
            </a:r>
            <a:r>
              <a:t>spécifiques afin de garantir une grossesse et un accouchement sains pour la mère et l'enfant.</a:t>
            </a:r>
          </a:p>
        </p:txBody>
      </p:sp>
      <p:pic>
        <p:nvPicPr>
          <p:cNvPr id="947" name="Google Shape;419;p64" descr="Google Shape;419;p64"/>
          <p:cNvPicPr>
            <a:picLocks noChangeAspect="1"/>
          </p:cNvPicPr>
          <p:nvPr/>
        </p:nvPicPr>
        <p:blipFill>
          <a:blip r:embed="rId2">
            <a:extLst/>
          </a:blip>
          <a:stretch>
            <a:fillRect/>
          </a:stretch>
        </p:blipFill>
        <p:spPr>
          <a:xfrm>
            <a:off x="8651643" y="1619250"/>
            <a:ext cx="3156071" cy="4456623"/>
          </a:xfrm>
          <a:prstGeom prst="rect">
            <a:avLst/>
          </a:prstGeom>
          <a:ln w="12700">
            <a:miter lim="400000"/>
          </a:ln>
        </p:spPr>
      </p:pic>
      <p:sp>
        <p:nvSpPr>
          <p:cNvPr id="948" name="Google Shape;420;p64"/>
          <p:cNvSpPr txBox="1"/>
          <p:nvPr/>
        </p:nvSpPr>
        <p:spPr>
          <a:xfrm>
            <a:off x="8258953" y="6350187"/>
            <a:ext cx="3174111"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3"/>
              </a:rPr>
              <a:t>Source </a:t>
            </a:r>
            <a:r>
              <a:rPr u="none"/>
              <a:t>| </a:t>
            </a:r>
            <a:r>
              <a:rPr>
                <a:solidFill>
                  <a:schemeClr val="accent5"/>
                </a:solidFill>
                <a:uFill>
                  <a:solidFill>
                    <a:schemeClr val="accent5"/>
                  </a:solidFill>
                </a:uFill>
                <a:hlinkClick r:id="rId4"/>
              </a:rPr>
              <a:t>Licence Unsplash</a:t>
            </a:r>
          </a:p>
        </p:txBody>
      </p:sp>
      <p:grpSp>
        <p:nvGrpSpPr>
          <p:cNvPr id="951" name="Google Shape;171;p8"/>
          <p:cNvGrpSpPr/>
          <p:nvPr/>
        </p:nvGrpSpPr>
        <p:grpSpPr>
          <a:xfrm>
            <a:off x="8134067" y="-1"/>
            <a:ext cx="4057933" cy="403328"/>
            <a:chOff x="0" y="0"/>
            <a:chExt cx="4057932" cy="403326"/>
          </a:xfrm>
        </p:grpSpPr>
        <p:sp>
          <p:nvSpPr>
            <p:cNvPr id="949" name="Rettangolo"/>
            <p:cNvSpPr/>
            <p:nvPr/>
          </p:nvSpPr>
          <p:spPr>
            <a:xfrm>
              <a:off x="-1" y="-1"/>
              <a:ext cx="4057934"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72000"/>
                </a:lnSpc>
                <a:defRPr sz="1500">
                  <a:solidFill>
                    <a:srgbClr val="FFFFFF"/>
                  </a:solidFill>
                  <a:effectLst>
                    <a:outerShdw blurRad="38100" dist="38100" dir="2700000" rotWithShape="0">
                      <a:srgbClr val="000000">
                        <a:alpha val="43137"/>
                      </a:srgbClr>
                    </a:outerShdw>
                  </a:effectLst>
                  <a:latin typeface="Calibri"/>
                  <a:ea typeface="Calibri"/>
                  <a:cs typeface="Calibri"/>
                  <a:sym typeface="Calibri"/>
                </a:defRPr>
              </a:pPr>
              <a:endParaRPr/>
            </a:p>
          </p:txBody>
        </p:sp>
        <p:sp>
          <p:nvSpPr>
            <p:cNvPr id="950" name="Annexe I : Informations supplémentaires sur la santé des femmes"/>
            <p:cNvSpPr txBox="1"/>
            <p:nvPr/>
          </p:nvSpPr>
          <p:spPr>
            <a:xfrm>
              <a:off x="45724" y="-1"/>
              <a:ext cx="3966484"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defTabSz="886968">
                <a:lnSpc>
                  <a:spcPct val="72000"/>
                </a:lnSpc>
                <a:defRPr sz="1261">
                  <a:solidFill>
                    <a:srgbClr val="FFFFFF"/>
                  </a:solidFill>
                  <a:effectLst>
                    <a:outerShdw blurRad="36957" dist="36957" dir="2700000" rotWithShape="0">
                      <a:srgbClr val="000000">
                        <a:alpha val="43137"/>
                      </a:srgbClr>
                    </a:outerShdw>
                  </a:effectLst>
                  <a:latin typeface="Calibri"/>
                  <a:ea typeface="Calibri"/>
                  <a:cs typeface="Calibri"/>
                  <a:sym typeface="Calibri"/>
                </a:defRPr>
              </a:lvl1pPr>
            </a:lstStyle>
            <a:p>
              <a:r>
                <a:t>Annexe I : Informations supplémentaires sur la santé des femmes</a:t>
              </a:r>
            </a:p>
          </p:txBody>
        </p:sp>
      </p:gr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Google Shape;427;p80"/>
          <p:cNvSpPr txBox="1">
            <a:spLocks noGrp="1"/>
          </p:cNvSpPr>
          <p:nvPr>
            <p:ph type="title"/>
          </p:nvPr>
        </p:nvSpPr>
        <p:spPr>
          <a:xfrm>
            <a:off x="427232" y="723624"/>
            <a:ext cx="10515601" cy="1325563"/>
          </a:xfrm>
          <a:prstGeom prst="rect">
            <a:avLst/>
          </a:prstGeom>
        </p:spPr>
        <p:txBody>
          <a:bodyPr/>
          <a:lstStyle/>
          <a:p>
            <a:r>
              <a:t>Soins spéciaux pendant la grossesse</a:t>
            </a:r>
          </a:p>
        </p:txBody>
      </p:sp>
      <p:sp>
        <p:nvSpPr>
          <p:cNvPr id="954" name="Google Shape;428;p80"/>
          <p:cNvSpPr txBox="1">
            <a:spLocks noGrp="1"/>
          </p:cNvSpPr>
          <p:nvPr>
            <p:ph type="body" idx="1"/>
          </p:nvPr>
        </p:nvSpPr>
        <p:spPr>
          <a:xfrm>
            <a:off x="319489" y="1113691"/>
            <a:ext cx="10897860" cy="5025442"/>
          </a:xfrm>
          <a:prstGeom prst="rect">
            <a:avLst/>
          </a:prstGeom>
        </p:spPr>
        <p:txBody>
          <a:bodyPr/>
          <a:lstStyle/>
          <a:p>
            <a:pPr marL="217170" indent="22859">
              <a:buSzTx/>
              <a:buNone/>
              <a:defRPr sz="2800" b="1">
                <a:solidFill>
                  <a:srgbClr val="203864"/>
                </a:solidFill>
              </a:defRPr>
            </a:pPr>
            <a:endParaRPr dirty="0"/>
          </a:p>
          <a:p>
            <a:pPr marL="0" indent="114300">
              <a:buSzTx/>
              <a:buNone/>
              <a:defRPr sz="1800" b="1">
                <a:solidFill>
                  <a:srgbClr val="203864"/>
                </a:solidFill>
                <a:latin typeface="+mj-lt"/>
                <a:ea typeface="+mj-ea"/>
                <a:cs typeface="+mj-cs"/>
                <a:sym typeface="Arial"/>
              </a:defRPr>
            </a:pPr>
            <a:r>
              <a:rPr dirty="0" err="1"/>
              <a:t>Prénatal</a:t>
            </a:r>
            <a:endParaRPr dirty="0"/>
          </a:p>
          <a:p>
            <a:pPr marL="465137" lvl="1" indent="-352425" algn="just">
              <a:buSzPts val="2200"/>
              <a:defRPr sz="2200"/>
            </a:pPr>
            <a:r>
              <a:rPr dirty="0"/>
              <a:t>Les </a:t>
            </a:r>
            <a:r>
              <a:rPr dirty="0" err="1"/>
              <a:t>soins</a:t>
            </a:r>
            <a:r>
              <a:rPr dirty="0"/>
              <a:t> </a:t>
            </a:r>
            <a:r>
              <a:rPr dirty="0" err="1"/>
              <a:t>prénataux</a:t>
            </a:r>
            <a:r>
              <a:rPr dirty="0"/>
              <a:t> </a:t>
            </a:r>
            <a:r>
              <a:rPr dirty="0" err="1"/>
              <a:t>commencent</a:t>
            </a:r>
            <a:r>
              <a:rPr dirty="0"/>
              <a:t> au </a:t>
            </a:r>
            <a:r>
              <a:rPr dirty="0" err="1"/>
              <a:t>moins</a:t>
            </a:r>
            <a:r>
              <a:rPr dirty="0"/>
              <a:t> </a:t>
            </a:r>
            <a:r>
              <a:rPr b="1" dirty="0"/>
              <a:t>trois </a:t>
            </a:r>
            <a:r>
              <a:rPr b="1" dirty="0" err="1"/>
              <a:t>mois</a:t>
            </a:r>
            <a:r>
              <a:rPr b="1" dirty="0"/>
              <a:t> </a:t>
            </a:r>
            <a:r>
              <a:rPr b="1" dirty="0" err="1"/>
              <a:t>avant</a:t>
            </a:r>
            <a:r>
              <a:rPr b="1" dirty="0"/>
              <a:t> la conception </a:t>
            </a:r>
            <a:r>
              <a:rPr dirty="0"/>
              <a:t>et consistent à adopter des habitudes </a:t>
            </a:r>
            <a:r>
              <a:rPr dirty="0" err="1"/>
              <a:t>saines</a:t>
            </a:r>
            <a:r>
              <a:rPr dirty="0"/>
              <a:t> </a:t>
            </a:r>
            <a:r>
              <a:rPr dirty="0" err="1"/>
              <a:t>telles</a:t>
            </a:r>
            <a:r>
              <a:rPr dirty="0"/>
              <a:t> que ne pas </a:t>
            </a:r>
            <a:r>
              <a:rPr b="1" dirty="0" err="1"/>
              <a:t>fumer</a:t>
            </a:r>
            <a:r>
              <a:rPr b="1" dirty="0"/>
              <a:t> et ne pas prendre </a:t>
            </a:r>
            <a:r>
              <a:rPr b="1" dirty="0" err="1"/>
              <a:t>d'alcool</a:t>
            </a:r>
            <a:r>
              <a:rPr dirty="0"/>
              <a:t>, prendre des </a:t>
            </a:r>
            <a:r>
              <a:rPr b="1" dirty="0" err="1"/>
              <a:t>compléments</a:t>
            </a:r>
            <a:r>
              <a:rPr b="1" dirty="0"/>
              <a:t> </a:t>
            </a:r>
            <a:r>
              <a:rPr b="1" dirty="0" err="1"/>
              <a:t>alimentaires</a:t>
            </a:r>
            <a:r>
              <a:rPr dirty="0"/>
              <a:t>, prendre des </a:t>
            </a:r>
            <a:r>
              <a:rPr b="1" dirty="0" err="1"/>
              <a:t>compléments</a:t>
            </a:r>
            <a:r>
              <a:rPr b="1" dirty="0"/>
              <a:t> </a:t>
            </a:r>
            <a:r>
              <a:rPr b="1" dirty="0" err="1"/>
              <a:t>d'acide</a:t>
            </a:r>
            <a:r>
              <a:rPr b="1" dirty="0"/>
              <a:t> </a:t>
            </a:r>
            <a:r>
              <a:rPr b="1" dirty="0" err="1"/>
              <a:t>folique</a:t>
            </a:r>
            <a:r>
              <a:rPr b="1" dirty="0"/>
              <a:t> </a:t>
            </a:r>
            <a:r>
              <a:rPr dirty="0"/>
              <a:t>et </a:t>
            </a:r>
            <a:r>
              <a:rPr b="1" dirty="0" err="1"/>
              <a:t>éviter</a:t>
            </a:r>
            <a:r>
              <a:rPr b="1" dirty="0"/>
              <a:t> tout contact avec des </a:t>
            </a:r>
            <a:r>
              <a:rPr dirty="0"/>
              <a:t>substances </a:t>
            </a:r>
            <a:r>
              <a:rPr b="1" dirty="0" err="1"/>
              <a:t>toxiques</a:t>
            </a:r>
            <a:r>
              <a:rPr b="1" dirty="0"/>
              <a:t>. </a:t>
            </a:r>
          </a:p>
          <a:p>
            <a:pPr marL="465137" lvl="1" indent="-352425" algn="just">
              <a:buSzPts val="2200"/>
              <a:defRPr sz="2200"/>
            </a:pPr>
            <a:r>
              <a:rPr dirty="0" err="1"/>
              <a:t>Cela</a:t>
            </a:r>
            <a:r>
              <a:rPr dirty="0"/>
              <a:t> </a:t>
            </a:r>
            <a:r>
              <a:rPr b="1" dirty="0" err="1"/>
              <a:t>réduit</a:t>
            </a:r>
            <a:r>
              <a:rPr b="1" dirty="0"/>
              <a:t> les </a:t>
            </a:r>
            <a:r>
              <a:rPr b="1" dirty="0" err="1"/>
              <a:t>risques</a:t>
            </a:r>
            <a:r>
              <a:rPr b="1" dirty="0"/>
              <a:t> pendant la </a:t>
            </a:r>
            <a:r>
              <a:rPr b="1" dirty="0" err="1"/>
              <a:t>grossesse</a:t>
            </a:r>
            <a:r>
              <a:rPr b="1" dirty="0"/>
              <a:t> </a:t>
            </a:r>
            <a:r>
              <a:rPr dirty="0"/>
              <a:t>et </a:t>
            </a:r>
            <a:r>
              <a:rPr dirty="0" err="1"/>
              <a:t>augmente</a:t>
            </a:r>
            <a:r>
              <a:rPr dirty="0"/>
              <a:t> les chances d'un accouchement </a:t>
            </a:r>
            <a:r>
              <a:rPr dirty="0" err="1"/>
              <a:t>sûr</a:t>
            </a:r>
            <a:r>
              <a:rPr dirty="0"/>
              <a:t> et </a:t>
            </a:r>
            <a:r>
              <a:rPr dirty="0" err="1"/>
              <a:t>sain</a:t>
            </a:r>
            <a:r>
              <a:rPr dirty="0"/>
              <a:t>.</a:t>
            </a:r>
          </a:p>
        </p:txBody>
      </p:sp>
      <p:grpSp>
        <p:nvGrpSpPr>
          <p:cNvPr id="958" name="Google Shape;171;p8"/>
          <p:cNvGrpSpPr/>
          <p:nvPr/>
        </p:nvGrpSpPr>
        <p:grpSpPr>
          <a:xfrm>
            <a:off x="8134067" y="-1"/>
            <a:ext cx="4057933" cy="403328"/>
            <a:chOff x="0" y="0"/>
            <a:chExt cx="4057932" cy="403326"/>
          </a:xfrm>
        </p:grpSpPr>
        <p:sp>
          <p:nvSpPr>
            <p:cNvPr id="956" name="Rettangolo"/>
            <p:cNvSpPr/>
            <p:nvPr/>
          </p:nvSpPr>
          <p:spPr>
            <a:xfrm>
              <a:off x="-1" y="-1"/>
              <a:ext cx="4057934"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72000"/>
                </a:lnSpc>
                <a:defRPr sz="1500">
                  <a:solidFill>
                    <a:srgbClr val="FFFFFF"/>
                  </a:solidFill>
                  <a:effectLst>
                    <a:outerShdw blurRad="38100" dist="38100" dir="2700000" rotWithShape="0">
                      <a:srgbClr val="000000">
                        <a:alpha val="43137"/>
                      </a:srgbClr>
                    </a:outerShdw>
                  </a:effectLst>
                  <a:latin typeface="Calibri"/>
                  <a:ea typeface="Calibri"/>
                  <a:cs typeface="Calibri"/>
                  <a:sym typeface="Calibri"/>
                </a:defRPr>
              </a:pPr>
              <a:endParaRPr/>
            </a:p>
          </p:txBody>
        </p:sp>
        <p:sp>
          <p:nvSpPr>
            <p:cNvPr id="957" name="Annexe I : Informations complémentaires sur la santé des femmes"/>
            <p:cNvSpPr txBox="1"/>
            <p:nvPr/>
          </p:nvSpPr>
          <p:spPr>
            <a:xfrm>
              <a:off x="45724" y="-1"/>
              <a:ext cx="3966484"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defTabSz="886968">
                <a:lnSpc>
                  <a:spcPct val="72000"/>
                </a:lnSpc>
                <a:defRPr sz="1261">
                  <a:solidFill>
                    <a:srgbClr val="FFFFFF"/>
                  </a:solidFill>
                  <a:effectLst>
                    <a:outerShdw blurRad="36957" dist="36957" dir="2700000" rotWithShape="0">
                      <a:srgbClr val="000000">
                        <a:alpha val="43137"/>
                      </a:srgbClr>
                    </a:outerShdw>
                  </a:effectLst>
                  <a:latin typeface="Calibri"/>
                  <a:ea typeface="Calibri"/>
                  <a:cs typeface="Calibri"/>
                  <a:sym typeface="Calibri"/>
                </a:defRPr>
              </a:lvl1pPr>
            </a:lstStyle>
            <a:p>
              <a:r>
                <a:t>Annexe I : Informations complémentaires sur la santé des femmes</a:t>
              </a:r>
            </a:p>
          </p:txBody>
        </p:sp>
      </p:gr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 name="Google Shape;435;p65"/>
          <p:cNvSpPr txBox="1">
            <a:spLocks noGrp="1"/>
          </p:cNvSpPr>
          <p:nvPr>
            <p:ph type="title"/>
          </p:nvPr>
        </p:nvSpPr>
        <p:spPr>
          <a:xfrm>
            <a:off x="609036" y="1109038"/>
            <a:ext cx="11360802" cy="763601"/>
          </a:xfrm>
          <a:prstGeom prst="rect">
            <a:avLst/>
          </a:prstGeom>
        </p:spPr>
        <p:txBody>
          <a:bodyPr/>
          <a:lstStyle>
            <a:lvl1pPr>
              <a:defRPr sz="2800"/>
            </a:lvl1pPr>
          </a:lstStyle>
          <a:p>
            <a:r>
              <a:rPr dirty="0"/>
              <a:t>Pendant la </a:t>
            </a:r>
            <a:r>
              <a:rPr dirty="0" err="1"/>
              <a:t>grossesse</a:t>
            </a:r>
            <a:r>
              <a:rPr dirty="0"/>
              <a:t> (1)</a:t>
            </a:r>
          </a:p>
        </p:txBody>
      </p:sp>
      <p:sp>
        <p:nvSpPr>
          <p:cNvPr id="963" name="Google Shape;436;p65"/>
          <p:cNvSpPr txBox="1"/>
          <p:nvPr/>
        </p:nvSpPr>
        <p:spPr>
          <a:xfrm>
            <a:off x="415598" y="1872637"/>
            <a:ext cx="7495025" cy="3401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indent="186054">
              <a:defRPr sz="2000">
                <a:latin typeface="Calibri"/>
                <a:ea typeface="Calibri"/>
                <a:cs typeface="Calibri"/>
                <a:sym typeface="Calibri"/>
              </a:defRPr>
            </a:pPr>
            <a:r>
              <a:t>Une mère doit prévoir des </a:t>
            </a:r>
            <a:r>
              <a:rPr b="1"/>
              <a:t>soins de santé réguliers à </a:t>
            </a:r>
            <a:r>
              <a:t>chaque étape de la grossesse, par exemple :</a:t>
            </a:r>
            <a:endParaRPr sz="1800"/>
          </a:p>
          <a:p>
            <a:pPr indent="186054">
              <a:defRPr sz="2000">
                <a:latin typeface="Calibri"/>
                <a:ea typeface="Calibri"/>
                <a:cs typeface="Calibri"/>
                <a:sym typeface="Calibri"/>
              </a:defRPr>
            </a:pPr>
            <a:endParaRPr sz="1800"/>
          </a:p>
          <a:p>
            <a:pPr marL="986155" lvl="1" indent="-342900">
              <a:buClr>
                <a:srgbClr val="C01E24"/>
              </a:buClr>
              <a:buSzPts val="2000"/>
              <a:buFont typeface="Helvetica"/>
              <a:buChar char="▪"/>
              <a:defRPr sz="2000" b="1">
                <a:latin typeface="Calibri"/>
                <a:ea typeface="Calibri"/>
                <a:cs typeface="Calibri"/>
                <a:sym typeface="Calibri"/>
              </a:defRPr>
            </a:pPr>
            <a:r>
              <a:t>Tous les mois </a:t>
            </a:r>
            <a:r>
              <a:rPr b="0"/>
              <a:t>pendant les 6 premiers mois de la grossesse</a:t>
            </a:r>
          </a:p>
          <a:p>
            <a:pPr marL="177800" lvl="1" indent="573405">
              <a:defRPr sz="1700">
                <a:latin typeface="Calibri"/>
                <a:ea typeface="Calibri"/>
                <a:cs typeface="Calibri"/>
                <a:sym typeface="Calibri"/>
              </a:defRPr>
            </a:pPr>
            <a:endParaRPr b="0"/>
          </a:p>
          <a:p>
            <a:pPr marL="986155" lvl="1" indent="-342900">
              <a:buClr>
                <a:srgbClr val="C01E24"/>
              </a:buClr>
              <a:buSzPts val="2000"/>
              <a:buFont typeface="Helvetica"/>
              <a:buChar char="▪"/>
              <a:defRPr sz="2000" b="1">
                <a:latin typeface="Calibri"/>
                <a:ea typeface="Calibri"/>
                <a:cs typeface="Calibri"/>
                <a:sym typeface="Calibri"/>
              </a:defRPr>
            </a:pPr>
            <a:r>
              <a:t>Toutes les 2 semaines </a:t>
            </a:r>
            <a:r>
              <a:rPr b="0"/>
              <a:t>au cours des 7e et 8e mois de grossesse.</a:t>
            </a:r>
          </a:p>
          <a:p>
            <a:pPr marL="215900" lvl="1" indent="554355">
              <a:defRPr sz="2000">
                <a:latin typeface="Calibri"/>
                <a:ea typeface="Calibri"/>
                <a:cs typeface="Calibri"/>
                <a:sym typeface="Calibri"/>
              </a:defRPr>
            </a:pPr>
            <a:endParaRPr b="0"/>
          </a:p>
          <a:p>
            <a:pPr marL="986155" lvl="1" indent="-342900">
              <a:buClr>
                <a:srgbClr val="C01E24"/>
              </a:buClr>
              <a:buSzPts val="2000"/>
              <a:buFont typeface="Helvetica"/>
              <a:buChar char="▪"/>
              <a:defRPr sz="2000" b="1">
                <a:latin typeface="Calibri"/>
                <a:ea typeface="Calibri"/>
                <a:cs typeface="Calibri"/>
                <a:sym typeface="Calibri"/>
              </a:defRPr>
            </a:pPr>
            <a:r>
              <a:t>Chaque semaine </a:t>
            </a:r>
            <a:r>
              <a:rPr b="0"/>
              <a:t>pendant le 9e mois de grossesse</a:t>
            </a:r>
            <a:endParaRPr sz="1600"/>
          </a:p>
          <a:p>
            <a:pPr indent="186054">
              <a:defRPr sz="2000">
                <a:latin typeface="Calibri"/>
                <a:ea typeface="Calibri"/>
                <a:cs typeface="Calibri"/>
                <a:sym typeface="Calibri"/>
              </a:defRPr>
            </a:pPr>
            <a:endParaRPr sz="1600"/>
          </a:p>
          <a:p>
            <a:pPr indent="186054">
              <a:defRPr sz="1600">
                <a:latin typeface="Calibri"/>
                <a:ea typeface="Calibri"/>
                <a:cs typeface="Calibri"/>
                <a:sym typeface="Calibri"/>
              </a:defRPr>
            </a:pPr>
            <a:r>
              <a:t>       </a:t>
            </a:r>
          </a:p>
        </p:txBody>
      </p:sp>
      <p:sp>
        <p:nvSpPr>
          <p:cNvPr id="964" name="Google Shape;438;p65"/>
          <p:cNvSpPr txBox="1"/>
          <p:nvPr/>
        </p:nvSpPr>
        <p:spPr>
          <a:xfrm>
            <a:off x="9389287" y="6412796"/>
            <a:ext cx="2426489"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3"/>
              </a:rPr>
              <a:t>Source </a:t>
            </a:r>
            <a:r>
              <a:rPr u="none"/>
              <a:t>| </a:t>
            </a:r>
            <a:r>
              <a:rPr>
                <a:solidFill>
                  <a:schemeClr val="accent5"/>
                </a:solidFill>
                <a:uFill>
                  <a:solidFill>
                    <a:schemeClr val="accent5"/>
                  </a:solidFill>
                </a:uFill>
                <a:hlinkClick r:id="rId4"/>
              </a:rPr>
              <a:t>Licence Pexels</a:t>
            </a:r>
          </a:p>
        </p:txBody>
      </p:sp>
      <p:pic>
        <p:nvPicPr>
          <p:cNvPr id="965" name="Google Shape;439;p65" descr="Google Shape;439;p65"/>
          <p:cNvPicPr>
            <a:picLocks noChangeAspect="1"/>
          </p:cNvPicPr>
          <p:nvPr/>
        </p:nvPicPr>
        <p:blipFill>
          <a:blip r:embed="rId5">
            <a:extLst/>
          </a:blip>
          <a:srcRect l="26648" t="70260" r="70336" b="24439"/>
          <a:stretch>
            <a:fillRect/>
          </a:stretch>
        </p:blipFill>
        <p:spPr>
          <a:xfrm flipH="1">
            <a:off x="-1905" y="6253758"/>
            <a:ext cx="610943" cy="604242"/>
          </a:xfrm>
          <a:prstGeom prst="rect">
            <a:avLst/>
          </a:prstGeom>
          <a:ln w="12700">
            <a:miter lim="400000"/>
          </a:ln>
        </p:spPr>
      </p:pic>
      <p:grpSp>
        <p:nvGrpSpPr>
          <p:cNvPr id="968" name="Google Shape;171;p8"/>
          <p:cNvGrpSpPr/>
          <p:nvPr/>
        </p:nvGrpSpPr>
        <p:grpSpPr>
          <a:xfrm>
            <a:off x="8134067" y="-1"/>
            <a:ext cx="4057933" cy="403328"/>
            <a:chOff x="0" y="0"/>
            <a:chExt cx="4057932" cy="403326"/>
          </a:xfrm>
        </p:grpSpPr>
        <p:sp>
          <p:nvSpPr>
            <p:cNvPr id="966" name="Rettangolo"/>
            <p:cNvSpPr/>
            <p:nvPr/>
          </p:nvSpPr>
          <p:spPr>
            <a:xfrm>
              <a:off x="-1" y="-1"/>
              <a:ext cx="4057934"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72000"/>
                </a:lnSpc>
                <a:defRPr sz="1500">
                  <a:solidFill>
                    <a:srgbClr val="FFFFFF"/>
                  </a:solidFill>
                  <a:effectLst>
                    <a:outerShdw blurRad="38100" dist="38100" dir="2700000" rotWithShape="0">
                      <a:srgbClr val="000000">
                        <a:alpha val="43137"/>
                      </a:srgbClr>
                    </a:outerShdw>
                  </a:effectLst>
                  <a:latin typeface="Calibri"/>
                  <a:ea typeface="Calibri"/>
                  <a:cs typeface="Calibri"/>
                  <a:sym typeface="Calibri"/>
                </a:defRPr>
              </a:pPr>
              <a:endParaRPr/>
            </a:p>
          </p:txBody>
        </p:sp>
        <p:sp>
          <p:nvSpPr>
            <p:cNvPr id="967" name="Annexe I : Informations complémentaires sur la santé des femmes"/>
            <p:cNvSpPr txBox="1"/>
            <p:nvPr/>
          </p:nvSpPr>
          <p:spPr>
            <a:xfrm>
              <a:off x="45724" y="-1"/>
              <a:ext cx="3966484"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defTabSz="886968">
                <a:lnSpc>
                  <a:spcPct val="72000"/>
                </a:lnSpc>
                <a:defRPr sz="1261">
                  <a:solidFill>
                    <a:srgbClr val="FFFFFF"/>
                  </a:solidFill>
                  <a:effectLst>
                    <a:outerShdw blurRad="36957" dist="36957" dir="2700000" rotWithShape="0">
                      <a:srgbClr val="000000">
                        <a:alpha val="43137"/>
                      </a:srgbClr>
                    </a:outerShdw>
                  </a:effectLst>
                  <a:latin typeface="Calibri"/>
                  <a:ea typeface="Calibri"/>
                  <a:cs typeface="Calibri"/>
                  <a:sym typeface="Calibri"/>
                </a:defRPr>
              </a:lvl1pPr>
            </a:lstStyle>
            <a:p>
              <a:r>
                <a:t>Annexe I : Informations complémentaires sur la santé des femmes</a:t>
              </a:r>
            </a:p>
          </p:txBody>
        </p:sp>
      </p:grpSp>
      <p:pic>
        <p:nvPicPr>
          <p:cNvPr id="969" name="Picture 4" descr="Picture 4"/>
          <p:cNvPicPr>
            <a:picLocks noChangeAspect="1"/>
          </p:cNvPicPr>
          <p:nvPr/>
        </p:nvPicPr>
        <p:blipFill>
          <a:blip r:embed="rId6">
            <a:extLst/>
          </a:blip>
          <a:stretch>
            <a:fillRect/>
          </a:stretch>
        </p:blipFill>
        <p:spPr>
          <a:xfrm>
            <a:off x="8595813" y="975813"/>
            <a:ext cx="3484730" cy="5227093"/>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 name="Google Shape;445;p81"/>
          <p:cNvSpPr txBox="1">
            <a:spLocks noGrp="1"/>
          </p:cNvSpPr>
          <p:nvPr>
            <p:ph type="title"/>
          </p:nvPr>
        </p:nvSpPr>
        <p:spPr>
          <a:xfrm>
            <a:off x="609036" y="1195412"/>
            <a:ext cx="11360802" cy="763601"/>
          </a:xfrm>
          <a:prstGeom prst="rect">
            <a:avLst/>
          </a:prstGeom>
        </p:spPr>
        <p:txBody>
          <a:bodyPr/>
          <a:lstStyle>
            <a:lvl1pPr>
              <a:defRPr sz="2800"/>
            </a:lvl1pPr>
          </a:lstStyle>
          <a:p>
            <a:r>
              <a:t>Pendant la grossesse (2)</a:t>
            </a:r>
          </a:p>
        </p:txBody>
      </p:sp>
      <p:sp>
        <p:nvSpPr>
          <p:cNvPr id="974" name="Google Shape;446;p81"/>
          <p:cNvSpPr txBox="1"/>
          <p:nvPr/>
        </p:nvSpPr>
        <p:spPr>
          <a:xfrm>
            <a:off x="415599" y="1959012"/>
            <a:ext cx="11360802" cy="3761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indent="186054">
              <a:defRPr sz="1800" b="1">
                <a:solidFill>
                  <a:srgbClr val="203864"/>
                </a:solidFill>
              </a:defRPr>
            </a:pPr>
            <a:r>
              <a:t>Contrôles et tests de routine </a:t>
            </a:r>
          </a:p>
          <a:p>
            <a:pPr marL="738187" lvl="1" indent="-561975">
              <a:spcBef>
                <a:spcPts val="2100"/>
              </a:spcBef>
              <a:buClr>
                <a:srgbClr val="C01E24"/>
              </a:buClr>
              <a:buSzPts val="1900"/>
              <a:buFont typeface="Helvetica"/>
              <a:buChar char="▪"/>
              <a:defRPr sz="1900">
                <a:latin typeface="Calibri"/>
                <a:ea typeface="Calibri"/>
                <a:cs typeface="Calibri"/>
                <a:sym typeface="Calibri"/>
              </a:defRPr>
            </a:pPr>
            <a:r>
              <a:t>Examens de routine et dépistage, tels que les tests sanguins pour l'</a:t>
            </a:r>
            <a:r>
              <a:rPr sz="2000" b="1"/>
              <a:t>anémie, le VIH </a:t>
            </a:r>
            <a:r>
              <a:t>et le </a:t>
            </a:r>
            <a:r>
              <a:rPr sz="2000" b="1"/>
              <a:t>groupe sanguin.</a:t>
            </a:r>
          </a:p>
          <a:p>
            <a:pPr marL="738187" lvl="1" indent="-561975">
              <a:spcBef>
                <a:spcPts val="2100"/>
              </a:spcBef>
              <a:buClr>
                <a:srgbClr val="C01E24"/>
              </a:buClr>
              <a:buSzPts val="1900"/>
              <a:buFont typeface="Helvetica"/>
              <a:buChar char="▪"/>
              <a:defRPr sz="1900">
                <a:latin typeface="Calibri"/>
                <a:ea typeface="Calibri"/>
                <a:cs typeface="Calibri"/>
                <a:sym typeface="Calibri"/>
              </a:defRPr>
            </a:pPr>
            <a:r>
              <a:t>Surveillance de la </a:t>
            </a:r>
            <a:r>
              <a:rPr b="1"/>
              <a:t>pression sanguine</a:t>
            </a:r>
            <a:endParaRPr sz="1600" b="1"/>
          </a:p>
          <a:p>
            <a:pPr marL="738187" lvl="1" indent="-561975">
              <a:spcBef>
                <a:spcPts val="2100"/>
              </a:spcBef>
              <a:buClr>
                <a:srgbClr val="C01E24"/>
              </a:buClr>
              <a:buSzPts val="1900"/>
              <a:buFont typeface="Helvetica"/>
              <a:buChar char="▪"/>
              <a:defRPr sz="1900">
                <a:latin typeface="Calibri"/>
                <a:ea typeface="Calibri"/>
                <a:cs typeface="Calibri"/>
                <a:sym typeface="Calibri"/>
              </a:defRPr>
            </a:pPr>
            <a:r>
              <a:t>Mesure de la </a:t>
            </a:r>
            <a:r>
              <a:rPr b="1"/>
              <a:t>prise de poids</a:t>
            </a:r>
            <a:endParaRPr sz="1600" b="1"/>
          </a:p>
          <a:p>
            <a:pPr marL="738187" lvl="1" indent="-561975">
              <a:spcBef>
                <a:spcPts val="2100"/>
              </a:spcBef>
              <a:buClr>
                <a:srgbClr val="C01E24"/>
              </a:buClr>
              <a:buSzPts val="1900"/>
              <a:buFont typeface="Helvetica"/>
              <a:buChar char="▪"/>
              <a:defRPr sz="1900">
                <a:latin typeface="Calibri"/>
                <a:ea typeface="Calibri"/>
                <a:cs typeface="Calibri"/>
                <a:sym typeface="Calibri"/>
              </a:defRPr>
            </a:pPr>
            <a:r>
              <a:t>Surveillance de la </a:t>
            </a:r>
            <a:r>
              <a:rPr b="1"/>
              <a:t>croissance </a:t>
            </a:r>
            <a:r>
              <a:t>et du rythme </a:t>
            </a:r>
            <a:r>
              <a:rPr b="1"/>
              <a:t>cardiaque de l'enfant </a:t>
            </a:r>
            <a:endParaRPr sz="1600"/>
          </a:p>
          <a:p>
            <a:pPr marL="738187" lvl="1" indent="-561975">
              <a:spcBef>
                <a:spcPts val="2100"/>
              </a:spcBef>
              <a:buClr>
                <a:srgbClr val="C01E24"/>
              </a:buClr>
              <a:buSzPts val="1900"/>
              <a:buFont typeface="Helvetica"/>
              <a:buChar char="▪"/>
              <a:defRPr sz="1900">
                <a:latin typeface="Calibri"/>
                <a:ea typeface="Calibri"/>
                <a:cs typeface="Calibri"/>
                <a:sym typeface="Calibri"/>
              </a:defRPr>
            </a:pPr>
            <a:r>
              <a:t>Suivi d'un </a:t>
            </a:r>
            <a:r>
              <a:rPr b="1"/>
              <a:t>régime alimentaire et d'exercices spécifiques</a:t>
            </a:r>
            <a:endParaRPr sz="1600" b="1"/>
          </a:p>
          <a:p>
            <a:pPr marL="738187" lvl="1" indent="-561975">
              <a:spcBef>
                <a:spcPts val="2100"/>
              </a:spcBef>
              <a:buClr>
                <a:srgbClr val="C01E24"/>
              </a:buClr>
              <a:buSzPts val="1900"/>
              <a:buFont typeface="Helvetica"/>
              <a:buChar char="▪"/>
              <a:defRPr sz="1900">
                <a:latin typeface="Calibri"/>
                <a:ea typeface="Calibri"/>
                <a:cs typeface="Calibri"/>
                <a:sym typeface="Calibri"/>
              </a:defRPr>
            </a:pPr>
            <a:r>
              <a:t>Recommander des </a:t>
            </a:r>
            <a:r>
              <a:rPr b="1"/>
              <a:t>cours spécifiques pendant </a:t>
            </a:r>
            <a:r>
              <a:t>les</a:t>
            </a:r>
            <a:r>
              <a:rPr b="1"/>
              <a:t> </a:t>
            </a:r>
            <a:r>
              <a:t>différents stades de la grossesse</a:t>
            </a:r>
          </a:p>
        </p:txBody>
      </p:sp>
      <p:pic>
        <p:nvPicPr>
          <p:cNvPr id="975" name="Google Shape;447;p81" descr="Google Shape;447;p81"/>
          <p:cNvPicPr>
            <a:picLocks noChangeAspect="1"/>
          </p:cNvPicPr>
          <p:nvPr/>
        </p:nvPicPr>
        <p:blipFill>
          <a:blip r:embed="rId2">
            <a:extLst/>
          </a:blip>
          <a:srcRect l="26648" t="70260" r="70336" b="24439"/>
          <a:stretch>
            <a:fillRect/>
          </a:stretch>
        </p:blipFill>
        <p:spPr>
          <a:xfrm flipH="1">
            <a:off x="-1905" y="6253758"/>
            <a:ext cx="610943" cy="604242"/>
          </a:xfrm>
          <a:prstGeom prst="rect">
            <a:avLst/>
          </a:prstGeom>
          <a:ln w="12700">
            <a:miter lim="400000"/>
          </a:ln>
        </p:spPr>
      </p:pic>
      <p:grpSp>
        <p:nvGrpSpPr>
          <p:cNvPr id="978" name="Google Shape;171;p8"/>
          <p:cNvGrpSpPr/>
          <p:nvPr/>
        </p:nvGrpSpPr>
        <p:grpSpPr>
          <a:xfrm>
            <a:off x="8134067" y="-1"/>
            <a:ext cx="4057933" cy="403328"/>
            <a:chOff x="0" y="0"/>
            <a:chExt cx="4057932" cy="403326"/>
          </a:xfrm>
        </p:grpSpPr>
        <p:sp>
          <p:nvSpPr>
            <p:cNvPr id="976" name="Rettangolo"/>
            <p:cNvSpPr/>
            <p:nvPr/>
          </p:nvSpPr>
          <p:spPr>
            <a:xfrm>
              <a:off x="-1" y="-1"/>
              <a:ext cx="4057934"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72000"/>
                </a:lnSpc>
                <a:defRPr sz="1500">
                  <a:solidFill>
                    <a:srgbClr val="FFFFFF"/>
                  </a:solidFill>
                  <a:effectLst>
                    <a:outerShdw blurRad="38100" dist="38100" dir="2700000" rotWithShape="0">
                      <a:srgbClr val="000000">
                        <a:alpha val="43137"/>
                      </a:srgbClr>
                    </a:outerShdw>
                  </a:effectLst>
                  <a:latin typeface="Calibri"/>
                  <a:ea typeface="Calibri"/>
                  <a:cs typeface="Calibri"/>
                  <a:sym typeface="Calibri"/>
                </a:defRPr>
              </a:pPr>
              <a:endParaRPr/>
            </a:p>
          </p:txBody>
        </p:sp>
        <p:sp>
          <p:nvSpPr>
            <p:cNvPr id="977" name="Annexe I : Informations supplémentaires sur la santé des femmes"/>
            <p:cNvSpPr txBox="1"/>
            <p:nvPr/>
          </p:nvSpPr>
          <p:spPr>
            <a:xfrm>
              <a:off x="45724" y="-1"/>
              <a:ext cx="3966484"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defTabSz="886968">
                <a:lnSpc>
                  <a:spcPct val="72000"/>
                </a:lnSpc>
                <a:defRPr sz="1261">
                  <a:solidFill>
                    <a:srgbClr val="FFFFFF"/>
                  </a:solidFill>
                  <a:effectLst>
                    <a:outerShdw blurRad="36957" dist="36957" dir="2700000" rotWithShape="0">
                      <a:srgbClr val="000000">
                        <a:alpha val="43137"/>
                      </a:srgbClr>
                    </a:outerShdw>
                  </a:effectLst>
                  <a:latin typeface="Calibri"/>
                  <a:ea typeface="Calibri"/>
                  <a:cs typeface="Calibri"/>
                  <a:sym typeface="Calibri"/>
                </a:defRPr>
              </a:lvl1pPr>
            </a:lstStyle>
            <a:p>
              <a:r>
                <a:t>Annexe I : Informations supplémentaires sur la santé des femmes</a:t>
              </a:r>
            </a:p>
          </p:txBody>
        </p:sp>
      </p:gr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 name="Google Shape;453;p82"/>
          <p:cNvSpPr txBox="1">
            <a:spLocks noGrp="1"/>
          </p:cNvSpPr>
          <p:nvPr>
            <p:ph type="title"/>
          </p:nvPr>
        </p:nvSpPr>
        <p:spPr>
          <a:xfrm>
            <a:off x="415599" y="994564"/>
            <a:ext cx="11360802" cy="763601"/>
          </a:xfrm>
          <a:prstGeom prst="rect">
            <a:avLst/>
          </a:prstGeom>
        </p:spPr>
        <p:txBody>
          <a:bodyPr/>
          <a:lstStyle>
            <a:lvl1pPr>
              <a:defRPr sz="2800"/>
            </a:lvl1pPr>
          </a:lstStyle>
          <a:p>
            <a:r>
              <a:t>Pendant l’accouchement   </a:t>
            </a:r>
          </a:p>
        </p:txBody>
      </p:sp>
      <p:sp>
        <p:nvSpPr>
          <p:cNvPr id="981" name="Google Shape;454;p82"/>
          <p:cNvSpPr txBox="1"/>
          <p:nvPr/>
        </p:nvSpPr>
        <p:spPr>
          <a:xfrm>
            <a:off x="255440" y="1576546"/>
            <a:ext cx="6611140" cy="52773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indent="186054">
              <a:defRPr sz="1800" b="1">
                <a:solidFill>
                  <a:srgbClr val="203864"/>
                </a:solidFill>
              </a:defRPr>
            </a:pPr>
            <a:r>
              <a:t>Contrôles et tests de routine </a:t>
            </a:r>
          </a:p>
          <a:p>
            <a:pPr marL="512762" lvl="1" indent="-288924" algn="just">
              <a:spcBef>
                <a:spcPts val="2100"/>
              </a:spcBef>
              <a:buClr>
                <a:srgbClr val="C01E24"/>
              </a:buClr>
              <a:buSzPts val="2200"/>
              <a:buFont typeface="Helvetica"/>
              <a:buChar char="▪"/>
              <a:defRPr sz="2200">
                <a:latin typeface="Calibri"/>
                <a:ea typeface="Calibri"/>
                <a:cs typeface="Calibri"/>
                <a:sym typeface="Calibri"/>
              </a:defRPr>
            </a:pPr>
            <a:r>
              <a:t>Pendant l'accouchement, il est très important que les mères coopèrent avec leurs soignants afin d'éviter toute complication éventuelle et d'optimiser les résultats postnatals. </a:t>
            </a:r>
            <a:endParaRPr b="1"/>
          </a:p>
          <a:p>
            <a:pPr marL="512762" lvl="1" indent="-288924" algn="just">
              <a:spcBef>
                <a:spcPts val="2100"/>
              </a:spcBef>
              <a:buClr>
                <a:srgbClr val="C01E24"/>
              </a:buClr>
              <a:buSzPts val="2200"/>
              <a:buFont typeface="Helvetica"/>
              <a:buChar char="▪"/>
              <a:defRPr sz="2200">
                <a:latin typeface="Calibri"/>
                <a:ea typeface="Calibri"/>
                <a:cs typeface="Calibri"/>
                <a:sym typeface="Calibri"/>
              </a:defRPr>
            </a:pPr>
            <a:r>
              <a:t>Les soins doivent inclure des soins d'accouchement par du personnel qualifié, des soins obstétriques et la prise en charge des naissances prématurées.</a:t>
            </a:r>
          </a:p>
          <a:p>
            <a:pPr marL="329563" lvl="1" indent="559436">
              <a:spcBef>
                <a:spcPts val="2100"/>
              </a:spcBef>
              <a:defRPr sz="2200">
                <a:latin typeface="Calibri"/>
                <a:ea typeface="Calibri"/>
                <a:cs typeface="Calibri"/>
                <a:sym typeface="Calibri"/>
              </a:defRPr>
            </a:pPr>
            <a:endParaRPr/>
          </a:p>
          <a:p>
            <a:pPr marL="329563" lvl="1" indent="559436">
              <a:spcBef>
                <a:spcPts val="2100"/>
              </a:spcBef>
              <a:defRPr sz="2200">
                <a:latin typeface="Calibri"/>
                <a:ea typeface="Calibri"/>
                <a:cs typeface="Calibri"/>
                <a:sym typeface="Calibri"/>
              </a:defRPr>
            </a:pPr>
            <a:endParaRPr/>
          </a:p>
        </p:txBody>
      </p:sp>
      <p:pic>
        <p:nvPicPr>
          <p:cNvPr id="982" name="Google Shape;455;p82" descr="Google Shape;455;p82"/>
          <p:cNvPicPr>
            <a:picLocks noChangeAspect="1"/>
          </p:cNvPicPr>
          <p:nvPr/>
        </p:nvPicPr>
        <p:blipFill>
          <a:blip r:embed="rId2">
            <a:extLst/>
          </a:blip>
          <a:stretch>
            <a:fillRect/>
          </a:stretch>
        </p:blipFill>
        <p:spPr>
          <a:xfrm>
            <a:off x="8921915" y="1603468"/>
            <a:ext cx="2718308" cy="4114801"/>
          </a:xfrm>
          <a:prstGeom prst="rect">
            <a:avLst/>
          </a:prstGeom>
          <a:ln w="12700">
            <a:miter lim="400000"/>
          </a:ln>
        </p:spPr>
      </p:pic>
      <p:sp>
        <p:nvSpPr>
          <p:cNvPr id="983" name="Google Shape;456;p82"/>
          <p:cNvSpPr txBox="1"/>
          <p:nvPr/>
        </p:nvSpPr>
        <p:spPr>
          <a:xfrm>
            <a:off x="8410549" y="6555878"/>
            <a:ext cx="3605432"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3"/>
              </a:rPr>
              <a:t>Source </a:t>
            </a:r>
            <a:r>
              <a:rPr u="none"/>
              <a:t>| </a:t>
            </a:r>
            <a:r>
              <a:rPr>
                <a:solidFill>
                  <a:schemeClr val="accent5"/>
                </a:solidFill>
                <a:uFill>
                  <a:solidFill>
                    <a:schemeClr val="accent5"/>
                  </a:solidFill>
                </a:uFill>
                <a:hlinkClick r:id="rId4"/>
              </a:rPr>
              <a:t>Licence Pexels</a:t>
            </a:r>
          </a:p>
        </p:txBody>
      </p:sp>
      <p:pic>
        <p:nvPicPr>
          <p:cNvPr id="984" name="Google Shape;457;p82" descr="Google Shape;457;p82"/>
          <p:cNvPicPr>
            <a:picLocks noChangeAspect="1"/>
          </p:cNvPicPr>
          <p:nvPr/>
        </p:nvPicPr>
        <p:blipFill>
          <a:blip r:embed="rId5">
            <a:extLst/>
          </a:blip>
          <a:srcRect l="26648" t="70260" r="70336" b="24439"/>
          <a:stretch>
            <a:fillRect/>
          </a:stretch>
        </p:blipFill>
        <p:spPr>
          <a:xfrm flipH="1">
            <a:off x="-1905" y="6253758"/>
            <a:ext cx="610943" cy="604242"/>
          </a:xfrm>
          <a:prstGeom prst="rect">
            <a:avLst/>
          </a:prstGeom>
          <a:ln w="12700">
            <a:miter lim="400000"/>
          </a:ln>
        </p:spPr>
      </p:pic>
      <p:grpSp>
        <p:nvGrpSpPr>
          <p:cNvPr id="987" name="Google Shape;171;p8"/>
          <p:cNvGrpSpPr/>
          <p:nvPr/>
        </p:nvGrpSpPr>
        <p:grpSpPr>
          <a:xfrm>
            <a:off x="8134067" y="-1"/>
            <a:ext cx="4057933" cy="403328"/>
            <a:chOff x="0" y="0"/>
            <a:chExt cx="4057932" cy="403326"/>
          </a:xfrm>
        </p:grpSpPr>
        <p:sp>
          <p:nvSpPr>
            <p:cNvPr id="985" name="Rettangolo"/>
            <p:cNvSpPr/>
            <p:nvPr/>
          </p:nvSpPr>
          <p:spPr>
            <a:xfrm>
              <a:off x="-1" y="-1"/>
              <a:ext cx="4057934"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72000"/>
                </a:lnSpc>
                <a:defRPr sz="1500">
                  <a:solidFill>
                    <a:srgbClr val="FFFFFF"/>
                  </a:solidFill>
                  <a:effectLst>
                    <a:outerShdw blurRad="38100" dist="38100" dir="2700000" rotWithShape="0">
                      <a:srgbClr val="000000">
                        <a:alpha val="43137"/>
                      </a:srgbClr>
                    </a:outerShdw>
                  </a:effectLst>
                  <a:latin typeface="Calibri"/>
                  <a:ea typeface="Calibri"/>
                  <a:cs typeface="Calibri"/>
                  <a:sym typeface="Calibri"/>
                </a:defRPr>
              </a:pPr>
              <a:endParaRPr/>
            </a:p>
          </p:txBody>
        </p:sp>
        <p:sp>
          <p:nvSpPr>
            <p:cNvPr id="986" name="Annexe I : Informations complémentaires sur la santé des femmes"/>
            <p:cNvSpPr txBox="1"/>
            <p:nvPr/>
          </p:nvSpPr>
          <p:spPr>
            <a:xfrm>
              <a:off x="45724" y="-1"/>
              <a:ext cx="3966484"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defTabSz="886968">
                <a:lnSpc>
                  <a:spcPct val="72000"/>
                </a:lnSpc>
                <a:defRPr sz="1261">
                  <a:solidFill>
                    <a:srgbClr val="FFFFFF"/>
                  </a:solidFill>
                  <a:effectLst>
                    <a:outerShdw blurRad="36957" dist="36957" dir="2700000" rotWithShape="0">
                      <a:srgbClr val="000000">
                        <a:alpha val="43137"/>
                      </a:srgbClr>
                    </a:outerShdw>
                  </a:effectLst>
                  <a:latin typeface="Calibri"/>
                  <a:ea typeface="Calibri"/>
                  <a:cs typeface="Calibri"/>
                  <a:sym typeface="Calibri"/>
                </a:defRPr>
              </a:lvl1pPr>
            </a:lstStyle>
            <a:p>
              <a:r>
                <a:t>Annexe I : Informations complémentaires sur la santé des femmes</a:t>
              </a:r>
            </a:p>
          </p:txBody>
        </p:sp>
      </p:gr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 name="Google Shape;463;g1113201ef8f_0_0"/>
          <p:cNvSpPr txBox="1">
            <a:spLocks noGrp="1"/>
          </p:cNvSpPr>
          <p:nvPr>
            <p:ph type="title"/>
          </p:nvPr>
        </p:nvSpPr>
        <p:spPr>
          <a:xfrm>
            <a:off x="761775" y="2581075"/>
            <a:ext cx="10515601" cy="1325701"/>
          </a:xfrm>
          <a:prstGeom prst="rect">
            <a:avLst/>
          </a:prstGeom>
        </p:spPr>
        <p:txBody>
          <a:bodyPr/>
          <a:lstStyle/>
          <a:p>
            <a:pPr marL="1121079" lvl="1" indent="-478458" defTabSz="841247">
              <a:lnSpc>
                <a:spcPct val="100000"/>
              </a:lnSpc>
              <a:spcBef>
                <a:spcPts val="1900"/>
              </a:spcBef>
              <a:buClr>
                <a:srgbClr val="C01E24"/>
              </a:buClr>
              <a:buSzPts val="2700"/>
              <a:buFont typeface="Helvetica"/>
              <a:buChar char="▪"/>
              <a:defRPr sz="2760" b="0" u="sng">
                <a:solidFill>
                  <a:srgbClr val="000000"/>
                </a:solidFill>
              </a:defRPr>
            </a:pPr>
            <a:r>
              <a:rPr>
                <a:solidFill>
                  <a:schemeClr val="accent5"/>
                </a:solidFill>
                <a:uFill>
                  <a:solidFill>
                    <a:schemeClr val="accent5"/>
                  </a:solidFill>
                </a:uFill>
                <a:hlinkClick r:id="rId2"/>
              </a:rPr>
              <a:t>https://www.youtube.com/watch?v=S7qO_9-NJmA</a:t>
            </a:r>
          </a:p>
          <a:p>
            <a:pPr defTabSz="841247">
              <a:lnSpc>
                <a:spcPct val="100000"/>
              </a:lnSpc>
              <a:defRPr sz="2760"/>
            </a:pPr>
            <a:endParaRPr>
              <a:solidFill>
                <a:schemeClr val="accent5"/>
              </a:solidFill>
              <a:uFill>
                <a:solidFill>
                  <a:schemeClr val="accent5"/>
                </a:solidFill>
              </a:uFill>
              <a:hlinkClick r:id="rId2"/>
            </a:endParaRPr>
          </a:p>
        </p:txBody>
      </p:sp>
      <p:grpSp>
        <p:nvGrpSpPr>
          <p:cNvPr id="992" name="Google Shape;171;p8"/>
          <p:cNvGrpSpPr/>
          <p:nvPr/>
        </p:nvGrpSpPr>
        <p:grpSpPr>
          <a:xfrm>
            <a:off x="8134067" y="-1"/>
            <a:ext cx="4057933" cy="403328"/>
            <a:chOff x="0" y="0"/>
            <a:chExt cx="4057932" cy="403326"/>
          </a:xfrm>
        </p:grpSpPr>
        <p:sp>
          <p:nvSpPr>
            <p:cNvPr id="990" name="Rettangolo"/>
            <p:cNvSpPr/>
            <p:nvPr/>
          </p:nvSpPr>
          <p:spPr>
            <a:xfrm>
              <a:off x="-1" y="-1"/>
              <a:ext cx="4057934"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72000"/>
                </a:lnSpc>
                <a:defRPr sz="1500">
                  <a:solidFill>
                    <a:srgbClr val="FFFFFF"/>
                  </a:solidFill>
                  <a:effectLst>
                    <a:outerShdw blurRad="38100" dist="38100" dir="2700000" rotWithShape="0">
                      <a:srgbClr val="000000">
                        <a:alpha val="43137"/>
                      </a:srgbClr>
                    </a:outerShdw>
                  </a:effectLst>
                  <a:latin typeface="Calibri"/>
                  <a:ea typeface="Calibri"/>
                  <a:cs typeface="Calibri"/>
                  <a:sym typeface="Calibri"/>
                </a:defRPr>
              </a:pPr>
              <a:endParaRPr/>
            </a:p>
          </p:txBody>
        </p:sp>
        <p:sp>
          <p:nvSpPr>
            <p:cNvPr id="991" name="Annexe I : Informations complémentaires sur la santé des femmes"/>
            <p:cNvSpPr txBox="1"/>
            <p:nvPr/>
          </p:nvSpPr>
          <p:spPr>
            <a:xfrm>
              <a:off x="45724" y="-1"/>
              <a:ext cx="3966484"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defTabSz="886968">
                <a:lnSpc>
                  <a:spcPct val="72000"/>
                </a:lnSpc>
                <a:defRPr sz="1261">
                  <a:solidFill>
                    <a:srgbClr val="FFFFFF"/>
                  </a:solidFill>
                  <a:effectLst>
                    <a:outerShdw blurRad="36957" dist="36957" dir="2700000" rotWithShape="0">
                      <a:srgbClr val="000000">
                        <a:alpha val="43137"/>
                      </a:srgbClr>
                    </a:outerShdw>
                  </a:effectLst>
                  <a:latin typeface="Calibri"/>
                  <a:ea typeface="Calibri"/>
                  <a:cs typeface="Calibri"/>
                  <a:sym typeface="Calibri"/>
                </a:defRPr>
              </a:lvl1pPr>
            </a:lstStyle>
            <a:p>
              <a:r>
                <a:t>Annexe I : Informations complémentaires sur la santé des femmes</a:t>
              </a:r>
            </a:p>
          </p:txBody>
        </p:sp>
      </p:gr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 name="Google Shape;478;p67"/>
          <p:cNvSpPr txBox="1">
            <a:spLocks noGrp="1"/>
          </p:cNvSpPr>
          <p:nvPr>
            <p:ph type="title"/>
          </p:nvPr>
        </p:nvSpPr>
        <p:spPr>
          <a:xfrm>
            <a:off x="414104" y="834436"/>
            <a:ext cx="11360802" cy="763601"/>
          </a:xfrm>
          <a:prstGeom prst="rect">
            <a:avLst/>
          </a:prstGeom>
        </p:spPr>
        <p:txBody>
          <a:bodyPr/>
          <a:lstStyle>
            <a:lvl1pPr>
              <a:defRPr sz="2800"/>
            </a:lvl1pPr>
          </a:lstStyle>
          <a:p>
            <a:r>
              <a:t>Éléments essentiels des soins aux nouveau-nés (1)</a:t>
            </a:r>
          </a:p>
        </p:txBody>
      </p:sp>
      <p:sp>
        <p:nvSpPr>
          <p:cNvPr id="995" name="Google Shape;479;p67"/>
          <p:cNvSpPr txBox="1"/>
          <p:nvPr/>
        </p:nvSpPr>
        <p:spPr>
          <a:xfrm>
            <a:off x="414104" y="1774937"/>
            <a:ext cx="7513123" cy="4546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indent="151764" algn="just">
              <a:spcBef>
                <a:spcPts val="600"/>
              </a:spcBef>
              <a:defRPr sz="2000" b="1">
                <a:latin typeface="Calibri"/>
                <a:ea typeface="Calibri"/>
                <a:cs typeface="Calibri"/>
                <a:sym typeface="Calibri"/>
              </a:defRPr>
            </a:pPr>
            <a:r>
              <a:t>1) Séchage immédiat et complet</a:t>
            </a:r>
          </a:p>
          <a:p>
            <a:pPr marL="608965" indent="-456565" algn="just">
              <a:spcBef>
                <a:spcPts val="600"/>
              </a:spcBef>
              <a:buClr>
                <a:srgbClr val="C01E24"/>
              </a:buClr>
              <a:buSzPts val="2000"/>
              <a:buFont typeface="Helvetica"/>
              <a:buChar char="▪"/>
              <a:defRPr sz="2000" b="1">
                <a:latin typeface="Calibri"/>
                <a:ea typeface="Calibri"/>
                <a:cs typeface="Calibri"/>
                <a:sym typeface="Calibri"/>
              </a:defRPr>
            </a:pPr>
            <a:r>
              <a:t>Séchez le bébé avec une serviette chaude</a:t>
            </a:r>
            <a:r>
              <a:rPr b="0"/>
              <a:t>, puis transférez-le sur une </a:t>
            </a:r>
            <a:r>
              <a:t>deuxième serviette chaude et sèche pour </a:t>
            </a:r>
            <a:r>
              <a:rPr b="0"/>
              <a:t>éviter l'hypothermie et stimuler les pleurs du bébé.</a:t>
            </a:r>
          </a:p>
          <a:p>
            <a:pPr marL="608965" indent="-456565" algn="just">
              <a:spcBef>
                <a:spcPts val="600"/>
              </a:spcBef>
              <a:buClr>
                <a:srgbClr val="C01E24"/>
              </a:buClr>
              <a:buSzPts val="2000"/>
              <a:buFont typeface="Helvetica"/>
              <a:buChar char="▪"/>
              <a:defRPr sz="2000">
                <a:latin typeface="Calibri"/>
                <a:ea typeface="Calibri"/>
                <a:cs typeface="Calibri"/>
                <a:sym typeface="Calibri"/>
              </a:defRPr>
            </a:pPr>
            <a:r>
              <a:t>Effectuez un </a:t>
            </a:r>
            <a:r>
              <a:rPr b="1"/>
              <a:t>examen initial </a:t>
            </a:r>
            <a:r>
              <a:t>pour évaluer la taille, le sexe, les anomalies congénitales ou tout autre problème clinique évident.</a:t>
            </a:r>
          </a:p>
          <a:p>
            <a:pPr indent="151764" algn="just">
              <a:spcBef>
                <a:spcPts val="600"/>
              </a:spcBef>
              <a:defRPr sz="2000" b="1">
                <a:latin typeface="Calibri"/>
                <a:ea typeface="Calibri"/>
                <a:cs typeface="Calibri"/>
                <a:sym typeface="Calibri"/>
              </a:defRPr>
            </a:pPr>
            <a:r>
              <a:t>2) Fermeture du cordon ombilical</a:t>
            </a:r>
          </a:p>
          <a:p>
            <a:pPr marL="494665" indent="-342900" algn="just">
              <a:spcBef>
                <a:spcPts val="600"/>
              </a:spcBef>
              <a:buClr>
                <a:srgbClr val="C01E24"/>
              </a:buClr>
              <a:buSzPts val="2000"/>
              <a:buFont typeface="Helvetica"/>
              <a:buChar char="▪"/>
              <a:defRPr sz="2000" b="1">
                <a:latin typeface="Calibri"/>
                <a:ea typeface="Calibri"/>
                <a:cs typeface="Calibri"/>
                <a:sym typeface="Calibri"/>
              </a:defRPr>
            </a:pPr>
            <a:r>
              <a:t>Retardez la coupe du cordon ombilical à 2 minutes après la naissance </a:t>
            </a:r>
            <a:r>
              <a:rPr b="0"/>
              <a:t>et laissez le nouveau-né pleurer plusieurs fois avant de le couper, afin qu'il reçoive un supplément de sang du placenta.</a:t>
            </a:r>
          </a:p>
          <a:p>
            <a:pPr marL="494665" indent="-342900" algn="just">
              <a:spcBef>
                <a:spcPts val="600"/>
              </a:spcBef>
              <a:buClr>
                <a:srgbClr val="C01E24"/>
              </a:buClr>
              <a:buSzPts val="2000"/>
              <a:buFont typeface="Helvetica"/>
              <a:buChar char="▪"/>
              <a:defRPr sz="2000">
                <a:latin typeface="Calibri"/>
                <a:ea typeface="Calibri"/>
                <a:cs typeface="Calibri"/>
                <a:sym typeface="Calibri"/>
              </a:defRPr>
            </a:pPr>
            <a:r>
              <a:t>Le </a:t>
            </a:r>
            <a:r>
              <a:rPr b="1"/>
              <a:t>sang supplémentaire prévient l'anémie ferriprive au </a:t>
            </a:r>
            <a:r>
              <a:t>cours de la première année de vie.</a:t>
            </a:r>
          </a:p>
          <a:p>
            <a:pPr marL="494665" indent="-342900" algn="just">
              <a:spcBef>
                <a:spcPts val="600"/>
              </a:spcBef>
              <a:buClr>
                <a:srgbClr val="C01E24"/>
              </a:buClr>
              <a:buSzPts val="2000"/>
              <a:buFont typeface="Helvetica"/>
              <a:buChar char="▪"/>
              <a:defRPr sz="2000" b="1">
                <a:latin typeface="Calibri"/>
                <a:ea typeface="Calibri"/>
                <a:cs typeface="Calibri"/>
                <a:sym typeface="Calibri"/>
              </a:defRPr>
            </a:pPr>
            <a:r>
              <a:t>Agrafez le cordon à 3 ou 4 cm de l'abdomen du nouveau-né</a:t>
            </a:r>
            <a:r>
              <a:rPr b="0"/>
              <a:t>. </a:t>
            </a:r>
          </a:p>
        </p:txBody>
      </p:sp>
      <p:pic>
        <p:nvPicPr>
          <p:cNvPr id="996" name="Google Shape;480;p67" descr="Google Shape;480;p67"/>
          <p:cNvPicPr>
            <a:picLocks noChangeAspect="1"/>
          </p:cNvPicPr>
          <p:nvPr/>
        </p:nvPicPr>
        <p:blipFill>
          <a:blip r:embed="rId3">
            <a:extLst/>
          </a:blip>
          <a:stretch>
            <a:fillRect/>
          </a:stretch>
        </p:blipFill>
        <p:spPr>
          <a:xfrm>
            <a:off x="7955942" y="1598036"/>
            <a:ext cx="4057933" cy="2840262"/>
          </a:xfrm>
          <a:prstGeom prst="rect">
            <a:avLst/>
          </a:prstGeom>
          <a:ln w="12700">
            <a:miter lim="400000"/>
          </a:ln>
        </p:spPr>
      </p:pic>
      <p:sp>
        <p:nvSpPr>
          <p:cNvPr id="997" name="Google Shape;481;p67"/>
          <p:cNvSpPr txBox="1"/>
          <p:nvPr/>
        </p:nvSpPr>
        <p:spPr>
          <a:xfrm>
            <a:off x="8928881" y="6417399"/>
            <a:ext cx="2800300"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4"/>
              </a:rPr>
              <a:t>Source </a:t>
            </a:r>
            <a:r>
              <a:rPr u="none"/>
              <a:t>| </a:t>
            </a:r>
            <a:r>
              <a:rPr>
                <a:solidFill>
                  <a:schemeClr val="accent5"/>
                </a:solidFill>
                <a:uFill>
                  <a:solidFill>
                    <a:schemeClr val="accent5"/>
                  </a:solidFill>
                </a:uFill>
                <a:hlinkClick r:id="rId5"/>
              </a:rPr>
              <a:t>Licence Pexels</a:t>
            </a:r>
          </a:p>
        </p:txBody>
      </p:sp>
      <p:sp>
        <p:nvSpPr>
          <p:cNvPr id="998" name="Google Shape;482;p67"/>
          <p:cNvSpPr txBox="1"/>
          <p:nvPr/>
        </p:nvSpPr>
        <p:spPr>
          <a:xfrm>
            <a:off x="459829" y="1426652"/>
            <a:ext cx="10572979" cy="350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spAutoFit/>
          </a:bodyPr>
          <a:lstStyle>
            <a:lvl1pPr>
              <a:spcBef>
                <a:spcPts val="600"/>
              </a:spcBef>
              <a:defRPr sz="1800" b="1" i="1">
                <a:solidFill>
                  <a:srgbClr val="203864"/>
                </a:solidFill>
              </a:defRPr>
            </a:lvl1pPr>
          </a:lstStyle>
          <a:p>
            <a:r>
              <a:t>Comment puis-je protéger mon nouveau-né immédiatement après le travail ?</a:t>
            </a:r>
          </a:p>
        </p:txBody>
      </p:sp>
      <p:pic>
        <p:nvPicPr>
          <p:cNvPr id="999" name="Google Shape;483;p67" descr="Google Shape;483;p67"/>
          <p:cNvPicPr>
            <a:picLocks noChangeAspect="1"/>
          </p:cNvPicPr>
          <p:nvPr/>
        </p:nvPicPr>
        <p:blipFill>
          <a:blip r:embed="rId6">
            <a:extLst/>
          </a:blip>
          <a:srcRect l="26648" t="70260" r="70336" b="24439"/>
          <a:stretch>
            <a:fillRect/>
          </a:stretch>
        </p:blipFill>
        <p:spPr>
          <a:xfrm flipH="1">
            <a:off x="-1905" y="6253758"/>
            <a:ext cx="610943" cy="604242"/>
          </a:xfrm>
          <a:prstGeom prst="rect">
            <a:avLst/>
          </a:prstGeom>
          <a:ln w="12700">
            <a:miter lim="400000"/>
          </a:ln>
        </p:spPr>
      </p:pic>
      <p:grpSp>
        <p:nvGrpSpPr>
          <p:cNvPr id="1002" name="Google Shape;171;p8"/>
          <p:cNvGrpSpPr/>
          <p:nvPr/>
        </p:nvGrpSpPr>
        <p:grpSpPr>
          <a:xfrm>
            <a:off x="8134067" y="-1"/>
            <a:ext cx="4057933" cy="403328"/>
            <a:chOff x="0" y="0"/>
            <a:chExt cx="4057932" cy="403326"/>
          </a:xfrm>
        </p:grpSpPr>
        <p:sp>
          <p:nvSpPr>
            <p:cNvPr id="1000" name="Rettangolo"/>
            <p:cNvSpPr/>
            <p:nvPr/>
          </p:nvSpPr>
          <p:spPr>
            <a:xfrm>
              <a:off x="-1" y="-1"/>
              <a:ext cx="4057934"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72000"/>
                </a:lnSpc>
                <a:defRPr sz="1500">
                  <a:solidFill>
                    <a:srgbClr val="FFFFFF"/>
                  </a:solidFill>
                  <a:effectLst>
                    <a:outerShdw blurRad="38100" dist="38100" dir="2700000" rotWithShape="0">
                      <a:srgbClr val="000000">
                        <a:alpha val="43137"/>
                      </a:srgbClr>
                    </a:outerShdw>
                  </a:effectLst>
                  <a:latin typeface="Calibri"/>
                  <a:ea typeface="Calibri"/>
                  <a:cs typeface="Calibri"/>
                  <a:sym typeface="Calibri"/>
                </a:defRPr>
              </a:pPr>
              <a:endParaRPr/>
            </a:p>
          </p:txBody>
        </p:sp>
        <p:sp>
          <p:nvSpPr>
            <p:cNvPr id="1001" name="Annexe I : Informations complémentaires sur la santé des femmes"/>
            <p:cNvSpPr txBox="1"/>
            <p:nvPr/>
          </p:nvSpPr>
          <p:spPr>
            <a:xfrm>
              <a:off x="45724" y="-1"/>
              <a:ext cx="3966484"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defTabSz="886968">
                <a:lnSpc>
                  <a:spcPct val="72000"/>
                </a:lnSpc>
                <a:defRPr sz="1261">
                  <a:solidFill>
                    <a:srgbClr val="FFFFFF"/>
                  </a:solidFill>
                  <a:effectLst>
                    <a:outerShdw blurRad="36957" dist="36957" dir="2700000" rotWithShape="0">
                      <a:srgbClr val="000000">
                        <a:alpha val="43137"/>
                      </a:srgbClr>
                    </a:outerShdw>
                  </a:effectLst>
                  <a:latin typeface="Calibri"/>
                  <a:ea typeface="Calibri"/>
                  <a:cs typeface="Calibri"/>
                  <a:sym typeface="Calibri"/>
                </a:defRPr>
              </a:lvl1pPr>
            </a:lstStyle>
            <a:p>
              <a:r>
                <a:t>Annexe I : Informations complémentaires sur la santé des femmes</a:t>
              </a: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Google Shape;226;p6"/>
          <p:cNvSpPr txBox="1">
            <a:spLocks noGrp="1"/>
          </p:cNvSpPr>
          <p:nvPr>
            <p:ph type="title"/>
          </p:nvPr>
        </p:nvSpPr>
        <p:spPr>
          <a:xfrm>
            <a:off x="557999" y="827314"/>
            <a:ext cx="11059694" cy="653144"/>
          </a:xfrm>
          <a:prstGeom prst="rect">
            <a:avLst/>
          </a:prstGeom>
        </p:spPr>
        <p:txBody>
          <a:bodyPr>
            <a:normAutofit fontScale="90000"/>
          </a:bodyPr>
          <a:lstStyle>
            <a:lvl1pPr algn="just">
              <a:lnSpc>
                <a:spcPct val="150000"/>
              </a:lnSpc>
              <a:spcBef>
                <a:spcPts val="600"/>
              </a:spcBef>
            </a:lvl1pPr>
          </a:lstStyle>
          <a:p>
            <a:r>
              <a:t>Introduction </a:t>
            </a:r>
          </a:p>
        </p:txBody>
      </p:sp>
      <p:sp>
        <p:nvSpPr>
          <p:cNvPr id="253" name="Google Shape;228;p6"/>
          <p:cNvSpPr txBox="1">
            <a:spLocks noGrp="1"/>
          </p:cNvSpPr>
          <p:nvPr>
            <p:ph type="body" idx="1"/>
          </p:nvPr>
        </p:nvSpPr>
        <p:spPr>
          <a:xfrm>
            <a:off x="557998" y="1480457"/>
            <a:ext cx="6852450" cy="5185520"/>
          </a:xfrm>
          <a:prstGeom prst="rect">
            <a:avLst/>
          </a:prstGeom>
        </p:spPr>
        <p:txBody>
          <a:bodyPr/>
          <a:lstStyle/>
          <a:p>
            <a:pPr marL="0" indent="76200" algn="just">
              <a:buSzTx/>
              <a:buNone/>
              <a:defRPr sz="2000"/>
            </a:pPr>
            <a:r>
              <a:t>Ce module se concentre sur la sensibilisation aux problèmes de santé auxquels on peut être particulièrement exposé en arrivant dans un nouveau pays.  Le formateur guidera le groupe d'apprenants dans l'identification et la réflexion sur les facteurs affectant la santé avant, pendant et après l'arrivée dans le nouveau pays. Chacune de ces phases peut avoir un impact sur la santé physique et mentale; dans certains cas, ces aspects de la santé sont interconnectés et mutuellement dépendants.</a:t>
            </a:r>
          </a:p>
          <a:p>
            <a:pPr marL="0" indent="76200" algn="just">
              <a:buSzTx/>
              <a:buNone/>
              <a:defRPr sz="2000"/>
            </a:pPr>
            <a:r>
              <a:t>Les problèmes de santé ne se manifestent pas seulement par les symptômes des maladies. Ils sont également liés au langage, aux termes et aux différentes manières d'aborder la maladie. Derrière les symptômes et leur description, il y a souvent des récits spécifiques à la culture à prendre en compte. L'accent est mis sur la manière dont la maladie peut également être abordée à  travers de l'aide d'outils numériques. </a:t>
            </a:r>
            <a:br/>
            <a:endParaRPr/>
          </a:p>
        </p:txBody>
      </p:sp>
      <p:sp>
        <p:nvSpPr>
          <p:cNvPr id="254" name="Google Shape;229;p6"/>
          <p:cNvSpPr txBox="1"/>
          <p:nvPr/>
        </p:nvSpPr>
        <p:spPr>
          <a:xfrm>
            <a:off x="9598183" y="6527475"/>
            <a:ext cx="2320268"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2"/>
              </a:rPr>
              <a:t>Source </a:t>
            </a:r>
            <a:r>
              <a:rPr u="none"/>
              <a:t>| </a:t>
            </a:r>
            <a:r>
              <a:rPr>
                <a:solidFill>
                  <a:schemeClr val="accent5"/>
                </a:solidFill>
                <a:uFill>
                  <a:solidFill>
                    <a:schemeClr val="accent5"/>
                  </a:solidFill>
                </a:uFill>
                <a:hlinkClick r:id="rId3"/>
              </a:rPr>
              <a:t>Licence Pixabay</a:t>
            </a:r>
          </a:p>
        </p:txBody>
      </p:sp>
      <p:pic>
        <p:nvPicPr>
          <p:cNvPr id="255" name="Picture 2" descr="Picture 2"/>
          <p:cNvPicPr>
            <a:picLocks noChangeAspect="1"/>
          </p:cNvPicPr>
          <p:nvPr/>
        </p:nvPicPr>
        <p:blipFill>
          <a:blip r:embed="rId4">
            <a:extLst/>
          </a:blip>
          <a:stretch>
            <a:fillRect/>
          </a:stretch>
        </p:blipFill>
        <p:spPr>
          <a:xfrm>
            <a:off x="7791929" y="1906729"/>
            <a:ext cx="4252484" cy="2834991"/>
          </a:xfrm>
          <a:prstGeom prst="rect">
            <a:avLst/>
          </a:prstGeom>
          <a:ln w="12700">
            <a:miter lim="400000"/>
          </a:ln>
        </p:spPr>
      </p:pic>
      <p:grpSp>
        <p:nvGrpSpPr>
          <p:cNvPr id="258" name="Google Shape;171;p8"/>
          <p:cNvGrpSpPr/>
          <p:nvPr/>
        </p:nvGrpSpPr>
        <p:grpSpPr>
          <a:xfrm>
            <a:off x="10384221" y="-3934"/>
            <a:ext cx="1806520" cy="403328"/>
            <a:chOff x="0" y="0"/>
            <a:chExt cx="1806518" cy="403326"/>
          </a:xfrm>
        </p:grpSpPr>
        <p:sp>
          <p:nvSpPr>
            <p:cNvPr id="256" name="Rettangolo"/>
            <p:cNvSpPr/>
            <p:nvPr/>
          </p:nvSpPr>
          <p:spPr>
            <a:xfrm>
              <a:off x="0" y="-1"/>
              <a:ext cx="1806519"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90000"/>
                </a:lnSpc>
                <a:defRPr sz="1500">
                  <a:solidFill>
                    <a:srgbClr val="FFFFFF"/>
                  </a:solidFill>
                  <a:latin typeface="Calibri"/>
                  <a:ea typeface="Calibri"/>
                  <a:cs typeface="Calibri"/>
                  <a:sym typeface="Calibri"/>
                </a:defRPr>
              </a:pPr>
              <a:endParaRPr/>
            </a:p>
          </p:txBody>
        </p:sp>
        <p:sp>
          <p:nvSpPr>
            <p:cNvPr id="257" name="2.1 Introduction"/>
            <p:cNvSpPr txBox="1"/>
            <p:nvPr/>
          </p:nvSpPr>
          <p:spPr>
            <a:xfrm>
              <a:off x="45725" y="-1"/>
              <a:ext cx="1715069"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a:lnSpc>
                  <a:spcPct val="90000"/>
                </a:lnSpc>
                <a:defRPr sz="1800">
                  <a:solidFill>
                    <a:srgbClr val="FFFFFF"/>
                  </a:solidFill>
                  <a:latin typeface="Calibri"/>
                  <a:ea typeface="Calibri"/>
                  <a:cs typeface="Calibri"/>
                  <a:sym typeface="Calibri"/>
                </a:defRPr>
              </a:lvl1pPr>
            </a:lstStyle>
            <a:p>
              <a:r>
                <a:t>2.1 Introduction </a:t>
              </a:r>
            </a:p>
          </p:txBody>
        </p:sp>
      </p:gr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 name="Google Shape;489;p68"/>
          <p:cNvSpPr txBox="1">
            <a:spLocks noGrp="1"/>
          </p:cNvSpPr>
          <p:nvPr>
            <p:ph type="title"/>
          </p:nvPr>
        </p:nvSpPr>
        <p:spPr>
          <a:xfrm>
            <a:off x="415599" y="689811"/>
            <a:ext cx="11360802" cy="946659"/>
          </a:xfrm>
          <a:prstGeom prst="rect">
            <a:avLst/>
          </a:prstGeom>
        </p:spPr>
        <p:txBody>
          <a:bodyPr/>
          <a:lstStyle>
            <a:lvl1pPr>
              <a:defRPr sz="2800"/>
            </a:lvl1pPr>
          </a:lstStyle>
          <a:p>
            <a:r>
              <a:t>Éléments essentiels des soins aux nouveau-nés (2)</a:t>
            </a:r>
          </a:p>
        </p:txBody>
      </p:sp>
      <p:sp>
        <p:nvSpPr>
          <p:cNvPr id="1007" name="Google Shape;490;p68"/>
          <p:cNvSpPr txBox="1">
            <a:spLocks noGrp="1"/>
          </p:cNvSpPr>
          <p:nvPr>
            <p:ph type="body" idx="1"/>
          </p:nvPr>
        </p:nvSpPr>
        <p:spPr>
          <a:xfrm>
            <a:off x="319347" y="1361877"/>
            <a:ext cx="11360802" cy="4429322"/>
          </a:xfrm>
          <a:prstGeom prst="rect">
            <a:avLst/>
          </a:prstGeom>
        </p:spPr>
        <p:txBody>
          <a:bodyPr/>
          <a:lstStyle/>
          <a:p>
            <a:pPr marL="0" indent="151764">
              <a:spcBef>
                <a:spcPts val="600"/>
              </a:spcBef>
              <a:buSzTx/>
              <a:buNone/>
              <a:defRPr sz="2200" b="1"/>
            </a:pPr>
            <a:r>
              <a:t>3) Contact peau à peau</a:t>
            </a:r>
          </a:p>
          <a:p>
            <a:pPr marL="608965" indent="-456565" algn="just">
              <a:spcBef>
                <a:spcPts val="600"/>
              </a:spcBef>
              <a:buSzPts val="2000"/>
              <a:defRPr sz="2000"/>
            </a:pPr>
            <a:r>
              <a:t>La mère doit pouvoir </a:t>
            </a:r>
            <a:r>
              <a:rPr b="1"/>
              <a:t>voir et tenir son bébé le plus tôt possible </a:t>
            </a:r>
            <a:r>
              <a:t>après la naissance, afin de favoriser la première phase fondamentale du nouveau </a:t>
            </a:r>
            <a:r>
              <a:rPr b="1"/>
              <a:t>lien entre la mère et l'enfant.</a:t>
            </a:r>
          </a:p>
          <a:p>
            <a:pPr marL="608965" indent="-456565" algn="just">
              <a:spcBef>
                <a:spcPts val="600"/>
              </a:spcBef>
              <a:buSzPts val="2000"/>
              <a:defRPr sz="2000"/>
            </a:pPr>
            <a:r>
              <a:t>Un nouveau-né doit être </a:t>
            </a:r>
            <a:r>
              <a:rPr b="1"/>
              <a:t>placé sur l'abdomen de sa mère en attendant d'être séché</a:t>
            </a:r>
            <a:r>
              <a:t>, le cordon ombilical doit être coupé et un premier examen doit être effectué.</a:t>
            </a:r>
          </a:p>
          <a:p>
            <a:pPr marL="608965" indent="-456565" algn="just">
              <a:spcBef>
                <a:spcPts val="600"/>
              </a:spcBef>
              <a:buSzPts val="2000"/>
              <a:defRPr sz="2000"/>
            </a:pPr>
            <a:r>
              <a:t>La position du nourrisson entre les seins de la mère peut être privilégiée.</a:t>
            </a:r>
          </a:p>
          <a:p>
            <a:pPr marL="608965" indent="-456565" algn="just">
              <a:spcBef>
                <a:spcPts val="600"/>
              </a:spcBef>
              <a:buSzPts val="2000"/>
              <a:defRPr sz="2000" i="1"/>
            </a:pPr>
            <a:r>
              <a:t>L'imprégnation </a:t>
            </a:r>
            <a:r>
              <a:rPr i="0"/>
              <a:t>précoce favorise l'</a:t>
            </a:r>
            <a:r>
              <a:rPr b="1" i="0"/>
              <a:t>attachement émotionnel qui se développe entre la mère et l'enfant</a:t>
            </a:r>
            <a:r>
              <a:rPr i="0"/>
              <a:t>, une étape importante vers une bonne éducation parentale.</a:t>
            </a:r>
          </a:p>
        </p:txBody>
      </p:sp>
      <p:pic>
        <p:nvPicPr>
          <p:cNvPr id="1008" name="Google Shape;491;p68" descr="Google Shape;491;p68"/>
          <p:cNvPicPr>
            <a:picLocks noChangeAspect="1"/>
          </p:cNvPicPr>
          <p:nvPr/>
        </p:nvPicPr>
        <p:blipFill>
          <a:blip r:embed="rId3">
            <a:extLst/>
          </a:blip>
          <a:srcRect l="26648" t="70260" r="70336" b="24439"/>
          <a:stretch>
            <a:fillRect/>
          </a:stretch>
        </p:blipFill>
        <p:spPr>
          <a:xfrm flipH="1">
            <a:off x="-1905" y="6253758"/>
            <a:ext cx="610943" cy="604242"/>
          </a:xfrm>
          <a:prstGeom prst="rect">
            <a:avLst/>
          </a:prstGeom>
          <a:ln w="12700">
            <a:miter lim="400000"/>
          </a:ln>
        </p:spPr>
      </p:pic>
      <p:grpSp>
        <p:nvGrpSpPr>
          <p:cNvPr id="1011" name="Google Shape;171;p8"/>
          <p:cNvGrpSpPr/>
          <p:nvPr/>
        </p:nvGrpSpPr>
        <p:grpSpPr>
          <a:xfrm>
            <a:off x="8134067" y="-1"/>
            <a:ext cx="4057933" cy="403328"/>
            <a:chOff x="0" y="0"/>
            <a:chExt cx="4057932" cy="403326"/>
          </a:xfrm>
        </p:grpSpPr>
        <p:sp>
          <p:nvSpPr>
            <p:cNvPr id="1009" name="Rettangolo"/>
            <p:cNvSpPr/>
            <p:nvPr/>
          </p:nvSpPr>
          <p:spPr>
            <a:xfrm>
              <a:off x="-1" y="-1"/>
              <a:ext cx="4057934"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72000"/>
                </a:lnSpc>
                <a:defRPr sz="1500">
                  <a:solidFill>
                    <a:srgbClr val="FFFFFF"/>
                  </a:solidFill>
                  <a:effectLst>
                    <a:outerShdw blurRad="38100" dist="38100" dir="2700000" rotWithShape="0">
                      <a:srgbClr val="000000">
                        <a:alpha val="43137"/>
                      </a:srgbClr>
                    </a:outerShdw>
                  </a:effectLst>
                  <a:latin typeface="Calibri"/>
                  <a:ea typeface="Calibri"/>
                  <a:cs typeface="Calibri"/>
                  <a:sym typeface="Calibri"/>
                </a:defRPr>
              </a:pPr>
              <a:endParaRPr/>
            </a:p>
          </p:txBody>
        </p:sp>
        <p:sp>
          <p:nvSpPr>
            <p:cNvPr id="1010" name="Annexe I : Informations complémentaires sur la santé des femmes"/>
            <p:cNvSpPr txBox="1"/>
            <p:nvPr/>
          </p:nvSpPr>
          <p:spPr>
            <a:xfrm>
              <a:off x="45724" y="-1"/>
              <a:ext cx="3966484"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defTabSz="886968">
                <a:lnSpc>
                  <a:spcPct val="72000"/>
                </a:lnSpc>
                <a:defRPr sz="1261">
                  <a:solidFill>
                    <a:srgbClr val="FFFFFF"/>
                  </a:solidFill>
                  <a:effectLst>
                    <a:outerShdw blurRad="36957" dist="36957" dir="2700000" rotWithShape="0">
                      <a:srgbClr val="000000">
                        <a:alpha val="43137"/>
                      </a:srgbClr>
                    </a:outerShdw>
                  </a:effectLst>
                  <a:latin typeface="Calibri"/>
                  <a:ea typeface="Calibri"/>
                  <a:cs typeface="Calibri"/>
                  <a:sym typeface="Calibri"/>
                </a:defRPr>
              </a:lvl1pPr>
            </a:lstStyle>
            <a:p>
              <a:r>
                <a:t>Annexe I : Informations complémentaires sur la santé des femmes</a:t>
              </a:r>
            </a:p>
          </p:txBody>
        </p:sp>
      </p:gr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Google Shape;497;p83"/>
          <p:cNvSpPr txBox="1">
            <a:spLocks noGrp="1"/>
          </p:cNvSpPr>
          <p:nvPr>
            <p:ph type="title"/>
          </p:nvPr>
        </p:nvSpPr>
        <p:spPr>
          <a:xfrm>
            <a:off x="303565" y="912931"/>
            <a:ext cx="11360802" cy="946660"/>
          </a:xfrm>
          <a:prstGeom prst="rect">
            <a:avLst/>
          </a:prstGeom>
        </p:spPr>
        <p:txBody>
          <a:bodyPr/>
          <a:lstStyle>
            <a:lvl1pPr>
              <a:defRPr sz="2800"/>
            </a:lvl1pPr>
          </a:lstStyle>
          <a:p>
            <a:r>
              <a:t>Principes fondamentaux des soins aux nouveau-nés (3)</a:t>
            </a:r>
          </a:p>
        </p:txBody>
      </p:sp>
      <p:sp>
        <p:nvSpPr>
          <p:cNvPr id="1016" name="Google Shape;498;p83"/>
          <p:cNvSpPr txBox="1">
            <a:spLocks noGrp="1"/>
          </p:cNvSpPr>
          <p:nvPr>
            <p:ph type="body" sz="half" idx="1"/>
          </p:nvPr>
        </p:nvSpPr>
        <p:spPr>
          <a:xfrm>
            <a:off x="527633" y="1671923"/>
            <a:ext cx="6069934" cy="4354351"/>
          </a:xfrm>
          <a:prstGeom prst="rect">
            <a:avLst/>
          </a:prstGeom>
        </p:spPr>
        <p:txBody>
          <a:bodyPr/>
          <a:lstStyle/>
          <a:p>
            <a:pPr marL="342265" indent="-75565">
              <a:buSzTx/>
              <a:buNone/>
              <a:defRPr sz="2000"/>
            </a:pPr>
            <a:endParaRPr/>
          </a:p>
          <a:p>
            <a:pPr marL="0" indent="151764" algn="just">
              <a:buSzTx/>
              <a:buNone/>
              <a:defRPr sz="2200" b="1"/>
            </a:pPr>
            <a:r>
              <a:t>4) Début précoce de l'allaitement</a:t>
            </a:r>
          </a:p>
          <a:p>
            <a:pPr marL="608965" indent="-456565" algn="just">
              <a:buSzPts val="2000"/>
              <a:defRPr sz="2000"/>
            </a:pPr>
            <a:r>
              <a:t>La mère doit pouvoir laisser le </a:t>
            </a:r>
            <a:r>
              <a:rPr b="1"/>
              <a:t>bébé prendre le sein immédiatement après l'accouchement </a:t>
            </a:r>
            <a:r>
              <a:t>: des études ont montré qu'il y a plus de chances que la mère réussisse à allaiter.</a:t>
            </a:r>
          </a:p>
          <a:p>
            <a:pPr marL="342265" indent="-75565" algn="just">
              <a:buSzTx/>
              <a:buNone/>
              <a:defRPr sz="2000"/>
            </a:pPr>
            <a:endParaRPr/>
          </a:p>
          <a:p>
            <a:pPr marL="608965" indent="-456565" algn="just">
              <a:buSzPts val="2000"/>
              <a:defRPr sz="2000"/>
            </a:pPr>
            <a:r>
              <a:t>De plus, cette pratique rassure la mère sur la bonne santé du nouveau-né.</a:t>
            </a:r>
          </a:p>
        </p:txBody>
      </p:sp>
      <p:pic>
        <p:nvPicPr>
          <p:cNvPr id="1017" name="Google Shape;499;p83" descr="Google Shape;499;p83"/>
          <p:cNvPicPr>
            <a:picLocks noChangeAspect="1"/>
          </p:cNvPicPr>
          <p:nvPr/>
        </p:nvPicPr>
        <p:blipFill>
          <a:blip r:embed="rId3">
            <a:extLst/>
          </a:blip>
          <a:stretch>
            <a:fillRect/>
          </a:stretch>
        </p:blipFill>
        <p:spPr>
          <a:xfrm>
            <a:off x="8575375" y="1671923"/>
            <a:ext cx="3203276" cy="4203786"/>
          </a:xfrm>
          <a:prstGeom prst="rect">
            <a:avLst/>
          </a:prstGeom>
          <a:ln w="12700">
            <a:miter lim="400000"/>
          </a:ln>
        </p:spPr>
      </p:pic>
      <p:sp>
        <p:nvSpPr>
          <p:cNvPr id="1018" name="Google Shape;500;p83"/>
          <p:cNvSpPr txBox="1"/>
          <p:nvPr/>
        </p:nvSpPr>
        <p:spPr>
          <a:xfrm>
            <a:off x="8875117" y="6417399"/>
            <a:ext cx="2857809"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4"/>
              </a:rPr>
              <a:t>Source </a:t>
            </a:r>
            <a:r>
              <a:rPr u="none"/>
              <a:t>| </a:t>
            </a:r>
            <a:r>
              <a:rPr>
                <a:solidFill>
                  <a:schemeClr val="accent5"/>
                </a:solidFill>
                <a:uFill>
                  <a:solidFill>
                    <a:schemeClr val="accent5"/>
                  </a:solidFill>
                </a:uFill>
                <a:hlinkClick r:id="rId5"/>
              </a:rPr>
              <a:t>Licence Unsplash</a:t>
            </a:r>
          </a:p>
        </p:txBody>
      </p:sp>
      <p:pic>
        <p:nvPicPr>
          <p:cNvPr id="1019" name="Google Shape;501;p83" descr="Google Shape;501;p83"/>
          <p:cNvPicPr>
            <a:picLocks noChangeAspect="1"/>
          </p:cNvPicPr>
          <p:nvPr/>
        </p:nvPicPr>
        <p:blipFill>
          <a:blip r:embed="rId6">
            <a:extLst/>
          </a:blip>
          <a:srcRect l="26648" t="70260" r="70336" b="24439"/>
          <a:stretch>
            <a:fillRect/>
          </a:stretch>
        </p:blipFill>
        <p:spPr>
          <a:xfrm flipH="1">
            <a:off x="-1905" y="6253758"/>
            <a:ext cx="610943" cy="604242"/>
          </a:xfrm>
          <a:prstGeom prst="rect">
            <a:avLst/>
          </a:prstGeom>
          <a:ln w="12700">
            <a:miter lim="400000"/>
          </a:ln>
        </p:spPr>
      </p:pic>
      <p:grpSp>
        <p:nvGrpSpPr>
          <p:cNvPr id="1022" name="Google Shape;171;p8"/>
          <p:cNvGrpSpPr/>
          <p:nvPr/>
        </p:nvGrpSpPr>
        <p:grpSpPr>
          <a:xfrm>
            <a:off x="8134067" y="-1"/>
            <a:ext cx="4057933" cy="403328"/>
            <a:chOff x="0" y="0"/>
            <a:chExt cx="4057932" cy="403326"/>
          </a:xfrm>
        </p:grpSpPr>
        <p:sp>
          <p:nvSpPr>
            <p:cNvPr id="1020" name="Rettangolo"/>
            <p:cNvSpPr/>
            <p:nvPr/>
          </p:nvSpPr>
          <p:spPr>
            <a:xfrm>
              <a:off x="-1" y="-1"/>
              <a:ext cx="4057934"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72000"/>
                </a:lnSpc>
                <a:defRPr sz="1500">
                  <a:solidFill>
                    <a:srgbClr val="FFFFFF"/>
                  </a:solidFill>
                  <a:effectLst>
                    <a:outerShdw blurRad="38100" dist="38100" dir="2700000" rotWithShape="0">
                      <a:srgbClr val="000000">
                        <a:alpha val="43137"/>
                      </a:srgbClr>
                    </a:outerShdw>
                  </a:effectLst>
                  <a:latin typeface="Calibri"/>
                  <a:ea typeface="Calibri"/>
                  <a:cs typeface="Calibri"/>
                  <a:sym typeface="Calibri"/>
                </a:defRPr>
              </a:pPr>
              <a:endParaRPr/>
            </a:p>
          </p:txBody>
        </p:sp>
        <p:sp>
          <p:nvSpPr>
            <p:cNvPr id="1021" name="Annexe I : Informations supplémentaires sur la santé des femmes"/>
            <p:cNvSpPr txBox="1"/>
            <p:nvPr/>
          </p:nvSpPr>
          <p:spPr>
            <a:xfrm>
              <a:off x="45724" y="-1"/>
              <a:ext cx="3966484"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defTabSz="886968">
                <a:lnSpc>
                  <a:spcPct val="72000"/>
                </a:lnSpc>
                <a:defRPr sz="1261">
                  <a:solidFill>
                    <a:srgbClr val="FFFFFF"/>
                  </a:solidFill>
                  <a:effectLst>
                    <a:outerShdw blurRad="36957" dist="36957" dir="2700000" rotWithShape="0">
                      <a:srgbClr val="000000">
                        <a:alpha val="43137"/>
                      </a:srgbClr>
                    </a:outerShdw>
                  </a:effectLst>
                  <a:latin typeface="Calibri"/>
                  <a:ea typeface="Calibri"/>
                  <a:cs typeface="Calibri"/>
                  <a:sym typeface="Calibri"/>
                </a:defRPr>
              </a:lvl1pPr>
            </a:lstStyle>
            <a:p>
              <a:r>
                <a:t>Annexe I : Informations supplémentaires sur la santé des femmes</a:t>
              </a:r>
            </a:p>
          </p:txBody>
        </p:sp>
      </p:gr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Google Shape;507;p69"/>
          <p:cNvSpPr txBox="1">
            <a:spLocks noGrp="1"/>
          </p:cNvSpPr>
          <p:nvPr>
            <p:ph type="title"/>
          </p:nvPr>
        </p:nvSpPr>
        <p:spPr>
          <a:xfrm>
            <a:off x="415599" y="734282"/>
            <a:ext cx="11360802" cy="763601"/>
          </a:xfrm>
          <a:prstGeom prst="rect">
            <a:avLst/>
          </a:prstGeom>
        </p:spPr>
        <p:txBody>
          <a:bodyPr/>
          <a:lstStyle>
            <a:lvl1pPr>
              <a:defRPr sz="2800"/>
            </a:lvl1pPr>
          </a:lstStyle>
          <a:p>
            <a:r>
              <a:t> Exigences particulières en matière de garde d'enfants</a:t>
            </a:r>
          </a:p>
        </p:txBody>
      </p:sp>
      <p:sp>
        <p:nvSpPr>
          <p:cNvPr id="1027" name="Google Shape;508;p69"/>
          <p:cNvSpPr txBox="1"/>
          <p:nvPr/>
        </p:nvSpPr>
        <p:spPr>
          <a:xfrm>
            <a:off x="654761" y="1541756"/>
            <a:ext cx="10572979" cy="350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spAutoFit/>
          </a:bodyPr>
          <a:lstStyle>
            <a:lvl1pPr>
              <a:spcBef>
                <a:spcPts val="600"/>
              </a:spcBef>
              <a:defRPr sz="1800" b="1" i="1">
                <a:solidFill>
                  <a:srgbClr val="203864"/>
                </a:solidFill>
              </a:defRPr>
            </a:lvl1pPr>
          </a:lstStyle>
          <a:p>
            <a:r>
              <a:t>Comment puis-je protéger mon nouveau-né immédiatement après l'accouchement ?</a:t>
            </a:r>
          </a:p>
        </p:txBody>
      </p:sp>
      <p:sp>
        <p:nvSpPr>
          <p:cNvPr id="1028" name="Google Shape;509;p69"/>
          <p:cNvSpPr txBox="1"/>
          <p:nvPr/>
        </p:nvSpPr>
        <p:spPr>
          <a:xfrm>
            <a:off x="415600" y="1946573"/>
            <a:ext cx="7661600" cy="46987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indent="151764" algn="just">
              <a:defRPr sz="2000" b="1">
                <a:latin typeface="Calibri"/>
                <a:ea typeface="Calibri"/>
                <a:cs typeface="Calibri"/>
                <a:sym typeface="Calibri"/>
              </a:defRPr>
            </a:pPr>
            <a:r>
              <a:t>S'occuper d'un nouveau-né</a:t>
            </a:r>
          </a:p>
          <a:p>
            <a:pPr marL="401638" indent="-225425" algn="just">
              <a:buClr>
                <a:srgbClr val="C01E24"/>
              </a:buClr>
              <a:buSzPts val="2000"/>
              <a:buFont typeface="Helvetica"/>
              <a:buChar char="▪"/>
              <a:defRPr sz="2000" b="1">
                <a:latin typeface="Calibri"/>
                <a:ea typeface="Calibri"/>
                <a:cs typeface="Calibri"/>
                <a:sym typeface="Calibri"/>
              </a:defRPr>
            </a:pPr>
            <a:r>
              <a:t>Lavez vos mains avant de manipuler l'enfant </a:t>
            </a:r>
            <a:r>
              <a:rPr b="0"/>
              <a:t>pour éviter tout risque d'infection.</a:t>
            </a:r>
            <a:endParaRPr sz="2400"/>
          </a:p>
          <a:p>
            <a:pPr marL="401638" indent="-225425" algn="just">
              <a:buClr>
                <a:srgbClr val="C01E24"/>
              </a:buClr>
              <a:buSzPts val="2000"/>
              <a:buFont typeface="Helvetica"/>
              <a:buChar char="▪"/>
              <a:defRPr sz="2000" b="1">
                <a:latin typeface="Calibri"/>
                <a:ea typeface="Calibri"/>
                <a:cs typeface="Calibri"/>
                <a:sym typeface="Calibri"/>
              </a:defRPr>
            </a:pPr>
            <a:r>
              <a:t>Soutenez </a:t>
            </a:r>
            <a:r>
              <a:rPr b="0"/>
              <a:t>toujours la </a:t>
            </a:r>
            <a:r>
              <a:t>tête et le cou de l'enfant</a:t>
            </a:r>
            <a:endParaRPr sz="2400"/>
          </a:p>
          <a:p>
            <a:pPr marL="401638" indent="-225425" algn="just">
              <a:buClr>
                <a:srgbClr val="C01E24"/>
              </a:buClr>
              <a:buSzPts val="2000"/>
              <a:buFont typeface="Helvetica"/>
              <a:buChar char="▪"/>
              <a:defRPr sz="2000" b="1">
                <a:latin typeface="Calibri"/>
                <a:ea typeface="Calibri"/>
                <a:cs typeface="Calibri"/>
                <a:sym typeface="Calibri"/>
              </a:defRPr>
            </a:pPr>
            <a:r>
              <a:t>Les bases du bain </a:t>
            </a:r>
            <a:r>
              <a:rPr b="0"/>
              <a:t>: donnez au bébé un bain à l'éponge jusqu'à ce que le cordon ombilical se détache et que l'ombilic et la circoncision guérissent complètement.</a:t>
            </a:r>
            <a:endParaRPr sz="2400"/>
          </a:p>
          <a:p>
            <a:pPr marL="401638" indent="-225425" algn="just">
              <a:buClr>
                <a:srgbClr val="C01E24"/>
              </a:buClr>
              <a:buSzPts val="2000"/>
              <a:buFont typeface="Helvetica"/>
              <a:buChar char="▪"/>
              <a:defRPr sz="2000" b="1">
                <a:latin typeface="Calibri"/>
                <a:ea typeface="Calibri"/>
                <a:cs typeface="Calibri"/>
                <a:sym typeface="Calibri"/>
              </a:defRPr>
            </a:pPr>
            <a:r>
              <a:t>La circoncision et les soins du cordon ombilical </a:t>
            </a:r>
            <a:r>
              <a:rPr b="0"/>
              <a:t>sont importants entre 10 jours et 3 semaines.</a:t>
            </a:r>
            <a:endParaRPr sz="2400"/>
          </a:p>
          <a:p>
            <a:pPr marL="401638" indent="-225425" algn="just">
              <a:buClr>
                <a:srgbClr val="C01E24"/>
              </a:buClr>
              <a:buSzPts val="2000"/>
              <a:buFont typeface="Helvetica"/>
              <a:buChar char="▪"/>
              <a:defRPr sz="2000" b="1">
                <a:latin typeface="Calibri"/>
                <a:ea typeface="Calibri"/>
                <a:cs typeface="Calibri"/>
                <a:sym typeface="Calibri"/>
              </a:defRPr>
            </a:pPr>
            <a:r>
              <a:t>Alimentation et éructation </a:t>
            </a:r>
            <a:r>
              <a:rPr b="0"/>
              <a:t>- Les nourrissons doivent être nourris toutes les 2 à 3 heures pendant environ 10 à 15 minutes sur chaque sein.</a:t>
            </a:r>
            <a:endParaRPr sz="2400"/>
          </a:p>
          <a:p>
            <a:pPr marL="401638" indent="-225425" algn="just">
              <a:buClr>
                <a:srgbClr val="C01E24"/>
              </a:buClr>
              <a:buSzPts val="2000"/>
              <a:buFont typeface="Helvetica"/>
              <a:buChar char="▪"/>
              <a:defRPr sz="2000" b="1">
                <a:latin typeface="Calibri"/>
                <a:ea typeface="Calibri"/>
                <a:cs typeface="Calibri"/>
                <a:sym typeface="Calibri"/>
              </a:defRPr>
            </a:pPr>
            <a:r>
              <a:t>Les bases du coucher </a:t>
            </a:r>
            <a:r>
              <a:rPr b="0"/>
              <a:t>- Toujours coucher les bébés sur le dos pour éviter la </a:t>
            </a:r>
            <a:r>
              <a:rPr i="1"/>
              <a:t>"mort subite du nourrisson".</a:t>
            </a:r>
            <a:endParaRPr sz="2400"/>
          </a:p>
          <a:p>
            <a:pPr indent="151764">
              <a:defRPr sz="2000" b="1">
                <a:latin typeface="Calibri"/>
                <a:ea typeface="Calibri"/>
                <a:cs typeface="Calibri"/>
                <a:sym typeface="Calibri"/>
              </a:defRPr>
            </a:pPr>
            <a:r>
              <a:t>     </a:t>
            </a:r>
          </a:p>
        </p:txBody>
      </p:sp>
      <p:pic>
        <p:nvPicPr>
          <p:cNvPr id="1029" name="Google Shape;510;p69" descr="Google Shape;510;p69"/>
          <p:cNvPicPr>
            <a:picLocks noChangeAspect="1"/>
          </p:cNvPicPr>
          <p:nvPr/>
        </p:nvPicPr>
        <p:blipFill>
          <a:blip r:embed="rId2">
            <a:extLst/>
          </a:blip>
          <a:stretch>
            <a:fillRect/>
          </a:stretch>
        </p:blipFill>
        <p:spPr>
          <a:xfrm>
            <a:off x="8861886" y="1946573"/>
            <a:ext cx="2721078" cy="3932584"/>
          </a:xfrm>
          <a:prstGeom prst="rect">
            <a:avLst/>
          </a:prstGeom>
          <a:ln w="12700">
            <a:miter lim="400000"/>
          </a:ln>
        </p:spPr>
      </p:pic>
      <p:sp>
        <p:nvSpPr>
          <p:cNvPr id="1030" name="Google Shape;511;p69"/>
          <p:cNvSpPr txBox="1"/>
          <p:nvPr/>
        </p:nvSpPr>
        <p:spPr>
          <a:xfrm>
            <a:off x="8714443" y="6417399"/>
            <a:ext cx="3015962"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3"/>
              </a:rPr>
              <a:t>Source </a:t>
            </a:r>
            <a:r>
              <a:rPr u="none"/>
              <a:t>| </a:t>
            </a:r>
            <a:r>
              <a:rPr>
                <a:solidFill>
                  <a:schemeClr val="accent5"/>
                </a:solidFill>
                <a:uFill>
                  <a:solidFill>
                    <a:schemeClr val="accent5"/>
                  </a:solidFill>
                </a:uFill>
                <a:hlinkClick r:id="rId4"/>
              </a:rPr>
              <a:t>Licence Unsplash</a:t>
            </a:r>
          </a:p>
        </p:txBody>
      </p:sp>
      <p:pic>
        <p:nvPicPr>
          <p:cNvPr id="1031" name="Google Shape;512;p69" descr="Google Shape;512;p69"/>
          <p:cNvPicPr>
            <a:picLocks noChangeAspect="1"/>
          </p:cNvPicPr>
          <p:nvPr/>
        </p:nvPicPr>
        <p:blipFill>
          <a:blip r:embed="rId5">
            <a:extLst/>
          </a:blip>
          <a:srcRect l="26648" t="70260" r="70336" b="24439"/>
          <a:stretch>
            <a:fillRect/>
          </a:stretch>
        </p:blipFill>
        <p:spPr>
          <a:xfrm flipH="1">
            <a:off x="-1905" y="6253758"/>
            <a:ext cx="610943" cy="604242"/>
          </a:xfrm>
          <a:prstGeom prst="rect">
            <a:avLst/>
          </a:prstGeom>
          <a:ln w="12700">
            <a:miter lim="400000"/>
          </a:ln>
        </p:spPr>
      </p:pic>
      <p:grpSp>
        <p:nvGrpSpPr>
          <p:cNvPr id="1034" name="Google Shape;171;p8"/>
          <p:cNvGrpSpPr/>
          <p:nvPr/>
        </p:nvGrpSpPr>
        <p:grpSpPr>
          <a:xfrm>
            <a:off x="8134067" y="-1"/>
            <a:ext cx="4057933" cy="403328"/>
            <a:chOff x="0" y="0"/>
            <a:chExt cx="4057932" cy="403326"/>
          </a:xfrm>
        </p:grpSpPr>
        <p:sp>
          <p:nvSpPr>
            <p:cNvPr id="1032" name="Rettangolo"/>
            <p:cNvSpPr/>
            <p:nvPr/>
          </p:nvSpPr>
          <p:spPr>
            <a:xfrm>
              <a:off x="-1" y="-1"/>
              <a:ext cx="4057934"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72000"/>
                </a:lnSpc>
                <a:defRPr sz="1500">
                  <a:solidFill>
                    <a:srgbClr val="FFFFFF"/>
                  </a:solidFill>
                  <a:effectLst>
                    <a:outerShdw blurRad="38100" dist="38100" dir="2700000" rotWithShape="0">
                      <a:srgbClr val="000000">
                        <a:alpha val="43137"/>
                      </a:srgbClr>
                    </a:outerShdw>
                  </a:effectLst>
                  <a:latin typeface="Calibri"/>
                  <a:ea typeface="Calibri"/>
                  <a:cs typeface="Calibri"/>
                  <a:sym typeface="Calibri"/>
                </a:defRPr>
              </a:pPr>
              <a:endParaRPr/>
            </a:p>
          </p:txBody>
        </p:sp>
        <p:sp>
          <p:nvSpPr>
            <p:cNvPr id="1033" name="Annexe I : Informations complémentaires sur la santé des femmes"/>
            <p:cNvSpPr txBox="1"/>
            <p:nvPr/>
          </p:nvSpPr>
          <p:spPr>
            <a:xfrm>
              <a:off x="45724" y="-1"/>
              <a:ext cx="3966484"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defTabSz="886968">
                <a:lnSpc>
                  <a:spcPct val="72000"/>
                </a:lnSpc>
                <a:defRPr sz="1261">
                  <a:solidFill>
                    <a:srgbClr val="FFFFFF"/>
                  </a:solidFill>
                  <a:effectLst>
                    <a:outerShdw blurRad="36957" dist="36957" dir="2700000" rotWithShape="0">
                      <a:srgbClr val="000000">
                        <a:alpha val="43137"/>
                      </a:srgbClr>
                    </a:outerShdw>
                  </a:effectLst>
                  <a:latin typeface="Calibri"/>
                  <a:ea typeface="Calibri"/>
                  <a:cs typeface="Calibri"/>
                  <a:sym typeface="Calibri"/>
                </a:defRPr>
              </a:lvl1pPr>
            </a:lstStyle>
            <a:p>
              <a:r>
                <a:t>Annexe I : Informations complémentaires sur la santé des femmes</a:t>
              </a:r>
            </a:p>
          </p:txBody>
        </p:sp>
      </p:gr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8" name="Ορθογώνιο: Στρογγύλεμα γωνιών 3"/>
          <p:cNvGrpSpPr/>
          <p:nvPr/>
        </p:nvGrpSpPr>
        <p:grpSpPr>
          <a:xfrm>
            <a:off x="2105025" y="1028700"/>
            <a:ext cx="7534275" cy="904875"/>
            <a:chOff x="0" y="0"/>
            <a:chExt cx="7534275" cy="904875"/>
          </a:xfrm>
        </p:grpSpPr>
        <p:sp>
          <p:nvSpPr>
            <p:cNvPr id="1036" name="Rettangolo arrotondato"/>
            <p:cNvSpPr/>
            <p:nvPr/>
          </p:nvSpPr>
          <p:spPr>
            <a:xfrm>
              <a:off x="0" y="0"/>
              <a:ext cx="7534275" cy="904875"/>
            </a:xfrm>
            <a:prstGeom prst="roundRect">
              <a:avLst>
                <a:gd name="adj" fmla="val 16667"/>
              </a:avLst>
            </a:prstGeom>
            <a:solidFill>
              <a:srgbClr val="FFFFFF"/>
            </a:solidFill>
            <a:ln w="25400" cap="flat">
              <a:solidFill>
                <a:srgbClr val="C01E24"/>
              </a:solidFill>
              <a:prstDash val="solid"/>
              <a:round/>
            </a:ln>
            <a:effectLst/>
          </p:spPr>
          <p:txBody>
            <a:bodyPr wrap="square" lIns="45719" tIns="45719" rIns="45719" bIns="45719" numCol="1" anchor="ctr">
              <a:noAutofit/>
            </a:bodyPr>
            <a:lstStyle/>
            <a:p>
              <a:pPr algn="ctr"/>
              <a:endParaRPr/>
            </a:p>
          </p:txBody>
        </p:sp>
        <p:sp>
          <p:nvSpPr>
            <p:cNvPr id="1037" name="Normalement, au cours du neuvième mois de grossesse, une femme doit consulter son médecin."/>
            <p:cNvSpPr txBox="1"/>
            <p:nvPr/>
          </p:nvSpPr>
          <p:spPr>
            <a:xfrm>
              <a:off x="102592" y="129946"/>
              <a:ext cx="7329091" cy="6449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203864"/>
                  </a:solidFill>
                  <a:latin typeface="Calibri"/>
                  <a:ea typeface="Calibri"/>
                  <a:cs typeface="Calibri"/>
                  <a:sym typeface="Calibri"/>
                </a:defRPr>
              </a:lvl1pPr>
            </a:lstStyle>
            <a:p>
              <a:r>
                <a:t>Normalement, au cours du neuvième mois de grossesse, une femme doit consulter son médecin. </a:t>
              </a:r>
            </a:p>
          </p:txBody>
        </p:sp>
      </p:grpSp>
      <p:grpSp>
        <p:nvGrpSpPr>
          <p:cNvPr id="1041" name="Ορθογώνιο 4"/>
          <p:cNvGrpSpPr/>
          <p:nvPr/>
        </p:nvGrpSpPr>
        <p:grpSpPr>
          <a:xfrm>
            <a:off x="2238588" y="3721934"/>
            <a:ext cx="3505201" cy="904876"/>
            <a:chOff x="0" y="0"/>
            <a:chExt cx="3505200" cy="904875"/>
          </a:xfrm>
        </p:grpSpPr>
        <p:sp>
          <p:nvSpPr>
            <p:cNvPr id="1039"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1800">
                  <a:latin typeface="Calibri"/>
                  <a:ea typeface="Calibri"/>
                  <a:cs typeface="Calibri"/>
                  <a:sym typeface="Calibri"/>
                </a:defRPr>
              </a:pPr>
              <a:endParaRPr/>
            </a:p>
          </p:txBody>
        </p:sp>
        <p:sp>
          <p:nvSpPr>
            <p:cNvPr id="1040" name="C . Chaque semaine"/>
            <p:cNvSpPr txBox="1"/>
            <p:nvPr/>
          </p:nvSpPr>
          <p:spPr>
            <a:xfrm>
              <a:off x="58419" y="285893"/>
              <a:ext cx="3388362"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C . Chaque semaine</a:t>
              </a:r>
            </a:p>
          </p:txBody>
        </p:sp>
      </p:grpSp>
      <p:grpSp>
        <p:nvGrpSpPr>
          <p:cNvPr id="1044" name="Ορθογώνιο 9"/>
          <p:cNvGrpSpPr/>
          <p:nvPr/>
        </p:nvGrpSpPr>
        <p:grpSpPr>
          <a:xfrm>
            <a:off x="6134100" y="2479674"/>
            <a:ext cx="3505200" cy="904876"/>
            <a:chOff x="0" y="0"/>
            <a:chExt cx="3505200" cy="904875"/>
          </a:xfrm>
        </p:grpSpPr>
        <p:sp>
          <p:nvSpPr>
            <p:cNvPr id="1042"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1800">
                  <a:latin typeface="Calibri"/>
                  <a:ea typeface="Calibri"/>
                  <a:cs typeface="Calibri"/>
                  <a:sym typeface="Calibri"/>
                </a:defRPr>
              </a:pPr>
              <a:endParaRPr/>
            </a:p>
          </p:txBody>
        </p:sp>
        <p:sp>
          <p:nvSpPr>
            <p:cNvPr id="1043" name="B. Deux fois par semaine"/>
            <p:cNvSpPr txBox="1"/>
            <p:nvPr/>
          </p:nvSpPr>
          <p:spPr>
            <a:xfrm>
              <a:off x="58419" y="285893"/>
              <a:ext cx="3388362"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B. Deux fois par semaine</a:t>
              </a:r>
            </a:p>
          </p:txBody>
        </p:sp>
      </p:grpSp>
      <p:grpSp>
        <p:nvGrpSpPr>
          <p:cNvPr id="1047" name="Ορθογώνιο 10"/>
          <p:cNvGrpSpPr/>
          <p:nvPr/>
        </p:nvGrpSpPr>
        <p:grpSpPr>
          <a:xfrm>
            <a:off x="2238588" y="2479673"/>
            <a:ext cx="3505201" cy="904876"/>
            <a:chOff x="0" y="0"/>
            <a:chExt cx="3505200" cy="904875"/>
          </a:xfrm>
        </p:grpSpPr>
        <p:sp>
          <p:nvSpPr>
            <p:cNvPr id="1045"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1046" name="A. Une fois par mois"/>
            <p:cNvSpPr txBox="1"/>
            <p:nvPr/>
          </p:nvSpPr>
          <p:spPr>
            <a:xfrm>
              <a:off x="58419" y="285893"/>
              <a:ext cx="3388362"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A. Une fois par mois</a:t>
              </a:r>
            </a:p>
          </p:txBody>
        </p:sp>
      </p:grpSp>
      <p:grpSp>
        <p:nvGrpSpPr>
          <p:cNvPr id="1050" name="Ορθογώνιο 11"/>
          <p:cNvGrpSpPr/>
          <p:nvPr/>
        </p:nvGrpSpPr>
        <p:grpSpPr>
          <a:xfrm>
            <a:off x="6134100" y="3727450"/>
            <a:ext cx="3505200" cy="904875"/>
            <a:chOff x="0" y="0"/>
            <a:chExt cx="3505200" cy="904875"/>
          </a:xfrm>
        </p:grpSpPr>
        <p:sp>
          <p:nvSpPr>
            <p:cNvPr id="1048"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1800">
                  <a:latin typeface="Calibri"/>
                  <a:ea typeface="Calibri"/>
                  <a:cs typeface="Calibri"/>
                  <a:sym typeface="Calibri"/>
                </a:defRPr>
              </a:pPr>
              <a:endParaRPr/>
            </a:p>
          </p:txBody>
        </p:sp>
        <p:sp>
          <p:nvSpPr>
            <p:cNvPr id="1049" name="D. Tous les quinze jours"/>
            <p:cNvSpPr txBox="1"/>
            <p:nvPr/>
          </p:nvSpPr>
          <p:spPr>
            <a:xfrm>
              <a:off x="58419" y="285893"/>
              <a:ext cx="3388362"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D. Tous les quinze jours </a:t>
              </a:r>
            </a:p>
          </p:txBody>
        </p:sp>
      </p:grpSp>
      <p:sp>
        <p:nvSpPr>
          <p:cNvPr id="1051" name="TextBox 6"/>
          <p:cNvSpPr txBox="1"/>
          <p:nvPr/>
        </p:nvSpPr>
        <p:spPr>
          <a:xfrm>
            <a:off x="2158327" y="1987413"/>
            <a:ext cx="2673733"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i="1"/>
            </a:lvl1pPr>
          </a:lstStyle>
          <a:p>
            <a:r>
              <a:t>Une seule réponse est correcte !</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7" name="Ορθογώνιο: Στρογγύλεμα γωνιών 3"/>
          <p:cNvGrpSpPr/>
          <p:nvPr/>
        </p:nvGrpSpPr>
        <p:grpSpPr>
          <a:xfrm>
            <a:off x="2105025" y="1028700"/>
            <a:ext cx="7534275" cy="904875"/>
            <a:chOff x="0" y="0"/>
            <a:chExt cx="7534275" cy="904875"/>
          </a:xfrm>
        </p:grpSpPr>
        <p:sp>
          <p:nvSpPr>
            <p:cNvPr id="1055" name="Rettangolo arrotondato"/>
            <p:cNvSpPr/>
            <p:nvPr/>
          </p:nvSpPr>
          <p:spPr>
            <a:xfrm>
              <a:off x="0" y="0"/>
              <a:ext cx="7534275" cy="904875"/>
            </a:xfrm>
            <a:prstGeom prst="roundRect">
              <a:avLst>
                <a:gd name="adj" fmla="val 16667"/>
              </a:avLst>
            </a:prstGeom>
            <a:solidFill>
              <a:srgbClr val="FFFFFF"/>
            </a:solidFill>
            <a:ln w="25400" cap="flat">
              <a:solidFill>
                <a:srgbClr val="C01E24"/>
              </a:solidFill>
              <a:prstDash val="solid"/>
              <a:round/>
            </a:ln>
            <a:effectLst/>
          </p:spPr>
          <p:txBody>
            <a:bodyPr wrap="square" lIns="45719" tIns="45719" rIns="45719" bIns="45719" numCol="1" anchor="ctr">
              <a:noAutofit/>
            </a:bodyPr>
            <a:lstStyle/>
            <a:p>
              <a:pPr algn="ctr"/>
              <a:endParaRPr/>
            </a:p>
          </p:txBody>
        </p:sp>
        <p:sp>
          <p:nvSpPr>
            <p:cNvPr id="1056" name="Les infections urinaires sont plus fréquentes chez les femmes que chez les hommes."/>
            <p:cNvSpPr txBox="1"/>
            <p:nvPr/>
          </p:nvSpPr>
          <p:spPr>
            <a:xfrm>
              <a:off x="102592" y="129946"/>
              <a:ext cx="7329091" cy="6449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203864"/>
                  </a:solidFill>
                  <a:latin typeface="Calibri"/>
                  <a:ea typeface="Calibri"/>
                  <a:cs typeface="Calibri"/>
                  <a:sym typeface="Calibri"/>
                </a:defRPr>
              </a:lvl1pPr>
            </a:lstStyle>
            <a:p>
              <a:r>
                <a:t>Les infections urinaires sont plus fréquentes chez les femmes que chez les hommes.</a:t>
              </a:r>
            </a:p>
          </p:txBody>
        </p:sp>
      </p:grpSp>
      <p:grpSp>
        <p:nvGrpSpPr>
          <p:cNvPr id="1060" name="Ορθογώνιο 4"/>
          <p:cNvGrpSpPr/>
          <p:nvPr/>
        </p:nvGrpSpPr>
        <p:grpSpPr>
          <a:xfrm>
            <a:off x="2105025" y="2479675"/>
            <a:ext cx="3505200" cy="904875"/>
            <a:chOff x="0" y="0"/>
            <a:chExt cx="3505200" cy="904875"/>
          </a:xfrm>
        </p:grpSpPr>
        <p:sp>
          <p:nvSpPr>
            <p:cNvPr id="1058"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1059" name="Vraie"/>
            <p:cNvSpPr txBox="1"/>
            <p:nvPr/>
          </p:nvSpPr>
          <p:spPr>
            <a:xfrm>
              <a:off x="58419" y="308025"/>
              <a:ext cx="3388362" cy="2888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Vraie</a:t>
              </a:r>
            </a:p>
          </p:txBody>
        </p:sp>
      </p:grpSp>
      <p:grpSp>
        <p:nvGrpSpPr>
          <p:cNvPr id="1063" name="Ορθογώνιο 9"/>
          <p:cNvGrpSpPr/>
          <p:nvPr/>
        </p:nvGrpSpPr>
        <p:grpSpPr>
          <a:xfrm>
            <a:off x="6134100" y="2479674"/>
            <a:ext cx="3505200" cy="904876"/>
            <a:chOff x="0" y="0"/>
            <a:chExt cx="3505200" cy="904875"/>
          </a:xfrm>
        </p:grpSpPr>
        <p:sp>
          <p:nvSpPr>
            <p:cNvPr id="1061"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1062" name="Faux"/>
            <p:cNvSpPr txBox="1"/>
            <p:nvPr/>
          </p:nvSpPr>
          <p:spPr>
            <a:xfrm>
              <a:off x="58419" y="308025"/>
              <a:ext cx="3388362" cy="2888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Faux</a:t>
              </a:r>
            </a:p>
          </p:txBody>
        </p:sp>
      </p:gr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9" name="Ορθογώνιο: Στρογγύλεμα γωνιών 3"/>
          <p:cNvGrpSpPr/>
          <p:nvPr/>
        </p:nvGrpSpPr>
        <p:grpSpPr>
          <a:xfrm>
            <a:off x="2105025" y="1028700"/>
            <a:ext cx="7534275" cy="904875"/>
            <a:chOff x="0" y="0"/>
            <a:chExt cx="7534275" cy="904875"/>
          </a:xfrm>
        </p:grpSpPr>
        <p:sp>
          <p:nvSpPr>
            <p:cNvPr id="1067" name="Rettangolo arrotondato"/>
            <p:cNvSpPr/>
            <p:nvPr/>
          </p:nvSpPr>
          <p:spPr>
            <a:xfrm>
              <a:off x="0" y="0"/>
              <a:ext cx="7534275" cy="904875"/>
            </a:xfrm>
            <a:prstGeom prst="roundRect">
              <a:avLst>
                <a:gd name="adj" fmla="val 16667"/>
              </a:avLst>
            </a:prstGeom>
            <a:solidFill>
              <a:srgbClr val="FFFFFF"/>
            </a:solidFill>
            <a:ln w="25400" cap="flat">
              <a:solidFill>
                <a:srgbClr val="C01E24"/>
              </a:solidFill>
              <a:prstDash val="solid"/>
              <a:round/>
            </a:ln>
            <a:effectLst/>
          </p:spPr>
          <p:txBody>
            <a:bodyPr wrap="square" lIns="45719" tIns="45719" rIns="45719" bIns="45719" numCol="1" anchor="ctr">
              <a:noAutofit/>
            </a:bodyPr>
            <a:lstStyle/>
            <a:p>
              <a:pPr algn="ctr">
                <a:defRPr sz="2000" b="1">
                  <a:solidFill>
                    <a:srgbClr val="203864"/>
                  </a:solidFill>
                </a:defRPr>
              </a:pPr>
              <a:endParaRPr/>
            </a:p>
          </p:txBody>
        </p:sp>
        <p:sp>
          <p:nvSpPr>
            <p:cNvPr id="1068" name="Colonnes correspondantes"/>
            <p:cNvSpPr txBox="1"/>
            <p:nvPr/>
          </p:nvSpPr>
          <p:spPr>
            <a:xfrm>
              <a:off x="102592" y="264822"/>
              <a:ext cx="7329091" cy="37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203864"/>
                  </a:solidFill>
                </a:defRPr>
              </a:lvl1pPr>
            </a:lstStyle>
            <a:p>
              <a:r>
                <a:t>Colonnes correspondantes</a:t>
              </a:r>
            </a:p>
          </p:txBody>
        </p:sp>
      </p:grpSp>
      <p:grpSp>
        <p:nvGrpSpPr>
          <p:cNvPr id="1072" name="Ορθογώνιο 4"/>
          <p:cNvGrpSpPr/>
          <p:nvPr/>
        </p:nvGrpSpPr>
        <p:grpSpPr>
          <a:xfrm>
            <a:off x="2105025" y="2352675"/>
            <a:ext cx="3505200" cy="904875"/>
            <a:chOff x="0" y="0"/>
            <a:chExt cx="3505200" cy="904875"/>
          </a:xfrm>
        </p:grpSpPr>
        <p:sp>
          <p:nvSpPr>
            <p:cNvPr id="1070"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2800">
                  <a:latin typeface="Calibri"/>
                  <a:ea typeface="Calibri"/>
                  <a:cs typeface="Calibri"/>
                  <a:sym typeface="Calibri"/>
                </a:defRPr>
              </a:pPr>
              <a:endParaRPr/>
            </a:p>
          </p:txBody>
        </p:sp>
        <p:sp>
          <p:nvSpPr>
            <p:cNvPr id="1071" name="Se laver les mains avant de manipuler un enfant"/>
            <p:cNvSpPr txBox="1"/>
            <p:nvPr/>
          </p:nvSpPr>
          <p:spPr>
            <a:xfrm>
              <a:off x="58419" y="139843"/>
              <a:ext cx="3388362" cy="6251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Se laver les mains avant de manipuler un enfant </a:t>
              </a:r>
            </a:p>
          </p:txBody>
        </p:sp>
      </p:grpSp>
      <p:grpSp>
        <p:nvGrpSpPr>
          <p:cNvPr id="1075" name="Ορθογώνιο 10"/>
          <p:cNvGrpSpPr/>
          <p:nvPr/>
        </p:nvGrpSpPr>
        <p:grpSpPr>
          <a:xfrm>
            <a:off x="2105025" y="3600451"/>
            <a:ext cx="3505200" cy="904876"/>
            <a:chOff x="0" y="0"/>
            <a:chExt cx="3505200" cy="904875"/>
          </a:xfrm>
        </p:grpSpPr>
        <p:sp>
          <p:nvSpPr>
            <p:cNvPr id="1073"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2800">
                  <a:latin typeface="Calibri"/>
                  <a:ea typeface="Calibri"/>
                  <a:cs typeface="Calibri"/>
                  <a:sym typeface="Calibri"/>
                </a:defRPr>
              </a:pPr>
              <a:endParaRPr/>
            </a:p>
          </p:txBody>
        </p:sp>
        <p:sp>
          <p:nvSpPr>
            <p:cNvPr id="1074" name="Fluctuations hormonales naturelles"/>
            <p:cNvSpPr txBox="1"/>
            <p:nvPr/>
          </p:nvSpPr>
          <p:spPr>
            <a:xfrm>
              <a:off x="58419" y="285893"/>
              <a:ext cx="3388362"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Fluctuations hormonales naturelles </a:t>
              </a:r>
            </a:p>
          </p:txBody>
        </p:sp>
      </p:grpSp>
      <p:grpSp>
        <p:nvGrpSpPr>
          <p:cNvPr id="1078" name="Ορθογώνιο 11"/>
          <p:cNvGrpSpPr/>
          <p:nvPr/>
        </p:nvGrpSpPr>
        <p:grpSpPr>
          <a:xfrm>
            <a:off x="6134100" y="3600450"/>
            <a:ext cx="3505200" cy="904875"/>
            <a:chOff x="0" y="0"/>
            <a:chExt cx="3505200" cy="904875"/>
          </a:xfrm>
        </p:grpSpPr>
        <p:sp>
          <p:nvSpPr>
            <p:cNvPr id="1076"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1077" name="pour éviter le risque d'infection"/>
            <p:cNvSpPr txBox="1"/>
            <p:nvPr/>
          </p:nvSpPr>
          <p:spPr>
            <a:xfrm>
              <a:off x="58419" y="285893"/>
              <a:ext cx="3388362"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pour éviter le risque d'infection</a:t>
              </a:r>
            </a:p>
          </p:txBody>
        </p:sp>
      </p:grpSp>
      <p:sp>
        <p:nvSpPr>
          <p:cNvPr id="1079" name="TextBox 6"/>
          <p:cNvSpPr txBox="1"/>
          <p:nvPr/>
        </p:nvSpPr>
        <p:spPr>
          <a:xfrm>
            <a:off x="2158327" y="1987413"/>
            <a:ext cx="2821928"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i="1"/>
            </a:lvl1pPr>
          </a:lstStyle>
          <a:p>
            <a:r>
              <a:t>Faites correspondre les colonnes !</a:t>
            </a:r>
          </a:p>
        </p:txBody>
      </p:sp>
      <p:grpSp>
        <p:nvGrpSpPr>
          <p:cNvPr id="1082" name="Ορθογώνιο 13"/>
          <p:cNvGrpSpPr/>
          <p:nvPr/>
        </p:nvGrpSpPr>
        <p:grpSpPr>
          <a:xfrm>
            <a:off x="6096000" y="2352675"/>
            <a:ext cx="3505200" cy="904875"/>
            <a:chOff x="0" y="0"/>
            <a:chExt cx="3505200" cy="904875"/>
          </a:xfrm>
        </p:grpSpPr>
        <p:sp>
          <p:nvSpPr>
            <p:cNvPr id="1080"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2800">
                  <a:latin typeface="Calibri"/>
                  <a:ea typeface="Calibri"/>
                  <a:cs typeface="Calibri"/>
                  <a:sym typeface="Calibri"/>
                </a:defRPr>
              </a:pPr>
              <a:endParaRPr/>
            </a:p>
          </p:txBody>
        </p:sp>
        <p:sp>
          <p:nvSpPr>
            <p:cNvPr id="1081" name="peut conduire à la dépression ou à l'anxiété"/>
            <p:cNvSpPr txBox="1"/>
            <p:nvPr/>
          </p:nvSpPr>
          <p:spPr>
            <a:xfrm>
              <a:off x="58419" y="139843"/>
              <a:ext cx="3388362" cy="6251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peut conduire à la dépression ou à l'anxiété</a:t>
              </a:r>
            </a:p>
          </p:txBody>
        </p:sp>
      </p:gr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sp>
        <p:nvSpPr>
          <p:cNvPr id="1086" name="Google Shape;432;p26"/>
          <p:cNvSpPr/>
          <p:nvPr/>
        </p:nvSpPr>
        <p:spPr>
          <a:xfrm flipH="1">
            <a:off x="0" y="-1"/>
            <a:ext cx="8426303"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6297" y="0"/>
                </a:lnTo>
                <a:lnTo>
                  <a:pt x="6019" y="266"/>
                </a:lnTo>
                <a:cubicBezTo>
                  <a:pt x="2340" y="4042"/>
                  <a:pt x="0" y="9721"/>
                  <a:pt x="0" y="16071"/>
                </a:cubicBezTo>
                <a:cubicBezTo>
                  <a:pt x="0" y="17847"/>
                  <a:pt x="183" y="19571"/>
                  <a:pt x="527" y="21216"/>
                </a:cubicBezTo>
                <a:lnTo>
                  <a:pt x="618" y="21600"/>
                </a:lnTo>
                <a:lnTo>
                  <a:pt x="21600" y="21600"/>
                </a:lnTo>
                <a:close/>
              </a:path>
            </a:pathLst>
          </a:custGeom>
          <a:solidFill>
            <a:srgbClr val="FFFFFF">
              <a:alpha val="80000"/>
            </a:srgbClr>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087" name="Google Shape;433;p26"/>
          <p:cNvSpPr/>
          <p:nvPr/>
        </p:nvSpPr>
        <p:spPr>
          <a:xfrm flipH="1">
            <a:off x="0" y="68238"/>
            <a:ext cx="8174934"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6916" y="0"/>
                </a:lnTo>
                <a:lnTo>
                  <a:pt x="6042" y="798"/>
                </a:lnTo>
                <a:cubicBezTo>
                  <a:pt x="2352" y="4428"/>
                  <a:pt x="0" y="9922"/>
                  <a:pt x="0" y="16071"/>
                </a:cubicBezTo>
                <a:cubicBezTo>
                  <a:pt x="0" y="17779"/>
                  <a:pt x="181" y="19437"/>
                  <a:pt x="523" y="21018"/>
                </a:cubicBezTo>
                <a:lnTo>
                  <a:pt x="665" y="21600"/>
                </a:lnTo>
                <a:lnTo>
                  <a:pt x="21600" y="21600"/>
                </a:lnTo>
                <a:close/>
              </a:path>
            </a:pathLst>
          </a:custGeom>
          <a:solidFill>
            <a:srgbClr val="595959"/>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088" name="Google Shape;434;p26"/>
          <p:cNvSpPr txBox="1">
            <a:spLocks noGrp="1"/>
          </p:cNvSpPr>
          <p:nvPr>
            <p:ph type="title"/>
          </p:nvPr>
        </p:nvSpPr>
        <p:spPr>
          <a:xfrm>
            <a:off x="688666" y="2005077"/>
            <a:ext cx="6074593" cy="4428379"/>
          </a:xfrm>
          <a:prstGeom prst="rect">
            <a:avLst/>
          </a:prstGeom>
        </p:spPr>
        <p:txBody>
          <a:bodyPr anchor="t"/>
          <a:lstStyle>
            <a:lvl1pPr defTabSz="877823">
              <a:defRPr sz="6144">
                <a:solidFill>
                  <a:srgbClr val="FFFFFF"/>
                </a:solidFill>
              </a:defRPr>
            </a:lvl1pPr>
          </a:lstStyle>
          <a:p>
            <a:r>
              <a:t>ANNEXE II : Informations complémentaires sur la santé mentale</a:t>
            </a:r>
          </a:p>
        </p:txBody>
      </p:sp>
      <p:sp>
        <p:nvSpPr>
          <p:cNvPr id="1089" name="Google Shape;436;p26"/>
          <p:cNvSpPr/>
          <p:nvPr/>
        </p:nvSpPr>
        <p:spPr>
          <a:xfrm rot="10800000" flipH="1">
            <a:off x="8734645" y="0"/>
            <a:ext cx="3457355" cy="3047507"/>
          </a:xfrm>
          <a:custGeom>
            <a:avLst/>
            <a:gdLst/>
            <a:ahLst/>
            <a:cxnLst>
              <a:cxn ang="0">
                <a:pos x="wd2" y="hd2"/>
              </a:cxn>
              <a:cxn ang="5400000">
                <a:pos x="wd2" y="hd2"/>
              </a:cxn>
              <a:cxn ang="10800000">
                <a:pos x="wd2" y="hd2"/>
              </a:cxn>
              <a:cxn ang="16200000">
                <a:pos x="wd2" y="hd2"/>
              </a:cxn>
            </a:cxnLst>
            <a:rect l="0" t="0" r="r" b="b"/>
            <a:pathLst>
              <a:path w="21600" h="21600" extrusionOk="0">
                <a:moveTo>
                  <a:pt x="424" y="21600"/>
                </a:moveTo>
                <a:lnTo>
                  <a:pt x="21600" y="21600"/>
                </a:lnTo>
                <a:lnTo>
                  <a:pt x="21600" y="1424"/>
                </a:lnTo>
                <a:lnTo>
                  <a:pt x="21182" y="1220"/>
                </a:lnTo>
                <a:cubicBezTo>
                  <a:pt x="19422" y="432"/>
                  <a:pt x="17505" y="0"/>
                  <a:pt x="15499" y="0"/>
                </a:cubicBezTo>
                <a:cubicBezTo>
                  <a:pt x="6939" y="0"/>
                  <a:pt x="0" y="7872"/>
                  <a:pt x="0" y="17583"/>
                </a:cubicBezTo>
                <a:cubicBezTo>
                  <a:pt x="0" y="18342"/>
                  <a:pt x="42" y="19089"/>
                  <a:pt x="125" y="19823"/>
                </a:cubicBezTo>
                <a:close/>
              </a:path>
            </a:pathLst>
          </a:custGeom>
          <a:solidFill>
            <a:srgbClr val="FFFFFF">
              <a:alpha val="80000"/>
            </a:srgbClr>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090" name="Google Shape;437;p26"/>
          <p:cNvSpPr/>
          <p:nvPr/>
        </p:nvSpPr>
        <p:spPr>
          <a:xfrm rot="10800000" flipH="1">
            <a:off x="8965593" y="0"/>
            <a:ext cx="3226406" cy="2802445"/>
          </a:xfrm>
          <a:custGeom>
            <a:avLst/>
            <a:gdLst/>
            <a:ahLst/>
            <a:cxnLst>
              <a:cxn ang="0">
                <a:pos x="wd2" y="hd2"/>
              </a:cxn>
              <a:cxn ang="5400000">
                <a:pos x="wd2" y="hd2"/>
              </a:cxn>
              <a:cxn ang="10800000">
                <a:pos x="wd2" y="hd2"/>
              </a:cxn>
              <a:cxn ang="16200000">
                <a:pos x="wd2" y="hd2"/>
              </a:cxn>
            </a:cxnLst>
            <a:rect l="0" t="0" r="r" b="b"/>
            <a:pathLst>
              <a:path w="21600" h="21600" extrusionOk="0">
                <a:moveTo>
                  <a:pt x="421" y="21600"/>
                </a:moveTo>
                <a:lnTo>
                  <a:pt x="21600" y="21600"/>
                </a:lnTo>
                <a:lnTo>
                  <a:pt x="21600" y="1594"/>
                </a:lnTo>
                <a:lnTo>
                  <a:pt x="21366" y="1465"/>
                </a:lnTo>
                <a:cubicBezTo>
                  <a:pt x="19495" y="523"/>
                  <a:pt x="17429" y="0"/>
                  <a:pt x="15257" y="0"/>
                </a:cubicBezTo>
                <a:cubicBezTo>
                  <a:pt x="6831" y="0"/>
                  <a:pt x="0" y="7864"/>
                  <a:pt x="0" y="17565"/>
                </a:cubicBezTo>
                <a:cubicBezTo>
                  <a:pt x="0" y="18322"/>
                  <a:pt x="42" y="19069"/>
                  <a:pt x="123" y="19802"/>
                </a:cubicBezTo>
                <a:close/>
              </a:path>
            </a:pathLst>
          </a:custGeom>
          <a:solidFill>
            <a:srgbClr val="4472C4"/>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091" name="Google Shape;438;p26"/>
          <p:cNvSpPr/>
          <p:nvPr/>
        </p:nvSpPr>
        <p:spPr>
          <a:xfrm flipH="1">
            <a:off x="9600207" y="4700046"/>
            <a:ext cx="2591792" cy="2157955"/>
          </a:xfrm>
          <a:custGeom>
            <a:avLst/>
            <a:gdLst/>
            <a:ahLst/>
            <a:cxnLst>
              <a:cxn ang="0">
                <a:pos x="wd2" y="hd2"/>
              </a:cxn>
              <a:cxn ang="5400000">
                <a:pos x="wd2" y="hd2"/>
              </a:cxn>
              <a:cxn ang="10800000">
                <a:pos x="wd2" y="hd2"/>
              </a:cxn>
              <a:cxn ang="16200000">
                <a:pos x="wd2" y="hd2"/>
              </a:cxn>
            </a:cxnLst>
            <a:rect l="0" t="0" r="r" b="b"/>
            <a:pathLst>
              <a:path w="21600" h="21600" extrusionOk="0">
                <a:moveTo>
                  <a:pt x="6806" y="0"/>
                </a:moveTo>
                <a:cubicBezTo>
                  <a:pt x="4508" y="0"/>
                  <a:pt x="2332" y="629"/>
                  <a:pt x="392" y="1752"/>
                </a:cubicBezTo>
                <a:lnTo>
                  <a:pt x="0" y="2023"/>
                </a:lnTo>
                <a:lnTo>
                  <a:pt x="0" y="21600"/>
                </a:lnTo>
                <a:lnTo>
                  <a:pt x="21246" y="21600"/>
                </a:lnTo>
                <a:lnTo>
                  <a:pt x="21299" y="21349"/>
                </a:lnTo>
                <a:cubicBezTo>
                  <a:pt x="21497" y="20193"/>
                  <a:pt x="21600" y="18995"/>
                  <a:pt x="21600" y="17768"/>
                </a:cubicBezTo>
                <a:cubicBezTo>
                  <a:pt x="21600" y="7955"/>
                  <a:pt x="14976" y="0"/>
                  <a:pt x="6806" y="0"/>
                </a:cubicBezTo>
                <a:close/>
              </a:path>
            </a:pathLst>
          </a:custGeom>
          <a:solidFill>
            <a:srgbClr val="FFFFFF">
              <a:alpha val="80000"/>
            </a:srgbClr>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092" name="Google Shape;439;p26"/>
          <p:cNvSpPr/>
          <p:nvPr/>
        </p:nvSpPr>
        <p:spPr>
          <a:xfrm flipH="1">
            <a:off x="9809716" y="4870796"/>
            <a:ext cx="2382283" cy="1987205"/>
          </a:xfrm>
          <a:custGeom>
            <a:avLst/>
            <a:gdLst/>
            <a:ahLst/>
            <a:cxnLst>
              <a:cxn ang="0">
                <a:pos x="wd2" y="hd2"/>
              </a:cxn>
              <a:cxn ang="5400000">
                <a:pos x="wd2" y="hd2"/>
              </a:cxn>
              <a:cxn ang="10800000">
                <a:pos x="wd2" y="hd2"/>
              </a:cxn>
              <a:cxn ang="16200000">
                <a:pos x="wd2" y="hd2"/>
              </a:cxn>
            </a:cxnLst>
            <a:rect l="0" t="0" r="r" b="b"/>
            <a:pathLst>
              <a:path w="21600" h="21600" extrusionOk="0">
                <a:moveTo>
                  <a:pt x="6904" y="0"/>
                </a:moveTo>
                <a:cubicBezTo>
                  <a:pt x="4685" y="0"/>
                  <a:pt x="2580" y="590"/>
                  <a:pt x="694" y="1646"/>
                </a:cubicBezTo>
                <a:lnTo>
                  <a:pt x="0" y="2078"/>
                </a:lnTo>
                <a:lnTo>
                  <a:pt x="0" y="21600"/>
                </a:lnTo>
                <a:lnTo>
                  <a:pt x="21209" y="21600"/>
                </a:lnTo>
                <a:lnTo>
                  <a:pt x="21301" y="21168"/>
                </a:lnTo>
                <a:cubicBezTo>
                  <a:pt x="21497" y="20022"/>
                  <a:pt x="21600" y="18834"/>
                  <a:pt x="21600" y="17618"/>
                </a:cubicBezTo>
                <a:cubicBezTo>
                  <a:pt x="21600" y="7888"/>
                  <a:pt x="15020" y="0"/>
                  <a:pt x="6904" y="0"/>
                </a:cubicBezTo>
                <a:close/>
              </a:path>
            </a:pathLst>
          </a:custGeom>
          <a:solidFill>
            <a:srgbClr val="FFC000"/>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 name="Google Shape;444;p27"/>
          <p:cNvSpPr txBox="1">
            <a:spLocks noGrp="1"/>
          </p:cNvSpPr>
          <p:nvPr>
            <p:ph type="title"/>
          </p:nvPr>
        </p:nvSpPr>
        <p:spPr>
          <a:xfrm>
            <a:off x="557999" y="1079999"/>
            <a:ext cx="11059694" cy="605097"/>
          </a:xfrm>
          <a:prstGeom prst="rect">
            <a:avLst/>
          </a:prstGeom>
        </p:spPr>
        <p:txBody>
          <a:bodyPr/>
          <a:lstStyle/>
          <a:p>
            <a:r>
              <a:t>Détresse mentale: comment y faire face</a:t>
            </a:r>
          </a:p>
        </p:txBody>
      </p:sp>
      <p:sp>
        <p:nvSpPr>
          <p:cNvPr id="1095" name="Google Shape;445;p27"/>
          <p:cNvSpPr txBox="1">
            <a:spLocks noGrp="1"/>
          </p:cNvSpPr>
          <p:nvPr>
            <p:ph type="body" sz="half" idx="1"/>
          </p:nvPr>
        </p:nvSpPr>
        <p:spPr>
          <a:xfrm>
            <a:off x="557998" y="1799999"/>
            <a:ext cx="6409185" cy="4865978"/>
          </a:xfrm>
          <a:prstGeom prst="rect">
            <a:avLst/>
          </a:prstGeom>
        </p:spPr>
        <p:txBody>
          <a:bodyPr>
            <a:normAutofit lnSpcReduction="10000"/>
          </a:bodyPr>
          <a:lstStyle/>
          <a:p>
            <a:pPr marL="0" indent="0" algn="just" defTabSz="877823">
              <a:lnSpc>
                <a:spcPct val="120000"/>
              </a:lnSpc>
              <a:spcBef>
                <a:spcPts val="0"/>
              </a:spcBef>
              <a:buSzTx/>
              <a:buNone/>
              <a:defRPr sz="1919"/>
            </a:pPr>
            <a:r>
              <a:t>Les troubles ou les maladies mentales ne sont pas forcément des sujets dont on parle ouvertement dans certains contextes culturels, car il s'agit de questions sensibles.  Il peut donc être important:</a:t>
            </a:r>
          </a:p>
          <a:p>
            <a:pPr marL="0" indent="0" algn="just" defTabSz="877823">
              <a:lnSpc>
                <a:spcPct val="120000"/>
              </a:lnSpc>
              <a:spcBef>
                <a:spcPts val="0"/>
              </a:spcBef>
              <a:buSzTx/>
              <a:buNone/>
              <a:defRPr sz="1919"/>
            </a:pPr>
            <a:endParaRPr/>
          </a:p>
          <a:p>
            <a:pPr marL="329184" indent="-329184" algn="just" defTabSz="877823">
              <a:lnSpc>
                <a:spcPct val="120000"/>
              </a:lnSpc>
              <a:spcBef>
                <a:spcPts val="0"/>
              </a:spcBef>
              <a:buSzPts val="1900"/>
              <a:defRPr sz="1919"/>
            </a:pPr>
            <a:r>
              <a:t>Soyez conscient des symptômes de détresse mentale (par exemple, découragement, sentiment subjectif de désespoir, épisodes dépressifs).</a:t>
            </a:r>
          </a:p>
          <a:p>
            <a:pPr marL="329184" indent="-329184" algn="just" defTabSz="877823">
              <a:lnSpc>
                <a:spcPct val="120000"/>
              </a:lnSpc>
              <a:spcBef>
                <a:spcPts val="0"/>
              </a:spcBef>
              <a:buSzPts val="1900"/>
              <a:defRPr sz="1919"/>
            </a:pPr>
            <a:r>
              <a:t>Sachez que la détresse mentale nécessite un traitement spécial et qu'il existe des spécialistes et de bonnes méthodes de traitement pour les états de détresse chroniques. </a:t>
            </a:r>
          </a:p>
          <a:p>
            <a:pPr marL="329184" indent="-329184" algn="just" defTabSz="877823">
              <a:lnSpc>
                <a:spcPct val="120000"/>
              </a:lnSpc>
              <a:spcBef>
                <a:spcPts val="0"/>
              </a:spcBef>
              <a:buSzPts val="1900"/>
              <a:defRPr sz="1919"/>
            </a:pPr>
            <a:r>
              <a:t>Il existe des centres de conseil spéciaux et les médecins de famille sont toujours le premier point de contact.</a:t>
            </a:r>
          </a:p>
        </p:txBody>
      </p:sp>
      <p:pic>
        <p:nvPicPr>
          <p:cNvPr id="1096" name="Grafik 3" descr="Grafik 3"/>
          <p:cNvPicPr>
            <a:picLocks noChangeAspect="1"/>
          </p:cNvPicPr>
          <p:nvPr/>
        </p:nvPicPr>
        <p:blipFill>
          <a:blip r:embed="rId2">
            <a:extLst/>
          </a:blip>
          <a:stretch>
            <a:fillRect/>
          </a:stretch>
        </p:blipFill>
        <p:spPr>
          <a:xfrm>
            <a:off x="7800275" y="2258704"/>
            <a:ext cx="3749713" cy="3214041"/>
          </a:xfrm>
          <a:prstGeom prst="rect">
            <a:avLst/>
          </a:prstGeom>
          <a:ln w="12700">
            <a:miter lim="400000"/>
          </a:ln>
        </p:spPr>
      </p:pic>
      <p:sp>
        <p:nvSpPr>
          <p:cNvPr id="1097" name="Textfeld 2"/>
          <p:cNvSpPr txBox="1"/>
          <p:nvPr/>
        </p:nvSpPr>
        <p:spPr>
          <a:xfrm>
            <a:off x="9972759" y="6358199"/>
            <a:ext cx="1914782"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defRPr u="sng">
                <a:solidFill>
                  <a:schemeClr val="accent4"/>
                </a:solidFill>
                <a:latin typeface="Calibri"/>
                <a:ea typeface="Calibri"/>
                <a:cs typeface="Calibri"/>
                <a:sym typeface="Calibri"/>
              </a:defRPr>
            </a:pPr>
            <a:r>
              <a:rPr>
                <a:solidFill>
                  <a:schemeClr val="accent5"/>
                </a:solidFill>
                <a:uFill>
                  <a:solidFill>
                    <a:schemeClr val="accent5"/>
                  </a:solidFill>
                </a:uFill>
                <a:hlinkClick r:id="rId3"/>
              </a:rPr>
              <a:t>Source </a:t>
            </a:r>
            <a:r>
              <a:rPr u="none"/>
              <a:t>| </a:t>
            </a:r>
            <a:r>
              <a:t>Licence </a:t>
            </a:r>
            <a:r>
              <a:rPr>
                <a:solidFill>
                  <a:schemeClr val="accent5"/>
                </a:solidFill>
                <a:uFill>
                  <a:solidFill>
                    <a:schemeClr val="accent5"/>
                  </a:solidFill>
                </a:uFill>
                <a:hlinkClick r:id="rId4"/>
              </a:rPr>
              <a:t>Pixabay</a:t>
            </a:r>
          </a:p>
        </p:txBody>
      </p:sp>
      <p:grpSp>
        <p:nvGrpSpPr>
          <p:cNvPr id="1100" name="Google Shape;171;p8"/>
          <p:cNvGrpSpPr/>
          <p:nvPr/>
        </p:nvGrpSpPr>
        <p:grpSpPr>
          <a:xfrm>
            <a:off x="8134067" y="-1"/>
            <a:ext cx="4057933" cy="403328"/>
            <a:chOff x="0" y="0"/>
            <a:chExt cx="4057932" cy="403326"/>
          </a:xfrm>
        </p:grpSpPr>
        <p:sp>
          <p:nvSpPr>
            <p:cNvPr id="1098" name="Rettangolo"/>
            <p:cNvSpPr/>
            <p:nvPr/>
          </p:nvSpPr>
          <p:spPr>
            <a:xfrm>
              <a:off x="-1" y="-1"/>
              <a:ext cx="4057934"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72000"/>
                </a:lnSpc>
                <a:defRPr sz="1500">
                  <a:solidFill>
                    <a:srgbClr val="FFFFFF"/>
                  </a:solidFill>
                  <a:effectLst>
                    <a:outerShdw blurRad="38100" dist="38100" dir="2700000" rotWithShape="0">
                      <a:srgbClr val="000000">
                        <a:alpha val="43137"/>
                      </a:srgbClr>
                    </a:outerShdw>
                  </a:effectLst>
                  <a:latin typeface="Calibri"/>
                  <a:ea typeface="Calibri"/>
                  <a:cs typeface="Calibri"/>
                  <a:sym typeface="Calibri"/>
                </a:defRPr>
              </a:pPr>
              <a:endParaRPr/>
            </a:p>
          </p:txBody>
        </p:sp>
        <p:sp>
          <p:nvSpPr>
            <p:cNvPr id="1099" name="Annexe II : Informations complémentaires sur la santé mentale"/>
            <p:cNvSpPr txBox="1"/>
            <p:nvPr/>
          </p:nvSpPr>
          <p:spPr>
            <a:xfrm>
              <a:off x="45724" y="-1"/>
              <a:ext cx="3966484"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defTabSz="886968">
                <a:lnSpc>
                  <a:spcPct val="72000"/>
                </a:lnSpc>
                <a:defRPr sz="1261">
                  <a:solidFill>
                    <a:srgbClr val="FFFFFF"/>
                  </a:solidFill>
                  <a:effectLst>
                    <a:outerShdw blurRad="36957" dist="36957" dir="2700000" rotWithShape="0">
                      <a:srgbClr val="000000">
                        <a:alpha val="43137"/>
                      </a:srgbClr>
                    </a:outerShdw>
                  </a:effectLst>
                  <a:latin typeface="Calibri"/>
                  <a:ea typeface="Calibri"/>
                  <a:cs typeface="Calibri"/>
                  <a:sym typeface="Calibri"/>
                </a:defRPr>
              </a:lvl1pPr>
            </a:lstStyle>
            <a:p>
              <a:r>
                <a:t>Annexe II : Informations complémentaires sur la santé mentale</a:t>
              </a:r>
            </a:p>
          </p:txBody>
        </p:sp>
      </p:gr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 name="Google Shape;444;p27"/>
          <p:cNvSpPr txBox="1">
            <a:spLocks noGrp="1"/>
          </p:cNvSpPr>
          <p:nvPr>
            <p:ph type="title"/>
          </p:nvPr>
        </p:nvSpPr>
        <p:spPr>
          <a:xfrm>
            <a:off x="557999" y="1079999"/>
            <a:ext cx="11059694" cy="605097"/>
          </a:xfrm>
          <a:prstGeom prst="rect">
            <a:avLst/>
          </a:prstGeom>
        </p:spPr>
        <p:txBody>
          <a:bodyPr/>
          <a:lstStyle/>
          <a:p>
            <a:r>
              <a:t>Exemples de signes et de symptômes de détresse mentale</a:t>
            </a:r>
          </a:p>
        </p:txBody>
      </p:sp>
      <p:sp>
        <p:nvSpPr>
          <p:cNvPr id="1103" name="Google Shape;445;p27"/>
          <p:cNvSpPr txBox="1">
            <a:spLocks noGrp="1"/>
          </p:cNvSpPr>
          <p:nvPr>
            <p:ph type="body" sz="half" idx="1"/>
          </p:nvPr>
        </p:nvSpPr>
        <p:spPr>
          <a:xfrm>
            <a:off x="557998" y="1799999"/>
            <a:ext cx="6409185" cy="4865978"/>
          </a:xfrm>
          <a:prstGeom prst="rect">
            <a:avLst/>
          </a:prstGeom>
        </p:spPr>
        <p:txBody>
          <a:bodyPr/>
          <a:lstStyle/>
          <a:p>
            <a:pPr algn="just">
              <a:buSzPts val="2000"/>
              <a:defRPr sz="2000"/>
            </a:pPr>
            <a:r>
              <a:t>Se sentir triste ou déprimé.</a:t>
            </a:r>
          </a:p>
          <a:p>
            <a:pPr algn="just">
              <a:buSzPts val="2000"/>
              <a:defRPr sz="2000"/>
            </a:pPr>
            <a:r>
              <a:t>Pensée confuse ou capacité réduite de concentration.</a:t>
            </a:r>
          </a:p>
          <a:p>
            <a:pPr algn="just">
              <a:buSzPts val="2000"/>
              <a:defRPr sz="2000"/>
            </a:pPr>
            <a:r>
              <a:t>Peurs ou inquiétudes excessives ou culpabilité extrême.</a:t>
            </a:r>
          </a:p>
          <a:p>
            <a:pPr algn="just">
              <a:buSzPts val="2000"/>
              <a:defRPr sz="2000"/>
            </a:pPr>
            <a:r>
              <a:t>Des sautes d'humeur extrêmes, avec des hauts et des bas.</a:t>
            </a:r>
          </a:p>
          <a:p>
            <a:pPr algn="just">
              <a:buSzPts val="2000"/>
              <a:defRPr sz="2000"/>
            </a:pPr>
            <a:r>
              <a:t>Retrait des amis et des activités.</a:t>
            </a:r>
          </a:p>
          <a:p>
            <a:pPr algn="just">
              <a:buSzPts val="2000"/>
              <a:defRPr sz="2000"/>
            </a:pPr>
            <a:r>
              <a:t>Fatigue importante, manque d'énergie ou problèmes de sommeil.</a:t>
            </a:r>
          </a:p>
          <a:p>
            <a:pPr marL="101600" indent="25400" algn="just">
              <a:buSzTx/>
              <a:buNone/>
              <a:defRPr sz="2000"/>
            </a:pPr>
            <a:r>
              <a:t>  Tous ces symptômes ne peuvent pas nécessairement être attribués à une maladie mentale. Un médecin peut aider à l'évaluer et recommander un traitement.</a:t>
            </a:r>
          </a:p>
        </p:txBody>
      </p:sp>
      <p:sp>
        <p:nvSpPr>
          <p:cNvPr id="1104" name="Textfeld 2"/>
          <p:cNvSpPr txBox="1"/>
          <p:nvPr/>
        </p:nvSpPr>
        <p:spPr>
          <a:xfrm>
            <a:off x="9858459" y="6358199"/>
            <a:ext cx="1914782"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defRPr u="sng">
                <a:solidFill>
                  <a:schemeClr val="accent4"/>
                </a:solidFill>
                <a:latin typeface="Calibri"/>
                <a:ea typeface="Calibri"/>
                <a:cs typeface="Calibri"/>
                <a:sym typeface="Calibri"/>
              </a:defRPr>
            </a:pPr>
            <a:r>
              <a:rPr>
                <a:solidFill>
                  <a:schemeClr val="accent5"/>
                </a:solidFill>
                <a:uFill>
                  <a:solidFill>
                    <a:schemeClr val="accent5"/>
                  </a:solidFill>
                </a:uFill>
                <a:hlinkClick r:id="rId2"/>
              </a:rPr>
              <a:t>Source </a:t>
            </a:r>
            <a:r>
              <a:rPr u="none"/>
              <a:t>| </a:t>
            </a:r>
            <a:r>
              <a:rPr>
                <a:solidFill>
                  <a:schemeClr val="accent5"/>
                </a:solidFill>
                <a:uFill>
                  <a:solidFill>
                    <a:schemeClr val="accent5"/>
                  </a:solidFill>
                </a:uFill>
                <a:hlinkClick r:id="rId3"/>
              </a:rPr>
              <a:t>Licence Pixabay</a:t>
            </a:r>
          </a:p>
        </p:txBody>
      </p:sp>
      <p:pic>
        <p:nvPicPr>
          <p:cNvPr id="1105" name="Picture 2" descr="Picture 2"/>
          <p:cNvPicPr>
            <a:picLocks noChangeAspect="1"/>
          </p:cNvPicPr>
          <p:nvPr/>
        </p:nvPicPr>
        <p:blipFill>
          <a:blip r:embed="rId4">
            <a:extLst/>
          </a:blip>
          <a:stretch>
            <a:fillRect/>
          </a:stretch>
        </p:blipFill>
        <p:spPr>
          <a:xfrm>
            <a:off x="6801160" y="1799999"/>
            <a:ext cx="6008695" cy="3386150"/>
          </a:xfrm>
          <a:prstGeom prst="rect">
            <a:avLst/>
          </a:prstGeom>
          <a:ln w="12700">
            <a:miter lim="400000"/>
          </a:ln>
        </p:spPr>
      </p:pic>
      <p:grpSp>
        <p:nvGrpSpPr>
          <p:cNvPr id="1108" name="Google Shape;171;p8"/>
          <p:cNvGrpSpPr/>
          <p:nvPr/>
        </p:nvGrpSpPr>
        <p:grpSpPr>
          <a:xfrm>
            <a:off x="8134067" y="-1"/>
            <a:ext cx="4057933" cy="403328"/>
            <a:chOff x="0" y="0"/>
            <a:chExt cx="4057932" cy="403326"/>
          </a:xfrm>
        </p:grpSpPr>
        <p:sp>
          <p:nvSpPr>
            <p:cNvPr id="1106" name="Rettangolo"/>
            <p:cNvSpPr/>
            <p:nvPr/>
          </p:nvSpPr>
          <p:spPr>
            <a:xfrm>
              <a:off x="-1" y="-1"/>
              <a:ext cx="4057934"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72000"/>
                </a:lnSpc>
                <a:defRPr sz="1500">
                  <a:solidFill>
                    <a:srgbClr val="FFFFFF"/>
                  </a:solidFill>
                  <a:effectLst>
                    <a:outerShdw blurRad="38100" dist="38100" dir="2700000" rotWithShape="0">
                      <a:srgbClr val="000000">
                        <a:alpha val="43137"/>
                      </a:srgbClr>
                    </a:outerShdw>
                  </a:effectLst>
                  <a:latin typeface="Calibri"/>
                  <a:ea typeface="Calibri"/>
                  <a:cs typeface="Calibri"/>
                  <a:sym typeface="Calibri"/>
                </a:defRPr>
              </a:pPr>
              <a:endParaRPr/>
            </a:p>
          </p:txBody>
        </p:sp>
        <p:sp>
          <p:nvSpPr>
            <p:cNvPr id="1107" name="Annexe II : Informations complémentaires sur la santé mentale"/>
            <p:cNvSpPr txBox="1"/>
            <p:nvPr/>
          </p:nvSpPr>
          <p:spPr>
            <a:xfrm>
              <a:off x="45724" y="-1"/>
              <a:ext cx="3966484"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defTabSz="886968">
                <a:lnSpc>
                  <a:spcPct val="72000"/>
                </a:lnSpc>
                <a:defRPr sz="1261">
                  <a:solidFill>
                    <a:srgbClr val="FFFFFF"/>
                  </a:solidFill>
                  <a:effectLst>
                    <a:outerShdw blurRad="36957" dist="36957" dir="2700000" rotWithShape="0">
                      <a:srgbClr val="000000">
                        <a:alpha val="43137"/>
                      </a:srgbClr>
                    </a:outerShdw>
                  </a:effectLst>
                  <a:latin typeface="Calibri"/>
                  <a:ea typeface="Calibri"/>
                  <a:cs typeface="Calibri"/>
                  <a:sym typeface="Calibri"/>
                </a:defRPr>
              </a:lvl1pPr>
            </a:lstStyle>
            <a:p>
              <a:r>
                <a:t>Annexe II : Informations complémentaires sur la santé mentale</a:t>
              </a:r>
            </a:p>
          </p:txBody>
        </p:sp>
      </p:gr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 name="Google Shape;444;p27"/>
          <p:cNvSpPr txBox="1">
            <a:spLocks noGrp="1"/>
          </p:cNvSpPr>
          <p:nvPr>
            <p:ph type="title"/>
          </p:nvPr>
        </p:nvSpPr>
        <p:spPr>
          <a:xfrm>
            <a:off x="557999" y="1079999"/>
            <a:ext cx="11059694" cy="605097"/>
          </a:xfrm>
          <a:prstGeom prst="rect">
            <a:avLst/>
          </a:prstGeom>
        </p:spPr>
        <p:txBody>
          <a:bodyPr/>
          <a:lstStyle/>
          <a:p>
            <a:r>
              <a:t>Détresse mentale : comment se faire soigner</a:t>
            </a:r>
          </a:p>
        </p:txBody>
      </p:sp>
      <p:sp>
        <p:nvSpPr>
          <p:cNvPr id="1111" name="Google Shape;445;p27"/>
          <p:cNvSpPr txBox="1">
            <a:spLocks noGrp="1"/>
          </p:cNvSpPr>
          <p:nvPr>
            <p:ph type="body" sz="half" idx="1"/>
          </p:nvPr>
        </p:nvSpPr>
        <p:spPr>
          <a:xfrm>
            <a:off x="557998" y="1799999"/>
            <a:ext cx="6409185" cy="4865978"/>
          </a:xfrm>
          <a:prstGeom prst="rect">
            <a:avLst/>
          </a:prstGeom>
        </p:spPr>
        <p:txBody>
          <a:bodyPr/>
          <a:lstStyle/>
          <a:p>
            <a:pPr marL="0" indent="0" algn="just">
              <a:lnSpc>
                <a:spcPct val="120000"/>
              </a:lnSpc>
              <a:spcBef>
                <a:spcPts val="0"/>
              </a:spcBef>
              <a:buSzTx/>
              <a:buNone/>
              <a:defRPr sz="2000"/>
            </a:pPr>
            <a:endParaRPr/>
          </a:p>
          <a:p>
            <a:pPr marL="342900" indent="-342900" algn="just">
              <a:lnSpc>
                <a:spcPct val="120000"/>
              </a:lnSpc>
              <a:spcBef>
                <a:spcPts val="0"/>
              </a:spcBef>
              <a:buSzPts val="2000"/>
              <a:defRPr sz="2000"/>
            </a:pPr>
            <a:r>
              <a:t>N'ayez pas peur d'en parler à votre médecin.</a:t>
            </a:r>
          </a:p>
          <a:p>
            <a:pPr marL="342900" indent="-342900" algn="just">
              <a:lnSpc>
                <a:spcPct val="120000"/>
              </a:lnSpc>
              <a:spcBef>
                <a:spcPts val="0"/>
              </a:spcBef>
              <a:buSzPts val="2000"/>
              <a:defRPr sz="2000"/>
            </a:pPr>
            <a:r>
              <a:t>Même si certains traitements ne sont pas disponibles, il existe de nombreux moyens de faire face aux problèmes de santé mentale.</a:t>
            </a:r>
          </a:p>
          <a:p>
            <a:pPr marL="342900" indent="-342900" algn="just">
              <a:lnSpc>
                <a:spcPct val="120000"/>
              </a:lnSpc>
              <a:spcBef>
                <a:spcPts val="0"/>
              </a:spcBef>
              <a:buSzPts val="2000"/>
              <a:defRPr sz="2000"/>
            </a:pPr>
            <a:r>
              <a:t>Si vous pensez que des amis, des membres de la famille ou des enfants ont besoin d'aide, proposez-leur votre soutien ou contactez l'une des organisations de soutien locales.</a:t>
            </a:r>
          </a:p>
        </p:txBody>
      </p:sp>
      <p:sp>
        <p:nvSpPr>
          <p:cNvPr id="1112" name="Textfeld 2"/>
          <p:cNvSpPr txBox="1"/>
          <p:nvPr/>
        </p:nvSpPr>
        <p:spPr>
          <a:xfrm>
            <a:off x="9963234" y="6358199"/>
            <a:ext cx="1914782"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defRPr u="sng">
                <a:solidFill>
                  <a:schemeClr val="accent4"/>
                </a:solidFill>
                <a:latin typeface="Calibri"/>
                <a:ea typeface="Calibri"/>
                <a:cs typeface="Calibri"/>
                <a:sym typeface="Calibri"/>
              </a:defRPr>
            </a:pPr>
            <a:r>
              <a:rPr>
                <a:solidFill>
                  <a:schemeClr val="accent5"/>
                </a:solidFill>
                <a:uFill>
                  <a:solidFill>
                    <a:schemeClr val="accent5"/>
                  </a:solidFill>
                </a:uFill>
                <a:hlinkClick r:id="rId2"/>
              </a:rPr>
              <a:t>Source </a:t>
            </a:r>
            <a:r>
              <a:rPr u="none"/>
              <a:t>| </a:t>
            </a:r>
            <a:r>
              <a:t>Licence </a:t>
            </a:r>
            <a:r>
              <a:rPr>
                <a:solidFill>
                  <a:schemeClr val="accent5"/>
                </a:solidFill>
                <a:uFill>
                  <a:solidFill>
                    <a:schemeClr val="accent5"/>
                  </a:solidFill>
                </a:uFill>
                <a:hlinkClick r:id="rId3"/>
              </a:rPr>
              <a:t>Pixabay</a:t>
            </a:r>
          </a:p>
        </p:txBody>
      </p:sp>
      <p:pic>
        <p:nvPicPr>
          <p:cNvPr id="1113" name="Picture 2" descr="Picture 2"/>
          <p:cNvPicPr>
            <a:picLocks noChangeAspect="1"/>
          </p:cNvPicPr>
          <p:nvPr/>
        </p:nvPicPr>
        <p:blipFill>
          <a:blip r:embed="rId4">
            <a:extLst/>
          </a:blip>
          <a:stretch>
            <a:fillRect/>
          </a:stretch>
        </p:blipFill>
        <p:spPr>
          <a:xfrm>
            <a:off x="7357456" y="1975710"/>
            <a:ext cx="4359865" cy="2906579"/>
          </a:xfrm>
          <a:prstGeom prst="rect">
            <a:avLst/>
          </a:prstGeom>
          <a:ln w="12700">
            <a:miter lim="400000"/>
          </a:ln>
        </p:spPr>
      </p:pic>
      <p:grpSp>
        <p:nvGrpSpPr>
          <p:cNvPr id="1116" name="Google Shape;171;p8"/>
          <p:cNvGrpSpPr/>
          <p:nvPr/>
        </p:nvGrpSpPr>
        <p:grpSpPr>
          <a:xfrm>
            <a:off x="8134067" y="-1"/>
            <a:ext cx="4057933" cy="403328"/>
            <a:chOff x="0" y="0"/>
            <a:chExt cx="4057932" cy="403326"/>
          </a:xfrm>
        </p:grpSpPr>
        <p:sp>
          <p:nvSpPr>
            <p:cNvPr id="1114" name="Rettangolo"/>
            <p:cNvSpPr/>
            <p:nvPr/>
          </p:nvSpPr>
          <p:spPr>
            <a:xfrm>
              <a:off x="-1" y="-1"/>
              <a:ext cx="4057934"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72000"/>
                </a:lnSpc>
                <a:defRPr sz="1500">
                  <a:solidFill>
                    <a:srgbClr val="FFFFFF"/>
                  </a:solidFill>
                  <a:effectLst>
                    <a:outerShdw blurRad="38100" dist="38100" dir="2700000" rotWithShape="0">
                      <a:srgbClr val="000000">
                        <a:alpha val="43137"/>
                      </a:srgbClr>
                    </a:outerShdw>
                  </a:effectLst>
                  <a:latin typeface="Calibri"/>
                  <a:ea typeface="Calibri"/>
                  <a:cs typeface="Calibri"/>
                  <a:sym typeface="Calibri"/>
                </a:defRPr>
              </a:pPr>
              <a:endParaRPr/>
            </a:p>
          </p:txBody>
        </p:sp>
        <p:sp>
          <p:nvSpPr>
            <p:cNvPr id="1115" name="Annexe II : Informations complémentaires sur la santé mentale"/>
            <p:cNvSpPr txBox="1"/>
            <p:nvPr/>
          </p:nvSpPr>
          <p:spPr>
            <a:xfrm>
              <a:off x="45724" y="-1"/>
              <a:ext cx="3966484"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defTabSz="886968">
                <a:lnSpc>
                  <a:spcPct val="72000"/>
                </a:lnSpc>
                <a:defRPr sz="1261">
                  <a:solidFill>
                    <a:srgbClr val="FFFFFF"/>
                  </a:solidFill>
                  <a:effectLst>
                    <a:outerShdw blurRad="36957" dist="36957" dir="2700000" rotWithShape="0">
                      <a:srgbClr val="000000">
                        <a:alpha val="43137"/>
                      </a:srgbClr>
                    </a:outerShdw>
                  </a:effectLst>
                  <a:latin typeface="Calibri"/>
                  <a:ea typeface="Calibri"/>
                  <a:cs typeface="Calibri"/>
                  <a:sym typeface="Calibri"/>
                </a:defRPr>
              </a:lvl1pPr>
            </a:lstStyle>
            <a:p>
              <a:r>
                <a:t>Annexe II : Informations complémentaires sur la santé mentale</a:t>
              </a:r>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Google Shape;226;p6"/>
          <p:cNvSpPr txBox="1">
            <a:spLocks noGrp="1"/>
          </p:cNvSpPr>
          <p:nvPr>
            <p:ph type="title"/>
          </p:nvPr>
        </p:nvSpPr>
        <p:spPr>
          <a:xfrm>
            <a:off x="557999" y="1079999"/>
            <a:ext cx="11059694" cy="605097"/>
          </a:xfrm>
          <a:prstGeom prst="rect">
            <a:avLst/>
          </a:prstGeom>
        </p:spPr>
        <p:txBody>
          <a:bodyPr>
            <a:normAutofit fontScale="90000"/>
          </a:bodyPr>
          <a:lstStyle>
            <a:lvl1pPr algn="just">
              <a:lnSpc>
                <a:spcPct val="150000"/>
              </a:lnSpc>
              <a:spcBef>
                <a:spcPts val="600"/>
              </a:spcBef>
            </a:lvl1pPr>
          </a:lstStyle>
          <a:p>
            <a:r>
              <a:t>Ouverture </a:t>
            </a:r>
          </a:p>
        </p:txBody>
      </p:sp>
      <p:sp>
        <p:nvSpPr>
          <p:cNvPr id="261" name="Google Shape;228;p6"/>
          <p:cNvSpPr txBox="1">
            <a:spLocks noGrp="1"/>
          </p:cNvSpPr>
          <p:nvPr>
            <p:ph type="body" sz="half" idx="1"/>
          </p:nvPr>
        </p:nvSpPr>
        <p:spPr>
          <a:xfrm>
            <a:off x="557999" y="1799999"/>
            <a:ext cx="5852132" cy="4865978"/>
          </a:xfrm>
          <a:prstGeom prst="rect">
            <a:avLst/>
          </a:prstGeom>
        </p:spPr>
        <p:txBody>
          <a:bodyPr/>
          <a:lstStyle/>
          <a:p>
            <a:pPr>
              <a:buSzPts val="2000"/>
              <a:buFontTx/>
              <a:buChar char="✓"/>
              <a:defRPr sz="2000"/>
            </a:pPr>
            <a:r>
              <a:t>Le formateur explique les objectifs, la durée, l'organisation et les activités de la session.</a:t>
            </a:r>
          </a:p>
          <a:p>
            <a:pPr>
              <a:buSzPts val="2000"/>
              <a:buFontTx/>
              <a:buChar char="✓"/>
              <a:defRPr sz="2000"/>
            </a:pPr>
            <a:r>
              <a:t>La participation active est encouragée.</a:t>
            </a:r>
          </a:p>
          <a:p>
            <a:pPr>
              <a:buSzPts val="2000"/>
              <a:buFontTx/>
              <a:buChar char="✓"/>
              <a:defRPr sz="2000"/>
            </a:pPr>
            <a:r>
              <a:t>Veiller à ce que chaque participant ait accès à un outil numérique.</a:t>
            </a:r>
          </a:p>
          <a:p>
            <a:pPr>
              <a:buSzPts val="2000"/>
              <a:buFontTx/>
              <a:buChar char="✓"/>
              <a:defRPr sz="2000"/>
            </a:pPr>
            <a:r>
              <a:t>Explication des règles de session.</a:t>
            </a:r>
          </a:p>
          <a:p>
            <a:pPr>
              <a:buSzPts val="2000"/>
              <a:buFontTx/>
              <a:buChar char="✓"/>
              <a:defRPr sz="2000"/>
            </a:pPr>
            <a:r>
              <a:t>Présentation d'activités pratiques.</a:t>
            </a:r>
          </a:p>
        </p:txBody>
      </p:sp>
      <p:sp>
        <p:nvSpPr>
          <p:cNvPr id="262" name="Google Shape;229;p6"/>
          <p:cNvSpPr txBox="1"/>
          <p:nvPr/>
        </p:nvSpPr>
        <p:spPr>
          <a:xfrm>
            <a:off x="9516295" y="6527475"/>
            <a:ext cx="2320269"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2"/>
              </a:rPr>
              <a:t>Source </a:t>
            </a:r>
            <a:r>
              <a:rPr u="none"/>
              <a:t>| </a:t>
            </a:r>
            <a:r>
              <a:rPr>
                <a:solidFill>
                  <a:schemeClr val="accent5"/>
                </a:solidFill>
                <a:uFill>
                  <a:solidFill>
                    <a:schemeClr val="accent5"/>
                  </a:solidFill>
                </a:uFill>
                <a:hlinkClick r:id="rId3"/>
              </a:rPr>
              <a:t>Licence Pixabay</a:t>
            </a:r>
          </a:p>
        </p:txBody>
      </p:sp>
      <p:pic>
        <p:nvPicPr>
          <p:cNvPr id="263" name="Picture 2" descr="Picture 2"/>
          <p:cNvPicPr>
            <a:picLocks noChangeAspect="1"/>
          </p:cNvPicPr>
          <p:nvPr/>
        </p:nvPicPr>
        <p:blipFill>
          <a:blip r:embed="rId4">
            <a:extLst/>
          </a:blip>
          <a:stretch>
            <a:fillRect/>
          </a:stretch>
        </p:blipFill>
        <p:spPr>
          <a:xfrm>
            <a:off x="7290706" y="1898471"/>
            <a:ext cx="4591584" cy="3061057"/>
          </a:xfrm>
          <a:prstGeom prst="rect">
            <a:avLst/>
          </a:prstGeom>
          <a:ln w="12700">
            <a:miter lim="400000"/>
          </a:ln>
        </p:spPr>
      </p:pic>
      <p:grpSp>
        <p:nvGrpSpPr>
          <p:cNvPr id="266" name="Google Shape;171;p8"/>
          <p:cNvGrpSpPr/>
          <p:nvPr/>
        </p:nvGrpSpPr>
        <p:grpSpPr>
          <a:xfrm>
            <a:off x="10384221" y="-3934"/>
            <a:ext cx="1806520" cy="403328"/>
            <a:chOff x="0" y="0"/>
            <a:chExt cx="1806518" cy="403326"/>
          </a:xfrm>
        </p:grpSpPr>
        <p:sp>
          <p:nvSpPr>
            <p:cNvPr id="264" name="Rettangolo"/>
            <p:cNvSpPr/>
            <p:nvPr/>
          </p:nvSpPr>
          <p:spPr>
            <a:xfrm>
              <a:off x="0" y="-1"/>
              <a:ext cx="1806519"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90000"/>
                </a:lnSpc>
                <a:defRPr sz="1500">
                  <a:solidFill>
                    <a:srgbClr val="FFFFFF"/>
                  </a:solidFill>
                  <a:latin typeface="Calibri"/>
                  <a:ea typeface="Calibri"/>
                  <a:cs typeface="Calibri"/>
                  <a:sym typeface="Calibri"/>
                </a:defRPr>
              </a:pPr>
              <a:endParaRPr/>
            </a:p>
          </p:txBody>
        </p:sp>
        <p:sp>
          <p:nvSpPr>
            <p:cNvPr id="265" name="2.1 Introduction"/>
            <p:cNvSpPr txBox="1"/>
            <p:nvPr/>
          </p:nvSpPr>
          <p:spPr>
            <a:xfrm>
              <a:off x="45725" y="-1"/>
              <a:ext cx="1715069"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a:lnSpc>
                  <a:spcPct val="90000"/>
                </a:lnSpc>
                <a:defRPr sz="1800">
                  <a:solidFill>
                    <a:srgbClr val="FFFFFF"/>
                  </a:solidFill>
                  <a:latin typeface="Calibri"/>
                  <a:ea typeface="Calibri"/>
                  <a:cs typeface="Calibri"/>
                  <a:sym typeface="Calibri"/>
                </a:defRPr>
              </a:lvl1pPr>
            </a:lstStyle>
            <a:p>
              <a:r>
                <a:t>2.1 Introduction </a:t>
              </a:r>
            </a:p>
          </p:txBody>
        </p:sp>
      </p:gr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 name="Google Shape;561;p88"/>
          <p:cNvSpPr/>
          <p:nvPr/>
        </p:nvSpPr>
        <p:spPr>
          <a:xfrm>
            <a:off x="-2" y="1741570"/>
            <a:ext cx="6855834" cy="5116429"/>
          </a:xfrm>
          <a:custGeom>
            <a:avLst/>
            <a:gdLst/>
            <a:ahLst/>
            <a:cxnLst>
              <a:cxn ang="0">
                <a:pos x="wd2" y="hd2"/>
              </a:cxn>
              <a:cxn ang="5400000">
                <a:pos x="wd2" y="hd2"/>
              </a:cxn>
              <a:cxn ang="10800000">
                <a:pos x="wd2" y="hd2"/>
              </a:cxn>
              <a:cxn ang="16200000">
                <a:pos x="wd2" y="hd2"/>
              </a:cxn>
            </a:cxnLst>
            <a:rect l="0" t="0" r="r" b="b"/>
            <a:pathLst>
              <a:path w="21600" h="21600" extrusionOk="0">
                <a:moveTo>
                  <a:pt x="8073" y="0"/>
                </a:moveTo>
                <a:cubicBezTo>
                  <a:pt x="15544" y="0"/>
                  <a:pt x="21600" y="8115"/>
                  <a:pt x="21600" y="18126"/>
                </a:cubicBezTo>
                <a:cubicBezTo>
                  <a:pt x="21600" y="18751"/>
                  <a:pt x="21576" y="19370"/>
                  <a:pt x="21530" y="19979"/>
                </a:cubicBezTo>
                <a:lnTo>
                  <a:pt x="21346" y="21600"/>
                </a:lnTo>
                <a:lnTo>
                  <a:pt x="0" y="21600"/>
                </a:lnTo>
                <a:lnTo>
                  <a:pt x="0" y="3606"/>
                </a:lnTo>
                <a:lnTo>
                  <a:pt x="510" y="3096"/>
                </a:lnTo>
                <a:cubicBezTo>
                  <a:pt x="2669" y="1141"/>
                  <a:pt x="5271" y="0"/>
                  <a:pt x="8073" y="0"/>
                </a:cubicBezTo>
                <a:close/>
              </a:path>
            </a:pathLst>
          </a:custGeom>
          <a:solidFill>
            <a:srgbClr val="FFFFFF">
              <a:alpha val="80000"/>
            </a:srgbClr>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119" name="Google Shape;562;p88"/>
          <p:cNvSpPr/>
          <p:nvPr/>
        </p:nvSpPr>
        <p:spPr>
          <a:xfrm>
            <a:off x="-2" y="2037047"/>
            <a:ext cx="6596538" cy="4820952"/>
          </a:xfrm>
          <a:custGeom>
            <a:avLst/>
            <a:gdLst/>
            <a:ahLst/>
            <a:cxnLst>
              <a:cxn ang="0">
                <a:pos x="wd2" y="hd2"/>
              </a:cxn>
              <a:cxn ang="5400000">
                <a:pos x="wd2" y="hd2"/>
              </a:cxn>
              <a:cxn ang="10800000">
                <a:pos x="wd2" y="hd2"/>
              </a:cxn>
              <a:cxn ang="16200000">
                <a:pos x="wd2" y="hd2"/>
              </a:cxn>
            </a:cxnLst>
            <a:rect l="0" t="0" r="r" b="b"/>
            <a:pathLst>
              <a:path w="21600" h="21600" extrusionOk="0">
                <a:moveTo>
                  <a:pt x="8450" y="0"/>
                </a:moveTo>
                <a:cubicBezTo>
                  <a:pt x="15712" y="0"/>
                  <a:pt x="21600" y="8056"/>
                  <a:pt x="21600" y="17994"/>
                </a:cubicBezTo>
                <a:cubicBezTo>
                  <a:pt x="21600" y="18615"/>
                  <a:pt x="21577" y="19229"/>
                  <a:pt x="21532" y="19834"/>
                </a:cubicBezTo>
                <a:lnTo>
                  <a:pt x="21335" y="21600"/>
                </a:lnTo>
                <a:lnTo>
                  <a:pt x="0" y="21600"/>
                </a:lnTo>
                <a:lnTo>
                  <a:pt x="0" y="4214"/>
                </a:lnTo>
                <a:lnTo>
                  <a:pt x="85" y="4109"/>
                </a:lnTo>
                <a:cubicBezTo>
                  <a:pt x="2358" y="1542"/>
                  <a:pt x="5272" y="0"/>
                  <a:pt x="8450" y="0"/>
                </a:cubicBezTo>
                <a:close/>
              </a:path>
            </a:pathLst>
          </a:custGeom>
          <a:solidFill>
            <a:schemeClr val="accent5"/>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120" name="Google Shape;563;p88"/>
          <p:cNvSpPr txBox="1">
            <a:spLocks noGrp="1"/>
          </p:cNvSpPr>
          <p:nvPr>
            <p:ph type="title"/>
          </p:nvPr>
        </p:nvSpPr>
        <p:spPr>
          <a:xfrm>
            <a:off x="804671" y="2964257"/>
            <a:ext cx="5791865" cy="2552521"/>
          </a:xfrm>
          <a:prstGeom prst="rect">
            <a:avLst/>
          </a:prstGeom>
        </p:spPr>
        <p:txBody>
          <a:bodyPr anchor="b"/>
          <a:lstStyle/>
          <a:p>
            <a:pPr>
              <a:defRPr sz="4200">
                <a:solidFill>
                  <a:srgbClr val="FFFFFF"/>
                </a:solidFill>
              </a:defRPr>
            </a:pPr>
            <a:r>
              <a:t>ANNEXE III : </a:t>
            </a:r>
            <a:br/>
            <a:r>
              <a:t>INFORMATIONS SUPPLÉMENTAIRES SUR LA SANTÉ MENTALE</a:t>
            </a:r>
          </a:p>
        </p:txBody>
      </p:sp>
      <p:sp>
        <p:nvSpPr>
          <p:cNvPr id="1121" name="Google Shape;564;p88"/>
          <p:cNvSpPr/>
          <p:nvPr/>
        </p:nvSpPr>
        <p:spPr>
          <a:xfrm>
            <a:off x="5794107" y="1"/>
            <a:ext cx="5614485" cy="26276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81" y="813"/>
                </a:lnTo>
                <a:cubicBezTo>
                  <a:pt x="21026" y="12489"/>
                  <a:pt x="16411" y="21600"/>
                  <a:pt x="10800" y="21600"/>
                </a:cubicBezTo>
                <a:cubicBezTo>
                  <a:pt x="5189" y="21600"/>
                  <a:pt x="574" y="12489"/>
                  <a:pt x="19" y="813"/>
                </a:cubicBezTo>
                <a:close/>
              </a:path>
            </a:pathLst>
          </a:custGeom>
          <a:solidFill>
            <a:srgbClr val="FFFFFF">
              <a:alpha val="80000"/>
            </a:srgbClr>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122" name="Google Shape;565;p88"/>
          <p:cNvSpPr/>
          <p:nvPr/>
        </p:nvSpPr>
        <p:spPr>
          <a:xfrm>
            <a:off x="6019834" y="1"/>
            <a:ext cx="5152930" cy="24110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81" y="807"/>
                </a:lnTo>
                <a:cubicBezTo>
                  <a:pt x="21026" y="12486"/>
                  <a:pt x="16411" y="21600"/>
                  <a:pt x="10800" y="21600"/>
                </a:cubicBezTo>
                <a:cubicBezTo>
                  <a:pt x="5189" y="21600"/>
                  <a:pt x="574" y="12486"/>
                  <a:pt x="19" y="807"/>
                </a:cubicBezTo>
                <a:close/>
              </a:path>
            </a:pathLst>
          </a:custGeom>
          <a:solidFill>
            <a:schemeClr val="accent4"/>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123" name="Google Shape;566;p88"/>
          <p:cNvSpPr/>
          <p:nvPr/>
        </p:nvSpPr>
        <p:spPr>
          <a:xfrm flipH="1">
            <a:off x="8466570" y="4021835"/>
            <a:ext cx="3725428" cy="2836166"/>
          </a:xfrm>
          <a:custGeom>
            <a:avLst/>
            <a:gdLst/>
            <a:ahLst/>
            <a:cxnLst>
              <a:cxn ang="0">
                <a:pos x="wd2" y="hd2"/>
              </a:cxn>
              <a:cxn ang="5400000">
                <a:pos x="wd2" y="hd2"/>
              </a:cxn>
              <a:cxn ang="10800000">
                <a:pos x="wd2" y="hd2"/>
              </a:cxn>
              <a:cxn ang="16200000">
                <a:pos x="wd2" y="hd2"/>
              </a:cxn>
            </a:cxnLst>
            <a:rect l="0" t="0" r="r" b="b"/>
            <a:pathLst>
              <a:path w="21600" h="21600" extrusionOk="0">
                <a:moveTo>
                  <a:pt x="8073" y="0"/>
                </a:moveTo>
                <a:cubicBezTo>
                  <a:pt x="15544" y="0"/>
                  <a:pt x="21600" y="7955"/>
                  <a:pt x="21600" y="17768"/>
                </a:cubicBezTo>
                <a:cubicBezTo>
                  <a:pt x="21600" y="18995"/>
                  <a:pt x="21505" y="20193"/>
                  <a:pt x="21325" y="21349"/>
                </a:cubicBezTo>
                <a:lnTo>
                  <a:pt x="21276" y="21600"/>
                </a:lnTo>
                <a:lnTo>
                  <a:pt x="0" y="21600"/>
                </a:lnTo>
                <a:lnTo>
                  <a:pt x="0" y="3535"/>
                </a:lnTo>
                <a:lnTo>
                  <a:pt x="510" y="3035"/>
                </a:lnTo>
                <a:cubicBezTo>
                  <a:pt x="2669" y="1119"/>
                  <a:pt x="5271" y="0"/>
                  <a:pt x="8073" y="0"/>
                </a:cubicBezTo>
                <a:close/>
              </a:path>
            </a:pathLst>
          </a:custGeom>
          <a:solidFill>
            <a:srgbClr val="FFFFFF">
              <a:alpha val="80000"/>
            </a:srgbClr>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124" name="Google Shape;567;p88"/>
          <p:cNvSpPr/>
          <p:nvPr/>
        </p:nvSpPr>
        <p:spPr>
          <a:xfrm flipH="1">
            <a:off x="8688464" y="4242851"/>
            <a:ext cx="3503535" cy="2615149"/>
          </a:xfrm>
          <a:custGeom>
            <a:avLst/>
            <a:gdLst/>
            <a:ahLst/>
            <a:cxnLst>
              <a:cxn ang="0">
                <a:pos x="wd2" y="hd2"/>
              </a:cxn>
              <a:cxn ang="5400000">
                <a:pos x="wd2" y="hd2"/>
              </a:cxn>
              <a:cxn ang="10800000">
                <a:pos x="wd2" y="hd2"/>
              </a:cxn>
              <a:cxn ang="16200000">
                <a:pos x="wd2" y="hd2"/>
              </a:cxn>
            </a:cxnLst>
            <a:rect l="0" t="0" r="r" b="b"/>
            <a:pathLst>
              <a:path w="21600" h="21600" extrusionOk="0">
                <a:moveTo>
                  <a:pt x="8450" y="0"/>
                </a:moveTo>
                <a:cubicBezTo>
                  <a:pt x="15712" y="0"/>
                  <a:pt x="21600" y="7888"/>
                  <a:pt x="21600" y="17618"/>
                </a:cubicBezTo>
                <a:cubicBezTo>
                  <a:pt x="21600" y="18834"/>
                  <a:pt x="21508" y="20022"/>
                  <a:pt x="21333" y="21168"/>
                </a:cubicBezTo>
                <a:lnTo>
                  <a:pt x="21250" y="21600"/>
                </a:lnTo>
                <a:lnTo>
                  <a:pt x="0" y="21600"/>
                </a:lnTo>
                <a:lnTo>
                  <a:pt x="0" y="4126"/>
                </a:lnTo>
                <a:lnTo>
                  <a:pt x="85" y="4023"/>
                </a:lnTo>
                <a:cubicBezTo>
                  <a:pt x="2358" y="1510"/>
                  <a:pt x="5272" y="0"/>
                  <a:pt x="8450" y="0"/>
                </a:cubicBezTo>
                <a:close/>
              </a:path>
            </a:pathLst>
          </a:custGeom>
          <a:solidFill>
            <a:srgbClr val="595959"/>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 name="Google Shape;572;p70"/>
          <p:cNvSpPr txBox="1">
            <a:spLocks noGrp="1"/>
          </p:cNvSpPr>
          <p:nvPr>
            <p:ph type="title"/>
          </p:nvPr>
        </p:nvSpPr>
        <p:spPr>
          <a:xfrm>
            <a:off x="419855" y="1071387"/>
            <a:ext cx="11360802" cy="763601"/>
          </a:xfrm>
          <a:prstGeom prst="rect">
            <a:avLst/>
          </a:prstGeom>
        </p:spPr>
        <p:txBody>
          <a:bodyPr/>
          <a:lstStyle>
            <a:lvl1pPr>
              <a:defRPr sz="2800"/>
            </a:lvl1pPr>
          </a:lstStyle>
          <a:p>
            <a:r>
              <a:t>Renforcer la résilience en matière de santé mentale</a:t>
            </a:r>
          </a:p>
        </p:txBody>
      </p:sp>
      <p:sp>
        <p:nvSpPr>
          <p:cNvPr id="1127" name="Google Shape;573;p70"/>
          <p:cNvSpPr txBox="1">
            <a:spLocks noGrp="1"/>
          </p:cNvSpPr>
          <p:nvPr>
            <p:ph type="body" idx="1"/>
          </p:nvPr>
        </p:nvSpPr>
        <p:spPr>
          <a:xfrm>
            <a:off x="243072" y="2571802"/>
            <a:ext cx="7407027" cy="4555202"/>
          </a:xfrm>
          <a:prstGeom prst="rect">
            <a:avLst/>
          </a:prstGeom>
        </p:spPr>
        <p:txBody>
          <a:bodyPr/>
          <a:lstStyle/>
          <a:p>
            <a:pPr marL="495300" algn="just">
              <a:spcBef>
                <a:spcPts val="600"/>
              </a:spcBef>
              <a:buSzPts val="2000"/>
              <a:buChar char="▪"/>
              <a:defRPr sz="2000"/>
            </a:pPr>
            <a:r>
              <a:t>La résilience est la </a:t>
            </a:r>
            <a:r>
              <a:rPr b="1"/>
              <a:t>capacité à rebondir et à s'adapter </a:t>
            </a:r>
            <a:r>
              <a:t>aux malheurs et aux problèmes de la vie.</a:t>
            </a:r>
          </a:p>
          <a:p>
            <a:pPr marL="495300" algn="just">
              <a:spcBef>
                <a:spcPts val="600"/>
              </a:spcBef>
              <a:buSzPts val="2000"/>
              <a:buChar char="▪"/>
              <a:defRPr sz="2000"/>
            </a:pPr>
            <a:r>
              <a:t>La résilience donne aux gens la </a:t>
            </a:r>
            <a:r>
              <a:rPr b="1"/>
              <a:t>force émotionnelle nécessaire </a:t>
            </a:r>
            <a:r>
              <a:t>pour faire face aux traumatismes, à l'adversité et aux difficultés.</a:t>
            </a:r>
          </a:p>
          <a:p>
            <a:pPr marL="495300" algn="just">
              <a:spcBef>
                <a:spcPts val="600"/>
              </a:spcBef>
              <a:buSzPts val="2000"/>
              <a:buChar char="▪"/>
              <a:defRPr sz="2000"/>
            </a:pPr>
            <a:r>
              <a:t>Les personnes résilientes </a:t>
            </a:r>
            <a:r>
              <a:rPr b="1"/>
              <a:t>utilisent leurs ressources</a:t>
            </a:r>
            <a:r>
              <a:t>, leurs </a:t>
            </a:r>
            <a:r>
              <a:rPr b="1"/>
              <a:t>forces et leurs compétences </a:t>
            </a:r>
            <a:r>
              <a:t>pour surmonter les défis et les difficultés.</a:t>
            </a:r>
          </a:p>
          <a:p>
            <a:pPr marL="495300" algn="just">
              <a:spcBef>
                <a:spcPts val="600"/>
              </a:spcBef>
              <a:buSzPts val="2000"/>
              <a:buChar char="▪"/>
              <a:defRPr sz="2000" b="1"/>
            </a:pPr>
            <a:r>
              <a:t>La flexibilité</a:t>
            </a:r>
            <a:r>
              <a:rPr b="0"/>
              <a:t>, l'</a:t>
            </a:r>
            <a:r>
              <a:t>adaptabilité </a:t>
            </a:r>
            <a:r>
              <a:rPr b="0"/>
              <a:t>et la </a:t>
            </a:r>
            <a:r>
              <a:t>persévérance </a:t>
            </a:r>
            <a:r>
              <a:rPr b="0"/>
              <a:t>peuvent aider les gens à exploiter leur résilience en modifiant certaines pensées et certains comportements.</a:t>
            </a:r>
          </a:p>
        </p:txBody>
      </p:sp>
      <p:sp>
        <p:nvSpPr>
          <p:cNvPr id="1128" name="Google Shape;574;p70"/>
          <p:cNvSpPr txBox="1"/>
          <p:nvPr/>
        </p:nvSpPr>
        <p:spPr>
          <a:xfrm>
            <a:off x="465580" y="1920672"/>
            <a:ext cx="10572979" cy="350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spAutoFit/>
          </a:bodyPr>
          <a:lstStyle>
            <a:lvl1pPr>
              <a:spcBef>
                <a:spcPts val="600"/>
              </a:spcBef>
              <a:defRPr sz="1800" b="1" i="1">
                <a:solidFill>
                  <a:srgbClr val="203864"/>
                </a:solidFill>
              </a:defRPr>
            </a:lvl1pPr>
          </a:lstStyle>
          <a:p>
            <a:r>
              <a:t>Comment puis-je faire face aux défis quotidiens ?</a:t>
            </a:r>
          </a:p>
        </p:txBody>
      </p:sp>
      <p:pic>
        <p:nvPicPr>
          <p:cNvPr id="1129" name="Google Shape;575;p70" descr="Google Shape;575;p70"/>
          <p:cNvPicPr>
            <a:picLocks noChangeAspect="1"/>
          </p:cNvPicPr>
          <p:nvPr/>
        </p:nvPicPr>
        <p:blipFill>
          <a:blip r:embed="rId2">
            <a:extLst/>
          </a:blip>
          <a:stretch>
            <a:fillRect/>
          </a:stretch>
        </p:blipFill>
        <p:spPr>
          <a:xfrm>
            <a:off x="8098672" y="2567821"/>
            <a:ext cx="3850257" cy="2451282"/>
          </a:xfrm>
          <a:prstGeom prst="rect">
            <a:avLst/>
          </a:prstGeom>
          <a:ln w="12700">
            <a:miter lim="400000"/>
          </a:ln>
        </p:spPr>
      </p:pic>
      <p:sp>
        <p:nvSpPr>
          <p:cNvPr id="1130" name="Google Shape;576;p70"/>
          <p:cNvSpPr txBox="1"/>
          <p:nvPr/>
        </p:nvSpPr>
        <p:spPr>
          <a:xfrm>
            <a:off x="8934632" y="6417399"/>
            <a:ext cx="2800300"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3"/>
              </a:rPr>
              <a:t>Source </a:t>
            </a:r>
            <a:r>
              <a:rPr u="none"/>
              <a:t>| </a:t>
            </a:r>
            <a:r>
              <a:rPr>
                <a:solidFill>
                  <a:schemeClr val="accent5"/>
                </a:solidFill>
                <a:uFill>
                  <a:solidFill>
                    <a:schemeClr val="accent5"/>
                  </a:solidFill>
                </a:uFill>
                <a:hlinkClick r:id="rId4"/>
              </a:rPr>
              <a:t>Licence Pexels</a:t>
            </a:r>
          </a:p>
        </p:txBody>
      </p:sp>
      <p:pic>
        <p:nvPicPr>
          <p:cNvPr id="1131" name="Google Shape;577;p70" descr="Google Shape;577;p70"/>
          <p:cNvPicPr>
            <a:picLocks noChangeAspect="1"/>
          </p:cNvPicPr>
          <p:nvPr/>
        </p:nvPicPr>
        <p:blipFill>
          <a:blip r:embed="rId5">
            <a:extLst/>
          </a:blip>
          <a:srcRect l="26648" t="70260" r="70336" b="24439"/>
          <a:stretch>
            <a:fillRect/>
          </a:stretch>
        </p:blipFill>
        <p:spPr>
          <a:xfrm flipH="1">
            <a:off x="-1905" y="6253758"/>
            <a:ext cx="610943" cy="604242"/>
          </a:xfrm>
          <a:prstGeom prst="rect">
            <a:avLst/>
          </a:prstGeom>
          <a:ln w="12700">
            <a:miter lim="400000"/>
          </a:ln>
        </p:spPr>
      </p:pic>
      <p:grpSp>
        <p:nvGrpSpPr>
          <p:cNvPr id="1134" name="Google Shape;171;p8"/>
          <p:cNvGrpSpPr/>
          <p:nvPr/>
        </p:nvGrpSpPr>
        <p:grpSpPr>
          <a:xfrm>
            <a:off x="7485795" y="-1"/>
            <a:ext cx="4706204" cy="403328"/>
            <a:chOff x="0" y="0"/>
            <a:chExt cx="4706203" cy="403326"/>
          </a:xfrm>
        </p:grpSpPr>
        <p:sp>
          <p:nvSpPr>
            <p:cNvPr id="1132" name="Rettangolo"/>
            <p:cNvSpPr/>
            <p:nvPr/>
          </p:nvSpPr>
          <p:spPr>
            <a:xfrm>
              <a:off x="-1" y="-1"/>
              <a:ext cx="470620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72000"/>
                </a:lnSpc>
                <a:defRPr sz="1500">
                  <a:solidFill>
                    <a:srgbClr val="FFFFFF"/>
                  </a:solidFill>
                  <a:effectLst>
                    <a:outerShdw blurRad="38100" dist="38100" dir="2700000" rotWithShape="0">
                      <a:srgbClr val="000000">
                        <a:alpha val="43137"/>
                      </a:srgbClr>
                    </a:outerShdw>
                  </a:effectLst>
                  <a:latin typeface="Calibri"/>
                  <a:ea typeface="Calibri"/>
                  <a:cs typeface="Calibri"/>
                  <a:sym typeface="Calibri"/>
                </a:defRPr>
              </a:pPr>
              <a:endParaRPr/>
            </a:p>
          </p:txBody>
        </p:sp>
        <p:sp>
          <p:nvSpPr>
            <p:cNvPr id="1133" name="Annexe III : Informations supplémentaires sur la résilience en matière de santé mentale"/>
            <p:cNvSpPr txBox="1"/>
            <p:nvPr/>
          </p:nvSpPr>
          <p:spPr>
            <a:xfrm>
              <a:off x="45724" y="-1"/>
              <a:ext cx="4614755"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defTabSz="886968">
                <a:lnSpc>
                  <a:spcPct val="72000"/>
                </a:lnSpc>
                <a:defRPr sz="1261">
                  <a:solidFill>
                    <a:srgbClr val="FFFFFF"/>
                  </a:solidFill>
                  <a:effectLst>
                    <a:outerShdw blurRad="36957" dist="36957" dir="2700000" rotWithShape="0">
                      <a:srgbClr val="000000">
                        <a:alpha val="43137"/>
                      </a:srgbClr>
                    </a:outerShdw>
                  </a:effectLst>
                  <a:latin typeface="Calibri"/>
                  <a:ea typeface="Calibri"/>
                  <a:cs typeface="Calibri"/>
                  <a:sym typeface="Calibri"/>
                </a:defRPr>
              </a:lvl1pPr>
            </a:lstStyle>
            <a:p>
              <a:r>
                <a:t>Annexe III : Informations supplémentaires sur la résilience en matière de santé mentale</a:t>
              </a:r>
            </a:p>
          </p:txBody>
        </p:sp>
      </p:gr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 name="Google Shape;583;p71"/>
          <p:cNvSpPr txBox="1">
            <a:spLocks noGrp="1"/>
          </p:cNvSpPr>
          <p:nvPr>
            <p:ph type="title"/>
          </p:nvPr>
        </p:nvSpPr>
        <p:spPr>
          <a:xfrm>
            <a:off x="415599" y="593366"/>
            <a:ext cx="11360802" cy="763601"/>
          </a:xfrm>
          <a:prstGeom prst="rect">
            <a:avLst/>
          </a:prstGeom>
        </p:spPr>
        <p:txBody>
          <a:bodyPr/>
          <a:lstStyle/>
          <a:p>
            <a:pPr>
              <a:defRPr sz="4000">
                <a:solidFill>
                  <a:srgbClr val="002060"/>
                </a:solidFill>
              </a:defRPr>
            </a:pPr>
            <a:r>
              <a:t>Stratégies d'</a:t>
            </a:r>
            <a:r>
              <a:rPr i="1"/>
              <a:t>adaptation</a:t>
            </a:r>
          </a:p>
        </p:txBody>
      </p:sp>
      <p:sp>
        <p:nvSpPr>
          <p:cNvPr id="1137" name="Google Shape;584;p71"/>
          <p:cNvSpPr txBox="1">
            <a:spLocks noGrp="1"/>
          </p:cNvSpPr>
          <p:nvPr>
            <p:ph type="body" sz="half" idx="1"/>
          </p:nvPr>
        </p:nvSpPr>
        <p:spPr>
          <a:xfrm rot="21202635">
            <a:off x="415597" y="1648298"/>
            <a:ext cx="5333202" cy="4858441"/>
          </a:xfrm>
          <a:prstGeom prst="rect">
            <a:avLst/>
          </a:prstGeom>
          <a:solidFill>
            <a:srgbClr val="0070C0"/>
          </a:solidFill>
        </p:spPr>
        <p:txBody>
          <a:bodyPr/>
          <a:lstStyle/>
          <a:p>
            <a:pPr marL="597393" indent="-414856" defTabSz="896111">
              <a:buSzPts val="1700"/>
              <a:defRPr sz="1764" b="1">
                <a:solidFill>
                  <a:srgbClr val="FFFFFF"/>
                </a:solidFill>
              </a:defRPr>
            </a:pPr>
            <a:r>
              <a:t>Les gens font face à diverses adversités et crises dans la vie, telles que :</a:t>
            </a:r>
          </a:p>
          <a:p>
            <a:pPr marL="1194786" lvl="1" indent="-398260" defTabSz="896111">
              <a:spcBef>
                <a:spcPts val="2000"/>
              </a:spcBef>
              <a:buSzPts val="1600"/>
              <a:defRPr sz="1666" b="1">
                <a:solidFill>
                  <a:srgbClr val="FFFFFF"/>
                </a:solidFill>
              </a:defRPr>
            </a:pPr>
            <a:r>
              <a:t>Maladies</a:t>
            </a:r>
          </a:p>
          <a:p>
            <a:pPr marL="1194786" lvl="1" indent="-398260" defTabSz="896111">
              <a:spcBef>
                <a:spcPts val="2000"/>
              </a:spcBef>
              <a:buSzPts val="1600"/>
              <a:defRPr sz="1666" b="1">
                <a:solidFill>
                  <a:srgbClr val="FFFFFF"/>
                </a:solidFill>
              </a:defRPr>
            </a:pPr>
            <a:r>
              <a:t>Perte de ses proches</a:t>
            </a:r>
          </a:p>
          <a:p>
            <a:pPr marL="1194786" lvl="1" indent="-398260" defTabSz="896111">
              <a:spcBef>
                <a:spcPts val="2000"/>
              </a:spcBef>
              <a:buSzPts val="1600"/>
              <a:defRPr sz="1666" b="1">
                <a:solidFill>
                  <a:srgbClr val="FFFFFF"/>
                </a:solidFill>
              </a:defRPr>
            </a:pPr>
            <a:r>
              <a:t>Perte d'emploi</a:t>
            </a:r>
          </a:p>
          <a:p>
            <a:pPr marL="1194786" lvl="1" indent="-398260" defTabSz="896111">
              <a:spcBef>
                <a:spcPts val="2000"/>
              </a:spcBef>
              <a:buSzPts val="1600"/>
              <a:defRPr sz="1666" b="1">
                <a:solidFill>
                  <a:srgbClr val="FFFFFF"/>
                </a:solidFill>
              </a:defRPr>
            </a:pPr>
            <a:r>
              <a:t>Maltraitance</a:t>
            </a:r>
          </a:p>
          <a:p>
            <a:pPr marL="1194786" lvl="1" indent="-398260" defTabSz="896111">
              <a:spcBef>
                <a:spcPts val="2000"/>
              </a:spcBef>
              <a:buSzPts val="1600"/>
              <a:defRPr sz="1666" b="1">
                <a:solidFill>
                  <a:srgbClr val="FFFFFF"/>
                </a:solidFill>
              </a:defRPr>
            </a:pPr>
            <a:r>
              <a:t>Bullying</a:t>
            </a:r>
          </a:p>
          <a:p>
            <a:pPr marL="1194786" lvl="1" indent="-398260" defTabSz="896111">
              <a:spcBef>
                <a:spcPts val="2000"/>
              </a:spcBef>
              <a:buSzPts val="1600"/>
              <a:defRPr sz="1666" b="1">
                <a:solidFill>
                  <a:srgbClr val="FFFFFF"/>
                </a:solidFill>
              </a:defRPr>
            </a:pPr>
            <a:r>
              <a:t>Instabilité financière</a:t>
            </a:r>
          </a:p>
          <a:p>
            <a:pPr marL="1194786" lvl="1" indent="-398260" defTabSz="896111">
              <a:spcBef>
                <a:spcPts val="2000"/>
              </a:spcBef>
              <a:buSzPts val="1600"/>
              <a:defRPr sz="1666" b="1">
                <a:solidFill>
                  <a:srgbClr val="FFFFFF"/>
                </a:solidFill>
              </a:defRPr>
            </a:pPr>
            <a:r>
              <a:t>Les événements tragiques tels que les attaques terroristes, les fusillades de masse, les catastrophes naturelles, COVID-19</a:t>
            </a:r>
          </a:p>
        </p:txBody>
      </p:sp>
      <p:sp>
        <p:nvSpPr>
          <p:cNvPr id="1138" name="Google Shape;585;p71"/>
          <p:cNvSpPr txBox="1">
            <a:spLocks noGrp="1"/>
          </p:cNvSpPr>
          <p:nvPr>
            <p:ph type="body" idx="21"/>
          </p:nvPr>
        </p:nvSpPr>
        <p:spPr>
          <a:xfrm rot="21014518">
            <a:off x="6342900" y="1392870"/>
            <a:ext cx="5333201" cy="4734867"/>
          </a:xfrm>
          <a:prstGeom prst="rect">
            <a:avLst/>
          </a:prstGeom>
          <a:solidFill>
            <a:srgbClr val="00B0F0"/>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indent="186261">
              <a:lnSpc>
                <a:spcPct val="150000"/>
              </a:lnSpc>
              <a:spcBef>
                <a:spcPts val="0"/>
              </a:spcBef>
              <a:buSzTx/>
              <a:buNone/>
              <a:defRPr sz="1800"/>
            </a:pPr>
            <a:endParaRPr/>
          </a:p>
          <a:p>
            <a:pPr marL="0" indent="186261">
              <a:lnSpc>
                <a:spcPct val="150000"/>
              </a:lnSpc>
              <a:spcBef>
                <a:spcPts val="0"/>
              </a:spcBef>
              <a:buSzTx/>
              <a:buNone/>
              <a:defRPr sz="1800" b="1">
                <a:solidFill>
                  <a:srgbClr val="FFFFFF"/>
                </a:solidFill>
              </a:defRPr>
            </a:pPr>
            <a:r>
              <a:t>Les personnes résilientes subissent du stress, des obstacles et des émotions difficiles, mais elles s'appuient sur leurs forces et demandent l'aide de systèmes de soutien pour surmonter les défis et résoudre les problèmes. La résilience permet d'accepter et de s'adapter à une situation et de passer à autre chose.</a:t>
            </a:r>
          </a:p>
        </p:txBody>
      </p:sp>
      <p:pic>
        <p:nvPicPr>
          <p:cNvPr id="1139" name="Google Shape;586;p71" descr="Google Shape;586;p71"/>
          <p:cNvPicPr>
            <a:picLocks noChangeAspect="1"/>
          </p:cNvPicPr>
          <p:nvPr/>
        </p:nvPicPr>
        <p:blipFill>
          <a:blip r:embed="rId2">
            <a:extLst/>
          </a:blip>
          <a:srcRect l="26648" t="70260" r="70336" b="24439"/>
          <a:stretch>
            <a:fillRect/>
          </a:stretch>
        </p:blipFill>
        <p:spPr>
          <a:xfrm flipH="1">
            <a:off x="-1905" y="6253758"/>
            <a:ext cx="610943" cy="604242"/>
          </a:xfrm>
          <a:prstGeom prst="rect">
            <a:avLst/>
          </a:prstGeom>
          <a:ln w="12700">
            <a:miter lim="400000"/>
          </a:ln>
        </p:spPr>
      </p:pic>
      <p:grpSp>
        <p:nvGrpSpPr>
          <p:cNvPr id="1142" name="Google Shape;171;p8"/>
          <p:cNvGrpSpPr/>
          <p:nvPr/>
        </p:nvGrpSpPr>
        <p:grpSpPr>
          <a:xfrm>
            <a:off x="7485795" y="-1"/>
            <a:ext cx="4706204" cy="403328"/>
            <a:chOff x="0" y="0"/>
            <a:chExt cx="4706203" cy="403326"/>
          </a:xfrm>
        </p:grpSpPr>
        <p:sp>
          <p:nvSpPr>
            <p:cNvPr id="1140" name="Rettangolo"/>
            <p:cNvSpPr/>
            <p:nvPr/>
          </p:nvSpPr>
          <p:spPr>
            <a:xfrm>
              <a:off x="-1" y="-1"/>
              <a:ext cx="470620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72000"/>
                </a:lnSpc>
                <a:defRPr sz="1500">
                  <a:solidFill>
                    <a:srgbClr val="FFFFFF"/>
                  </a:solidFill>
                  <a:effectLst>
                    <a:outerShdw blurRad="38100" dist="38100" dir="2700000" rotWithShape="0">
                      <a:srgbClr val="000000">
                        <a:alpha val="43137"/>
                      </a:srgbClr>
                    </a:outerShdw>
                  </a:effectLst>
                  <a:latin typeface="Calibri"/>
                  <a:ea typeface="Calibri"/>
                  <a:cs typeface="Calibri"/>
                  <a:sym typeface="Calibri"/>
                </a:defRPr>
              </a:pPr>
              <a:endParaRPr/>
            </a:p>
          </p:txBody>
        </p:sp>
        <p:sp>
          <p:nvSpPr>
            <p:cNvPr id="1141" name="Annexe III : Informations supplémentaires sur la résilience en matière de santé mentale"/>
            <p:cNvSpPr txBox="1"/>
            <p:nvPr/>
          </p:nvSpPr>
          <p:spPr>
            <a:xfrm>
              <a:off x="45724" y="-1"/>
              <a:ext cx="4614755"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defTabSz="886968">
                <a:lnSpc>
                  <a:spcPct val="72000"/>
                </a:lnSpc>
                <a:defRPr sz="1261">
                  <a:solidFill>
                    <a:srgbClr val="FFFFFF"/>
                  </a:solidFill>
                  <a:effectLst>
                    <a:outerShdw blurRad="36957" dist="36957" dir="2700000" rotWithShape="0">
                      <a:srgbClr val="000000">
                        <a:alpha val="43137"/>
                      </a:srgbClr>
                    </a:outerShdw>
                  </a:effectLst>
                  <a:latin typeface="Calibri"/>
                  <a:ea typeface="Calibri"/>
                  <a:cs typeface="Calibri"/>
                  <a:sym typeface="Calibri"/>
                </a:defRPr>
              </a:lvl1pPr>
            </a:lstStyle>
            <a:p>
              <a:r>
                <a:t>Annexe III : Informations supplémentaires sur la résilience en matière de santé mentale</a:t>
              </a:r>
            </a:p>
          </p:txBody>
        </p:sp>
      </p:gr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 name="Google Shape;592;p72"/>
          <p:cNvSpPr txBox="1">
            <a:spLocks noGrp="1"/>
          </p:cNvSpPr>
          <p:nvPr>
            <p:ph type="title"/>
          </p:nvPr>
        </p:nvSpPr>
        <p:spPr>
          <a:xfrm>
            <a:off x="472326" y="976406"/>
            <a:ext cx="10515601" cy="967150"/>
          </a:xfrm>
          <a:prstGeom prst="rect">
            <a:avLst/>
          </a:prstGeom>
        </p:spPr>
        <p:txBody>
          <a:bodyPr/>
          <a:lstStyle/>
          <a:p>
            <a:r>
              <a:t>Étapes pour renforcer la résilience</a:t>
            </a:r>
          </a:p>
        </p:txBody>
      </p:sp>
      <p:sp>
        <p:nvSpPr>
          <p:cNvPr id="1145" name="Google Shape;593;p72"/>
          <p:cNvSpPr txBox="1">
            <a:spLocks noGrp="1"/>
          </p:cNvSpPr>
          <p:nvPr>
            <p:ph type="body" sz="half" idx="1"/>
          </p:nvPr>
        </p:nvSpPr>
        <p:spPr>
          <a:xfrm>
            <a:off x="360947" y="1748035"/>
            <a:ext cx="5181601" cy="4133560"/>
          </a:xfrm>
          <a:prstGeom prst="rect">
            <a:avLst/>
          </a:prstGeom>
        </p:spPr>
        <p:txBody>
          <a:bodyPr/>
          <a:lstStyle/>
          <a:p>
            <a:pPr marL="0" indent="114300">
              <a:buSzTx/>
              <a:buNone/>
              <a:defRPr sz="1800" b="1">
                <a:solidFill>
                  <a:srgbClr val="203864"/>
                </a:solidFill>
                <a:latin typeface="+mj-lt"/>
                <a:ea typeface="+mj-ea"/>
                <a:cs typeface="+mj-cs"/>
                <a:sym typeface="Arial"/>
              </a:defRPr>
            </a:pPr>
            <a:r>
              <a:t>Comment puis-je renforcer ma résilience ?</a:t>
            </a:r>
          </a:p>
          <a:p>
            <a:pPr marL="0" indent="114300">
              <a:buSzTx/>
              <a:buNone/>
              <a:defRPr sz="2000" b="1"/>
            </a:pPr>
            <a:endParaRPr/>
          </a:p>
          <a:p>
            <a:pPr marL="0" indent="114300">
              <a:buSzTx/>
              <a:buNone/>
              <a:defRPr sz="2000" b="1"/>
            </a:pPr>
            <a:r>
              <a:t>Pour renforcer la résilience il est important:</a:t>
            </a:r>
          </a:p>
          <a:p>
            <a:pPr>
              <a:buSzPts val="2000"/>
              <a:defRPr sz="2000"/>
            </a:pPr>
            <a:r>
              <a:t>Développer la conscience de soi</a:t>
            </a:r>
          </a:p>
          <a:p>
            <a:pPr>
              <a:buSzPts val="2000"/>
              <a:defRPr sz="2000"/>
            </a:pPr>
            <a:r>
              <a:t>Développer des compétences d'autorégulation</a:t>
            </a:r>
          </a:p>
          <a:p>
            <a:pPr>
              <a:buSzPts val="2000"/>
              <a:defRPr sz="2000"/>
            </a:pPr>
            <a:r>
              <a:t>Apprendre à gérer la situation</a:t>
            </a:r>
          </a:p>
          <a:p>
            <a:pPr>
              <a:buSzPts val="2000"/>
              <a:defRPr sz="2000"/>
            </a:pPr>
            <a:r>
              <a:t>Un optimisme croissant</a:t>
            </a:r>
          </a:p>
          <a:p>
            <a:pPr>
              <a:buSzPts val="2000"/>
              <a:defRPr sz="2000"/>
            </a:pPr>
            <a:r>
              <a:t>Renforcer les connexions relationnelles et les liens sociaux</a:t>
            </a:r>
          </a:p>
          <a:p>
            <a:pPr>
              <a:buSzPts val="2000"/>
              <a:defRPr sz="2000"/>
            </a:pPr>
            <a:r>
              <a:t>Connaître ses points forts</a:t>
            </a:r>
          </a:p>
        </p:txBody>
      </p:sp>
      <p:sp>
        <p:nvSpPr>
          <p:cNvPr id="1146" name="Google Shape;594;p72"/>
          <p:cNvSpPr txBox="1">
            <a:spLocks noGrp="1"/>
          </p:cNvSpPr>
          <p:nvPr>
            <p:ph type="body" idx="21"/>
          </p:nvPr>
        </p:nvSpPr>
        <p:spPr>
          <a:xfrm>
            <a:off x="6236675" y="1137137"/>
            <a:ext cx="5117124" cy="5039826"/>
          </a:xfrm>
          <a:prstGeom prst="rect">
            <a:avLst/>
          </a:prstGeom>
          <a:blipFill>
            <a:blip r:embed="rId2"/>
          </a:blip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indent="0">
              <a:buSzTx/>
              <a:buNone/>
              <a:defRPr b="1"/>
            </a:pPr>
            <a:r>
              <a:t>Les capacités d'</a:t>
            </a:r>
            <a:r>
              <a:rPr i="1"/>
              <a:t>adaptation</a:t>
            </a:r>
            <a:r>
              <a:t>...</a:t>
            </a:r>
          </a:p>
        </p:txBody>
      </p:sp>
      <p:grpSp>
        <p:nvGrpSpPr>
          <p:cNvPr id="1149" name="Google Shape;595;p72"/>
          <p:cNvGrpSpPr/>
          <p:nvPr/>
        </p:nvGrpSpPr>
        <p:grpSpPr>
          <a:xfrm>
            <a:off x="8842917" y="1646137"/>
            <a:ext cx="1909552" cy="1734960"/>
            <a:chOff x="0" y="0"/>
            <a:chExt cx="1909551" cy="1734959"/>
          </a:xfrm>
        </p:grpSpPr>
        <p:sp>
          <p:nvSpPr>
            <p:cNvPr id="1147" name="Rettangolo arrotondato"/>
            <p:cNvSpPr/>
            <p:nvPr/>
          </p:nvSpPr>
          <p:spPr>
            <a:xfrm rot="997666">
              <a:off x="157606" y="200209"/>
              <a:ext cx="1594339" cy="1334541"/>
            </a:xfrm>
            <a:prstGeom prst="roundRect">
              <a:avLst>
                <a:gd name="adj" fmla="val 16667"/>
              </a:avLst>
            </a:prstGeom>
            <a:solidFill>
              <a:srgbClr val="000000"/>
            </a:solidFill>
            <a:ln w="25400" cap="flat">
              <a:solidFill>
                <a:srgbClr val="000000"/>
              </a:solidFill>
              <a:prstDash val="solid"/>
              <a:round/>
            </a:ln>
            <a:effectLst/>
          </p:spPr>
          <p:txBody>
            <a:bodyPr wrap="square" lIns="45719" tIns="45719" rIns="45719" bIns="45719" numCol="1" anchor="ctr">
              <a:noAutofit/>
            </a:bodyPr>
            <a:lstStyle/>
            <a:p>
              <a:pPr algn="ctr"/>
              <a:endParaRPr/>
            </a:p>
          </p:txBody>
        </p:sp>
        <p:sp>
          <p:nvSpPr>
            <p:cNvPr id="1148" name="Exercice"/>
            <p:cNvSpPr txBox="1"/>
            <p:nvPr/>
          </p:nvSpPr>
          <p:spPr>
            <a:xfrm rot="997666">
              <a:off x="281178" y="723087"/>
              <a:ext cx="1347195" cy="2887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b="1">
                  <a:solidFill>
                    <a:srgbClr val="FFFFFF"/>
                  </a:solidFill>
                </a:defRPr>
              </a:lvl1pPr>
            </a:lstStyle>
            <a:p>
              <a:r>
                <a:t>Exercice</a:t>
              </a:r>
            </a:p>
          </p:txBody>
        </p:sp>
      </p:grpSp>
      <p:grpSp>
        <p:nvGrpSpPr>
          <p:cNvPr id="1152" name="Google Shape;596;p72"/>
          <p:cNvGrpSpPr/>
          <p:nvPr/>
        </p:nvGrpSpPr>
        <p:grpSpPr>
          <a:xfrm>
            <a:off x="6208649" y="3100825"/>
            <a:ext cx="1768223" cy="1672492"/>
            <a:chOff x="0" y="0"/>
            <a:chExt cx="1768222" cy="1672490"/>
          </a:xfrm>
        </p:grpSpPr>
        <p:sp>
          <p:nvSpPr>
            <p:cNvPr id="1150" name="Rettangolo arrotondato"/>
            <p:cNvSpPr/>
            <p:nvPr/>
          </p:nvSpPr>
          <p:spPr>
            <a:xfrm rot="995097">
              <a:off x="156993" y="180255"/>
              <a:ext cx="1454236" cy="1311981"/>
            </a:xfrm>
            <a:prstGeom prst="roundRect">
              <a:avLst>
                <a:gd name="adj" fmla="val 16667"/>
              </a:avLst>
            </a:prstGeom>
            <a:solidFill>
              <a:schemeClr val="accent6"/>
            </a:solidFill>
            <a:ln w="25400" cap="flat">
              <a:solidFill>
                <a:srgbClr val="517E33"/>
              </a:solidFill>
              <a:prstDash val="solid"/>
              <a:round/>
            </a:ln>
            <a:effectLst/>
          </p:spPr>
          <p:txBody>
            <a:bodyPr wrap="square" lIns="45719" tIns="45719" rIns="45719" bIns="45719" numCol="1" anchor="ctr">
              <a:noAutofit/>
            </a:bodyPr>
            <a:lstStyle/>
            <a:p>
              <a:pPr algn="ctr"/>
              <a:endParaRPr/>
            </a:p>
          </p:txBody>
        </p:sp>
        <p:sp>
          <p:nvSpPr>
            <p:cNvPr id="1151" name="Penser positivement"/>
            <p:cNvSpPr txBox="1"/>
            <p:nvPr/>
          </p:nvSpPr>
          <p:spPr>
            <a:xfrm rot="995097">
              <a:off x="279464" y="590253"/>
              <a:ext cx="1209294" cy="4919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b="1">
                  <a:solidFill>
                    <a:srgbClr val="FFFFFF"/>
                  </a:solidFill>
                </a:defRPr>
              </a:lvl1pPr>
            </a:lstStyle>
            <a:p>
              <a:r>
                <a:t>Penser positivement</a:t>
              </a:r>
            </a:p>
          </p:txBody>
        </p:sp>
      </p:grpSp>
      <p:grpSp>
        <p:nvGrpSpPr>
          <p:cNvPr id="1155" name="Google Shape;597;p72"/>
          <p:cNvGrpSpPr/>
          <p:nvPr/>
        </p:nvGrpSpPr>
        <p:grpSpPr>
          <a:xfrm>
            <a:off x="6744356" y="1714481"/>
            <a:ext cx="1662196" cy="1510373"/>
            <a:chOff x="0" y="0"/>
            <a:chExt cx="1662194" cy="1510372"/>
          </a:xfrm>
        </p:grpSpPr>
        <p:sp>
          <p:nvSpPr>
            <p:cNvPr id="1153" name="Rettangolo arrotondato"/>
            <p:cNvSpPr/>
            <p:nvPr/>
          </p:nvSpPr>
          <p:spPr>
            <a:xfrm rot="510961">
              <a:off x="88422" y="102786"/>
              <a:ext cx="1485350" cy="1304800"/>
            </a:xfrm>
            <a:prstGeom prst="roundRect">
              <a:avLst>
                <a:gd name="adj" fmla="val 16667"/>
              </a:avLst>
            </a:prstGeom>
            <a:gradFill flip="none" rotWithShape="1">
              <a:gsLst>
                <a:gs pos="0">
                  <a:srgbClr val="489BE7"/>
                </a:gs>
                <a:gs pos="100000">
                  <a:srgbClr val="91CCFF"/>
                </a:gs>
              </a:gsLst>
              <a:lin ang="16200000" scaled="0"/>
            </a:gradFill>
            <a:ln w="9525" cap="flat">
              <a:solidFill>
                <a:srgbClr val="5597D3"/>
              </a:solidFill>
              <a:prstDash val="solid"/>
              <a:round/>
            </a:ln>
            <a:effectLst>
              <a:outerShdw blurRad="38100" dist="23000" dir="5400000" rotWithShape="0">
                <a:srgbClr val="000000">
                  <a:alpha val="34117"/>
                </a:srgbClr>
              </a:outerShdw>
            </a:effectLst>
          </p:spPr>
          <p:txBody>
            <a:bodyPr wrap="square" lIns="45719" tIns="45719" rIns="45719" bIns="45719" numCol="1" anchor="ctr">
              <a:noAutofit/>
            </a:bodyPr>
            <a:lstStyle/>
            <a:p>
              <a:pPr algn="ctr"/>
              <a:endParaRPr/>
            </a:p>
          </p:txBody>
        </p:sp>
        <p:sp>
          <p:nvSpPr>
            <p:cNvPr id="1154" name="Bien dormir"/>
            <p:cNvSpPr txBox="1"/>
            <p:nvPr/>
          </p:nvSpPr>
          <p:spPr>
            <a:xfrm rot="510961">
              <a:off x="202605" y="610794"/>
              <a:ext cx="1256985" cy="2887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b="1">
                  <a:solidFill>
                    <a:srgbClr val="FFFFFF"/>
                  </a:solidFill>
                </a:defRPr>
              </a:lvl1pPr>
            </a:lstStyle>
            <a:p>
              <a:r>
                <a:t>Bien dormir</a:t>
              </a:r>
            </a:p>
          </p:txBody>
        </p:sp>
      </p:grpSp>
      <p:grpSp>
        <p:nvGrpSpPr>
          <p:cNvPr id="1158" name="Google Shape;598;p72"/>
          <p:cNvGrpSpPr/>
          <p:nvPr/>
        </p:nvGrpSpPr>
        <p:grpSpPr>
          <a:xfrm>
            <a:off x="7917843" y="3120704"/>
            <a:ext cx="1736974" cy="1528583"/>
            <a:chOff x="0" y="0"/>
            <a:chExt cx="1736972" cy="1528582"/>
          </a:xfrm>
        </p:grpSpPr>
        <p:sp>
          <p:nvSpPr>
            <p:cNvPr id="1156" name="Rettangolo arrotondato"/>
            <p:cNvSpPr/>
            <p:nvPr/>
          </p:nvSpPr>
          <p:spPr>
            <a:xfrm rot="20990652">
              <a:off x="100624" y="125382"/>
              <a:ext cx="1535724" cy="1277817"/>
            </a:xfrm>
            <a:prstGeom prst="roundRect">
              <a:avLst>
                <a:gd name="adj" fmla="val 16667"/>
              </a:avLst>
            </a:prstGeom>
            <a:solidFill>
              <a:schemeClr val="accent3"/>
            </a:solidFill>
            <a:ln w="25400" cap="flat">
              <a:solidFill>
                <a:schemeClr val="accent3">
                  <a:lumOff val="-11764"/>
                </a:schemeClr>
              </a:solidFill>
              <a:prstDash val="solid"/>
              <a:round/>
            </a:ln>
            <a:effectLst/>
          </p:spPr>
          <p:txBody>
            <a:bodyPr wrap="square" lIns="45719" tIns="45719" rIns="45719" bIns="45719" numCol="1" anchor="ctr">
              <a:noAutofit/>
            </a:bodyPr>
            <a:lstStyle/>
            <a:p>
              <a:pPr algn="ctr"/>
              <a:endParaRPr/>
            </a:p>
          </p:txBody>
        </p:sp>
        <p:sp>
          <p:nvSpPr>
            <p:cNvPr id="1157" name="Alimentation saine"/>
            <p:cNvSpPr txBox="1"/>
            <p:nvPr/>
          </p:nvSpPr>
          <p:spPr>
            <a:xfrm rot="20990652">
              <a:off x="221427" y="518299"/>
              <a:ext cx="1294118" cy="4919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b="1">
                  <a:solidFill>
                    <a:srgbClr val="FFFFFF"/>
                  </a:solidFill>
                </a:defRPr>
              </a:lvl1pPr>
            </a:lstStyle>
            <a:p>
              <a:r>
                <a:t>Alimentation saine</a:t>
              </a:r>
            </a:p>
          </p:txBody>
        </p:sp>
      </p:grpSp>
      <p:grpSp>
        <p:nvGrpSpPr>
          <p:cNvPr id="1161" name="Google Shape;599;p72"/>
          <p:cNvGrpSpPr/>
          <p:nvPr/>
        </p:nvGrpSpPr>
        <p:grpSpPr>
          <a:xfrm>
            <a:off x="6459318" y="4849484"/>
            <a:ext cx="1799483" cy="1276207"/>
            <a:chOff x="0" y="0"/>
            <a:chExt cx="1799482" cy="1276206"/>
          </a:xfrm>
        </p:grpSpPr>
        <p:sp>
          <p:nvSpPr>
            <p:cNvPr id="1159" name="Rettangolo arrotondato"/>
            <p:cNvSpPr/>
            <p:nvPr/>
          </p:nvSpPr>
          <p:spPr>
            <a:xfrm rot="185349">
              <a:off x="30646" y="45974"/>
              <a:ext cx="1738190" cy="1184258"/>
            </a:xfrm>
            <a:prstGeom prst="roundRect">
              <a:avLst>
                <a:gd name="adj" fmla="val 16667"/>
              </a:avLst>
            </a:prstGeom>
            <a:gradFill flip="none" rotWithShape="1">
              <a:gsLst>
                <a:gs pos="0">
                  <a:srgbClr val="FFD300"/>
                </a:gs>
                <a:gs pos="100000">
                  <a:srgbClr val="FFEF63"/>
                </a:gs>
              </a:gsLst>
              <a:lin ang="16200000" scaled="0"/>
            </a:gradFill>
            <a:ln w="12700" cap="flat">
              <a:noFill/>
              <a:miter lim="400000"/>
            </a:ln>
            <a:effectLst>
              <a:outerShdw blurRad="38100" dist="23000" dir="5400000" rotWithShape="0">
                <a:srgbClr val="000000">
                  <a:alpha val="34117"/>
                </a:srgbClr>
              </a:outerShdw>
            </a:effectLst>
          </p:spPr>
          <p:txBody>
            <a:bodyPr wrap="square" lIns="45719" tIns="45719" rIns="45719" bIns="45719" numCol="1" anchor="ctr">
              <a:noAutofit/>
            </a:bodyPr>
            <a:lstStyle/>
            <a:p>
              <a:pPr algn="ctr"/>
              <a:endParaRPr/>
            </a:p>
          </p:txBody>
        </p:sp>
        <p:sp>
          <p:nvSpPr>
            <p:cNvPr id="1160" name="Gestion des soucis"/>
            <p:cNvSpPr txBox="1"/>
            <p:nvPr/>
          </p:nvSpPr>
          <p:spPr>
            <a:xfrm rot="185349">
              <a:off x="134182" y="392111"/>
              <a:ext cx="1531118" cy="4919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b="1">
                  <a:solidFill>
                    <a:srgbClr val="FFFFFF"/>
                  </a:solidFill>
                </a:defRPr>
              </a:lvl1pPr>
            </a:lstStyle>
            <a:p>
              <a:r>
                <a:t>Gestion des soucis</a:t>
              </a:r>
            </a:p>
          </p:txBody>
        </p:sp>
      </p:grpSp>
      <p:grpSp>
        <p:nvGrpSpPr>
          <p:cNvPr id="1164" name="Google Shape;600;p72"/>
          <p:cNvGrpSpPr/>
          <p:nvPr/>
        </p:nvGrpSpPr>
        <p:grpSpPr>
          <a:xfrm>
            <a:off x="8258801" y="4453235"/>
            <a:ext cx="1809673" cy="1795045"/>
            <a:chOff x="0" y="0"/>
            <a:chExt cx="1809672" cy="1795044"/>
          </a:xfrm>
        </p:grpSpPr>
        <p:sp>
          <p:nvSpPr>
            <p:cNvPr id="1162" name="Rettangolo arrotondato"/>
            <p:cNvSpPr/>
            <p:nvPr/>
          </p:nvSpPr>
          <p:spPr>
            <a:xfrm rot="20734118">
              <a:off x="159664" y="162520"/>
              <a:ext cx="1490344" cy="1470005"/>
            </a:xfrm>
            <a:prstGeom prst="roundRect">
              <a:avLst>
                <a:gd name="adj" fmla="val 16667"/>
              </a:avLst>
            </a:prstGeom>
            <a:solidFill>
              <a:schemeClr val="accent2"/>
            </a:solidFill>
            <a:ln w="38100" cap="flat">
              <a:solidFill>
                <a:srgbClr val="FFFFFF"/>
              </a:solidFill>
              <a:prstDash val="solid"/>
              <a:round/>
            </a:ln>
            <a:effectLst>
              <a:outerShdw blurRad="38100" dist="20000" dir="5400000" rotWithShape="0">
                <a:srgbClr val="000000">
                  <a:alpha val="36862"/>
                </a:srgbClr>
              </a:outerShdw>
            </a:effectLst>
          </p:spPr>
          <p:txBody>
            <a:bodyPr wrap="square" lIns="45719" tIns="45719" rIns="45719" bIns="45719" numCol="1" anchor="ctr">
              <a:noAutofit/>
            </a:bodyPr>
            <a:lstStyle/>
            <a:p>
              <a:pPr algn="ctr"/>
              <a:endParaRPr/>
            </a:p>
          </p:txBody>
        </p:sp>
        <p:sp>
          <p:nvSpPr>
            <p:cNvPr id="1163" name="Travail…"/>
            <p:cNvSpPr txBox="1"/>
            <p:nvPr/>
          </p:nvSpPr>
          <p:spPr>
            <a:xfrm rot="20734118">
              <a:off x="296199" y="651530"/>
              <a:ext cx="1217274" cy="4919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p>
              <a:pPr algn="ctr">
                <a:defRPr b="1">
                  <a:solidFill>
                    <a:srgbClr val="FFFFFF"/>
                  </a:solidFill>
                </a:defRPr>
              </a:pPr>
              <a:r>
                <a:t>Travail </a:t>
              </a:r>
            </a:p>
            <a:p>
              <a:pPr algn="ctr">
                <a:defRPr b="1">
                  <a:solidFill>
                    <a:srgbClr val="FFFFFF"/>
                  </a:solidFill>
                </a:defRPr>
              </a:pPr>
              <a:r>
                <a:t>Smart</a:t>
              </a:r>
            </a:p>
          </p:txBody>
        </p:sp>
      </p:grpSp>
      <p:grpSp>
        <p:nvGrpSpPr>
          <p:cNvPr id="1167" name="Google Shape;601;p72"/>
          <p:cNvGrpSpPr/>
          <p:nvPr/>
        </p:nvGrpSpPr>
        <p:grpSpPr>
          <a:xfrm>
            <a:off x="9763254" y="3329568"/>
            <a:ext cx="1524923" cy="1631552"/>
            <a:chOff x="0" y="0"/>
            <a:chExt cx="1524921" cy="1631550"/>
          </a:xfrm>
        </p:grpSpPr>
        <p:sp>
          <p:nvSpPr>
            <p:cNvPr id="1165" name="Rettangolo arrotondato"/>
            <p:cNvSpPr/>
            <p:nvPr/>
          </p:nvSpPr>
          <p:spPr>
            <a:xfrm rot="367625">
              <a:off x="75780" y="69026"/>
              <a:ext cx="1373361" cy="1493499"/>
            </a:xfrm>
            <a:prstGeom prst="roundRect">
              <a:avLst>
                <a:gd name="adj" fmla="val 16667"/>
              </a:avLst>
            </a:prstGeom>
            <a:solidFill>
              <a:schemeClr val="accent2">
                <a:lumOff val="16690"/>
              </a:schemeClr>
            </a:solidFill>
            <a:ln w="25400" cap="flat">
              <a:solidFill>
                <a:srgbClr val="31538F"/>
              </a:solidFill>
              <a:prstDash val="solid"/>
              <a:round/>
            </a:ln>
            <a:effectLst/>
          </p:spPr>
          <p:txBody>
            <a:bodyPr wrap="square" lIns="45719" tIns="45719" rIns="45719" bIns="45719" numCol="1" anchor="ctr">
              <a:noAutofit/>
            </a:bodyPr>
            <a:lstStyle/>
            <a:p>
              <a:pPr algn="ctr"/>
              <a:endParaRPr/>
            </a:p>
          </p:txBody>
        </p:sp>
        <p:sp>
          <p:nvSpPr>
            <p:cNvPr id="1166" name="Garder les choses simples"/>
            <p:cNvSpPr txBox="1"/>
            <p:nvPr/>
          </p:nvSpPr>
          <p:spPr>
            <a:xfrm rot="367625">
              <a:off x="201247" y="468183"/>
              <a:ext cx="1122427" cy="6951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b="1">
                  <a:solidFill>
                    <a:srgbClr val="FFFFFF"/>
                  </a:solidFill>
                </a:defRPr>
              </a:lvl1pPr>
            </a:lstStyle>
            <a:p>
              <a:r>
                <a:t>Garder les choses simples</a:t>
              </a:r>
            </a:p>
          </p:txBody>
        </p:sp>
      </p:grpSp>
      <p:grpSp>
        <p:nvGrpSpPr>
          <p:cNvPr id="1170" name="Google Shape;171;p8"/>
          <p:cNvGrpSpPr/>
          <p:nvPr/>
        </p:nvGrpSpPr>
        <p:grpSpPr>
          <a:xfrm>
            <a:off x="7485795" y="-1"/>
            <a:ext cx="4706204" cy="403328"/>
            <a:chOff x="0" y="0"/>
            <a:chExt cx="4706203" cy="403326"/>
          </a:xfrm>
        </p:grpSpPr>
        <p:sp>
          <p:nvSpPr>
            <p:cNvPr id="1168" name="Rettangolo"/>
            <p:cNvSpPr/>
            <p:nvPr/>
          </p:nvSpPr>
          <p:spPr>
            <a:xfrm>
              <a:off x="-1" y="-1"/>
              <a:ext cx="470620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72000"/>
                </a:lnSpc>
                <a:defRPr sz="1500">
                  <a:solidFill>
                    <a:srgbClr val="FFFFFF"/>
                  </a:solidFill>
                  <a:effectLst>
                    <a:outerShdw blurRad="38100" dist="38100" dir="2700000" rotWithShape="0">
                      <a:srgbClr val="000000">
                        <a:alpha val="43137"/>
                      </a:srgbClr>
                    </a:outerShdw>
                  </a:effectLst>
                  <a:latin typeface="Calibri"/>
                  <a:ea typeface="Calibri"/>
                  <a:cs typeface="Calibri"/>
                  <a:sym typeface="Calibri"/>
                </a:defRPr>
              </a:pPr>
              <a:endParaRPr/>
            </a:p>
          </p:txBody>
        </p:sp>
        <p:sp>
          <p:nvSpPr>
            <p:cNvPr id="1169" name="Annexe III : Informations supplémentaires sur la résilience en matière de santé mentale"/>
            <p:cNvSpPr txBox="1"/>
            <p:nvPr/>
          </p:nvSpPr>
          <p:spPr>
            <a:xfrm>
              <a:off x="45724" y="-1"/>
              <a:ext cx="4614755"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defTabSz="886968">
                <a:lnSpc>
                  <a:spcPct val="72000"/>
                </a:lnSpc>
                <a:defRPr sz="1261">
                  <a:solidFill>
                    <a:srgbClr val="FFFFFF"/>
                  </a:solidFill>
                  <a:effectLst>
                    <a:outerShdw blurRad="36957" dist="36957" dir="2700000" rotWithShape="0">
                      <a:srgbClr val="000000">
                        <a:alpha val="43137"/>
                      </a:srgbClr>
                    </a:outerShdw>
                  </a:effectLst>
                  <a:latin typeface="Calibri"/>
                  <a:ea typeface="Calibri"/>
                  <a:cs typeface="Calibri"/>
                  <a:sym typeface="Calibri"/>
                </a:defRPr>
              </a:lvl1pPr>
            </a:lstStyle>
            <a:p>
              <a:r>
                <a:t>Annexe III : Informations supplémentaires sur la résilience en matière de santé mentale</a:t>
              </a:r>
            </a:p>
          </p:txBody>
        </p:sp>
      </p:gr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Google Shape;608;g1113201ef8f_0_7"/>
          <p:cNvSpPr txBox="1">
            <a:spLocks noGrp="1"/>
          </p:cNvSpPr>
          <p:nvPr>
            <p:ph type="title"/>
          </p:nvPr>
        </p:nvSpPr>
        <p:spPr>
          <a:xfrm>
            <a:off x="838200" y="2581075"/>
            <a:ext cx="10515600" cy="1325701"/>
          </a:xfrm>
          <a:prstGeom prst="rect">
            <a:avLst/>
          </a:prstGeom>
        </p:spPr>
        <p:txBody>
          <a:bodyPr/>
          <a:lstStyle>
            <a:lvl1pPr algn="l">
              <a:lnSpc>
                <a:spcPct val="100000"/>
              </a:lnSpc>
              <a:spcBef>
                <a:spcPts val="600"/>
              </a:spcBef>
              <a:defRPr sz="3000" u="sng">
                <a:solidFill>
                  <a:schemeClr val="accent5"/>
                </a:solidFill>
                <a:uFill>
                  <a:solidFill>
                    <a:schemeClr val="accent5"/>
                  </a:solidFill>
                </a:uFill>
                <a:latin typeface="Calibri"/>
                <a:ea typeface="Calibri"/>
                <a:cs typeface="Calibri"/>
                <a:sym typeface="Calibri"/>
                <a:hlinkClick r:id="rId2"/>
              </a:defRPr>
            </a:lvl1pPr>
          </a:lstStyle>
          <a:p>
            <a:pPr>
              <a:defRPr>
                <a:uFillTx/>
              </a:defRPr>
            </a:pPr>
            <a:r>
              <a:rPr>
                <a:uFill>
                  <a:solidFill>
                    <a:schemeClr val="accent5"/>
                  </a:solidFill>
                </a:uFill>
                <a:hlinkClick r:id="rId2"/>
              </a:rPr>
              <a:t>https://www.youtube.com/watch?v=RMnZFXjKtAs</a:t>
            </a:r>
          </a:p>
        </p:txBody>
      </p:sp>
      <p:grpSp>
        <p:nvGrpSpPr>
          <p:cNvPr id="1175" name="Google Shape;171;p8"/>
          <p:cNvGrpSpPr/>
          <p:nvPr/>
        </p:nvGrpSpPr>
        <p:grpSpPr>
          <a:xfrm>
            <a:off x="7485795" y="-1"/>
            <a:ext cx="4706204" cy="403328"/>
            <a:chOff x="0" y="0"/>
            <a:chExt cx="4706203" cy="403326"/>
          </a:xfrm>
        </p:grpSpPr>
        <p:sp>
          <p:nvSpPr>
            <p:cNvPr id="1173" name="Rettangolo"/>
            <p:cNvSpPr/>
            <p:nvPr/>
          </p:nvSpPr>
          <p:spPr>
            <a:xfrm>
              <a:off x="-1" y="-1"/>
              <a:ext cx="4706205" cy="403328"/>
            </a:xfrm>
            <a:prstGeom prst="rect">
              <a:avLst/>
            </a:prstGeom>
            <a:solidFill>
              <a:srgbClr val="7F7F7F"/>
            </a:solidFill>
            <a:ln w="12700" cap="flat">
              <a:noFill/>
              <a:miter lim="400000"/>
            </a:ln>
            <a:effectLst/>
          </p:spPr>
          <p:txBody>
            <a:bodyPr wrap="square" lIns="45719" tIns="45719" rIns="45719" bIns="45719" numCol="1" anchor="ctr">
              <a:noAutofit/>
            </a:bodyPr>
            <a:lstStyle/>
            <a:p>
              <a:pPr algn="r">
                <a:lnSpc>
                  <a:spcPct val="72000"/>
                </a:lnSpc>
                <a:defRPr sz="1500">
                  <a:solidFill>
                    <a:srgbClr val="FFFFFF"/>
                  </a:solidFill>
                  <a:effectLst>
                    <a:outerShdw blurRad="38100" dist="38100" dir="2700000" rotWithShape="0">
                      <a:srgbClr val="000000">
                        <a:alpha val="43137"/>
                      </a:srgbClr>
                    </a:outerShdw>
                  </a:effectLst>
                  <a:latin typeface="Calibri"/>
                  <a:ea typeface="Calibri"/>
                  <a:cs typeface="Calibri"/>
                  <a:sym typeface="Calibri"/>
                </a:defRPr>
              </a:pPr>
              <a:endParaRPr/>
            </a:p>
          </p:txBody>
        </p:sp>
        <p:sp>
          <p:nvSpPr>
            <p:cNvPr id="1174" name="Annexe III : Informations supplémentaires sur la résilience en matière de santé mentale"/>
            <p:cNvSpPr txBox="1"/>
            <p:nvPr/>
          </p:nvSpPr>
          <p:spPr>
            <a:xfrm>
              <a:off x="45724" y="-1"/>
              <a:ext cx="4614755" cy="403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normAutofit/>
            </a:bodyPr>
            <a:lstStyle>
              <a:lvl1pPr algn="r" defTabSz="886968">
                <a:lnSpc>
                  <a:spcPct val="72000"/>
                </a:lnSpc>
                <a:defRPr sz="1261">
                  <a:solidFill>
                    <a:srgbClr val="FFFFFF"/>
                  </a:solidFill>
                  <a:effectLst>
                    <a:outerShdw blurRad="36957" dist="36957" dir="2700000" rotWithShape="0">
                      <a:srgbClr val="000000">
                        <a:alpha val="43137"/>
                      </a:srgbClr>
                    </a:outerShdw>
                  </a:effectLst>
                  <a:latin typeface="Calibri"/>
                  <a:ea typeface="Calibri"/>
                  <a:cs typeface="Calibri"/>
                  <a:sym typeface="Calibri"/>
                </a:defRPr>
              </a:lvl1pPr>
            </a:lstStyle>
            <a:p>
              <a:r>
                <a:t>Annexe III : Informations supplémentaires sur la résilience en matière de santé mentale</a:t>
              </a:r>
            </a:p>
          </p:txBody>
        </p:sp>
      </p:gr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9" name="Ορθογώνιο: Στρογγύλεμα γωνιών 3"/>
          <p:cNvGrpSpPr/>
          <p:nvPr/>
        </p:nvGrpSpPr>
        <p:grpSpPr>
          <a:xfrm>
            <a:off x="2105025" y="1028700"/>
            <a:ext cx="7534275" cy="904875"/>
            <a:chOff x="0" y="0"/>
            <a:chExt cx="7534275" cy="904875"/>
          </a:xfrm>
        </p:grpSpPr>
        <p:sp>
          <p:nvSpPr>
            <p:cNvPr id="1177" name="Rettangolo arrotondato"/>
            <p:cNvSpPr/>
            <p:nvPr/>
          </p:nvSpPr>
          <p:spPr>
            <a:xfrm>
              <a:off x="0" y="0"/>
              <a:ext cx="7534275" cy="904875"/>
            </a:xfrm>
            <a:prstGeom prst="roundRect">
              <a:avLst>
                <a:gd name="adj" fmla="val 16667"/>
              </a:avLst>
            </a:prstGeom>
            <a:solidFill>
              <a:srgbClr val="FFFFFF"/>
            </a:solidFill>
            <a:ln w="25400" cap="flat">
              <a:solidFill>
                <a:srgbClr val="C01E24"/>
              </a:solidFill>
              <a:prstDash val="solid"/>
              <a:round/>
            </a:ln>
            <a:effectLst/>
          </p:spPr>
          <p:txBody>
            <a:bodyPr wrap="square" lIns="45719" tIns="45719" rIns="45719" bIns="45719" numCol="1" anchor="ctr">
              <a:noAutofit/>
            </a:bodyPr>
            <a:lstStyle/>
            <a:p>
              <a:pPr algn="ctr"/>
              <a:endParaRPr/>
            </a:p>
          </p:txBody>
        </p:sp>
        <p:sp>
          <p:nvSpPr>
            <p:cNvPr id="1178" name="Lequel des énoncés suivants ne décrit pas une adversité ou un défi dans la vie ?"/>
            <p:cNvSpPr txBox="1"/>
            <p:nvPr/>
          </p:nvSpPr>
          <p:spPr>
            <a:xfrm>
              <a:off x="102592" y="98196"/>
              <a:ext cx="7329091" cy="7084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sz="2000" b="1">
                  <a:solidFill>
                    <a:srgbClr val="203864"/>
                  </a:solidFill>
                  <a:latin typeface="Calibri"/>
                  <a:ea typeface="Calibri"/>
                  <a:cs typeface="Calibri"/>
                  <a:sym typeface="Calibri"/>
                </a:defRPr>
              </a:pPr>
              <a:r>
                <a:t>Lequel des énoncés suivants </a:t>
              </a:r>
              <a:r>
                <a:rPr sz="2400">
                  <a:solidFill>
                    <a:srgbClr val="C01E24"/>
                  </a:solidFill>
                </a:rPr>
                <a:t>ne </a:t>
              </a:r>
              <a:r>
                <a:t>décrit </a:t>
              </a:r>
              <a:r>
                <a:rPr sz="2400">
                  <a:solidFill>
                    <a:srgbClr val="C01E24"/>
                  </a:solidFill>
                </a:rPr>
                <a:t>pas </a:t>
              </a:r>
              <a:r>
                <a:t>une adversité ou un défi dans la vie ?</a:t>
              </a:r>
            </a:p>
          </p:txBody>
        </p:sp>
      </p:grpSp>
      <p:grpSp>
        <p:nvGrpSpPr>
          <p:cNvPr id="1182" name="Ορθογώνιο 4"/>
          <p:cNvGrpSpPr/>
          <p:nvPr/>
        </p:nvGrpSpPr>
        <p:grpSpPr>
          <a:xfrm>
            <a:off x="2105025" y="2479675"/>
            <a:ext cx="3505200" cy="904875"/>
            <a:chOff x="0" y="0"/>
            <a:chExt cx="3505200" cy="904875"/>
          </a:xfrm>
        </p:grpSpPr>
        <p:sp>
          <p:nvSpPr>
            <p:cNvPr id="1180"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1181" name="A. Maltraitance"/>
            <p:cNvSpPr txBox="1"/>
            <p:nvPr/>
          </p:nvSpPr>
          <p:spPr>
            <a:xfrm>
              <a:off x="58419" y="285893"/>
              <a:ext cx="3388362"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A. Maltraitance</a:t>
              </a:r>
            </a:p>
          </p:txBody>
        </p:sp>
      </p:grpSp>
      <p:grpSp>
        <p:nvGrpSpPr>
          <p:cNvPr id="1185" name="Ορθογώνιο 9"/>
          <p:cNvGrpSpPr/>
          <p:nvPr/>
        </p:nvGrpSpPr>
        <p:grpSpPr>
          <a:xfrm>
            <a:off x="6134100" y="2479674"/>
            <a:ext cx="3505200" cy="904876"/>
            <a:chOff x="0" y="0"/>
            <a:chExt cx="3505200" cy="904875"/>
          </a:xfrm>
        </p:grpSpPr>
        <p:sp>
          <p:nvSpPr>
            <p:cNvPr id="1183"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1184" name="B. Satisfaction des besoins"/>
            <p:cNvSpPr txBox="1"/>
            <p:nvPr/>
          </p:nvSpPr>
          <p:spPr>
            <a:xfrm>
              <a:off x="58419" y="285893"/>
              <a:ext cx="3388362"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B. Satisfaction des besoins</a:t>
              </a:r>
            </a:p>
          </p:txBody>
        </p:sp>
      </p:grpSp>
      <p:grpSp>
        <p:nvGrpSpPr>
          <p:cNvPr id="1188" name="Ορθογώνιο 10"/>
          <p:cNvGrpSpPr/>
          <p:nvPr/>
        </p:nvGrpSpPr>
        <p:grpSpPr>
          <a:xfrm>
            <a:off x="2105025" y="3727451"/>
            <a:ext cx="3505200" cy="904876"/>
            <a:chOff x="0" y="0"/>
            <a:chExt cx="3505200" cy="904875"/>
          </a:xfrm>
        </p:grpSpPr>
        <p:sp>
          <p:nvSpPr>
            <p:cNvPr id="1186"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1187" name="C. Maladie"/>
            <p:cNvSpPr txBox="1"/>
            <p:nvPr/>
          </p:nvSpPr>
          <p:spPr>
            <a:xfrm>
              <a:off x="58419" y="285893"/>
              <a:ext cx="3388362"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C. Maladie</a:t>
              </a:r>
            </a:p>
          </p:txBody>
        </p:sp>
      </p:grpSp>
      <p:grpSp>
        <p:nvGrpSpPr>
          <p:cNvPr id="1191" name="Ορθογώνιο 11"/>
          <p:cNvGrpSpPr/>
          <p:nvPr/>
        </p:nvGrpSpPr>
        <p:grpSpPr>
          <a:xfrm>
            <a:off x="6134100" y="3727450"/>
            <a:ext cx="3505200" cy="904875"/>
            <a:chOff x="0" y="0"/>
            <a:chExt cx="3505200" cy="904875"/>
          </a:xfrm>
        </p:grpSpPr>
        <p:sp>
          <p:nvSpPr>
            <p:cNvPr id="1189" name="Rettangolo"/>
            <p:cNvSpPr/>
            <p:nvPr/>
          </p:nvSpPr>
          <p:spPr>
            <a:xfrm>
              <a:off x="0" y="0"/>
              <a:ext cx="3505200" cy="904875"/>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1800">
                  <a:latin typeface="Calibri"/>
                  <a:ea typeface="Calibri"/>
                  <a:cs typeface="Calibri"/>
                  <a:sym typeface="Calibri"/>
                </a:defRPr>
              </a:pPr>
              <a:endParaRPr/>
            </a:p>
          </p:txBody>
        </p:sp>
        <p:sp>
          <p:nvSpPr>
            <p:cNvPr id="1190" name="D.  Perte d'emploi"/>
            <p:cNvSpPr txBox="1"/>
            <p:nvPr/>
          </p:nvSpPr>
          <p:spPr>
            <a:xfrm>
              <a:off x="58419" y="285893"/>
              <a:ext cx="3388362"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800">
                  <a:latin typeface="Calibri"/>
                  <a:ea typeface="Calibri"/>
                  <a:cs typeface="Calibri"/>
                  <a:sym typeface="Calibri"/>
                </a:defRPr>
              </a:lvl1pPr>
            </a:lstStyle>
            <a:p>
              <a:r>
                <a:t>D.  Perte d'emploi</a:t>
              </a:r>
            </a:p>
          </p:txBody>
        </p:sp>
      </p:grpSp>
      <p:sp>
        <p:nvSpPr>
          <p:cNvPr id="1192" name="TextBox 6"/>
          <p:cNvSpPr txBox="1"/>
          <p:nvPr/>
        </p:nvSpPr>
        <p:spPr>
          <a:xfrm>
            <a:off x="2158327" y="1987413"/>
            <a:ext cx="2673733"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i="1"/>
            </a:lvl1pPr>
          </a:lstStyle>
          <a:p>
            <a:r>
              <a:t>Une seule réponse est correcte !</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 name="Ορθογώνιο: Στρογγύλεμα γωνιών 3"/>
          <p:cNvGrpSpPr/>
          <p:nvPr/>
        </p:nvGrpSpPr>
        <p:grpSpPr>
          <a:xfrm>
            <a:off x="2105025" y="1028700"/>
            <a:ext cx="7534275" cy="904875"/>
            <a:chOff x="0" y="0"/>
            <a:chExt cx="7534275" cy="904875"/>
          </a:xfrm>
        </p:grpSpPr>
        <p:sp>
          <p:nvSpPr>
            <p:cNvPr id="1196" name="Rettangolo arrotondato"/>
            <p:cNvSpPr/>
            <p:nvPr/>
          </p:nvSpPr>
          <p:spPr>
            <a:xfrm>
              <a:off x="0" y="0"/>
              <a:ext cx="7534275" cy="904875"/>
            </a:xfrm>
            <a:prstGeom prst="roundRect">
              <a:avLst>
                <a:gd name="adj" fmla="val 16667"/>
              </a:avLst>
            </a:prstGeom>
            <a:solidFill>
              <a:srgbClr val="FFFFFF"/>
            </a:solidFill>
            <a:ln w="25400" cap="flat">
              <a:solidFill>
                <a:srgbClr val="C01E24"/>
              </a:solidFill>
              <a:prstDash val="solid"/>
              <a:round/>
            </a:ln>
            <a:effectLst/>
          </p:spPr>
          <p:txBody>
            <a:bodyPr wrap="square" lIns="45719" tIns="45719" rIns="45719" bIns="45719" numCol="1" anchor="ctr">
              <a:noAutofit/>
            </a:bodyPr>
            <a:lstStyle/>
            <a:p>
              <a:pPr algn="ctr"/>
              <a:endParaRPr/>
            </a:p>
          </p:txBody>
        </p:sp>
        <p:sp>
          <p:nvSpPr>
            <p:cNvPr id="1197" name="Laquelle des deux affirmations suivantes est correcte ?"/>
            <p:cNvSpPr txBox="1"/>
            <p:nvPr/>
          </p:nvSpPr>
          <p:spPr>
            <a:xfrm>
              <a:off x="102592" y="256202"/>
              <a:ext cx="7329091" cy="3924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sz="2000" b="1">
                  <a:solidFill>
                    <a:srgbClr val="203864"/>
                  </a:solidFill>
                  <a:latin typeface="Calibri"/>
                  <a:ea typeface="Calibri"/>
                  <a:cs typeface="Calibri"/>
                  <a:sym typeface="Calibri"/>
                </a:defRPr>
              </a:pPr>
              <a:r>
                <a:t>Laquelle des </a:t>
              </a:r>
              <a:r>
                <a:rPr sz="2400">
                  <a:solidFill>
                    <a:srgbClr val="980000"/>
                  </a:solidFill>
                </a:rPr>
                <a:t>deux </a:t>
              </a:r>
              <a:r>
                <a:t>affirmations suivantes est correcte ?</a:t>
              </a:r>
            </a:p>
          </p:txBody>
        </p:sp>
      </p:grpSp>
      <p:grpSp>
        <p:nvGrpSpPr>
          <p:cNvPr id="1201" name="Ορθογώνιο 4"/>
          <p:cNvGrpSpPr/>
          <p:nvPr/>
        </p:nvGrpSpPr>
        <p:grpSpPr>
          <a:xfrm>
            <a:off x="2105025" y="2479675"/>
            <a:ext cx="3505200" cy="1138076"/>
            <a:chOff x="0" y="0"/>
            <a:chExt cx="3505200" cy="1138075"/>
          </a:xfrm>
        </p:grpSpPr>
        <p:sp>
          <p:nvSpPr>
            <p:cNvPr id="1199" name="Rettangolo"/>
            <p:cNvSpPr/>
            <p:nvPr/>
          </p:nvSpPr>
          <p:spPr>
            <a:xfrm>
              <a:off x="0" y="0"/>
              <a:ext cx="3505200" cy="1138076"/>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1200" name="A. La résilience est la capacité à rebondir et à s'adapter aux malheurs et aux obstacles de la vie."/>
            <p:cNvSpPr txBox="1"/>
            <p:nvPr/>
          </p:nvSpPr>
          <p:spPr>
            <a:xfrm>
              <a:off x="58419" y="164741"/>
              <a:ext cx="3388362" cy="8085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t>A. La résilience est la capacité à rebondir et à s'adapter aux malheurs et aux obstacles de la vie.</a:t>
              </a:r>
            </a:p>
          </p:txBody>
        </p:sp>
      </p:grpSp>
      <p:grpSp>
        <p:nvGrpSpPr>
          <p:cNvPr id="1204" name="Ορθογώνιο 9"/>
          <p:cNvGrpSpPr/>
          <p:nvPr/>
        </p:nvGrpSpPr>
        <p:grpSpPr>
          <a:xfrm>
            <a:off x="6096000" y="4019550"/>
            <a:ext cx="3505200" cy="1138076"/>
            <a:chOff x="0" y="0"/>
            <a:chExt cx="3505200" cy="1138075"/>
          </a:xfrm>
        </p:grpSpPr>
        <p:sp>
          <p:nvSpPr>
            <p:cNvPr id="1202" name="Rettangolo"/>
            <p:cNvSpPr/>
            <p:nvPr/>
          </p:nvSpPr>
          <p:spPr>
            <a:xfrm>
              <a:off x="0" y="0"/>
              <a:ext cx="3505200" cy="1138076"/>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endParaRPr/>
            </a:p>
          </p:txBody>
        </p:sp>
        <p:sp>
          <p:nvSpPr>
            <p:cNvPr id="1203" name="D. La résilience donne aux gens la force émotionnelle nécessaire pour faire face aux traumatismes, à l'adversité et aux difficultés."/>
            <p:cNvSpPr txBox="1"/>
            <p:nvPr/>
          </p:nvSpPr>
          <p:spPr>
            <a:xfrm>
              <a:off x="58419" y="37741"/>
              <a:ext cx="3388362" cy="10625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t>D. La résilience donne aux gens la force émotionnelle nécessaire pour faire face aux traumatismes, à l'adversité et aux difficultés.</a:t>
              </a:r>
            </a:p>
          </p:txBody>
        </p:sp>
      </p:grpSp>
      <p:grpSp>
        <p:nvGrpSpPr>
          <p:cNvPr id="1207" name="Ορθογώνιο 10"/>
          <p:cNvGrpSpPr/>
          <p:nvPr/>
        </p:nvGrpSpPr>
        <p:grpSpPr>
          <a:xfrm>
            <a:off x="6134100" y="2472790"/>
            <a:ext cx="3505200" cy="1138077"/>
            <a:chOff x="0" y="0"/>
            <a:chExt cx="3505200" cy="1138075"/>
          </a:xfrm>
        </p:grpSpPr>
        <p:sp>
          <p:nvSpPr>
            <p:cNvPr id="1205" name="Rettangolo"/>
            <p:cNvSpPr/>
            <p:nvPr/>
          </p:nvSpPr>
          <p:spPr>
            <a:xfrm>
              <a:off x="0" y="0"/>
              <a:ext cx="3505200" cy="1138076"/>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1800">
                  <a:latin typeface="Calibri"/>
                  <a:ea typeface="Calibri"/>
                  <a:cs typeface="Calibri"/>
                  <a:sym typeface="Calibri"/>
                </a:defRPr>
              </a:pPr>
              <a:endParaRPr/>
            </a:p>
          </p:txBody>
        </p:sp>
        <p:sp>
          <p:nvSpPr>
            <p:cNvPr id="1206" name="B. Les personnes résilientes évitent d'utiliser leurs ressources, leurs forces et leurs compétences pour faire face aux défis et surmonter les revers."/>
            <p:cNvSpPr txBox="1"/>
            <p:nvPr/>
          </p:nvSpPr>
          <p:spPr>
            <a:xfrm>
              <a:off x="58419" y="37741"/>
              <a:ext cx="3388362" cy="10625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t>B. Les personnes résilientes évitent d'utiliser leurs ressources, leurs forces et leurs compétences pour faire face aux défis et surmonter les revers.</a:t>
              </a:r>
            </a:p>
          </p:txBody>
        </p:sp>
      </p:grpSp>
      <p:grpSp>
        <p:nvGrpSpPr>
          <p:cNvPr id="1210" name="Ορθογώνιο 11"/>
          <p:cNvGrpSpPr/>
          <p:nvPr/>
        </p:nvGrpSpPr>
        <p:grpSpPr>
          <a:xfrm>
            <a:off x="2105025" y="3930292"/>
            <a:ext cx="3505200" cy="1316594"/>
            <a:chOff x="0" y="0"/>
            <a:chExt cx="3505200" cy="1316593"/>
          </a:xfrm>
        </p:grpSpPr>
        <p:sp>
          <p:nvSpPr>
            <p:cNvPr id="1208" name="Rettangolo"/>
            <p:cNvSpPr/>
            <p:nvPr/>
          </p:nvSpPr>
          <p:spPr>
            <a:xfrm>
              <a:off x="0" y="89258"/>
              <a:ext cx="3505200" cy="1138077"/>
            </a:xfrm>
            <a:prstGeom prst="rect">
              <a:avLst/>
            </a:prstGeom>
            <a:solidFill>
              <a:srgbClr val="FFFFFF"/>
            </a:solidFill>
            <a:ln w="25400" cap="flat">
              <a:solidFill>
                <a:schemeClr val="accent3"/>
              </a:solidFill>
              <a:prstDash val="solid"/>
              <a:round/>
            </a:ln>
            <a:effectLst/>
          </p:spPr>
          <p:txBody>
            <a:bodyPr wrap="square" lIns="45719" tIns="45719" rIns="45719" bIns="45719" numCol="1" anchor="ctr">
              <a:noAutofit/>
            </a:bodyPr>
            <a:lstStyle/>
            <a:p>
              <a:pPr algn="ctr">
                <a:defRPr sz="1600">
                  <a:latin typeface="Calibri"/>
                  <a:ea typeface="Calibri"/>
                  <a:cs typeface="Calibri"/>
                  <a:sym typeface="Calibri"/>
                </a:defRPr>
              </a:pPr>
              <a:endParaRPr/>
            </a:p>
          </p:txBody>
        </p:sp>
        <p:sp>
          <p:nvSpPr>
            <p:cNvPr id="1209" name="C. La flexibilité, l'adaptabilité et la persévérance empêchent les gens de puiser dans leur résilience en modifiant certaines pensées et certains comportements."/>
            <p:cNvSpPr txBox="1"/>
            <p:nvPr/>
          </p:nvSpPr>
          <p:spPr>
            <a:xfrm>
              <a:off x="58419" y="0"/>
              <a:ext cx="3388362" cy="13165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latin typeface="Calibri"/>
                  <a:ea typeface="Calibri"/>
                  <a:cs typeface="Calibri"/>
                  <a:sym typeface="Calibri"/>
                </a:defRPr>
              </a:lvl1pPr>
            </a:lstStyle>
            <a:p>
              <a:r>
                <a:t>C. La flexibilité, l'adaptabilité et la persévérance empêchent les gens de puiser dans leur résilience en modifiant certaines pensées et certains comportements. </a:t>
              </a:r>
            </a:p>
          </p:txBody>
        </p:sp>
      </p:grpSp>
      <p:sp>
        <p:nvSpPr>
          <p:cNvPr id="1211" name="TextBox 6"/>
          <p:cNvSpPr txBox="1"/>
          <p:nvPr/>
        </p:nvSpPr>
        <p:spPr>
          <a:xfrm>
            <a:off x="2158327" y="1987413"/>
            <a:ext cx="2564865"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i="1"/>
            </a:lvl1pPr>
          </a:lstStyle>
          <a:p>
            <a:r>
              <a:t>Deux réponses sont correctes !</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3" name="Google Shape;318;p14"/>
          <p:cNvSpPr txBox="1">
            <a:spLocks noGrp="1"/>
          </p:cNvSpPr>
          <p:nvPr>
            <p:ph type="title"/>
          </p:nvPr>
        </p:nvSpPr>
        <p:spPr>
          <a:xfrm>
            <a:off x="521423" y="1031232"/>
            <a:ext cx="11059694" cy="605097"/>
          </a:xfrm>
          <a:prstGeom prst="rect">
            <a:avLst/>
          </a:prstGeom>
        </p:spPr>
        <p:txBody>
          <a:bodyPr/>
          <a:lstStyle/>
          <a:p>
            <a:r>
              <a:t>Références et lectures complémentaires (1)</a:t>
            </a:r>
          </a:p>
        </p:txBody>
      </p:sp>
      <p:sp>
        <p:nvSpPr>
          <p:cNvPr id="1214" name="Google Shape;319;p14"/>
          <p:cNvSpPr txBox="1">
            <a:spLocks noGrp="1"/>
          </p:cNvSpPr>
          <p:nvPr>
            <p:ph type="body" idx="1"/>
          </p:nvPr>
        </p:nvSpPr>
        <p:spPr>
          <a:xfrm>
            <a:off x="521422" y="1556158"/>
            <a:ext cx="10816019" cy="4865978"/>
          </a:xfrm>
          <a:prstGeom prst="rect">
            <a:avLst/>
          </a:prstGeom>
        </p:spPr>
        <p:txBody>
          <a:bodyPr/>
          <a:lstStyle/>
          <a:p>
            <a:pPr marL="180737" indent="-180737" defTabSz="905255">
              <a:spcBef>
                <a:spcPts val="500"/>
              </a:spcBef>
              <a:buSzTx/>
              <a:buNone/>
              <a:defRPr sz="1485"/>
            </a:pPr>
            <a:r>
              <a:t>Bryce, E., Mullany, L.C., Khatry, S.K. et al. 2020. Couverture des quatre éléments essentiels des soins aux nouveau-nés de l'OMS et leur association avec la survie néonatale dans le sud du Népal. BMC Pregnancy Childbirth 20, 540 https://doi.org/10.1186/s12884-020-03239-6.</a:t>
            </a:r>
          </a:p>
          <a:p>
            <a:pPr marL="180737" indent="-180737" defTabSz="905255">
              <a:spcBef>
                <a:spcPts val="500"/>
              </a:spcBef>
              <a:buSzTx/>
              <a:buNone/>
              <a:defRPr sz="1485"/>
            </a:pPr>
            <a:r>
              <a:t>Carr T.P et al. 2016. Nutrition avancée et métabolisme humain. Cengage Learning.</a:t>
            </a:r>
          </a:p>
          <a:p>
            <a:pPr marL="180737" indent="-180737" defTabSz="905255">
              <a:spcBef>
                <a:spcPts val="500"/>
              </a:spcBef>
              <a:buSzTx/>
              <a:buNone/>
              <a:defRPr sz="1485"/>
            </a:pPr>
            <a:r>
              <a:t>Centre de contrôle et de prévention des maladies (CDC) s.d. https://www.cdc.gov/ncbddd/birthdefects/prevention.html </a:t>
            </a:r>
          </a:p>
          <a:p>
            <a:pPr marL="180737" indent="-180737" defTabSz="905255">
              <a:spcBef>
                <a:spcPts val="500"/>
              </a:spcBef>
              <a:buSzTx/>
              <a:buNone/>
              <a:defRPr sz="1485"/>
            </a:pPr>
            <a:r>
              <a:t>Commission européenne. 2020. Les avantages de la vaccination pour la santé. https://ec.europa.eu/commission/presscorner/detail/en/fs_20_2364. </a:t>
            </a:r>
          </a:p>
          <a:p>
            <a:pPr marL="180737" indent="-180737" defTabSz="905255">
              <a:spcBef>
                <a:spcPts val="500"/>
              </a:spcBef>
              <a:buSzTx/>
              <a:buNone/>
              <a:defRPr sz="1485"/>
            </a:pPr>
            <a:r>
              <a:t>Parlement européen, Direction générale de la politique intérieure. 2017. Recherche pour la commission CULT. Pourquoi le travail culturel avec les réfugiés. Récupérée sur </a:t>
            </a:r>
            <a:r>
              <a:rPr u="sng">
                <a:solidFill>
                  <a:schemeClr val="accent5"/>
                </a:solidFill>
                <a:uFill>
                  <a:solidFill>
                    <a:schemeClr val="accent5"/>
                  </a:solidFill>
                </a:uFill>
                <a:hlinkClick r:id="rId2"/>
              </a:rPr>
              <a:t>: http://www.europarl.europa.eu/RegData/etudes/IDAN/2017/602004/IPOL_IDA(2017)602004_FR.pdf</a:t>
            </a:r>
          </a:p>
          <a:p>
            <a:pPr marL="180737" indent="-180737" defTabSz="905255">
              <a:spcBef>
                <a:spcPts val="500"/>
              </a:spcBef>
              <a:buSzTx/>
              <a:buNone/>
              <a:defRPr sz="1485"/>
            </a:pPr>
            <a:r>
              <a:t>Centre européen de prévention et de contrôle des maladies. 2020. Guide sur la prévention et le contrôle de l'infection par coronavirus (COVID-19) dans les centres d'accueil et de détention de migrants et de réfugiés dans l'UE/EEE et au Royaume-Uni</a:t>
            </a:r>
          </a:p>
          <a:p>
            <a:pPr marL="180737" indent="-180737" defTabSz="905255">
              <a:spcBef>
                <a:spcPts val="500"/>
              </a:spcBef>
              <a:buSzTx/>
              <a:buNone/>
              <a:defRPr sz="1485"/>
            </a:pPr>
            <a:r>
              <a:t>Forum scientifique international sur l'hygiène domestique. 2018. Contenir la charge des maladies infectieuses est l'affaire de tous : appel à une stratégie intégrée pour développer et promouvoir le changement de comportement en matière d'hygiène à la maison et dans la vie quotidienne [Livre blanc]. https://www.ifh-homehygiene.org/sites/default/files/publications/IFH%20White%20Paper-10-18.pdf. </a:t>
            </a:r>
          </a:p>
          <a:p>
            <a:pPr marL="180737" indent="-180737" defTabSz="905255">
              <a:spcBef>
                <a:spcPts val="500"/>
              </a:spcBef>
              <a:buSzTx/>
              <a:buNone/>
              <a:defRPr sz="1485"/>
            </a:pPr>
            <a:r>
              <a:t>John Hopkins Medicine. s</a:t>
            </a:r>
            <a:r>
              <a:rPr u="sng">
                <a:solidFill>
                  <a:schemeClr val="accent5"/>
                </a:solidFill>
                <a:uFill>
                  <a:solidFill>
                    <a:schemeClr val="accent5"/>
                  </a:solidFill>
                </a:uFill>
                <a:hlinkClick r:id="rId3"/>
              </a:rPr>
              <a:t>.</a:t>
            </a:r>
            <a:r>
              <a:t>d. https://www.hopkinsmedicine.org/health/treatment-tests-and-therapies/screening-tests-for-common-diseases </a:t>
            </a:r>
          </a:p>
          <a:p>
            <a:pPr marL="180737" indent="-180737" defTabSz="905255">
              <a:spcBef>
                <a:spcPts val="500"/>
              </a:spcBef>
              <a:buSzTx/>
              <a:buNone/>
              <a:defRPr sz="1485"/>
            </a:pPr>
            <a:r>
              <a:t>Johns Hopkins Medicine. s.d. -</a:t>
            </a:r>
            <a:r>
              <a:rPr u="sng">
                <a:solidFill>
                  <a:schemeClr val="accent5"/>
                </a:solidFill>
                <a:uFill>
                  <a:solidFill>
                    <a:schemeClr val="accent5"/>
                  </a:solidFill>
                </a:uFill>
                <a:hlinkClick r:id="rId4"/>
              </a:rPr>
              <a:t> https://www.hopkinsmedicine.org/health/wellness-and-prevention/abcs-of-eating-smart-for-a-healthy-heart</a:t>
            </a:r>
          </a:p>
          <a:p>
            <a:pPr marL="180737" indent="-180737" defTabSz="905255">
              <a:spcBef>
                <a:spcPts val="500"/>
              </a:spcBef>
              <a:buSzTx/>
              <a:buNone/>
              <a:defRPr sz="1485"/>
            </a:pPr>
            <a:r>
              <a:t>John Hopkins Medicine, s.d. Malnutrition. </a:t>
            </a:r>
            <a:r>
              <a:rPr u="sng">
                <a:solidFill>
                  <a:schemeClr val="accent5"/>
                </a:solidFill>
                <a:uFill>
                  <a:solidFill>
                    <a:schemeClr val="accent5"/>
                  </a:solidFill>
                </a:uFill>
                <a:hlinkClick r:id="rId5"/>
              </a:rPr>
              <a:t>https://www.hopkinsmedicine.org/health/conditions-and-diseases/malnutrition</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 name="Google Shape;307;p10"/>
          <p:cNvSpPr txBox="1">
            <a:spLocks noGrp="1"/>
          </p:cNvSpPr>
          <p:nvPr>
            <p:ph type="title"/>
          </p:nvPr>
        </p:nvSpPr>
        <p:spPr>
          <a:xfrm>
            <a:off x="474027" y="696352"/>
            <a:ext cx="10515601" cy="847495"/>
          </a:xfrm>
          <a:prstGeom prst="rect">
            <a:avLst/>
          </a:prstGeom>
        </p:spPr>
        <p:txBody>
          <a:bodyPr/>
          <a:lstStyle>
            <a:lvl1pPr>
              <a:defRPr sz="2800"/>
            </a:lvl1pPr>
          </a:lstStyle>
          <a:p>
            <a:r>
              <a:t>Références et lectures complémentaires (2)</a:t>
            </a:r>
          </a:p>
        </p:txBody>
      </p:sp>
      <p:sp>
        <p:nvSpPr>
          <p:cNvPr id="1217" name="Google Shape;309;p10"/>
          <p:cNvSpPr txBox="1">
            <a:spLocks noGrp="1"/>
          </p:cNvSpPr>
          <p:nvPr>
            <p:ph type="body" idx="1"/>
          </p:nvPr>
        </p:nvSpPr>
        <p:spPr>
          <a:xfrm>
            <a:off x="474361" y="1787806"/>
            <a:ext cx="10816019" cy="4865978"/>
          </a:xfrm>
          <a:prstGeom prst="rect">
            <a:avLst/>
          </a:prstGeom>
        </p:spPr>
        <p:txBody>
          <a:bodyPr/>
          <a:lstStyle/>
          <a:p>
            <a:pPr marL="182562" indent="-185125">
              <a:lnSpc>
                <a:spcPct val="80000"/>
              </a:lnSpc>
              <a:buSzTx/>
              <a:buNone/>
              <a:defRPr sz="1500"/>
            </a:pPr>
            <a:r>
              <a:t>Matlin, S.A., Depoux, A., Schütte, S. </a:t>
            </a:r>
            <a:r>
              <a:rPr i="1"/>
              <a:t>et al. </a:t>
            </a:r>
            <a:r>
              <a:t>2018. La santé des migrants et des réfugiés : vers un agenda de solutions. </a:t>
            </a:r>
            <a:r>
              <a:rPr i="1"/>
              <a:t>Public Health Rev </a:t>
            </a:r>
            <a:r>
              <a:t>39, 27. https://doi.org/10.1186/s40985-018-0104-9. </a:t>
            </a:r>
            <a:endParaRPr sz="2700"/>
          </a:p>
          <a:p>
            <a:pPr marL="182562" indent="-185125">
              <a:lnSpc>
                <a:spcPct val="80000"/>
              </a:lnSpc>
              <a:buSzTx/>
              <a:buNone/>
              <a:defRPr sz="1500"/>
            </a:pPr>
            <a:r>
              <a:t>Institut national sur l'abus d'alcool et l'alcoolisme. 2007. - Alcool et tabac https://pubs.niaaa.nih.gov/publications/aa71/aa71.htm. </a:t>
            </a:r>
            <a:endParaRPr sz="2700"/>
          </a:p>
          <a:p>
            <a:pPr marL="182562" indent="-185125">
              <a:lnSpc>
                <a:spcPct val="80000"/>
              </a:lnSpc>
              <a:buSzTx/>
              <a:buNone/>
              <a:defRPr sz="1500"/>
            </a:pPr>
            <a:r>
              <a:t>NSW Refugee Health Service et STARTTS (NSW Service for the Treatment and Rehabilitation of Torture and Trauma Survivors). 2014. </a:t>
            </a:r>
            <a:r>
              <a:rPr i="1"/>
              <a:t>Travailler avec les réfugiés : un guide pour les travailleurs sociaux</a:t>
            </a:r>
            <a:r>
              <a:t>. Récupéré de </a:t>
            </a:r>
            <a:r>
              <a:rPr u="sng">
                <a:solidFill>
                  <a:schemeClr val="accent5"/>
                </a:solidFill>
                <a:uFill>
                  <a:solidFill>
                    <a:schemeClr val="accent5"/>
                  </a:solidFill>
                </a:uFill>
                <a:hlinkClick r:id="rId2"/>
              </a:rPr>
              <a:t>: https://www.startts.org.au/media/Resource-Working-with-Refugees-Social-Worker-Guide.pdf</a:t>
            </a:r>
            <a:endParaRPr sz="1800" u="sng">
              <a:solidFill>
                <a:schemeClr val="accent5"/>
              </a:solidFill>
            </a:endParaRPr>
          </a:p>
          <a:p>
            <a:pPr marL="182562" indent="-185125">
              <a:lnSpc>
                <a:spcPct val="80000"/>
              </a:lnSpc>
              <a:buSzTx/>
              <a:buNone/>
              <a:defRPr sz="1500"/>
            </a:pPr>
            <a:r>
              <a:t>P.J. Shannon, E. Wieling, J.Simmelink-McCleary, E. Becher. 2014. </a:t>
            </a:r>
            <a:r>
              <a:rPr i="1"/>
              <a:t>Beyond Stigma : Barriers to Discussing Mental Health in Refugee Populations</a:t>
            </a:r>
            <a:r>
              <a:t>, Journal of Loss and Trauma International Perspectives on Stress &amp; Coping, Taylor and Francis Online.</a:t>
            </a:r>
            <a:endParaRPr sz="2700"/>
          </a:p>
          <a:p>
            <a:pPr marL="182562" indent="-185125">
              <a:lnSpc>
                <a:spcPct val="80000"/>
              </a:lnSpc>
              <a:buSzTx/>
              <a:buNone/>
              <a:defRPr sz="1500"/>
            </a:pPr>
            <a:r>
              <a:t>Saunders J, Smith T. 2010, Malnutrition : causes et conséquences. Clin Med. 2010;10(6):624-627. doi:10.7861/clinmedicine.10-6-624</a:t>
            </a:r>
            <a:endParaRPr sz="2700"/>
          </a:p>
          <a:p>
            <a:pPr marL="182562" indent="-185125">
              <a:lnSpc>
                <a:spcPct val="80000"/>
              </a:lnSpc>
              <a:buSzTx/>
              <a:buNone/>
              <a:defRPr sz="1500"/>
            </a:pPr>
            <a:r>
              <a:t>OMS. s.d. Chapitre 8 - Hygiène personnelle, domestique et communautaire. </a:t>
            </a:r>
            <a:r>
              <a:rPr u="sng">
                <a:solidFill>
                  <a:schemeClr val="accent5"/>
                </a:solidFill>
                <a:uFill>
                  <a:solidFill>
                    <a:schemeClr val="accent5"/>
                  </a:solidFill>
                </a:uFill>
                <a:hlinkClick r:id="rId3"/>
              </a:rPr>
              <a:t>https://www.who.int/water_sanitation_health/hygiene/settings/hvchap8.pdf</a:t>
            </a:r>
            <a:endParaRPr sz="1800"/>
          </a:p>
          <a:p>
            <a:pPr marL="182562" indent="-185125">
              <a:lnSpc>
                <a:spcPct val="80000"/>
              </a:lnSpc>
              <a:buSzTx/>
              <a:buNone/>
              <a:defRPr sz="1500"/>
            </a:pPr>
            <a:r>
              <a:t>OMS. s.d. Migration et santé : questions clés. </a:t>
            </a:r>
            <a:r>
              <a:rPr u="sng">
                <a:solidFill>
                  <a:schemeClr val="accent5"/>
                </a:solidFill>
                <a:uFill>
                  <a:solidFill>
                    <a:schemeClr val="accent5"/>
                  </a:solidFill>
                </a:uFill>
                <a:hlinkClick r:id="rId4"/>
              </a:rPr>
              <a:t>https://www.euro.who.int/__data/assets/pdf_file/0005/293270/Migration-Health-Key-Issues-.pdf </a:t>
            </a:r>
            <a:endParaRPr sz="1800" u="sng"/>
          </a:p>
          <a:p>
            <a:pPr marL="182562" indent="-185125">
              <a:lnSpc>
                <a:spcPct val="80000"/>
              </a:lnSpc>
              <a:buSzTx/>
              <a:buNone/>
              <a:defRPr sz="1500"/>
            </a:pPr>
            <a:r>
              <a:t>OMS. 2013. Principes de base de la sécurité des vaccins : manuel d'apprentissage. SÉCURITÉ. </a:t>
            </a:r>
            <a:r>
              <a:rPr u="sng">
                <a:solidFill>
                  <a:schemeClr val="accent5"/>
                </a:solidFill>
                <a:uFill>
                  <a:solidFill>
                    <a:schemeClr val="accent5"/>
                  </a:solidFill>
                </a:uFill>
                <a:hlinkClick r:id="rId5"/>
              </a:rPr>
              <a:t>https://www.</a:t>
            </a:r>
            <a:r>
              <a:t>who.int/vaccine_safety/initiative/tech_support/Vaccine-safety-E-course-manual.pdf </a:t>
            </a:r>
            <a:endParaRPr sz="2700"/>
          </a:p>
          <a:p>
            <a:pPr marL="179999" indent="-182562">
              <a:lnSpc>
                <a:spcPct val="80000"/>
              </a:lnSpc>
              <a:buSzPct val="108107"/>
              <a:defRPr sz="1500"/>
            </a:pPr>
            <a:r>
              <a:t>OMS. 2018. Nutrition. </a:t>
            </a:r>
            <a:r>
              <a:rPr u="sng">
                <a:solidFill>
                  <a:schemeClr val="accent5"/>
                </a:solidFill>
                <a:uFill>
                  <a:solidFill>
                    <a:schemeClr val="accent5"/>
                  </a:solidFill>
                </a:uFill>
                <a:hlinkClick r:id="rId6"/>
              </a:rPr>
              <a:t>https://www.who.int/news-room/facts-in-pictures/detail/nutrition</a:t>
            </a:r>
          </a:p>
        </p:txBody>
      </p:sp>
      <p:pic>
        <p:nvPicPr>
          <p:cNvPr id="1218" name="Google Shape;310;p10" descr="Google Shape;310;p10"/>
          <p:cNvPicPr>
            <a:picLocks noChangeAspect="1"/>
          </p:cNvPicPr>
          <p:nvPr/>
        </p:nvPicPr>
        <p:blipFill>
          <a:blip r:embed="rId7">
            <a:extLst/>
          </a:blip>
          <a:srcRect l="26648" t="70260" r="70336" b="24439"/>
          <a:stretch>
            <a:fillRect/>
          </a:stretch>
        </p:blipFill>
        <p:spPr>
          <a:xfrm flipH="1">
            <a:off x="-1905" y="6253758"/>
            <a:ext cx="610943" cy="604242"/>
          </a:xfrm>
          <a:prstGeom prst="rect">
            <a:avLst/>
          </a:prstGeom>
          <a:ln w="12700">
            <a:miter lim="400000"/>
          </a:ln>
        </p:spPr>
      </p:pic>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 name="Google Shape;307;p10"/>
          <p:cNvSpPr txBox="1">
            <a:spLocks noGrp="1"/>
          </p:cNvSpPr>
          <p:nvPr>
            <p:ph type="title"/>
          </p:nvPr>
        </p:nvSpPr>
        <p:spPr>
          <a:xfrm>
            <a:off x="474027" y="696352"/>
            <a:ext cx="10515601" cy="847495"/>
          </a:xfrm>
          <a:prstGeom prst="rect">
            <a:avLst/>
          </a:prstGeom>
        </p:spPr>
        <p:txBody>
          <a:bodyPr/>
          <a:lstStyle>
            <a:lvl1pPr>
              <a:defRPr sz="2800"/>
            </a:lvl1pPr>
          </a:lstStyle>
          <a:p>
            <a:r>
              <a:t>Références et lectures complémentaires (3)</a:t>
            </a:r>
          </a:p>
        </p:txBody>
      </p:sp>
      <p:sp>
        <p:nvSpPr>
          <p:cNvPr id="1221" name="Google Shape;309;p10"/>
          <p:cNvSpPr txBox="1">
            <a:spLocks noGrp="1"/>
          </p:cNvSpPr>
          <p:nvPr>
            <p:ph type="body" idx="1"/>
          </p:nvPr>
        </p:nvSpPr>
        <p:spPr>
          <a:xfrm>
            <a:off x="498745" y="1531775"/>
            <a:ext cx="10816019" cy="4865978"/>
          </a:xfrm>
          <a:prstGeom prst="rect">
            <a:avLst/>
          </a:prstGeom>
        </p:spPr>
        <p:txBody>
          <a:bodyPr/>
          <a:lstStyle/>
          <a:p>
            <a:pPr marL="182562" indent="-182562">
              <a:buSzTx/>
              <a:buNone/>
              <a:defRPr sz="1500"/>
            </a:pPr>
            <a:r>
              <a:t>OMS. 2018. Rapport sur la santé des réfugiés et des migrants dans la Région européenne de l'OMS : pas de santé publique sans santé des réfugiés et des migrants. ISBN 978 92 890 5384 6. </a:t>
            </a:r>
            <a:r>
              <a:rPr u="sng">
                <a:solidFill>
                  <a:schemeClr val="accent5"/>
                </a:solidFill>
                <a:uFill>
                  <a:solidFill>
                    <a:schemeClr val="accent5"/>
                  </a:solidFill>
                </a:uFill>
                <a:hlinkClick r:id="rId2"/>
              </a:rPr>
              <a:t>https://www.</a:t>
            </a:r>
            <a:r>
              <a:t>euro.who.int/en/health-topics/health-determinants/migration-and-health/publications/2018/report-on-the-health-of-refugees-and-migrants-in-the-who-european-region-no-public-health-without-refugee-and-migrant-health-2018 </a:t>
            </a:r>
          </a:p>
          <a:p>
            <a:pPr marL="182562" indent="-182562">
              <a:buSzTx/>
              <a:buNone/>
              <a:defRPr sz="1500"/>
            </a:pPr>
            <a:r>
              <a:t>OMS. 2019. https://www.</a:t>
            </a:r>
            <a:r>
              <a:rPr u="sng">
                <a:solidFill>
                  <a:schemeClr val="accent5"/>
                </a:solidFill>
                <a:uFill>
                  <a:solidFill>
                    <a:schemeClr val="accent5"/>
                  </a:solidFill>
                </a:uFill>
                <a:hlinkClick r:id="rId3"/>
              </a:rPr>
              <a:t>who.int/news-room/facts-in-pictures/detail/immunization</a:t>
            </a:r>
          </a:p>
          <a:p>
            <a:pPr marL="182562" indent="-182562">
              <a:buSzTx/>
              <a:buNone/>
              <a:defRPr sz="1500"/>
            </a:pPr>
            <a:r>
              <a:t>OMS. 2019. Vaccins et vaccinations. </a:t>
            </a:r>
            <a:r>
              <a:rPr u="sng">
                <a:solidFill>
                  <a:schemeClr val="accent5"/>
                </a:solidFill>
                <a:uFill>
                  <a:solidFill>
                    <a:schemeClr val="accent5"/>
                  </a:solidFill>
                </a:uFill>
                <a:hlinkClick r:id="rId4"/>
              </a:rPr>
              <a:t>https://www.who.int/health-topics/vaccines-and-immunization#tab=tab_1</a:t>
            </a:r>
          </a:p>
          <a:p>
            <a:pPr marL="182562" indent="-182562">
              <a:buSzTx/>
              <a:buNone/>
              <a:defRPr sz="1500"/>
            </a:pPr>
            <a:r>
              <a:t>OMS. 2021. Vaccins et immunisation : Qu'est-ce que la vaccination ? https://www.who.int/news-room/questions-and-answers/item/vaccines-and-immunization-what-is-vaccination. </a:t>
            </a:r>
          </a:p>
          <a:p>
            <a:pPr marL="182562" indent="-182562">
              <a:buSzTx/>
              <a:buNone/>
              <a:defRPr sz="1500"/>
            </a:pPr>
            <a:r>
              <a:t>UNICEF. 2020. Immunisation. https://www.unicef.org/eca/health/immunization. </a:t>
            </a:r>
          </a:p>
          <a:p>
            <a:pPr marL="182562" indent="-182562">
              <a:buSzTx/>
              <a:buNone/>
              <a:defRPr sz="1500"/>
            </a:pPr>
            <a:r>
              <a:t>HCR. 2015. </a:t>
            </a:r>
            <a:r>
              <a:rPr i="1"/>
              <a:t>Culture, contexte et santé mentale et bien-être psychosocial des Syriens. Une revue pour le personnel de santé mentale et de soutien psychosocial travaillant avec les Syriens affectés par les conflits armés</a:t>
            </a:r>
            <a:r>
              <a:t>. Récupéré de </a:t>
            </a:r>
            <a:r>
              <a:rPr u="sng">
                <a:solidFill>
                  <a:schemeClr val="accent5"/>
                </a:solidFill>
                <a:uFill>
                  <a:solidFill>
                    <a:schemeClr val="accent5"/>
                  </a:solidFill>
                </a:uFill>
                <a:hlinkClick r:id="rId5"/>
              </a:rPr>
              <a:t>: https://www.unhcr.org/55f6b90f9.pdf</a:t>
            </a:r>
          </a:p>
          <a:p>
            <a:pPr marL="182562" indent="-182562">
              <a:buSzTx/>
              <a:buNone/>
              <a:defRPr sz="1500"/>
            </a:pPr>
            <a:r>
              <a:t>UNHCR, IOM, MHPSS. 2015. </a:t>
            </a:r>
            <a:r>
              <a:rPr i="1"/>
              <a:t>Santé mentale et soutien psychosocial pour les réfugiés, les demandeurs d'asile et les migrants en mouvement en Europe. Une note d'orientation multi-agences</a:t>
            </a:r>
            <a:r>
              <a:t>. Récupéré de </a:t>
            </a:r>
            <a:r>
              <a:rPr u="sng">
                <a:solidFill>
                  <a:schemeClr val="accent5"/>
                </a:solidFill>
                <a:uFill>
                  <a:solidFill>
                    <a:schemeClr val="accent5"/>
                  </a:solidFill>
                </a:uFill>
                <a:hlinkClick r:id="rId6"/>
              </a:rPr>
              <a:t>: http://www.euro.who.int/en/health-topics/health-determinants/migration-and-health/publications/2016/mental-health-and-psychosocial-support-for-refugees,-asylum-seekers-and-migrants-on-the-move-in-europe.-a-multi-agency-guidance-note-2015</a:t>
            </a:r>
          </a:p>
        </p:txBody>
      </p:sp>
      <p:pic>
        <p:nvPicPr>
          <p:cNvPr id="1222" name="Google Shape;310;p10" descr="Google Shape;310;p10"/>
          <p:cNvPicPr>
            <a:picLocks noChangeAspect="1"/>
          </p:cNvPicPr>
          <p:nvPr/>
        </p:nvPicPr>
        <p:blipFill>
          <a:blip r:embed="rId7">
            <a:extLst/>
          </a:blip>
          <a:srcRect l="26648" t="70260" r="70336" b="24439"/>
          <a:stretch>
            <a:fillRect/>
          </a:stretch>
        </p:blipFill>
        <p:spPr>
          <a:xfrm flipH="1">
            <a:off x="-1905" y="6253758"/>
            <a:ext cx="610943" cy="604242"/>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Google Shape;262;p17"/>
          <p:cNvSpPr txBox="1">
            <a:spLocks noGrp="1"/>
          </p:cNvSpPr>
          <p:nvPr>
            <p:ph type="title"/>
          </p:nvPr>
        </p:nvSpPr>
        <p:spPr>
          <a:xfrm>
            <a:off x="558000" y="1079999"/>
            <a:ext cx="10515601" cy="1186952"/>
          </a:xfrm>
          <a:prstGeom prst="rect">
            <a:avLst/>
          </a:prstGeom>
        </p:spPr>
        <p:txBody>
          <a:bodyPr/>
          <a:lstStyle/>
          <a:p>
            <a:pPr defTabSz="886968">
              <a:defRPr sz="1746">
                <a:solidFill>
                  <a:srgbClr val="C01E24"/>
                </a:solidFill>
              </a:defRPr>
            </a:pPr>
            <a:r>
              <a:t>Action 2.1.2</a:t>
            </a:r>
            <a:br/>
            <a:r>
              <a:rPr sz="3104"/>
              <a:t>Identifier les risques sanitaires avant, pendant et après l'arrivée dans un nouveau pays.</a:t>
            </a:r>
          </a:p>
        </p:txBody>
      </p:sp>
      <p:sp>
        <p:nvSpPr>
          <p:cNvPr id="269" name="Google Shape;263;p17"/>
          <p:cNvSpPr txBox="1">
            <a:spLocks noGrp="1"/>
          </p:cNvSpPr>
          <p:nvPr>
            <p:ph type="body" sz="quarter" idx="1"/>
          </p:nvPr>
        </p:nvSpPr>
        <p:spPr>
          <a:xfrm>
            <a:off x="617620" y="2562489"/>
            <a:ext cx="5157789" cy="503021"/>
          </a:xfrm>
          <a:prstGeom prst="rect">
            <a:avLst/>
          </a:prstGeom>
        </p:spPr>
        <p:txBody>
          <a:bodyPr/>
          <a:lstStyle>
            <a:lvl1pPr marL="0">
              <a:spcBef>
                <a:spcPts val="0"/>
              </a:spcBef>
              <a:defRPr sz="2200"/>
            </a:lvl1pPr>
          </a:lstStyle>
          <a:p>
            <a:r>
              <a:t>Objectifs</a:t>
            </a:r>
          </a:p>
        </p:txBody>
      </p:sp>
      <p:sp>
        <p:nvSpPr>
          <p:cNvPr id="270" name="Google Shape;264;p17"/>
          <p:cNvSpPr txBox="1">
            <a:spLocks noGrp="1"/>
          </p:cNvSpPr>
          <p:nvPr>
            <p:ph type="body" idx="21"/>
          </p:nvPr>
        </p:nvSpPr>
        <p:spPr>
          <a:xfrm>
            <a:off x="617620" y="3428998"/>
            <a:ext cx="5937122" cy="34290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342900" indent="-342900">
              <a:lnSpc>
                <a:spcPct val="120000"/>
              </a:lnSpc>
              <a:spcBef>
                <a:spcPts val="1200"/>
              </a:spcBef>
              <a:buSzPts val="2000"/>
              <a:defRPr sz="2000"/>
            </a:pPr>
            <a:r>
              <a:t>Identifier les risques sanitaires dans le pays d'origine</a:t>
            </a:r>
          </a:p>
          <a:p>
            <a:pPr marL="342900" indent="-342900">
              <a:lnSpc>
                <a:spcPct val="120000"/>
              </a:lnSpc>
              <a:spcBef>
                <a:spcPts val="1200"/>
              </a:spcBef>
              <a:buSzPts val="2000"/>
              <a:defRPr sz="2000"/>
            </a:pPr>
            <a:r>
              <a:t>Identifier les risques sanitaires pendant le voyage</a:t>
            </a:r>
          </a:p>
          <a:p>
            <a:pPr marL="342900" indent="-342900">
              <a:lnSpc>
                <a:spcPct val="120000"/>
              </a:lnSpc>
              <a:spcBef>
                <a:spcPts val="1200"/>
              </a:spcBef>
              <a:buSzPts val="2000"/>
              <a:defRPr sz="2000"/>
            </a:pPr>
            <a:r>
              <a:t>Identifier les risques sanitaires à l'arrivée dans le nouveau pays</a:t>
            </a:r>
          </a:p>
        </p:txBody>
      </p:sp>
      <p:grpSp>
        <p:nvGrpSpPr>
          <p:cNvPr id="273" name="Google Shape;267;p17"/>
          <p:cNvGrpSpPr/>
          <p:nvPr/>
        </p:nvGrpSpPr>
        <p:grpSpPr>
          <a:xfrm>
            <a:off x="11469623" y="1000854"/>
            <a:ext cx="722377" cy="868136"/>
            <a:chOff x="0" y="0"/>
            <a:chExt cx="722376" cy="868134"/>
          </a:xfrm>
        </p:grpSpPr>
        <p:sp>
          <p:nvSpPr>
            <p:cNvPr id="271" name="Rettangolo"/>
            <p:cNvSpPr/>
            <p:nvPr/>
          </p:nvSpPr>
          <p:spPr>
            <a:xfrm>
              <a:off x="-1" y="0"/>
              <a:ext cx="722378" cy="868135"/>
            </a:xfrm>
            <a:prstGeom prst="rect">
              <a:avLst/>
            </a:prstGeom>
            <a:solidFill>
              <a:srgbClr val="F8F8F8"/>
            </a:solidFill>
            <a:ln w="12700" cap="flat">
              <a:noFill/>
              <a:miter lim="400000"/>
            </a:ln>
            <a:effectLst/>
          </p:spPr>
          <p:txBody>
            <a:bodyPr wrap="square" lIns="45719" tIns="45719" rIns="45719" bIns="45719" numCol="1" anchor="ctr">
              <a:noAutofit/>
            </a:bodyPr>
            <a:lstStyle/>
            <a:p>
              <a:pPr algn="just">
                <a:defRPr sz="2400">
                  <a:solidFill>
                    <a:srgbClr val="FFFFFF"/>
                  </a:solidFill>
                  <a:latin typeface="Calibri"/>
                  <a:ea typeface="Calibri"/>
                  <a:cs typeface="Calibri"/>
                  <a:sym typeface="Calibri"/>
                </a:defRPr>
              </a:pPr>
              <a:endParaRPr/>
            </a:p>
          </p:txBody>
        </p:sp>
        <p:sp>
          <p:nvSpPr>
            <p:cNvPr id="272" name="2.1"/>
            <p:cNvSpPr txBox="1"/>
            <p:nvPr/>
          </p:nvSpPr>
          <p:spPr>
            <a:xfrm>
              <a:off x="45724" y="237852"/>
              <a:ext cx="630928" cy="392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just">
                <a:defRPr sz="2400">
                  <a:solidFill>
                    <a:srgbClr val="FFFFFF"/>
                  </a:solidFill>
                  <a:latin typeface="Calibri"/>
                  <a:ea typeface="Calibri"/>
                  <a:cs typeface="Calibri"/>
                  <a:sym typeface="Calibri"/>
                </a:defRPr>
              </a:lvl1pPr>
            </a:lstStyle>
            <a:p>
              <a:r>
                <a:t>2.1</a:t>
              </a:r>
            </a:p>
          </p:txBody>
        </p:sp>
      </p:grpSp>
      <p:grpSp>
        <p:nvGrpSpPr>
          <p:cNvPr id="276" name="Google Shape;268;p17"/>
          <p:cNvGrpSpPr/>
          <p:nvPr/>
        </p:nvGrpSpPr>
        <p:grpSpPr>
          <a:xfrm>
            <a:off x="11472234" y="1836674"/>
            <a:ext cx="722377" cy="868136"/>
            <a:chOff x="0" y="0"/>
            <a:chExt cx="722376" cy="868134"/>
          </a:xfrm>
        </p:grpSpPr>
        <p:sp>
          <p:nvSpPr>
            <p:cNvPr id="274" name="Rettangolo"/>
            <p:cNvSpPr/>
            <p:nvPr/>
          </p:nvSpPr>
          <p:spPr>
            <a:xfrm>
              <a:off x="-1" y="0"/>
              <a:ext cx="722378" cy="868135"/>
            </a:xfrm>
            <a:prstGeom prst="rect">
              <a:avLst/>
            </a:prstGeom>
            <a:solidFill>
              <a:srgbClr val="F8F8F8"/>
            </a:solidFill>
            <a:ln w="12700" cap="flat">
              <a:noFill/>
              <a:miter lim="400000"/>
            </a:ln>
            <a:effectLst/>
          </p:spPr>
          <p:txBody>
            <a:bodyPr wrap="square" lIns="45719" tIns="45719" rIns="45719" bIns="45719" numCol="1" anchor="ctr">
              <a:noAutofit/>
            </a:bodyPr>
            <a:lstStyle/>
            <a:p>
              <a:pPr algn="just">
                <a:defRPr sz="2800">
                  <a:solidFill>
                    <a:srgbClr val="C00000"/>
                  </a:solidFill>
                  <a:latin typeface="Calibri"/>
                  <a:ea typeface="Calibri"/>
                  <a:cs typeface="Calibri"/>
                  <a:sym typeface="Calibri"/>
                </a:defRPr>
              </a:pPr>
              <a:endParaRPr/>
            </a:p>
          </p:txBody>
        </p:sp>
        <p:sp>
          <p:nvSpPr>
            <p:cNvPr id="275" name="2.2"/>
            <p:cNvSpPr txBox="1"/>
            <p:nvPr/>
          </p:nvSpPr>
          <p:spPr>
            <a:xfrm>
              <a:off x="45724" y="211708"/>
              <a:ext cx="630928" cy="4447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just">
                <a:defRPr sz="2800">
                  <a:solidFill>
                    <a:srgbClr val="C00000"/>
                  </a:solidFill>
                  <a:latin typeface="Calibri"/>
                  <a:ea typeface="Calibri"/>
                  <a:cs typeface="Calibri"/>
                  <a:sym typeface="Calibri"/>
                </a:defRPr>
              </a:lvl1pPr>
            </a:lstStyle>
            <a:p>
              <a:r>
                <a:t>2.2</a:t>
              </a:r>
            </a:p>
          </p:txBody>
        </p:sp>
      </p:grpSp>
      <p:grpSp>
        <p:nvGrpSpPr>
          <p:cNvPr id="279" name="Google Shape;269;p17"/>
          <p:cNvGrpSpPr/>
          <p:nvPr/>
        </p:nvGrpSpPr>
        <p:grpSpPr>
          <a:xfrm>
            <a:off x="11469569" y="2631442"/>
            <a:ext cx="722377" cy="868136"/>
            <a:chOff x="0" y="0"/>
            <a:chExt cx="722376" cy="868134"/>
          </a:xfrm>
        </p:grpSpPr>
        <p:sp>
          <p:nvSpPr>
            <p:cNvPr id="277" name="Rettangolo"/>
            <p:cNvSpPr/>
            <p:nvPr/>
          </p:nvSpPr>
          <p:spPr>
            <a:xfrm>
              <a:off x="-1" y="0"/>
              <a:ext cx="722378" cy="868135"/>
            </a:xfrm>
            <a:prstGeom prst="rect">
              <a:avLst/>
            </a:prstGeom>
            <a:solidFill>
              <a:srgbClr val="F8F8F8"/>
            </a:solidFill>
            <a:ln w="12700" cap="flat">
              <a:noFill/>
              <a:miter lim="400000"/>
            </a:ln>
            <a:effectLst/>
          </p:spPr>
          <p:txBody>
            <a:bodyPr wrap="square" lIns="45719" tIns="45719" rIns="45719" bIns="45719" numCol="1" anchor="ctr">
              <a:noAutofit/>
            </a:bodyPr>
            <a:lstStyle/>
            <a:p>
              <a:pPr algn="just">
                <a:defRPr sz="2400">
                  <a:solidFill>
                    <a:srgbClr val="FFFFFF"/>
                  </a:solidFill>
                  <a:latin typeface="Calibri"/>
                  <a:ea typeface="Calibri"/>
                  <a:cs typeface="Calibri"/>
                  <a:sym typeface="Calibri"/>
                </a:defRPr>
              </a:pPr>
              <a:endParaRPr/>
            </a:p>
          </p:txBody>
        </p:sp>
        <p:sp>
          <p:nvSpPr>
            <p:cNvPr id="278" name="2.3"/>
            <p:cNvSpPr txBox="1"/>
            <p:nvPr/>
          </p:nvSpPr>
          <p:spPr>
            <a:xfrm>
              <a:off x="45724" y="237852"/>
              <a:ext cx="630928" cy="392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just">
                <a:defRPr sz="2400">
                  <a:solidFill>
                    <a:srgbClr val="FFFFFF"/>
                  </a:solidFill>
                  <a:latin typeface="Calibri"/>
                  <a:ea typeface="Calibri"/>
                  <a:cs typeface="Calibri"/>
                  <a:sym typeface="Calibri"/>
                </a:defRPr>
              </a:lvl1pPr>
            </a:lstStyle>
            <a:p>
              <a:r>
                <a:t>2.3</a:t>
              </a:r>
            </a:p>
          </p:txBody>
        </p:sp>
      </p:grpSp>
      <p:grpSp>
        <p:nvGrpSpPr>
          <p:cNvPr id="282" name="Google Shape;270;p17"/>
          <p:cNvGrpSpPr/>
          <p:nvPr/>
        </p:nvGrpSpPr>
        <p:grpSpPr>
          <a:xfrm>
            <a:off x="11469623" y="3499898"/>
            <a:ext cx="722377" cy="868135"/>
            <a:chOff x="0" y="0"/>
            <a:chExt cx="722376" cy="868134"/>
          </a:xfrm>
        </p:grpSpPr>
        <p:sp>
          <p:nvSpPr>
            <p:cNvPr id="280" name="Rettangolo"/>
            <p:cNvSpPr/>
            <p:nvPr/>
          </p:nvSpPr>
          <p:spPr>
            <a:xfrm>
              <a:off x="-1" y="0"/>
              <a:ext cx="722378" cy="868135"/>
            </a:xfrm>
            <a:prstGeom prst="rect">
              <a:avLst/>
            </a:prstGeom>
            <a:solidFill>
              <a:srgbClr val="F8F8F8"/>
            </a:solidFill>
            <a:ln w="12700" cap="flat">
              <a:noFill/>
              <a:miter lim="400000"/>
            </a:ln>
            <a:effectLst/>
          </p:spPr>
          <p:txBody>
            <a:bodyPr wrap="square" lIns="45719" tIns="45719" rIns="45719" bIns="45719" numCol="1" anchor="ctr">
              <a:noAutofit/>
            </a:bodyPr>
            <a:lstStyle/>
            <a:p>
              <a:pPr algn="just">
                <a:defRPr sz="2400">
                  <a:solidFill>
                    <a:srgbClr val="FFFFFF"/>
                  </a:solidFill>
                  <a:latin typeface="Calibri"/>
                  <a:ea typeface="Calibri"/>
                  <a:cs typeface="Calibri"/>
                  <a:sym typeface="Calibri"/>
                </a:defRPr>
              </a:pPr>
              <a:endParaRPr/>
            </a:p>
          </p:txBody>
        </p:sp>
        <p:sp>
          <p:nvSpPr>
            <p:cNvPr id="281" name="2.4"/>
            <p:cNvSpPr txBox="1"/>
            <p:nvPr/>
          </p:nvSpPr>
          <p:spPr>
            <a:xfrm>
              <a:off x="45724" y="237852"/>
              <a:ext cx="630928" cy="392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just">
                <a:defRPr sz="2400">
                  <a:solidFill>
                    <a:srgbClr val="FFFFFF"/>
                  </a:solidFill>
                  <a:latin typeface="Calibri"/>
                  <a:ea typeface="Calibri"/>
                  <a:cs typeface="Calibri"/>
                  <a:sym typeface="Calibri"/>
                </a:defRPr>
              </a:lvl1pPr>
            </a:lstStyle>
            <a:p>
              <a:r>
                <a:t>2.4</a:t>
              </a:r>
            </a:p>
          </p:txBody>
        </p:sp>
      </p:grpSp>
      <p:sp>
        <p:nvSpPr>
          <p:cNvPr id="283" name="Google Shape;229;p6"/>
          <p:cNvSpPr txBox="1"/>
          <p:nvPr/>
        </p:nvSpPr>
        <p:spPr>
          <a:xfrm>
            <a:off x="7963720" y="6506275"/>
            <a:ext cx="2320269"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1200" u="sng">
                <a:latin typeface="Calibri"/>
                <a:ea typeface="Calibri"/>
                <a:cs typeface="Calibri"/>
                <a:sym typeface="Calibri"/>
              </a:defRPr>
            </a:pPr>
            <a:r>
              <a:rPr>
                <a:solidFill>
                  <a:schemeClr val="accent5"/>
                </a:solidFill>
                <a:uFill>
                  <a:solidFill>
                    <a:schemeClr val="accent5"/>
                  </a:solidFill>
                </a:uFill>
                <a:hlinkClick r:id="rId2"/>
              </a:rPr>
              <a:t>Source </a:t>
            </a:r>
            <a:r>
              <a:rPr u="none"/>
              <a:t>| </a:t>
            </a:r>
            <a:r>
              <a:rPr>
                <a:solidFill>
                  <a:schemeClr val="accent5"/>
                </a:solidFill>
                <a:uFill>
                  <a:solidFill>
                    <a:schemeClr val="accent5"/>
                  </a:solidFill>
                </a:uFill>
                <a:hlinkClick r:id="rId3"/>
              </a:rPr>
              <a:t>Licence Pixabay</a:t>
            </a:r>
          </a:p>
        </p:txBody>
      </p:sp>
      <p:pic>
        <p:nvPicPr>
          <p:cNvPr id="284" name="Google Shape;230;p6" descr="Google Shape;230;p6"/>
          <p:cNvPicPr>
            <a:picLocks noChangeAspect="1"/>
          </p:cNvPicPr>
          <p:nvPr/>
        </p:nvPicPr>
        <p:blipFill>
          <a:blip r:embed="rId4">
            <a:extLst/>
          </a:blip>
          <a:stretch>
            <a:fillRect/>
          </a:stretch>
        </p:blipFill>
        <p:spPr>
          <a:xfrm>
            <a:off x="6554740" y="2663020"/>
            <a:ext cx="4518861" cy="3114981"/>
          </a:xfrm>
          <a:prstGeom prst="rect">
            <a:avLst/>
          </a:prstGeom>
          <a:ln w="12700">
            <a:miter lim="400000"/>
          </a:ln>
        </p:spPr>
      </p:pic>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1224" name="Google Shape;420;p25"/>
          <p:cNvSpPr/>
          <p:nvPr/>
        </p:nvSpPr>
        <p:spPr>
          <a:xfrm flipH="1">
            <a:off x="0" y="0"/>
            <a:ext cx="6172783" cy="68580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2" y="0"/>
                </a:lnTo>
                <a:lnTo>
                  <a:pt x="123" y="841"/>
                </a:lnTo>
                <a:cubicBezTo>
                  <a:pt x="42" y="1562"/>
                  <a:pt x="0" y="2293"/>
                  <a:pt x="0" y="3033"/>
                </a:cubicBezTo>
                <a:cubicBezTo>
                  <a:pt x="0" y="10800"/>
                  <a:pt x="4591" y="17602"/>
                  <a:pt x="11464" y="21361"/>
                </a:cubicBezTo>
                <a:lnTo>
                  <a:pt x="11925" y="21600"/>
                </a:lnTo>
                <a:lnTo>
                  <a:pt x="21600" y="21600"/>
                </a:lnTo>
                <a:close/>
              </a:path>
            </a:pathLst>
          </a:custGeom>
          <a:solidFill>
            <a:srgbClr val="FFFFFF">
              <a:alpha val="80000"/>
            </a:srgbClr>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225" name="Google Shape;421;p25"/>
          <p:cNvSpPr/>
          <p:nvPr/>
        </p:nvSpPr>
        <p:spPr>
          <a:xfrm flipH="1">
            <a:off x="-1" y="0"/>
            <a:ext cx="6024155" cy="6858001"/>
          </a:xfrm>
          <a:custGeom>
            <a:avLst/>
            <a:gdLst/>
            <a:ahLst/>
            <a:cxnLst>
              <a:cxn ang="0">
                <a:pos x="wd2" y="hd2"/>
              </a:cxn>
              <a:cxn ang="5400000">
                <a:pos x="wd2" y="hd2"/>
              </a:cxn>
              <a:cxn ang="10800000">
                <a:pos x="wd2" y="hd2"/>
              </a:cxn>
              <a:cxn ang="16200000">
                <a:pos x="wd2" y="hd2"/>
              </a:cxn>
            </a:cxnLst>
            <a:rect l="0" t="0" r="r" b="b"/>
            <a:pathLst>
              <a:path w="21600" h="21600" extrusionOk="0">
                <a:moveTo>
                  <a:pt x="252" y="0"/>
                </a:moveTo>
                <a:lnTo>
                  <a:pt x="21600" y="0"/>
                </a:lnTo>
                <a:lnTo>
                  <a:pt x="21600" y="21600"/>
                </a:lnTo>
                <a:lnTo>
                  <a:pt x="12862" y="21600"/>
                </a:lnTo>
                <a:lnTo>
                  <a:pt x="12457" y="21418"/>
                </a:lnTo>
                <a:cubicBezTo>
                  <a:pt x="5037" y="17877"/>
                  <a:pt x="0" y="10972"/>
                  <a:pt x="0" y="3033"/>
                </a:cubicBezTo>
                <a:cubicBezTo>
                  <a:pt x="0" y="2311"/>
                  <a:pt x="42" y="1598"/>
                  <a:pt x="123" y="895"/>
                </a:cubicBezTo>
                <a:close/>
              </a:path>
            </a:pathLst>
          </a:custGeom>
          <a:solidFill>
            <a:srgbClr val="FFFFFF"/>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pic>
        <p:nvPicPr>
          <p:cNvPr id="1226" name="Google Shape;422;p25" descr="Google Shape;422;p25"/>
          <p:cNvPicPr>
            <a:picLocks noChangeAspect="1"/>
          </p:cNvPicPr>
          <p:nvPr/>
        </p:nvPicPr>
        <p:blipFill>
          <a:blip r:embed="rId2">
            <a:extLst/>
          </a:blip>
          <a:stretch>
            <a:fillRect/>
          </a:stretch>
        </p:blipFill>
        <p:spPr>
          <a:xfrm>
            <a:off x="429766" y="1143058"/>
            <a:ext cx="4856200" cy="1284944"/>
          </a:xfrm>
          <a:prstGeom prst="rect">
            <a:avLst/>
          </a:prstGeom>
          <a:ln w="12700">
            <a:miter lim="400000"/>
          </a:ln>
        </p:spPr>
      </p:pic>
      <p:pic>
        <p:nvPicPr>
          <p:cNvPr id="1227" name="Google Shape;423;p25" descr="Google Shape;423;p25"/>
          <p:cNvPicPr>
            <a:picLocks noChangeAspect="1"/>
          </p:cNvPicPr>
          <p:nvPr/>
        </p:nvPicPr>
        <p:blipFill>
          <a:blip r:embed="rId3">
            <a:extLst/>
          </a:blip>
          <a:stretch>
            <a:fillRect/>
          </a:stretch>
        </p:blipFill>
        <p:spPr>
          <a:xfrm>
            <a:off x="429768" y="3471531"/>
            <a:ext cx="2323214" cy="2323214"/>
          </a:xfrm>
          <a:prstGeom prst="rect">
            <a:avLst/>
          </a:prstGeom>
          <a:ln w="12700">
            <a:miter lim="400000"/>
          </a:ln>
        </p:spPr>
      </p:pic>
      <p:pic>
        <p:nvPicPr>
          <p:cNvPr id="1228" name="Google Shape;424;p25" descr="Google Shape;424;p25"/>
          <p:cNvPicPr>
            <a:picLocks noChangeAspect="1"/>
          </p:cNvPicPr>
          <p:nvPr/>
        </p:nvPicPr>
        <p:blipFill>
          <a:blip r:embed="rId4">
            <a:extLst/>
          </a:blip>
          <a:stretch>
            <a:fillRect/>
          </a:stretch>
        </p:blipFill>
        <p:spPr>
          <a:xfrm>
            <a:off x="0" y="6344253"/>
            <a:ext cx="1684021" cy="495301"/>
          </a:xfrm>
          <a:prstGeom prst="rect">
            <a:avLst/>
          </a:prstGeom>
          <a:ln w="12700">
            <a:miter lim="400000"/>
          </a:ln>
        </p:spPr>
      </p:pic>
      <p:grpSp>
        <p:nvGrpSpPr>
          <p:cNvPr id="1231" name="Google Shape;425;p25"/>
          <p:cNvGrpSpPr/>
          <p:nvPr/>
        </p:nvGrpSpPr>
        <p:grpSpPr>
          <a:xfrm>
            <a:off x="7476818" y="1708145"/>
            <a:ext cx="3265071" cy="3265072"/>
            <a:chOff x="0" y="0"/>
            <a:chExt cx="3265070" cy="3265070"/>
          </a:xfrm>
        </p:grpSpPr>
        <p:sp>
          <p:nvSpPr>
            <p:cNvPr id="1229" name="Quadrato"/>
            <p:cNvSpPr/>
            <p:nvPr/>
          </p:nvSpPr>
          <p:spPr>
            <a:xfrm>
              <a:off x="0" y="0"/>
              <a:ext cx="3265071" cy="3265071"/>
            </a:xfrm>
            <a:prstGeom prst="rect">
              <a:avLst/>
            </a:prstGeom>
            <a:solidFill>
              <a:srgbClr val="203864"/>
            </a:solidFill>
            <a:ln w="12700" cap="flat">
              <a:noFill/>
              <a:miter lim="400000"/>
            </a:ln>
            <a:effectLst/>
          </p:spPr>
          <p:txBody>
            <a:bodyPr wrap="square" lIns="45719" tIns="45719" rIns="45719" bIns="45719" numCol="1" anchor="ctr">
              <a:noAutofit/>
            </a:bodyPr>
            <a:lstStyle/>
            <a:p>
              <a:endParaRPr/>
            </a:p>
          </p:txBody>
        </p:sp>
        <p:pic>
          <p:nvPicPr>
            <p:cNvPr id="1230" name="image692828.png" descr="image692828.png"/>
            <p:cNvPicPr>
              <a:picLocks noChangeAspect="1"/>
            </p:cNvPicPr>
            <p:nvPr/>
          </p:nvPicPr>
          <p:blipFill>
            <a:blip r:embed="rId3">
              <a:extLst/>
            </a:blip>
            <a:stretch>
              <a:fillRect/>
            </a:stretch>
          </p:blipFill>
          <p:spPr>
            <a:xfrm>
              <a:off x="0" y="0"/>
              <a:ext cx="3265071" cy="3265071"/>
            </a:xfrm>
            <a:prstGeom prst="rect">
              <a:avLst/>
            </a:prstGeom>
            <a:ln w="12700" cap="flat">
              <a:noFill/>
              <a:miter lim="400000"/>
            </a:ln>
            <a:effectLst/>
          </p:spPr>
        </p:pic>
      </p:grpSp>
      <p:sp>
        <p:nvSpPr>
          <p:cNvPr id="1232" name="Google Shape;426;p25"/>
          <p:cNvSpPr txBox="1"/>
          <p:nvPr/>
        </p:nvSpPr>
        <p:spPr>
          <a:xfrm>
            <a:off x="386199" y="2922021"/>
            <a:ext cx="4943334"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pPr>
              <a:lnSpc>
                <a:spcPct val="90000"/>
              </a:lnSpc>
              <a:defRPr sz="2800">
                <a:solidFill>
                  <a:srgbClr val="C01E24"/>
                </a:solidFill>
                <a:latin typeface="Calibri"/>
                <a:ea typeface="Calibri"/>
                <a:cs typeface="Calibri"/>
                <a:sym typeface="Calibri"/>
              </a:defRPr>
            </a:pPr>
            <a:r>
              <a:t>Félicitations !</a:t>
            </a:r>
            <a:br/>
            <a:r>
              <a:t>Vous avez rempli ce formulaire !</a:t>
            </a:r>
          </a:p>
        </p:txBody>
      </p:sp>
      <p:sp>
        <p:nvSpPr>
          <p:cNvPr id="1233" name="Google Shape;427;p25"/>
          <p:cNvSpPr txBox="1"/>
          <p:nvPr/>
        </p:nvSpPr>
        <p:spPr>
          <a:xfrm>
            <a:off x="6588038" y="6328066"/>
            <a:ext cx="5554148" cy="632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lvl1pPr algn="r">
              <a:lnSpc>
                <a:spcPct val="90000"/>
              </a:lnSpc>
              <a:defRPr sz="900">
                <a:solidFill>
                  <a:srgbClr val="DDEAF6"/>
                </a:solidFill>
                <a:latin typeface="Calibri"/>
                <a:ea typeface="Calibri"/>
                <a:cs typeface="Calibri"/>
                <a:sym typeface="Calibri"/>
              </a:defRPr>
            </a:lvl1pPr>
          </a:lstStyle>
          <a:p>
            <a:r>
              <a:t>Le soutien de la Commission européenne à cette publication ne constitue pas une approbation de son contenu, qui ne reflète que les opinions des auteurs. La Commission ne peut être tenue responsable de l'usage qui pourrait être fait des informations qui y sont contenues.</a:t>
            </a:r>
          </a:p>
        </p:txBody>
      </p:sp>
    </p:spTree>
  </p:cSld>
  <p:clrMapOvr>
    <a:masterClrMapping/>
  </p:clrMapOvr>
  <p:transition spd="med"/>
</p:sld>
</file>

<file path=ppt/theme/theme1.xml><?xml version="1.0" encoding="utf-8"?>
<a:theme xmlns:a="http://schemas.openxmlformats.org/drawingml/2006/main" name="Θέμα του Office">
  <a:themeElements>
    <a:clrScheme name="Θέμα του Office">
      <a:dk1>
        <a:srgbClr val="000000"/>
      </a:dk1>
      <a:lt1>
        <a:srgbClr val="FFFFFF"/>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Θέμα του Office">
      <a:majorFont>
        <a:latin typeface="Arial"/>
        <a:ea typeface="Arial"/>
        <a:cs typeface="Arial"/>
      </a:majorFont>
      <a:minorFont>
        <a:latin typeface="Helvetica"/>
        <a:ea typeface="Helvetica"/>
        <a:cs typeface="Helvetica"/>
      </a:minorFont>
    </a:fontScheme>
    <a:fmtScheme name="Θέμα του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2">
              <a:lumOff val="16690"/>
            </a:schemeClr>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2">
              <a:lumOff val="16690"/>
            </a:schemeClr>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Θέμα του Office">
  <a:themeElements>
    <a:clrScheme name="Θέμα του Office">
      <a:dk1>
        <a:srgbClr val="000000"/>
      </a:dk1>
      <a:lt1>
        <a:srgbClr val="FFFFFF"/>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Θέμα του Office">
      <a:majorFont>
        <a:latin typeface="Arial"/>
        <a:ea typeface="Arial"/>
        <a:cs typeface="Arial"/>
      </a:majorFont>
      <a:minorFont>
        <a:latin typeface="Helvetica"/>
        <a:ea typeface="Helvetica"/>
        <a:cs typeface="Helvetica"/>
      </a:minorFont>
    </a:fontScheme>
    <a:fmtScheme name="Θέμα του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2">
              <a:lumOff val="16690"/>
            </a:schemeClr>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2">
              <a:lumOff val="16690"/>
            </a:schemeClr>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27</TotalTime>
  <Words>9320</Words>
  <Application>Microsoft Office PowerPoint</Application>
  <PresentationFormat>Widescreen</PresentationFormat>
  <Paragraphs>833</Paragraphs>
  <Slides>90</Slides>
  <Notes>34</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90</vt:i4>
      </vt:variant>
    </vt:vector>
  </HeadingPairs>
  <TitlesOfParts>
    <vt:vector size="98" baseType="lpstr">
      <vt:lpstr>Arial</vt:lpstr>
      <vt:lpstr>Calibri</vt:lpstr>
      <vt:lpstr>Courier New</vt:lpstr>
      <vt:lpstr>Gill Sans</vt:lpstr>
      <vt:lpstr>Helvetica</vt:lpstr>
      <vt:lpstr>Impact</vt:lpstr>
      <vt:lpstr>Roboto</vt:lpstr>
      <vt:lpstr>Θέμα του Office</vt:lpstr>
      <vt:lpstr>Presentazione standard di PowerPoint</vt:lpstr>
      <vt:lpstr>Partenaires</vt:lpstr>
      <vt:lpstr>Modules</vt:lpstr>
      <vt:lpstr>Objectifs</vt:lpstr>
      <vt:lpstr>Compétences</vt:lpstr>
      <vt:lpstr>2.1 Introduction à ce module</vt:lpstr>
      <vt:lpstr>Introduction </vt:lpstr>
      <vt:lpstr>Ouverture </vt:lpstr>
      <vt:lpstr>Action 2.1.2 Identifier les risques sanitaires avant, pendant et après l'arrivée dans un nouveau pays.</vt:lpstr>
      <vt:lpstr>Risques sanitaires dans les pays d'origine</vt:lpstr>
      <vt:lpstr>Risques sanitaires pendant le voyage</vt:lpstr>
      <vt:lpstr>Risques sanitaires à l'arrivée dans un nouveau pays</vt:lpstr>
      <vt:lpstr>Décrivez vos expériences</vt:lpstr>
      <vt:lpstr>Décrivez vos expériences</vt:lpstr>
      <vt:lpstr>Décrivez vos expériences</vt:lpstr>
      <vt:lpstr>Vos devoirs</vt:lpstr>
      <vt:lpstr>Action 2.3  Explorer la santé physique et mentale des migrants</vt:lpstr>
      <vt:lpstr>Explorer ses propres récits de maladie</vt:lpstr>
      <vt:lpstr>Symptômes plus fréquents dans la population migrante</vt:lpstr>
      <vt:lpstr>Identifier la maladie et proposer des actions spécifiques (1)</vt:lpstr>
      <vt:lpstr>Identifier la maladie et proposer des actions spécifiques (2)</vt:lpstr>
      <vt:lpstr>Identifier la maladie et proposer des actions spécifiques (3)</vt:lpstr>
      <vt:lpstr>Faire face à la détresse mentale</vt:lpstr>
      <vt:lpstr>Décrivez vos expériences</vt:lpstr>
      <vt:lpstr>Décrivez vos expériences</vt:lpstr>
      <vt:lpstr>Décrire ses expériences : questions directrices</vt:lpstr>
      <vt:lpstr>Décrivez vos expériences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 Vaccination</vt:lpstr>
      <vt:lpstr> Vaccination</vt:lpstr>
      <vt:lpstr>Maladies évitables par la vaccination</vt:lpstr>
      <vt:lpstr>Nutrition  </vt:lpstr>
      <vt:lpstr>Signes de malnutrition </vt:lpstr>
      <vt:lpstr>           Traiter et prévenir la malnutrition</vt:lpstr>
      <vt:lpstr>            Préparation de repas à faible coût</vt:lpstr>
      <vt:lpstr>            Fumer et boire de l'alcool</vt:lpstr>
      <vt:lpstr>Presentazione standard di PowerPoint</vt:lpstr>
      <vt:lpstr>Activité physique</vt:lpstr>
      <vt:lpstr>Les bienfaits de l'activité physique</vt:lpstr>
      <vt:lpstr>Exemples d'activités physiques</vt:lpstr>
      <vt:lpstr>Dépistage de maladies particulières</vt:lpstr>
      <vt:lpstr>Tests de dépistage courants</vt:lpstr>
      <vt:lpstr> Principes d'hygiène</vt:lpstr>
      <vt:lpstr> Hygiène ciblée</vt:lpstr>
      <vt:lpstr>Comment rompre la chaîne d'infection</vt:lpstr>
      <vt:lpstr>Presentazione standard di PowerPoint</vt:lpstr>
      <vt:lpstr>Presentazione standard di PowerPoint</vt:lpstr>
      <vt:lpstr>Presentazione standard di PowerPoint</vt:lpstr>
      <vt:lpstr>ANNEXE I :  INFORMATIONS SUPPLÉMENTAIRES SUR LA SANTÉ DES FEMMES</vt:lpstr>
      <vt:lpstr>Santé des femmes</vt:lpstr>
      <vt:lpstr> Santé des femmes</vt:lpstr>
      <vt:lpstr>Santé des femmes</vt:lpstr>
      <vt:lpstr>Soins spéciaux pendant la grossesse</vt:lpstr>
      <vt:lpstr>Soins spéciaux pendant la grossesse</vt:lpstr>
      <vt:lpstr>Pendant la grossesse (1)</vt:lpstr>
      <vt:lpstr>Pendant la grossesse (2)</vt:lpstr>
      <vt:lpstr>Pendant l’accouchement   </vt:lpstr>
      <vt:lpstr>https://www.youtube.com/watch?v=S7qO_9-NJmA </vt:lpstr>
      <vt:lpstr>Éléments essentiels des soins aux nouveau-nés (1)</vt:lpstr>
      <vt:lpstr>Éléments essentiels des soins aux nouveau-nés (2)</vt:lpstr>
      <vt:lpstr>Principes fondamentaux des soins aux nouveau-nés (3)</vt:lpstr>
      <vt:lpstr> Exigences particulières en matière de garde d'enfants</vt:lpstr>
      <vt:lpstr>Presentazione standard di PowerPoint</vt:lpstr>
      <vt:lpstr>Presentazione standard di PowerPoint</vt:lpstr>
      <vt:lpstr>Presentazione standard di PowerPoint</vt:lpstr>
      <vt:lpstr>ANNEXE II : Informations complémentaires sur la santé mentale</vt:lpstr>
      <vt:lpstr>Détresse mentale: comment y faire face</vt:lpstr>
      <vt:lpstr>Exemples de signes et de symptômes de détresse mentale</vt:lpstr>
      <vt:lpstr>Détresse mentale : comment se faire soigner</vt:lpstr>
      <vt:lpstr>ANNEXE III :  INFORMATIONS SUPPLÉMENTAIRES SUR LA SANTÉ MENTALE</vt:lpstr>
      <vt:lpstr>Renforcer la résilience en matière de santé mentale</vt:lpstr>
      <vt:lpstr>Stratégies d'adaptation</vt:lpstr>
      <vt:lpstr>Étapes pour renforcer la résilience</vt:lpstr>
      <vt:lpstr>https://www.youtube.com/watch?v=RMnZFXjKtAs</vt:lpstr>
      <vt:lpstr>Presentazione standard di PowerPoint</vt:lpstr>
      <vt:lpstr>Presentazione standard di PowerPoint</vt:lpstr>
      <vt:lpstr>Références et lectures complémentaires (1)</vt:lpstr>
      <vt:lpstr>Références et lectures complémentaires (2)</vt:lpstr>
      <vt:lpstr>Références et lectures complémentaires (3)</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Josemar Alejandro Jimenez</dc:creator>
  <cp:lastModifiedBy>Josemar Alejandro Jimenez</cp:lastModifiedBy>
  <cp:revision>4</cp:revision>
  <dcterms:modified xsi:type="dcterms:W3CDTF">2022-10-28T14:03:06Z</dcterms:modified>
</cp:coreProperties>
</file>