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416" r:id="rId5"/>
    <p:sldId id="417" r:id="rId6"/>
    <p:sldId id="420" r:id="rId7"/>
    <p:sldId id="497" r:id="rId8"/>
    <p:sldId id="513" r:id="rId9"/>
    <p:sldId id="514" r:id="rId10"/>
    <p:sldId id="519" r:id="rId11"/>
    <p:sldId id="515" r:id="rId12"/>
    <p:sldId id="512" r:id="rId13"/>
    <p:sldId id="516" r:id="rId14"/>
    <p:sldId id="517" r:id="rId15"/>
    <p:sldId id="518" r:id="rId16"/>
    <p:sldId id="511" r:id="rId17"/>
    <p:sldId id="404"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01E24"/>
    <a:srgbClr val="CFD5EA"/>
    <a:srgbClr val="404040"/>
    <a:srgbClr val="3F3F3F"/>
    <a:srgbClr val="E3E98B"/>
    <a:srgbClr val="8CB499"/>
    <a:srgbClr val="3C6D98"/>
    <a:srgbClr val="F4B168"/>
    <a:srgbClr val="771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AE63E-6D5B-4F25-8A64-14CA50087A0E}" v="6" dt="2022-05-13T06:35:36.58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F8165-C096-4D8E-9DA1-46B5FB187099}">
      <dgm:prSet custT="1"/>
      <dgm:spPr/>
      <dgm:t>
        <a:bodyPr/>
        <a:lstStyle/>
        <a:p>
          <a:pPr>
            <a:lnSpc>
              <a:spcPct val="100000"/>
            </a:lnSpc>
          </a:pPr>
          <a:r>
            <a:rPr lang="fr-FR" sz="1800" noProof="0" dirty="0">
              <a:solidFill>
                <a:schemeClr val="bg1"/>
              </a:solidFill>
            </a:rPr>
            <a:t>Synthèse du programme de formation et évaluation finale</a:t>
          </a:r>
        </a:p>
      </dgm:t>
    </dgm:pt>
    <dgm:pt modelId="{04EF158D-804A-4DC7-A145-07326A7686F1}" type="parTrans" cxnId="{6E3D7E75-66D6-4980-861F-E9635F6D1304}">
      <dgm:prSet/>
      <dgm:spPr/>
      <dgm:t>
        <a:bodyPr/>
        <a:lstStyle/>
        <a:p>
          <a:endParaRPr lang="en-US" sz="2400">
            <a:solidFill>
              <a:schemeClr val="bg1"/>
            </a:solidFill>
          </a:endParaRPr>
        </a:p>
      </dgm:t>
    </dgm:pt>
    <dgm:pt modelId="{E666D6EE-D64D-46F3-B89A-F27D6DE86E8B}" type="sibTrans" cxnId="{6E3D7E75-66D6-4980-861F-E9635F6D1304}">
      <dgm:prSet/>
      <dgm:spPr/>
      <dgm:t>
        <a:bodyPr/>
        <a:lstStyle/>
        <a:p>
          <a:pPr>
            <a:lnSpc>
              <a:spcPct val="100000"/>
            </a:lnSpc>
          </a:pPr>
          <a:endParaRPr lang="en-US" sz="24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dgm:spPr/>
    </dgm:pt>
    <dgm:pt modelId="{6C4DB406-3FBE-4333-BCA4-AF48EE0C11B5}" type="pres">
      <dgm:prSet presAssocID="{A59F8165-C096-4D8E-9DA1-46B5FB187099}" presName="iconRect" presStyleLbl="node1" presStyleIdx="0" presStyleCnt="1" custScaleX="178973" custScaleY="1775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113827" custScaleY="130049" custLinFactNeighborX="39799" custLinFactNeighborY="-7220">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2074135" y="1198537"/>
          <a:ext cx="1546028" cy="15529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2378409" y="1510072"/>
          <a:ext cx="937480" cy="929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4192299" y="1322563"/>
          <a:ext cx="2423136" cy="117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FR" sz="1800" kern="1200" noProof="0" dirty="0">
              <a:solidFill>
                <a:schemeClr val="bg1"/>
              </a:solidFill>
            </a:rPr>
            <a:t>Synthèse du programme de formation et évaluation finale</a:t>
          </a:r>
        </a:p>
      </dsp:txBody>
      <dsp:txXfrm>
        <a:off x="4192299" y="1322563"/>
        <a:ext cx="2423136" cy="117450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18/10/2022</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‹N°›</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18/10/2022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‹N°›</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photo :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26002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77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photo :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79699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00278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44966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97035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60600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34044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58946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600532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203864"/>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B9E8A86F-6D40-4A6F-8DE1-79AB8C1D441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dirty="0">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dirty="0">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dirty="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3" name="Γραφικό 2">
            <a:extLst>
              <a:ext uri="{FF2B5EF4-FFF2-40B4-BE49-F238E27FC236}">
                <a16:creationId xmlns:a16="http://schemas.microsoft.com/office/drawing/2014/main" id="{0C984EDE-031D-47A7-AE69-1E5BA3DE613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29817"/>
            <a:ext cx="1015241" cy="1015241"/>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6 </a:t>
            </a:r>
            <a:r>
              <a:rPr lang="en-US" altLang="el-GR" sz="1800" dirty="0">
                <a:solidFill>
                  <a:schemeClr val="tx1">
                    <a:lumMod val="50000"/>
                    <a:lumOff val="50000"/>
                  </a:schemeClr>
                </a:solidFill>
                <a:latin typeface="Abadi Extra Light" panose="020B0204020104020204" pitchFamily="34" charset="0"/>
              </a:rPr>
              <a:t> </a:t>
            </a:r>
            <a:r>
              <a:rPr lang="fr-FR" altLang="el-GR" sz="1800" dirty="0">
                <a:solidFill>
                  <a:schemeClr val="tx1">
                    <a:lumMod val="50000"/>
                    <a:lumOff val="50000"/>
                  </a:schemeClr>
                </a:solidFill>
                <a:latin typeface="Abadi Extra Light" panose="020B0204020104020204" pitchFamily="34" charset="0"/>
              </a:rPr>
              <a:t>Être actif dans l'environnement numérique</a:t>
            </a:r>
            <a:endParaRPr lang="en-US" altLang="el-GR" sz="1800" dirty="0">
              <a:solidFill>
                <a:schemeClr val="tx1">
                  <a:lumMod val="50000"/>
                  <a:lumOff val="50000"/>
                </a:schemeClr>
              </a:solidFill>
              <a:latin typeface="Abadi Extra Light" panose="020B0204020104020204" pitchFamily="34" charset="0"/>
            </a:endParaRPr>
          </a:p>
        </p:txBody>
      </p:sp>
      <p:pic>
        <p:nvPicPr>
          <p:cNvPr id="12" name="Γραφικό 11">
            <a:extLst>
              <a:ext uri="{FF2B5EF4-FFF2-40B4-BE49-F238E27FC236}">
                <a16:creationId xmlns:a16="http://schemas.microsoft.com/office/drawing/2014/main" id="{7199FC14-4E92-4B49-B9E9-5C0DFBD93C2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Γραφικό 8">
            <a:extLst>
              <a:ext uri="{FF2B5EF4-FFF2-40B4-BE49-F238E27FC236}">
                <a16:creationId xmlns:a16="http://schemas.microsoft.com/office/drawing/2014/main" id="{249055C7-1E2D-4E92-A91B-8BEE178619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
        <p:nvSpPr>
          <p:cNvPr id="18" name="TextBox 12">
            <a:extLst>
              <a:ext uri="{FF2B5EF4-FFF2-40B4-BE49-F238E27FC236}">
                <a16:creationId xmlns:a16="http://schemas.microsoft.com/office/drawing/2014/main" id="{A5910906-1B7C-42D7-8B02-1FC02AF31C6F}"/>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fr-FR" altLang="el-GR" sz="1800" dirty="0">
                <a:solidFill>
                  <a:schemeClr val="tx1">
                    <a:lumMod val="50000"/>
                    <a:lumOff val="50000"/>
                  </a:schemeClr>
                </a:solidFill>
                <a:latin typeface="Abadi Extra Light" panose="020B0204020104020204" pitchFamily="34" charset="0"/>
              </a:rPr>
              <a:t>Clôture du programme de formation</a:t>
            </a:r>
            <a:r>
              <a:rPr lang="en-US" altLang="el-GR" sz="1800" dirty="0">
                <a:solidFill>
                  <a:schemeClr val="tx1">
                    <a:lumMod val="50000"/>
                    <a:lumOff val="50000"/>
                  </a:schemeClr>
                </a:solidFill>
                <a:latin typeface="Abadi Extra Light" panose="020B0204020104020204" pitchFamily="34" charset="0"/>
              </a:rPr>
              <a:t> </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6" name="TextBox 12">
            <a:extLst>
              <a:ext uri="{FF2B5EF4-FFF2-40B4-BE49-F238E27FC236}">
                <a16:creationId xmlns:a16="http://schemas.microsoft.com/office/drawing/2014/main" id="{4393DB0F-DC6B-4FC2-AA6D-49148E8F1955}"/>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18/10/2022</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‹N°›</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es/illustrations/realimentaci%c3%b3n-encuesta-cuestionario-32394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emf"/><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hyperlink" Target="https://www.prolepsis.gr/" TargetMode="External"/><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30" y="4227707"/>
            <a:ext cx="7661466"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1E24"/>
                </a:solidFill>
                <a:effectLst/>
                <a:latin typeface="+mj-lt"/>
                <a:ea typeface="+mj-ea"/>
                <a:cs typeface="+mj-cs"/>
              </a:rPr>
              <a:t>Module 6</a:t>
            </a:r>
            <a:br>
              <a:rPr lang="en-US" sz="3400" b="1" kern="1200" dirty="0">
                <a:solidFill>
                  <a:schemeClr val="tx1"/>
                </a:solidFill>
                <a:latin typeface="+mj-lt"/>
                <a:ea typeface="+mj-ea"/>
                <a:cs typeface="+mj-cs"/>
              </a:rPr>
            </a:br>
            <a:r>
              <a:rPr lang="fr-FR" sz="3400" dirty="0">
                <a:solidFill>
                  <a:schemeClr val="tx1"/>
                </a:solidFill>
                <a:effectLst/>
                <a:latin typeface="+mj-lt"/>
              </a:rPr>
              <a:t>Être actif dans l’environnement numérique</a:t>
            </a:r>
            <a:endParaRPr lang="fr-FR" sz="3400" kern="1200" dirty="0">
              <a:solidFill>
                <a:schemeClr val="tx1"/>
              </a:solidFill>
              <a:effectLst/>
              <a:latin typeface="+mj-lt"/>
              <a:ea typeface="+mj-ea"/>
              <a:cs typeface="+mj-cs"/>
            </a:endParaRPr>
          </a:p>
        </p:txBody>
      </p:sp>
      <p:sp>
        <p:nvSpPr>
          <p:cNvPr id="21"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900" y="6380247"/>
            <a:ext cx="6960100" cy="632422"/>
          </a:xfrm>
          <a:prstGeom prst="rect">
            <a:avLst/>
          </a:prstGeom>
        </p:spPr>
        <p:txBody>
          <a:bodyPr vert="horz" lIns="91440" tIns="45720" rIns="91440" bIns="45720" rtlCol="0" anchor="ctr">
            <a:normAutofit/>
          </a:bodyPr>
          <a:lstStyle/>
          <a:p>
            <a:pPr algn="l">
              <a:spcAft>
                <a:spcPts val="800"/>
              </a:spcAft>
            </a:pPr>
            <a:r>
              <a:rPr lang="fr-FR" sz="900" b="0" dirty="0">
                <a:solidFill>
                  <a:schemeClr val="tx1">
                    <a:lumMod val="50000"/>
                    <a:lumOff val="50000"/>
                  </a:schemeClr>
                </a:solidFill>
                <a:effectLst/>
              </a:rP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endParaRPr lang="fr-FR" sz="1200" b="0" dirty="0">
              <a:solidFill>
                <a:schemeClr val="tx1">
                  <a:lumMod val="50000"/>
                  <a:lumOff val="50000"/>
                </a:schemeClr>
              </a:solidFill>
              <a:effectLst/>
              <a:latin typeface="Calibri" panose="020F0502020204030204" pitchFamily="34" charset="0"/>
              <a:ea typeface="Calibri" panose="020F0502020204030204" pitchFamily="34" charset="0"/>
            </a:endParaRPr>
          </a:p>
        </p:txBody>
      </p:sp>
      <p:pic>
        <p:nvPicPr>
          <p:cNvPr id="1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C5B5993-AF10-4C30-8A15-08F77F0EE6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1</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2</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3</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l-GR" sz="2400" dirty="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5</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6</a:t>
            </a:r>
            <a:endParaRPr lang="el-GR" sz="2400" dirty="0">
              <a:solidFill>
                <a:schemeClr val="bg1"/>
              </a:solidFill>
            </a:endParaRPr>
          </a:p>
        </p:txBody>
      </p:sp>
      <p:pic>
        <p:nvPicPr>
          <p:cNvPr id="20" name="Picture 2">
            <a:extLst>
              <a:ext uri="{FF2B5EF4-FFF2-40B4-BE49-F238E27FC236}">
                <a16:creationId xmlns:a16="http://schemas.microsoft.com/office/drawing/2014/main" id="{AB0623AF-24A4-41D9-9158-7F191CD6D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Synthèse du Module 5</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Synthèse du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32608" y="1718718"/>
            <a:ext cx="7181107" cy="3465981"/>
          </a:xfrm>
          <a:prstGeom prst="rect">
            <a:avLst/>
          </a:prstGeom>
          <a:ln>
            <a:solidFill>
              <a:schemeClr val="bg1"/>
            </a:solidFill>
          </a:ln>
        </p:spPr>
        <p:txBody>
          <a:bodyPr>
            <a:noAutofit/>
          </a:bodyPr>
          <a:lstStyle/>
          <a:p>
            <a:pPr lvl="0">
              <a:lnSpc>
                <a:spcPct val="120000"/>
              </a:lnSpc>
              <a:spcBef>
                <a:spcPts val="601"/>
              </a:spcBef>
              <a:spcAft>
                <a:spcPts val="601"/>
              </a:spcAft>
              <a:buClr>
                <a:srgbClr val="C01E24"/>
              </a:buClr>
              <a:buFont typeface="Wingdings"/>
              <a:buChar char="§"/>
              <a:tabLst>
                <a:tab pos="272880" algn="l"/>
              </a:tabLst>
            </a:pPr>
            <a:r>
              <a:rPr lang="fr-FR" b="1" dirty="0"/>
              <a:t>Découvrir les outils de santé numérique pour naviguer sur les sites de la santé du pays d'accueil ou d'une région particulière</a:t>
            </a:r>
          </a:p>
          <a:p>
            <a:pPr lvl="1">
              <a:lnSpc>
                <a:spcPct val="120000"/>
              </a:lnSpc>
              <a:spcBef>
                <a:spcPts val="601"/>
              </a:spcBef>
              <a:spcAft>
                <a:spcPts val="601"/>
              </a:spcAft>
              <a:buClr>
                <a:srgbClr val="C01E24"/>
              </a:buClr>
              <a:buSzPct val="120000"/>
              <a:buFont typeface="Arial" pitchFamily="32"/>
              <a:buChar char="•"/>
              <a:tabLst>
                <a:tab pos="272880" algn="l"/>
              </a:tabLst>
            </a:pPr>
            <a:r>
              <a:rPr lang="fr-029" sz="1900" dirty="0"/>
              <a:t>Connaître les différents sites internet et les applications, ainsi que leur utilité.</a:t>
            </a:r>
          </a:p>
          <a:p>
            <a:pPr lvl="1">
              <a:lnSpc>
                <a:spcPct val="120000"/>
              </a:lnSpc>
              <a:spcBef>
                <a:spcPts val="601"/>
              </a:spcBef>
              <a:spcAft>
                <a:spcPts val="601"/>
              </a:spcAft>
              <a:buClr>
                <a:srgbClr val="C01E24"/>
              </a:buClr>
              <a:buSzPct val="120000"/>
              <a:buFont typeface="Arial" pitchFamily="32"/>
              <a:buChar char="•"/>
              <a:tabLst>
                <a:tab pos="272880" algn="l"/>
              </a:tabLst>
            </a:pPr>
            <a:r>
              <a:rPr lang="fr-029" sz="1900" dirty="0"/>
              <a:t>Utiliser les différents sites internet et les applications pour résoudre des problèmes réels sur la gestion de sa santé personnelle.</a:t>
            </a:r>
          </a:p>
          <a:p>
            <a:pPr lvl="1">
              <a:lnSpc>
                <a:spcPct val="120000"/>
              </a:lnSpc>
              <a:spcBef>
                <a:spcPts val="601"/>
              </a:spcBef>
              <a:spcAft>
                <a:spcPts val="601"/>
              </a:spcAft>
              <a:buClr>
                <a:srgbClr val="C01E24"/>
              </a:buClr>
              <a:buSzPct val="120000"/>
              <a:buFont typeface="Arial" pitchFamily="32"/>
              <a:buChar char="•"/>
              <a:tabLst>
                <a:tab pos="272880" algn="l"/>
              </a:tabLst>
            </a:pPr>
            <a:r>
              <a:rPr lang="fr-029" sz="1900" dirty="0"/>
              <a:t>Faire preuve d'habilité opérationnelle, de navigation, de recherche d'informations, d'évaluation de la fiabilité et d'évaluation de la pertinence, en utilisant les différents sites Internet et les applications évoqués.</a:t>
            </a:r>
          </a:p>
        </p:txBody>
      </p:sp>
      <p:pic>
        <p:nvPicPr>
          <p:cNvPr id="6" name="Grafik 2">
            <a:extLst>
              <a:ext uri="{FF2B5EF4-FFF2-40B4-BE49-F238E27FC236}">
                <a16:creationId xmlns:a16="http://schemas.microsoft.com/office/drawing/2014/main" id="{FA69B88E-6365-1EDC-8B2A-BECA4CCA19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39134" y="1221325"/>
            <a:ext cx="4460766" cy="4460766"/>
          </a:xfrm>
          <a:prstGeom prst="rect">
            <a:avLst/>
          </a:prstGeom>
        </p:spPr>
      </p:pic>
    </p:spTree>
    <p:extLst>
      <p:ext uri="{BB962C8B-B14F-4D97-AF65-F5344CB8AC3E}">
        <p14:creationId xmlns:p14="http://schemas.microsoft.com/office/powerpoint/2010/main" val="35085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Synthèse du Module 6</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Synthèse du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68845" y="2144984"/>
            <a:ext cx="6710128" cy="4187577"/>
          </a:xfrm>
          <a:prstGeom prst="rect">
            <a:avLst/>
          </a:prstGeom>
          <a:ln>
            <a:solidFill>
              <a:schemeClr val="bg1"/>
            </a:solidFill>
          </a:ln>
        </p:spPr>
        <p:txBody>
          <a:bodyPr>
            <a:normAutofit/>
          </a:bodyPr>
          <a:lstStyle/>
          <a:p>
            <a:pPr marL="312738" indent="-312738">
              <a:lnSpc>
                <a:spcPct val="120000"/>
              </a:lnSpc>
              <a:tabLst>
                <a:tab pos="273050" algn="l"/>
              </a:tabLst>
            </a:pPr>
            <a:r>
              <a:rPr lang="fr-FR" b="1" dirty="0"/>
              <a:t>Être actif dans l'environnement numérique</a:t>
            </a:r>
            <a:endParaRPr lang="de-DE" b="1" dirty="0"/>
          </a:p>
          <a:p>
            <a:pPr marL="769938" lvl="1" indent="-312738">
              <a:lnSpc>
                <a:spcPct val="120000"/>
              </a:lnSpc>
              <a:tabLst>
                <a:tab pos="273050" algn="l"/>
              </a:tabLst>
            </a:pPr>
            <a:r>
              <a:rPr lang="fr-FR" sz="2000" dirty="0"/>
              <a:t>Protection de la vie privée et des données personnelles dans </a:t>
            </a:r>
            <a:r>
              <a:rPr lang="fr-FR" sz="2000"/>
              <a:t>l’environnement numérique</a:t>
            </a:r>
            <a:endParaRPr lang="de-DE" sz="2000" dirty="0"/>
          </a:p>
          <a:p>
            <a:pPr marL="769938" lvl="1" indent="-312738">
              <a:lnSpc>
                <a:spcPct val="120000"/>
              </a:lnSpc>
              <a:tabLst>
                <a:tab pos="273050" algn="l"/>
              </a:tabLst>
            </a:pPr>
            <a:r>
              <a:rPr lang="fr-FR" sz="2000" dirty="0"/>
              <a:t>Facteur de risques : les spams</a:t>
            </a:r>
          </a:p>
          <a:p>
            <a:pPr marL="769938" lvl="1" indent="-312738">
              <a:lnSpc>
                <a:spcPct val="120000"/>
              </a:lnSpc>
              <a:tabLst>
                <a:tab pos="273050" algn="l"/>
              </a:tabLst>
            </a:pPr>
            <a:r>
              <a:rPr lang="fr-FR" sz="2000" dirty="0"/>
              <a:t>La communication numérique des informations de santé</a:t>
            </a:r>
            <a:r>
              <a:rPr lang="de-DE" sz="2000" dirty="0"/>
              <a:t> </a:t>
            </a:r>
            <a:r>
              <a:rPr lang="fr-FR" sz="2000" dirty="0"/>
              <a:t>(écrire un message sur un forum ou rédiger un e-mail)</a:t>
            </a:r>
          </a:p>
          <a:p>
            <a:pPr marL="769938" lvl="1" indent="-312738">
              <a:lnSpc>
                <a:spcPct val="120000"/>
              </a:lnSpc>
              <a:tabLst>
                <a:tab pos="273050" algn="l"/>
              </a:tabLst>
            </a:pPr>
            <a:r>
              <a:rPr lang="fr-FR" sz="2000" dirty="0"/>
              <a:t>Être actif : résoudre une problématique liée à la santé. Activité visant à tester tous les apprentissages du cours</a:t>
            </a:r>
          </a:p>
          <a:p>
            <a:pPr marL="769938" lvl="1" indent="-312738">
              <a:lnSpc>
                <a:spcPct val="120000"/>
              </a:lnSpc>
              <a:tabLst>
                <a:tab pos="273050" algn="l"/>
              </a:tabLst>
            </a:pPr>
            <a:endParaRPr lang="de-DE" sz="2000" dirty="0"/>
          </a:p>
        </p:txBody>
      </p:sp>
      <p:pic>
        <p:nvPicPr>
          <p:cNvPr id="6" name="Grafik 2">
            <a:extLst>
              <a:ext uri="{FF2B5EF4-FFF2-40B4-BE49-F238E27FC236}">
                <a16:creationId xmlns:a16="http://schemas.microsoft.com/office/drawing/2014/main" id="{11033D91-AFD4-48A3-0E91-8901E6EBA0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5392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fr-FR" altLang="el-GR" dirty="0">
                <a:solidFill>
                  <a:srgbClr val="C01E24"/>
                </a:solidFill>
              </a:rPr>
              <a:t>Évaluation du programme de formation</a:t>
            </a:r>
            <a:endParaRPr lang="fr-FR" dirty="0">
              <a:solidFill>
                <a:srgbClr val="C01E24"/>
              </a:solidFill>
            </a:endParaRPr>
          </a:p>
        </p:txBody>
      </p:sp>
      <p:sp>
        <p:nvSpPr>
          <p:cNvPr id="15"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965252" cy="2962414"/>
          </a:xfrm>
          <a:ln>
            <a:solidFill>
              <a:schemeClr val="bg1"/>
            </a:solidFill>
          </a:ln>
        </p:spPr>
        <p:txBody>
          <a:bodyPr anchor="ctr">
            <a:normAutofit/>
          </a:bodyPr>
          <a:lstStyle/>
          <a:p>
            <a:pPr marL="0" indent="0">
              <a:lnSpc>
                <a:spcPct val="120000"/>
              </a:lnSpc>
              <a:buNone/>
              <a:tabLst>
                <a:tab pos="273050" algn="l"/>
              </a:tabLst>
            </a:pPr>
            <a:r>
              <a:rPr lang="fr-FR" dirty="0"/>
              <a:t>Nous vous invitons à évaluer le programme de formation.</a:t>
            </a:r>
          </a:p>
        </p:txBody>
      </p:sp>
    </p:spTree>
    <p:extLst>
      <p:ext uri="{BB962C8B-B14F-4D97-AF65-F5344CB8AC3E}">
        <p14:creationId xmlns:p14="http://schemas.microsoft.com/office/powerpoint/2010/main" val="2637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965771" y="1240604"/>
            <a:ext cx="5260369" cy="437679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ln w="22225">
                  <a:solidFill>
                    <a:schemeClr val="accent2"/>
                  </a:solidFill>
                  <a:prstDash val="solid"/>
                </a:ln>
                <a:solidFill>
                  <a:srgbClr val="FAACAC"/>
                </a:solidFill>
              </a:rPr>
              <a:t>C’est l’heure de l’évaluation !</a:t>
            </a:r>
          </a:p>
        </p:txBody>
      </p:sp>
      <p:pic>
        <p:nvPicPr>
          <p:cNvPr id="9" name="Picture 8" descr="A picture containing text&#10;&#10;Description automatically generated">
            <a:extLst>
              <a:ext uri="{FF2B5EF4-FFF2-40B4-BE49-F238E27FC236}">
                <a16:creationId xmlns:a16="http://schemas.microsoft.com/office/drawing/2014/main" id="{D705EE39-8C52-41F3-9639-591CBF2D9361}"/>
              </a:ext>
            </a:extLst>
          </p:cNvPr>
          <p:cNvPicPr>
            <a:picLocks noChangeAspect="1"/>
          </p:cNvPicPr>
          <p:nvPr/>
        </p:nvPicPr>
        <p:blipFill>
          <a:blip r:embed="rId3"/>
          <a:stretch>
            <a:fillRect/>
          </a:stretch>
        </p:blipFill>
        <p:spPr>
          <a:xfrm>
            <a:off x="7434947" y="1077024"/>
            <a:ext cx="3636675" cy="4376791"/>
          </a:xfrm>
          <a:prstGeom prst="rect">
            <a:avLst/>
          </a:prstGeom>
        </p:spPr>
      </p:pic>
      <p:sp>
        <p:nvSpPr>
          <p:cNvPr id="12" name="Google Shape;183;p7">
            <a:extLst>
              <a:ext uri="{FF2B5EF4-FFF2-40B4-BE49-F238E27FC236}">
                <a16:creationId xmlns:a16="http://schemas.microsoft.com/office/drawing/2014/main" id="{A99ED102-6930-4C9C-B421-0899BB357EDB}"/>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93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Γραφικό 17">
            <a:extLst>
              <a:ext uri="{FF2B5EF4-FFF2-40B4-BE49-F238E27FC236}">
                <a16:creationId xmlns:a16="http://schemas.microsoft.com/office/drawing/2014/main" id="{6077531A-0788-4660-9281-308ACDA7F6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67" y="1143058"/>
            <a:ext cx="4856199" cy="1284943"/>
          </a:xfrm>
          <a:prstGeom prst="rect">
            <a:avLst/>
          </a:prstGeom>
        </p:spPr>
      </p:pic>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5"/>
          <a:stretch>
            <a:fillRect/>
          </a:stretch>
        </p:blipFill>
        <p:spPr>
          <a:xfrm>
            <a:off x="429768" y="3471531"/>
            <a:ext cx="2323213" cy="2323213"/>
          </a:xfrm>
          <a:prstGeom prst="rect">
            <a:avLst/>
          </a:prstGeom>
        </p:spPr>
      </p:pic>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5"/>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fr-FR" sz="2800" dirty="0">
                <a:solidFill>
                  <a:srgbClr val="C01E24"/>
                </a:solidFill>
                <a:latin typeface="+mj-lt"/>
              </a:rPr>
              <a:t>Félicitations !</a:t>
            </a:r>
            <a:br>
              <a:rPr lang="fr-FR" sz="2800" dirty="0">
                <a:solidFill>
                  <a:srgbClr val="C01E24"/>
                </a:solidFill>
                <a:latin typeface="+mj-lt"/>
              </a:rPr>
            </a:br>
            <a:r>
              <a:rPr lang="fr-FR" sz="2800" dirty="0">
                <a:solidFill>
                  <a:srgbClr val="C01E24"/>
                </a:solidFill>
                <a:latin typeface="+mj-lt"/>
              </a:rPr>
              <a:t>Vous avez terminé ce module !</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4530" y="6328066"/>
            <a:ext cx="4863381" cy="632422"/>
          </a:xfrm>
          <a:prstGeom prst="rect">
            <a:avLst/>
          </a:prstGeom>
        </p:spPr>
        <p:txBody>
          <a:bodyPr vert="horz" lIns="91440" tIns="45720" rIns="91440" bIns="45720" rtlCol="0" anchor="ctr">
            <a:normAutofit/>
          </a:bodyPr>
          <a:lstStyle/>
          <a:p>
            <a:pPr algn="l">
              <a:spcAft>
                <a:spcPts val="800"/>
              </a:spcAft>
            </a:pPr>
            <a:r>
              <a:rPr lang="fr-FR" sz="900" b="0" dirty="0">
                <a:solidFill>
                  <a:schemeClr val="tx1">
                    <a:lumMod val="50000"/>
                    <a:lumOff val="50000"/>
                  </a:schemeClr>
                </a:solidFill>
                <a:effectLst/>
              </a:rP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endParaRPr lang="fr-FR" sz="1200" b="0" dirty="0">
              <a:solidFill>
                <a:schemeClr val="tx1">
                  <a:lumMod val="50000"/>
                  <a:lumOff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AKADIMAIKO DIADIKTYO (GUnet)</a:t>
              </a:r>
            </a:p>
            <a:p>
              <a:pPr algn="ctr" fontAlgn="base"/>
              <a:r>
                <a:rPr lang="en-US" sz="1000" b="0" i="0" dirty="0">
                  <a:solidFill>
                    <a:srgbClr val="414042"/>
                  </a:solidFill>
                  <a:effectLst/>
                  <a:latin typeface="Roboto" panose="02000000000000000000" pitchFamily="2" charset="0"/>
                </a:rPr>
                <a:t>ATHENS, GREECE</a:t>
              </a:r>
            </a:p>
            <a:p>
              <a:pPr algn="ctr" fontAlgn="base"/>
              <a:r>
                <a:rPr lang="en-US" sz="1000" b="0" i="0" u="none" strike="noStrike" dirty="0">
                  <a:solidFill>
                    <a:srgbClr val="D71920"/>
                  </a:solidFill>
                  <a:effectLst/>
                  <a:latin typeface="Roboto" panose="02000000000000000000" pitchFamily="2" charset="0"/>
                  <a:hlinkClick r:id="rId3"/>
                </a:rPr>
                <a:t>www.gunet.gr</a:t>
              </a:r>
              <a:endParaRPr lang="en-US" sz="1000" b="0" i="0" dirty="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fr-FR" sz="4800" b="1" dirty="0">
                <a:solidFill>
                  <a:srgbClr val="203864"/>
                </a:solidFill>
                <a:latin typeface="+mn-lt"/>
              </a:rPr>
              <a:t>Partenaires</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5"/>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7"/>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a:solidFill>
                    <a:srgbClr val="203864"/>
                  </a:solidFill>
                  <a:effectLst/>
                  <a:latin typeface="Roboto" panose="02000000000000000000" pitchFamily="2" charset="0"/>
                </a:rPr>
                <a:t>PROLIPSIS</a:t>
              </a:r>
            </a:p>
            <a:p>
              <a:pPr algn="ctr" fontAlgn="base"/>
              <a:r>
                <a:rPr lang="nb-NO" sz="1000" b="0" i="0">
                  <a:solidFill>
                    <a:srgbClr val="666666"/>
                  </a:solidFill>
                  <a:effectLst/>
                  <a:latin typeface="Roboto" panose="02000000000000000000" pitchFamily="2" charset="0"/>
                </a:rPr>
                <a:t>ATHENS, GREECE</a:t>
              </a:r>
              <a:br>
                <a:rPr lang="nb-NO" sz="1000" b="0" i="0">
                  <a:solidFill>
                    <a:srgbClr val="666666"/>
                  </a:solidFill>
                  <a:effectLst/>
                  <a:latin typeface="Roboto" panose="02000000000000000000" pitchFamily="2" charset="0"/>
                </a:rPr>
              </a:br>
              <a:r>
                <a:rPr lang="nb-NO" sz="1000" b="0" i="0" u="none" strike="noStrike">
                  <a:solidFill>
                    <a:srgbClr val="D71920"/>
                  </a:solidFill>
                  <a:effectLst/>
                  <a:latin typeface="Roboto" panose="02000000000000000000" pitchFamily="2" charset="0"/>
                  <a:hlinkClick r:id="rId9"/>
                </a:rPr>
                <a:t>www.prolepsis.gr</a:t>
              </a:r>
              <a:endParaRPr lang="nb-NO"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1"/>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3"/>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n-US" sz="1000" b="0" i="0" dirty="0">
                  <a:solidFill>
                    <a:srgbClr val="414042"/>
                  </a:solidFill>
                  <a:effectLst/>
                  <a:latin typeface="Roboto" panose="02000000000000000000" pitchFamily="2" charset="0"/>
                </a:rPr>
                <a:t>AREZZO, ITALY</a:t>
              </a:r>
            </a:p>
            <a:p>
              <a:pPr algn="ctr" fontAlgn="base"/>
              <a:r>
                <a:rPr lang="en-US" sz="1000" b="0" i="0" u="none" strike="noStrike" dirty="0">
                  <a:solidFill>
                    <a:srgbClr val="D71920"/>
                  </a:solidFill>
                  <a:effectLst/>
                  <a:latin typeface="Roboto" panose="02000000000000000000" pitchFamily="2" charset="0"/>
                  <a:hlinkClick r:id="rId15"/>
                </a:rPr>
                <a:t>www.oxfamitalia.org/</a:t>
              </a:r>
              <a:endParaRPr lang="en-US" sz="1000" b="0" i="0" dirty="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1"/>
            <p:extLst>
              <p:ext uri="{D42A27DB-BD31-4B8C-83A1-F6EECF244321}">
                <p14:modId xmlns:p14="http://schemas.microsoft.com/office/powerpoint/2010/main" val="2922905598"/>
              </p:ext>
            </p:extLst>
          </p:nvPr>
        </p:nvGraphicFramePr>
        <p:xfrm>
          <a:off x="570031" y="2043405"/>
          <a:ext cx="7842335" cy="395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fr-FR" sz="2200" b="1" dirty="0"/>
              <a:t>Objectifs</a:t>
            </a:r>
            <a:endParaRPr lang="fr-F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pPr marL="0" marR="0" lvl="0" indent="0" algn="l" rtl="0" hangingPunct="1">
              <a:lnSpc>
                <a:spcPct val="90000"/>
              </a:lnSpc>
              <a:spcBef>
                <a:spcPts val="0"/>
              </a:spcBef>
              <a:spcAft>
                <a:spcPts val="0"/>
              </a:spcAft>
              <a:buNone/>
              <a:tabLst/>
            </a:pPr>
            <a:r>
              <a:rPr lang="it-IT" sz="2200" b="1" i="0" u="none" strike="noStrike" spc="0" dirty="0">
                <a:solidFill>
                  <a:srgbClr val="FFFFFF"/>
                </a:solidFill>
                <a:latin typeface="Calibri" pitchFamily="18"/>
                <a:ea typeface="Arial" pitchFamily="2"/>
                <a:cs typeface="Tahoma" pitchFamily="2"/>
              </a:rPr>
              <a:t>Clôture du programme de formation</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274434"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fr-FR" altLang="el-GR" sz="2400" dirty="0">
                <a:solidFill>
                  <a:srgbClr val="C01E24"/>
                </a:solidFill>
              </a:rPr>
              <a:t>Section 6.2.4</a:t>
            </a:r>
            <a:br>
              <a:rPr lang="fr-FR" altLang="el-GR" dirty="0">
                <a:solidFill>
                  <a:srgbClr val="C01E24"/>
                </a:solidFill>
              </a:rPr>
            </a:br>
            <a:r>
              <a:rPr lang="fr-FR" altLang="el-GR" dirty="0">
                <a:solidFill>
                  <a:srgbClr val="C01E24"/>
                </a:solidFill>
              </a:rPr>
              <a:t>Synthèse du programme de formation</a:t>
            </a:r>
            <a:endParaRPr lang="fr-FR" dirty="0">
              <a:solidFill>
                <a:srgbClr val="C01E24"/>
              </a:solidFill>
            </a:endParaRPr>
          </a:p>
        </p:txBody>
      </p:sp>
      <p:sp>
        <p:nvSpPr>
          <p:cNvPr id="15"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9791572" cy="2962414"/>
          </a:xfrm>
          <a:ln>
            <a:solidFill>
              <a:schemeClr val="bg1"/>
            </a:solidFill>
          </a:ln>
        </p:spPr>
        <p:txBody>
          <a:bodyPr anchor="ctr">
            <a:normAutofit/>
          </a:bodyPr>
          <a:lstStyle/>
          <a:p>
            <a:pPr marL="0" lvl="0" indent="0">
              <a:lnSpc>
                <a:spcPct val="120000"/>
              </a:lnSpc>
              <a:buNone/>
              <a:tabLst>
                <a:tab pos="272880" algn="l"/>
              </a:tabLst>
            </a:pPr>
            <a:r>
              <a:rPr lang="it-IT" dirty="0"/>
              <a:t>Les prochaines diapositives présentent une synthèse de ce qui a été vu dans le programme de formation.</a:t>
            </a:r>
          </a:p>
        </p:txBody>
      </p:sp>
    </p:spTree>
    <p:extLst>
      <p:ext uri="{BB962C8B-B14F-4D97-AF65-F5344CB8AC3E}">
        <p14:creationId xmlns:p14="http://schemas.microsoft.com/office/powerpoint/2010/main" val="231263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Synthèse du Module 1</a:t>
            </a:r>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fontScale="92500"/>
          </a:bodyPr>
          <a:lstStyle/>
          <a:p>
            <a:pPr algn="r">
              <a:lnSpc>
                <a:spcPct val="90000"/>
              </a:lnSpc>
              <a:spcBef>
                <a:spcPct val="0"/>
              </a:spcBef>
            </a:pP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Synthèse du Module 6</a:t>
            </a:r>
            <a:endParaRPr lang="fr-F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7" y="1921267"/>
            <a:ext cx="7724952" cy="4284324"/>
          </a:xfrm>
          <a:prstGeom prst="rect">
            <a:avLst/>
          </a:prstGeom>
          <a:ln>
            <a:solidFill>
              <a:schemeClr val="bg1"/>
            </a:solidFill>
          </a:ln>
        </p:spPr>
        <p:txBody>
          <a:bodyPr>
            <a:normAutofit/>
          </a:bodyPr>
          <a:lstStyle/>
          <a:p>
            <a:pPr lvl="0">
              <a:lnSpc>
                <a:spcPct val="120000"/>
              </a:lnSpc>
              <a:spcBef>
                <a:spcPts val="601"/>
              </a:spcBef>
              <a:spcAft>
                <a:spcPts val="601"/>
              </a:spcAft>
              <a:buClr>
                <a:srgbClr val="C01E24"/>
              </a:buClr>
              <a:buFont typeface="Wingdings"/>
              <a:buChar char="§"/>
              <a:tabLst>
                <a:tab pos="272880" algn="l"/>
              </a:tabLst>
            </a:pPr>
            <a:r>
              <a:rPr lang="it-IT" sz="2000" b="1" dirty="0"/>
              <a:t>Qu'est-ce que l'éducation en matière de santé numérique ?</a:t>
            </a:r>
          </a:p>
          <a:p>
            <a:pPr lvl="1">
              <a:lnSpc>
                <a:spcPct val="120000"/>
              </a:lnSpc>
              <a:spcBef>
                <a:spcPts val="601"/>
              </a:spcBef>
              <a:spcAft>
                <a:spcPts val="601"/>
              </a:spcAft>
              <a:buClr>
                <a:srgbClr val="C01E24"/>
              </a:buClr>
              <a:buSzPct val="100000"/>
              <a:buFont typeface="Arial" pitchFamily="32"/>
              <a:buChar char="•"/>
              <a:tabLst>
                <a:tab pos="272880" algn="l"/>
              </a:tabLst>
            </a:pPr>
            <a:r>
              <a:rPr lang="it-IT" sz="2000" dirty="0"/>
              <a:t>Compétences opérationnelles</a:t>
            </a:r>
          </a:p>
          <a:p>
            <a:pPr lvl="1">
              <a:lnSpc>
                <a:spcPct val="120000"/>
              </a:lnSpc>
              <a:spcBef>
                <a:spcPts val="601"/>
              </a:spcBef>
              <a:spcAft>
                <a:spcPts val="601"/>
              </a:spcAft>
              <a:buClr>
                <a:srgbClr val="C01E24"/>
              </a:buClr>
              <a:buSzPct val="100000"/>
              <a:buFont typeface="Arial" pitchFamily="32"/>
              <a:buChar char="•"/>
              <a:tabLst>
                <a:tab pos="272880" algn="l"/>
              </a:tabLst>
            </a:pPr>
            <a:r>
              <a:rPr lang="it-IT" sz="2000" dirty="0"/>
              <a:t>Compétences de navigation</a:t>
            </a:r>
          </a:p>
          <a:p>
            <a:pPr lvl="1">
              <a:lnSpc>
                <a:spcPct val="120000"/>
              </a:lnSpc>
              <a:spcBef>
                <a:spcPts val="601"/>
              </a:spcBef>
              <a:spcAft>
                <a:spcPts val="601"/>
              </a:spcAft>
              <a:buClr>
                <a:srgbClr val="C01E24"/>
              </a:buClr>
              <a:buSzPct val="100000"/>
              <a:buFont typeface="Arial" pitchFamily="32"/>
              <a:buChar char="•"/>
              <a:tabLst>
                <a:tab pos="272880" algn="l"/>
              </a:tabLst>
            </a:pPr>
            <a:r>
              <a:rPr lang="it-IT" sz="2000" dirty="0"/>
              <a:t>Recherche d'informations</a:t>
            </a:r>
          </a:p>
          <a:p>
            <a:pPr lvl="1">
              <a:lnSpc>
                <a:spcPct val="120000"/>
              </a:lnSpc>
              <a:spcBef>
                <a:spcPts val="601"/>
              </a:spcBef>
              <a:spcAft>
                <a:spcPts val="601"/>
              </a:spcAft>
              <a:buClr>
                <a:srgbClr val="C01E24"/>
              </a:buClr>
              <a:buSzPct val="100000"/>
              <a:buFont typeface="Arial" pitchFamily="32"/>
              <a:buChar char="•"/>
              <a:tabLst>
                <a:tab pos="272880" algn="l"/>
              </a:tabLst>
            </a:pPr>
            <a:r>
              <a:rPr lang="it-IT" sz="2000" dirty="0"/>
              <a:t>Évaluation de la fiabilité</a:t>
            </a:r>
          </a:p>
          <a:p>
            <a:pPr lvl="1">
              <a:lnSpc>
                <a:spcPct val="120000"/>
              </a:lnSpc>
              <a:spcBef>
                <a:spcPts val="601"/>
              </a:spcBef>
              <a:spcAft>
                <a:spcPts val="601"/>
              </a:spcAft>
              <a:buClr>
                <a:srgbClr val="C01E24"/>
              </a:buClr>
              <a:buSzPct val="100000"/>
              <a:buFont typeface="Arial" pitchFamily="32"/>
              <a:buChar char="•"/>
              <a:tabLst>
                <a:tab pos="272880" algn="l"/>
              </a:tabLst>
            </a:pPr>
            <a:r>
              <a:rPr lang="it-IT" sz="2000" dirty="0"/>
              <a:t>Évaluation de la pertinence</a:t>
            </a:r>
          </a:p>
          <a:p>
            <a:pPr lvl="1">
              <a:lnSpc>
                <a:spcPct val="120000"/>
              </a:lnSpc>
              <a:spcBef>
                <a:spcPts val="601"/>
              </a:spcBef>
              <a:spcAft>
                <a:spcPts val="601"/>
              </a:spcAft>
              <a:buClr>
                <a:srgbClr val="C01E24"/>
              </a:buClr>
              <a:buSzPct val="100000"/>
              <a:buFont typeface="Arial" pitchFamily="32"/>
              <a:buChar char="•"/>
              <a:tabLst>
                <a:tab pos="272880" algn="l"/>
              </a:tabLst>
            </a:pPr>
            <a:r>
              <a:rPr lang="it-IT" sz="2000" dirty="0"/>
              <a:t>Ajout de contenu</a:t>
            </a:r>
          </a:p>
          <a:p>
            <a:pPr lvl="1">
              <a:lnSpc>
                <a:spcPct val="120000"/>
              </a:lnSpc>
              <a:spcBef>
                <a:spcPts val="601"/>
              </a:spcBef>
              <a:spcAft>
                <a:spcPts val="601"/>
              </a:spcAft>
              <a:buClr>
                <a:srgbClr val="C01E24"/>
              </a:buClr>
              <a:buSzPct val="100000"/>
              <a:buFont typeface="Arial" pitchFamily="32"/>
              <a:buChar char="•"/>
              <a:tabLst>
                <a:tab pos="272880" algn="l"/>
              </a:tabLst>
            </a:pPr>
            <a:r>
              <a:rPr lang="it-IT" sz="2000" dirty="0"/>
              <a:t>Protection des données personnelles</a:t>
            </a:r>
          </a:p>
        </p:txBody>
      </p:sp>
      <p:sp>
        <p:nvSpPr>
          <p:cNvPr id="10" name="Ορθογώνιο 1">
            <a:extLst>
              <a:ext uri="{FF2B5EF4-FFF2-40B4-BE49-F238E27FC236}">
                <a16:creationId xmlns:a16="http://schemas.microsoft.com/office/drawing/2014/main" id="{4E8C08F0-D5E0-4E04-BF2A-94066EF1D7CC}"/>
              </a:ext>
            </a:extLst>
          </p:cNvPr>
          <p:cNvSpPr/>
          <p:nvPr/>
        </p:nvSpPr>
        <p:spPr>
          <a:xfrm>
            <a:off x="9779023" y="65215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14879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Synthèse du Module 1</a:t>
            </a:r>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Synthèse du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7" y="2523987"/>
            <a:ext cx="6374111" cy="2962414"/>
          </a:xfrm>
          <a:prstGeom prst="rect">
            <a:avLst/>
          </a:prstGeom>
          <a:ln>
            <a:solidFill>
              <a:schemeClr val="bg1"/>
            </a:solidFill>
          </a:ln>
        </p:spPr>
        <p:txBody>
          <a:bodyPr>
            <a:normAutofit/>
          </a:bodyPr>
          <a:lstStyle/>
          <a:p>
            <a:pPr lvl="0">
              <a:lnSpc>
                <a:spcPct val="120000"/>
              </a:lnSpc>
              <a:spcBef>
                <a:spcPts val="601"/>
              </a:spcBef>
              <a:spcAft>
                <a:spcPts val="601"/>
              </a:spcAft>
              <a:buClr>
                <a:srgbClr val="C01E24"/>
              </a:buClr>
              <a:buFont typeface="Wingdings"/>
              <a:buChar char="§"/>
              <a:tabLst>
                <a:tab pos="272880" algn="l"/>
              </a:tabLst>
            </a:pPr>
            <a:r>
              <a:rPr lang="it-IT" sz="2000" b="1" dirty="0"/>
              <a:t>Pourquoi l'éducation en matière de santé numérique est-elle importante ?</a:t>
            </a:r>
          </a:p>
          <a:p>
            <a:pPr lvl="1">
              <a:lnSpc>
                <a:spcPct val="120000"/>
              </a:lnSpc>
              <a:spcBef>
                <a:spcPts val="601"/>
              </a:spcBef>
              <a:spcAft>
                <a:spcPts val="601"/>
              </a:spcAft>
              <a:buClr>
                <a:srgbClr val="C01E24"/>
              </a:buClr>
              <a:buSzPct val="100000"/>
              <a:buFont typeface="Arial" pitchFamily="32"/>
              <a:buChar char="•"/>
              <a:tabLst>
                <a:tab pos="272880" algn="l"/>
              </a:tabLst>
            </a:pPr>
            <a:r>
              <a:rPr lang="it-IT" sz="2000" dirty="0"/>
              <a:t>Pertinence des connaissances en matière de santé numérique (d’une manière générale)</a:t>
            </a:r>
          </a:p>
          <a:p>
            <a:pPr lvl="1">
              <a:lnSpc>
                <a:spcPct val="120000"/>
              </a:lnSpc>
              <a:buSzPct val="100000"/>
              <a:buFont typeface="Arial" panose="020B0604020202020204" pitchFamily="34" charset="0"/>
              <a:buChar char="•"/>
              <a:tabLst>
                <a:tab pos="273050" algn="l"/>
              </a:tabLst>
            </a:pPr>
            <a:r>
              <a:rPr lang="fr-FR" sz="2000" dirty="0"/>
              <a:t>Pertinence de l‘éducation en matière de santé numérique dans la gestion de notre santé personnelle</a:t>
            </a:r>
          </a:p>
        </p:txBody>
      </p:sp>
      <p:pic>
        <p:nvPicPr>
          <p:cNvPr id="6" name="Grafik 2">
            <a:extLst>
              <a:ext uri="{FF2B5EF4-FFF2-40B4-BE49-F238E27FC236}">
                <a16:creationId xmlns:a16="http://schemas.microsoft.com/office/drawing/2014/main" id="{A08540A1-5C12-66BB-28F7-AD1339FFB6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126302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Synthèse du Module 2</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Synthèse du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551436" y="1779751"/>
            <a:ext cx="7628288" cy="4682463"/>
          </a:xfrm>
          <a:prstGeom prst="rect">
            <a:avLst/>
          </a:prstGeom>
          <a:ln>
            <a:solidFill>
              <a:schemeClr val="bg1"/>
            </a:solidFill>
          </a:ln>
        </p:spPr>
        <p:txBody>
          <a:bodyPr>
            <a:noAutofit/>
          </a:bodyPr>
          <a:lstStyle/>
          <a:p>
            <a:pPr lvl="0">
              <a:spcBef>
                <a:spcPts val="601"/>
              </a:spcBef>
              <a:spcAft>
                <a:spcPts val="601"/>
              </a:spcAft>
              <a:buClr>
                <a:srgbClr val="C01E24"/>
              </a:buClr>
              <a:buFont typeface="Wingdings"/>
              <a:buChar char="§"/>
            </a:pPr>
            <a:r>
              <a:rPr lang="it-IT" b="1" dirty="0"/>
              <a:t>Les principaux enjeux de santé à l'arrivée dans un nouveau pays</a:t>
            </a:r>
          </a:p>
          <a:p>
            <a:pPr lvl="1">
              <a:spcBef>
                <a:spcPts val="601"/>
              </a:spcBef>
              <a:spcAft>
                <a:spcPts val="601"/>
              </a:spcAft>
              <a:buClr>
                <a:srgbClr val="C01E24"/>
              </a:buClr>
              <a:buSzPct val="100000"/>
              <a:buFont typeface="Arial" pitchFamily="32"/>
              <a:buChar char="•"/>
            </a:pPr>
            <a:r>
              <a:rPr lang="it-IT" sz="1800" dirty="0"/>
              <a:t>Les différents enjeux sanitaires des migrants tout au long de leur voyage.</a:t>
            </a:r>
          </a:p>
          <a:p>
            <a:pPr lvl="1">
              <a:spcBef>
                <a:spcPts val="601"/>
              </a:spcBef>
              <a:spcAft>
                <a:spcPts val="601"/>
              </a:spcAft>
              <a:buClr>
                <a:srgbClr val="C01E24"/>
              </a:buClr>
              <a:buSzPct val="100000"/>
              <a:buFont typeface="Arial" pitchFamily="32"/>
              <a:buChar char="•"/>
            </a:pPr>
            <a:r>
              <a:rPr lang="it-IT" sz="1800" dirty="0"/>
              <a:t>Les différences culturelles qui influencent les récits sur la santé entre le pays d'origine et le pays d'accueil.</a:t>
            </a:r>
          </a:p>
          <a:p>
            <a:pPr lvl="1">
              <a:spcBef>
                <a:spcPts val="601"/>
              </a:spcBef>
              <a:spcAft>
                <a:spcPts val="601"/>
              </a:spcAft>
              <a:buClr>
                <a:srgbClr val="C01E24"/>
              </a:buClr>
              <a:buSzPct val="100000"/>
              <a:buFont typeface="Arial" pitchFamily="32"/>
              <a:buChar char="•"/>
            </a:pPr>
            <a:r>
              <a:rPr lang="it-IT" sz="1800" dirty="0"/>
              <a:t>Les outils en ligne qui peuvent améliorer la compréhension des enjeux de santé et des habitudes sanitaires spécifiques de chaque pays.</a:t>
            </a:r>
          </a:p>
          <a:p>
            <a:pPr lvl="1">
              <a:spcBef>
                <a:spcPts val="601"/>
              </a:spcBef>
              <a:spcAft>
                <a:spcPts val="601"/>
              </a:spcAft>
              <a:buClr>
                <a:srgbClr val="C01E24"/>
              </a:buClr>
              <a:buSzPct val="100000"/>
              <a:buFont typeface="Arial" pitchFamily="32"/>
              <a:buChar char="•"/>
            </a:pPr>
            <a:r>
              <a:rPr lang="it-IT" sz="1800" dirty="0"/>
              <a:t>Les enjeux sanitaires des migrants et comment y faire face.</a:t>
            </a:r>
          </a:p>
          <a:p>
            <a:pPr lvl="1">
              <a:spcBef>
                <a:spcPts val="601"/>
              </a:spcBef>
              <a:spcAft>
                <a:spcPts val="601"/>
              </a:spcAft>
              <a:buClr>
                <a:srgbClr val="C01E24"/>
              </a:buClr>
              <a:buSzPct val="100000"/>
              <a:buFont typeface="Arial" pitchFamily="32"/>
              <a:buChar char="•"/>
            </a:pPr>
            <a:r>
              <a:rPr lang="it-IT" sz="1800" dirty="0"/>
              <a:t>Le lexique de la santé spécifique au pays et la découverte d’outils utiles en ligne.</a:t>
            </a:r>
          </a:p>
          <a:p>
            <a:pPr lvl="1">
              <a:spcBef>
                <a:spcPts val="601"/>
              </a:spcBef>
              <a:spcAft>
                <a:spcPts val="601"/>
              </a:spcAft>
              <a:buClr>
                <a:srgbClr val="C01E24"/>
              </a:buClr>
              <a:buSzPct val="100000"/>
              <a:buFont typeface="Arial" pitchFamily="32"/>
              <a:buChar char="•"/>
            </a:pPr>
            <a:r>
              <a:rPr lang="it-IT" sz="1800" dirty="0"/>
              <a:t>Les strategies de prévention des risques sanitaires et les modalités de choix des sources fiables et pertinentes en ligne.  </a:t>
            </a:r>
          </a:p>
        </p:txBody>
      </p:sp>
      <p:pic>
        <p:nvPicPr>
          <p:cNvPr id="6" name="Grafik 2">
            <a:extLst>
              <a:ext uri="{FF2B5EF4-FFF2-40B4-BE49-F238E27FC236}">
                <a16:creationId xmlns:a16="http://schemas.microsoft.com/office/drawing/2014/main" id="{7A2692E2-0795-03B4-BAAD-715985E3F7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29975" y="1317234"/>
            <a:ext cx="4460766" cy="4460766"/>
          </a:xfrm>
          <a:prstGeom prst="rect">
            <a:avLst/>
          </a:prstGeom>
        </p:spPr>
      </p:pic>
    </p:spTree>
    <p:extLst>
      <p:ext uri="{BB962C8B-B14F-4D97-AF65-F5344CB8AC3E}">
        <p14:creationId xmlns:p14="http://schemas.microsoft.com/office/powerpoint/2010/main" val="31009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Synthèse du Module 3</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Synthèse du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6" y="1828800"/>
            <a:ext cx="7931949" cy="4776951"/>
          </a:xfrm>
          <a:prstGeom prst="rect">
            <a:avLst/>
          </a:prstGeom>
          <a:ln>
            <a:solidFill>
              <a:schemeClr val="bg1"/>
            </a:solidFill>
          </a:ln>
        </p:spPr>
        <p:txBody>
          <a:bodyPr>
            <a:normAutofit fontScale="92500" lnSpcReduction="20000"/>
          </a:bodyPr>
          <a:lstStyle/>
          <a:p>
            <a:pPr lvl="0">
              <a:lnSpc>
                <a:spcPct val="120000"/>
              </a:lnSpc>
              <a:spcBef>
                <a:spcPts val="601"/>
              </a:spcBef>
              <a:spcAft>
                <a:spcPts val="601"/>
              </a:spcAft>
              <a:buClr>
                <a:srgbClr val="C01E24"/>
              </a:buClr>
              <a:buFont typeface="Wingdings"/>
              <a:buChar char="§"/>
              <a:tabLst>
                <a:tab pos="272880" algn="l"/>
              </a:tabLst>
            </a:pPr>
            <a:r>
              <a:rPr lang="it-IT" sz="2000" b="1" dirty="0"/>
              <a:t>Qu'est-ce que la sécurité sociale ?</a:t>
            </a:r>
          </a:p>
          <a:p>
            <a:pPr lvl="1">
              <a:lnSpc>
                <a:spcPct val="120000"/>
              </a:lnSpc>
              <a:spcBef>
                <a:spcPts val="601"/>
              </a:spcBef>
              <a:spcAft>
                <a:spcPts val="601"/>
              </a:spcAft>
              <a:buClr>
                <a:srgbClr val="C01E24"/>
              </a:buClr>
              <a:buSzPct val="120000"/>
              <a:buFont typeface="Arial" pitchFamily="32"/>
              <a:buChar char="•"/>
              <a:tabLst>
                <a:tab pos="272880" algn="l"/>
              </a:tabLst>
            </a:pPr>
            <a:r>
              <a:rPr lang="it-IT" sz="1800" dirty="0"/>
              <a:t>Comment fonctionne la sécurité sociale ?</a:t>
            </a:r>
          </a:p>
          <a:p>
            <a:pPr lvl="1">
              <a:lnSpc>
                <a:spcPct val="120000"/>
              </a:lnSpc>
              <a:spcBef>
                <a:spcPts val="601"/>
              </a:spcBef>
              <a:spcAft>
                <a:spcPts val="601"/>
              </a:spcAft>
              <a:buClr>
                <a:srgbClr val="C01E24"/>
              </a:buClr>
              <a:buSzPct val="120000"/>
              <a:buFont typeface="Arial" pitchFamily="32"/>
              <a:buChar char="•"/>
              <a:tabLst>
                <a:tab pos="272880" algn="l"/>
              </a:tabLst>
            </a:pPr>
            <a:r>
              <a:rPr lang="it-IT" sz="1800" dirty="0"/>
              <a:t>Quels sont  mes droits et mes devoirs en tant qu'utilisateur ?</a:t>
            </a:r>
          </a:p>
          <a:p>
            <a:pPr lvl="0">
              <a:lnSpc>
                <a:spcPct val="120000"/>
              </a:lnSpc>
              <a:spcBef>
                <a:spcPts val="601"/>
              </a:spcBef>
              <a:spcAft>
                <a:spcPts val="601"/>
              </a:spcAft>
              <a:buClr>
                <a:srgbClr val="C01E24"/>
              </a:buClr>
              <a:buFont typeface="Wingdings"/>
              <a:buChar char="§"/>
              <a:tabLst>
                <a:tab pos="272880" algn="l"/>
              </a:tabLst>
            </a:pPr>
            <a:r>
              <a:rPr lang="it-IT" sz="2000" b="1" dirty="0"/>
              <a:t>Quels services la sécurité sociale offre-t-elle ?</a:t>
            </a:r>
          </a:p>
          <a:p>
            <a:pPr lvl="1">
              <a:lnSpc>
                <a:spcPct val="107000"/>
              </a:lnSpc>
              <a:spcBef>
                <a:spcPts val="601"/>
              </a:spcBef>
              <a:spcAft>
                <a:spcPts val="601"/>
              </a:spcAft>
              <a:buClr>
                <a:srgbClr val="C01E24"/>
              </a:buClr>
              <a:buSzPct val="120000"/>
              <a:buFont typeface="Arial" pitchFamily="32"/>
              <a:buChar char="•"/>
              <a:tabLst>
                <a:tab pos="272880" algn="l"/>
              </a:tabLst>
            </a:pPr>
            <a:r>
              <a:rPr lang="it-IT" sz="1600" dirty="0">
                <a:latin typeface="Calibri" pitchFamily="34"/>
                <a:cs typeface="Calibri" pitchFamily="34"/>
              </a:rPr>
              <a:t>Urgences</a:t>
            </a:r>
          </a:p>
          <a:p>
            <a:pPr lvl="1">
              <a:lnSpc>
                <a:spcPct val="107000"/>
              </a:lnSpc>
              <a:spcBef>
                <a:spcPts val="601"/>
              </a:spcBef>
              <a:spcAft>
                <a:spcPts val="601"/>
              </a:spcAft>
              <a:buClr>
                <a:srgbClr val="C01E24"/>
              </a:buClr>
              <a:buSzPct val="120000"/>
              <a:buFont typeface="Arial" pitchFamily="32"/>
              <a:buChar char="•"/>
              <a:tabLst>
                <a:tab pos="272880" algn="l"/>
              </a:tabLst>
            </a:pPr>
            <a:r>
              <a:rPr lang="it-IT" sz="1600" dirty="0">
                <a:latin typeface="Calibri" pitchFamily="34"/>
                <a:cs typeface="Calibri" pitchFamily="34"/>
              </a:rPr>
              <a:t>Accès général aux services (inscription et carte vitale)</a:t>
            </a:r>
          </a:p>
          <a:p>
            <a:pPr lvl="1">
              <a:lnSpc>
                <a:spcPct val="107000"/>
              </a:lnSpc>
              <a:spcBef>
                <a:spcPts val="601"/>
              </a:spcBef>
              <a:spcAft>
                <a:spcPts val="601"/>
              </a:spcAft>
              <a:buClr>
                <a:srgbClr val="C01E24"/>
              </a:buClr>
              <a:buSzPct val="120000"/>
              <a:buFont typeface="Arial" pitchFamily="32"/>
              <a:buChar char="•"/>
              <a:tabLst>
                <a:tab pos="272880" algn="l"/>
              </a:tabLst>
            </a:pPr>
            <a:r>
              <a:rPr lang="it-IT" sz="1600" dirty="0">
                <a:latin typeface="Calibri" pitchFamily="34"/>
                <a:cs typeface="Calibri" pitchFamily="34"/>
              </a:rPr>
              <a:t>Médecin traitant</a:t>
            </a:r>
          </a:p>
          <a:p>
            <a:pPr lvl="1">
              <a:lnSpc>
                <a:spcPct val="107000"/>
              </a:lnSpc>
              <a:spcBef>
                <a:spcPts val="601"/>
              </a:spcBef>
              <a:spcAft>
                <a:spcPts val="601"/>
              </a:spcAft>
              <a:buClr>
                <a:srgbClr val="C01E24"/>
              </a:buClr>
              <a:buSzPct val="120000"/>
              <a:buFont typeface="Arial" pitchFamily="32"/>
              <a:buChar char="•"/>
              <a:tabLst>
                <a:tab pos="272880" algn="l"/>
              </a:tabLst>
            </a:pPr>
            <a:r>
              <a:rPr lang="it-IT" sz="1600" dirty="0">
                <a:latin typeface="Calibri" pitchFamily="34"/>
                <a:cs typeface="Calibri" pitchFamily="34"/>
              </a:rPr>
              <a:t>Hôpitaux / Spécialistes</a:t>
            </a:r>
          </a:p>
          <a:p>
            <a:pPr lvl="1">
              <a:lnSpc>
                <a:spcPct val="107000"/>
              </a:lnSpc>
              <a:spcBef>
                <a:spcPts val="601"/>
              </a:spcBef>
              <a:spcAft>
                <a:spcPts val="601"/>
              </a:spcAft>
              <a:buClr>
                <a:srgbClr val="C01E24"/>
              </a:buClr>
              <a:buSzPct val="120000"/>
              <a:buFont typeface="Arial" pitchFamily="32"/>
              <a:buChar char="•"/>
              <a:tabLst>
                <a:tab pos="272880" algn="l"/>
              </a:tabLst>
            </a:pPr>
            <a:r>
              <a:rPr lang="it-IT" sz="1600" dirty="0">
                <a:latin typeface="Calibri" pitchFamily="34"/>
                <a:cs typeface="Calibri" pitchFamily="34"/>
              </a:rPr>
              <a:t>Soins dentaires</a:t>
            </a:r>
          </a:p>
          <a:p>
            <a:pPr lvl="1">
              <a:lnSpc>
                <a:spcPct val="107000"/>
              </a:lnSpc>
              <a:spcBef>
                <a:spcPts val="601"/>
              </a:spcBef>
              <a:spcAft>
                <a:spcPts val="601"/>
              </a:spcAft>
              <a:buClr>
                <a:srgbClr val="C01E24"/>
              </a:buClr>
              <a:buSzPct val="120000"/>
              <a:buFont typeface="Arial" pitchFamily="32"/>
              <a:buChar char="•"/>
              <a:tabLst>
                <a:tab pos="272880" algn="l"/>
              </a:tabLst>
            </a:pPr>
            <a:r>
              <a:rPr lang="it-IT" sz="1600" dirty="0">
                <a:latin typeface="Calibri" pitchFamily="34"/>
                <a:cs typeface="Calibri" pitchFamily="34"/>
              </a:rPr>
              <a:t>Psychologues</a:t>
            </a:r>
          </a:p>
          <a:p>
            <a:pPr lvl="1">
              <a:lnSpc>
                <a:spcPct val="107000"/>
              </a:lnSpc>
              <a:spcBef>
                <a:spcPts val="601"/>
              </a:spcBef>
              <a:spcAft>
                <a:spcPts val="601"/>
              </a:spcAft>
              <a:buClr>
                <a:srgbClr val="C01E24"/>
              </a:buClr>
              <a:buSzPct val="120000"/>
              <a:buFont typeface="Arial" pitchFamily="32"/>
              <a:buChar char="•"/>
              <a:tabLst>
                <a:tab pos="272880" algn="l"/>
              </a:tabLst>
            </a:pPr>
            <a:r>
              <a:rPr lang="it-IT" sz="1600" dirty="0">
                <a:latin typeface="Calibri" pitchFamily="34"/>
                <a:cs typeface="Calibri" pitchFamily="34"/>
              </a:rPr>
              <a:t>Médicaments</a:t>
            </a:r>
          </a:p>
          <a:p>
            <a:pPr lvl="1" algn="just">
              <a:lnSpc>
                <a:spcPct val="107000"/>
              </a:lnSpc>
              <a:spcBef>
                <a:spcPts val="601"/>
              </a:spcBef>
              <a:spcAft>
                <a:spcPts val="799"/>
              </a:spcAft>
              <a:buClr>
                <a:srgbClr val="C01E24"/>
              </a:buClr>
              <a:buSzPct val="120000"/>
              <a:buFont typeface="Arial" pitchFamily="32"/>
              <a:buChar char="•"/>
              <a:tabLst>
                <a:tab pos="272880" algn="l"/>
              </a:tabLst>
            </a:pPr>
            <a:r>
              <a:rPr lang="it-IT" sz="1600" dirty="0">
                <a:latin typeface="Calibri" pitchFamily="34"/>
                <a:cs typeface="Calibri" pitchFamily="34"/>
              </a:rPr>
              <a:t>Vaccinations</a:t>
            </a:r>
          </a:p>
          <a:p>
            <a:pPr marL="769938" lvl="1" indent="-312738">
              <a:lnSpc>
                <a:spcPct val="120000"/>
              </a:lnSpc>
              <a:tabLst>
                <a:tab pos="273050" algn="l"/>
              </a:tabLst>
            </a:pPr>
            <a:endParaRPr lang="el-GR" sz="1800" dirty="0"/>
          </a:p>
        </p:txBody>
      </p:sp>
      <p:pic>
        <p:nvPicPr>
          <p:cNvPr id="6" name="Grafik 2">
            <a:extLst>
              <a:ext uri="{FF2B5EF4-FFF2-40B4-BE49-F238E27FC236}">
                <a16:creationId xmlns:a16="http://schemas.microsoft.com/office/drawing/2014/main" id="{3992F09A-FD36-92B9-501D-22959A06C0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119424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Synthèse du Module 4</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8755117" y="-3932"/>
            <a:ext cx="3435624" cy="24504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training program</a:t>
            </a:r>
            <a:endParaRPr lang="en-US" sz="16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8" name="Google Shape;587;p47"/>
          <p:cNvSpPr txBox="1">
            <a:spLocks/>
          </p:cNvSpPr>
          <p:nvPr/>
        </p:nvSpPr>
        <p:spPr>
          <a:xfrm>
            <a:off x="858115" y="2144985"/>
            <a:ext cx="6007270" cy="4178300"/>
          </a:xfrm>
          <a:prstGeom prst="rect">
            <a:avLst/>
          </a:prstGeom>
          <a:noFill/>
          <a:ln w="9525" cap="flat" cmpd="sng">
            <a:solidFill>
              <a:schemeClr val="lt1"/>
            </a:solidFill>
            <a:prstDash val="solid"/>
            <a:round/>
            <a:headEnd type="none" w="sm" len="sm"/>
            <a:tailEnd type="none" w="sm" len="sm"/>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hangingPunct="1">
              <a:lnSpc>
                <a:spcPct val="110000"/>
              </a:lnSpc>
              <a:spcBef>
                <a:spcPts val="601"/>
              </a:spcBef>
              <a:spcAft>
                <a:spcPts val="601"/>
              </a:spcAft>
              <a:buClr>
                <a:srgbClr val="C00000"/>
              </a:buClr>
              <a:buSzPct val="120000"/>
              <a:buFont typeface="Wingdings"/>
              <a:buChar char="§"/>
              <a:tabLst/>
            </a:pPr>
            <a:r>
              <a:rPr lang="it-IT" sz="2400" b="1" i="0" u="none" strike="noStrike" spc="0" dirty="0">
                <a:solidFill>
                  <a:srgbClr val="000000"/>
                </a:solidFill>
                <a:latin typeface="Calibri" pitchFamily="18"/>
                <a:ea typeface="Arial" pitchFamily="2"/>
                <a:cs typeface="Tahoma" pitchFamily="2"/>
              </a:rPr>
              <a:t>Développer ses compétences numériques</a:t>
            </a:r>
          </a:p>
          <a:p>
            <a:pPr lvl="1">
              <a:lnSpc>
                <a:spcPct val="110000"/>
              </a:lnSpc>
              <a:buClr>
                <a:srgbClr val="C00000"/>
              </a:buClr>
              <a:buFont typeface="Arial" panose="020B0604020202020204" pitchFamily="34" charset="0"/>
              <a:buChar char="•"/>
            </a:pPr>
            <a:r>
              <a:rPr lang="fr-FR" sz="2000" dirty="0"/>
              <a:t>Les différences</a:t>
            </a:r>
            <a:r>
              <a:rPr lang="en-US" sz="2000" dirty="0"/>
              <a:t> </a:t>
            </a:r>
            <a:r>
              <a:rPr lang="fr-FR" sz="2000" dirty="0"/>
              <a:t>entre</a:t>
            </a:r>
            <a:r>
              <a:rPr lang="en-US" sz="2000" dirty="0"/>
              <a:t> </a:t>
            </a:r>
            <a:r>
              <a:rPr lang="fr-FR" sz="2000" dirty="0"/>
              <a:t>les</a:t>
            </a:r>
            <a:r>
              <a:rPr lang="it-IT" sz="2000" b="0" i="0" u="none" strike="noStrike" spc="0" dirty="0">
                <a:solidFill>
                  <a:srgbClr val="000000"/>
                </a:solidFill>
                <a:latin typeface="Calibri" pitchFamily="18"/>
                <a:ea typeface="Arial" pitchFamily="2"/>
                <a:cs typeface="Tahoma" pitchFamily="2"/>
              </a:rPr>
              <a:t> </a:t>
            </a:r>
            <a:r>
              <a:rPr lang="fr-FR" sz="2000" b="0" i="0" u="none" strike="noStrike" spc="0" dirty="0">
                <a:solidFill>
                  <a:srgbClr val="000000"/>
                </a:solidFill>
                <a:latin typeface="Calibri" pitchFamily="18"/>
                <a:ea typeface="Arial" pitchFamily="2"/>
                <a:cs typeface="Tahoma" pitchFamily="2"/>
              </a:rPr>
              <a:t>appareils</a:t>
            </a:r>
            <a:r>
              <a:rPr lang="it-IT" sz="2000" b="0" i="0" u="none" strike="noStrike" spc="0" dirty="0">
                <a:solidFill>
                  <a:srgbClr val="000000"/>
                </a:solidFill>
                <a:latin typeface="Calibri" pitchFamily="18"/>
                <a:ea typeface="Arial" pitchFamily="2"/>
                <a:cs typeface="Tahoma" pitchFamily="2"/>
              </a:rPr>
              <a:t> </a:t>
            </a:r>
            <a:r>
              <a:rPr lang="fr-FR" sz="2000" b="0" i="0" u="none" strike="noStrike" spc="0" dirty="0">
                <a:solidFill>
                  <a:srgbClr val="000000"/>
                </a:solidFill>
                <a:latin typeface="Calibri" pitchFamily="18"/>
                <a:ea typeface="Arial" pitchFamily="2"/>
                <a:cs typeface="Tahoma" pitchFamily="2"/>
              </a:rPr>
              <a:t>électroniques</a:t>
            </a:r>
          </a:p>
          <a:p>
            <a:pPr lvl="1">
              <a:lnSpc>
                <a:spcPct val="110000"/>
              </a:lnSpc>
              <a:buClr>
                <a:srgbClr val="C00000"/>
              </a:buClr>
              <a:buFont typeface="Arial" panose="020B0604020202020204" pitchFamily="34" charset="0"/>
              <a:buChar char="•"/>
            </a:pPr>
            <a:r>
              <a:rPr lang="fr-FR" sz="2000" b="0" i="0" u="none" strike="noStrike" spc="0" dirty="0">
                <a:solidFill>
                  <a:srgbClr val="000000"/>
                </a:solidFill>
                <a:latin typeface="Calibri" pitchFamily="18"/>
                <a:ea typeface="Arial" pitchFamily="2"/>
                <a:cs typeface="Tahoma" pitchFamily="2"/>
              </a:rPr>
              <a:t>Comment effectuer une recherche sur Internet</a:t>
            </a:r>
          </a:p>
          <a:p>
            <a:pPr lvl="1">
              <a:lnSpc>
                <a:spcPct val="110000"/>
              </a:lnSpc>
              <a:buClr>
                <a:srgbClr val="C00000"/>
              </a:buClr>
              <a:buFont typeface="Arial" panose="020B0604020202020204" pitchFamily="34" charset="0"/>
              <a:buChar char="•"/>
            </a:pPr>
            <a:r>
              <a:rPr lang="fr-FR" sz="2000" b="0" i="0" u="none" strike="noStrike" spc="0" dirty="0">
                <a:solidFill>
                  <a:srgbClr val="000000"/>
                </a:solidFill>
                <a:latin typeface="Calibri" pitchFamily="18"/>
                <a:ea typeface="Arial" pitchFamily="2"/>
                <a:cs typeface="Tahoma" pitchFamily="2"/>
              </a:rPr>
              <a:t>Concepts et conseils de base pour la sécurité et la confidentialité dans l'environnement numérique.</a:t>
            </a:r>
          </a:p>
          <a:p>
            <a:pPr lvl="1">
              <a:lnSpc>
                <a:spcPct val="110000"/>
              </a:lnSpc>
              <a:buClr>
                <a:srgbClr val="C00000"/>
              </a:buClr>
              <a:buFont typeface="Arial" panose="020B0604020202020204" pitchFamily="34" charset="0"/>
              <a:buChar char="•"/>
            </a:pPr>
            <a:r>
              <a:rPr lang="fr-029" sz="2000" b="0" i="0" u="none" strike="noStrike" spc="0" dirty="0">
                <a:solidFill>
                  <a:srgbClr val="000000"/>
                </a:solidFill>
                <a:latin typeface="Calibri" pitchFamily="18"/>
                <a:ea typeface="Arial" pitchFamily="2"/>
                <a:cs typeface="Tahoma" pitchFamily="2"/>
              </a:rPr>
              <a:t>Discussion autour des outils permettant une communication formelle dans l'environnement numérique.</a:t>
            </a:r>
          </a:p>
        </p:txBody>
      </p:sp>
      <p:pic>
        <p:nvPicPr>
          <p:cNvPr id="6" name="Grafik 2">
            <a:extLst>
              <a:ext uri="{FF2B5EF4-FFF2-40B4-BE49-F238E27FC236}">
                <a16:creationId xmlns:a16="http://schemas.microsoft.com/office/drawing/2014/main" id="{2B140600-8022-A6DE-754D-2769D9924A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9874242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70845C-646F-42C1-997A-D57C1D5965C8}">
  <ds:schemaRefs>
    <ds:schemaRef ds:uri="http://purl.org/dc/elements/1.1/"/>
    <ds:schemaRef ds:uri="f31421c9-628b-4b4d-907b-e4fb7eb6347f"/>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3DA6455-F80E-4111-A185-1AD64E17F4C8}">
  <ds:schemaRefs>
    <ds:schemaRef ds:uri="http://schemas.microsoft.com/sharepoint/v3/contenttype/forms"/>
  </ds:schemaRefs>
</ds:datastoreItem>
</file>

<file path=customXml/itemProps3.xml><?xml version="1.0" encoding="utf-8"?>
<ds:datastoreItem xmlns:ds="http://schemas.openxmlformats.org/officeDocument/2006/customXml" ds:itemID="{C5AEE793-A0EF-41FA-9F12-199A41A7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TotalTime>
  <Words>921</Words>
  <Application>Microsoft Office PowerPoint</Application>
  <PresentationFormat>Grand écran</PresentationFormat>
  <Paragraphs>120</Paragraphs>
  <Slides>14</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Abadi Extra Light</vt:lpstr>
      <vt:lpstr>Arial</vt:lpstr>
      <vt:lpstr>Calibri</vt:lpstr>
      <vt:lpstr>Calibri Light</vt:lpstr>
      <vt:lpstr>Gill Sans Nova</vt:lpstr>
      <vt:lpstr>Impact</vt:lpstr>
      <vt:lpstr>Roboto</vt:lpstr>
      <vt:lpstr>Wingdings</vt:lpstr>
      <vt:lpstr>Θέμα του Office</vt:lpstr>
      <vt:lpstr>Présentation PowerPoint</vt:lpstr>
      <vt:lpstr>Partenaires</vt:lpstr>
      <vt:lpstr>Objectifs</vt:lpstr>
      <vt:lpstr>Section 6.2.4 Synthèse du programme de formation</vt:lpstr>
      <vt:lpstr>Synthèse du Module 1</vt:lpstr>
      <vt:lpstr>Synthèse du Module 1</vt:lpstr>
      <vt:lpstr>Synthèse du Module 2</vt:lpstr>
      <vt:lpstr>Synthèse du Module 3</vt:lpstr>
      <vt:lpstr>Synthèse du Module 4</vt:lpstr>
      <vt:lpstr>Synthèse du Module 5</vt:lpstr>
      <vt:lpstr>Synthèse du Module 6</vt:lpstr>
      <vt:lpstr>Évaluation du programme de formation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emeline mercier</cp:lastModifiedBy>
  <cp:revision>131</cp:revision>
  <dcterms:created xsi:type="dcterms:W3CDTF">2020-06-02T13:31:56Z</dcterms:created>
  <dcterms:modified xsi:type="dcterms:W3CDTF">2022-10-18T07:42:12Z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