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6" r:id="rId5"/>
  </p:sldMasterIdLst>
  <p:notesMasterIdLst>
    <p:notesMasterId r:id="rId42"/>
  </p:notesMasterIdLst>
  <p:sldIdLst>
    <p:sldId id="256" r:id="rId6"/>
    <p:sldId id="257" r:id="rId7"/>
    <p:sldId id="336" r:id="rId8"/>
    <p:sldId id="260" r:id="rId9"/>
    <p:sldId id="261" r:id="rId10"/>
    <p:sldId id="313" r:id="rId11"/>
    <p:sldId id="308" r:id="rId12"/>
    <p:sldId id="310" r:id="rId13"/>
    <p:sldId id="309" r:id="rId14"/>
    <p:sldId id="311" r:id="rId15"/>
    <p:sldId id="288" r:id="rId16"/>
    <p:sldId id="314" r:id="rId17"/>
    <p:sldId id="299" r:id="rId18"/>
    <p:sldId id="315" r:id="rId19"/>
    <p:sldId id="316" r:id="rId20"/>
    <p:sldId id="317" r:id="rId21"/>
    <p:sldId id="318" r:id="rId22"/>
    <p:sldId id="319" r:id="rId23"/>
    <p:sldId id="320" r:id="rId24"/>
    <p:sldId id="321" r:id="rId25"/>
    <p:sldId id="322" r:id="rId26"/>
    <p:sldId id="323" r:id="rId27"/>
    <p:sldId id="312" r:id="rId28"/>
    <p:sldId id="324" r:id="rId29"/>
    <p:sldId id="325" r:id="rId30"/>
    <p:sldId id="326" r:id="rId31"/>
    <p:sldId id="327" r:id="rId32"/>
    <p:sldId id="302" r:id="rId33"/>
    <p:sldId id="328" r:id="rId34"/>
    <p:sldId id="329" r:id="rId35"/>
    <p:sldId id="330" r:id="rId36"/>
    <p:sldId id="331" r:id="rId37"/>
    <p:sldId id="332" r:id="rId38"/>
    <p:sldId id="334" r:id="rId39"/>
    <p:sldId id="335" r:id="rId40"/>
    <p:sldId id="307" r:id="rId41"/>
  </p:sldIdLst>
  <p:sldSz cx="12192000" cy="6858000"/>
  <p:notesSz cx="6858000" cy="9144000"/>
  <p:embeddedFontLst>
    <p:embeddedFont>
      <p:font typeface="Calibri" panose="020F0502020204030204" pitchFamily="34" charset="0"/>
      <p:regular r:id="rId43"/>
      <p:bold r:id="rId44"/>
      <p:italic r:id="rId45"/>
      <p:boldItalic r:id="rId46"/>
    </p:embeddedFont>
    <p:embeddedFont>
      <p:font typeface="Gill Sans" panose="020B0604020202020204" charset="0"/>
      <p:regular r:id="rId47"/>
      <p:bold r:id="rId48"/>
    </p:embeddedFont>
    <p:embeddedFont>
      <p:font typeface="Impact" panose="020B0806030902050204" pitchFamily="34" charset="0"/>
      <p:regular r:id="rId49"/>
    </p:embeddedFont>
    <p:embeddedFont>
      <p:font typeface="Roboto" panose="02000000000000000000" pitchFamily="2"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7" roundtripDataSignature="AMtx7miIr0Rh4C+wLfKjiE2OqssR48VlZ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y Wielga" initials=""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a:srgbClr val="C01E24"/>
    <a:srgbClr val="FAAC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F8897A-D9A4-47CF-BBBE-CBA0D5ADCAD3}" v="1" dt="2022-07-29T11:02:18.5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108" y="4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68"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3.fntdata"/><Relationship Id="rId53" Type="http://schemas.openxmlformats.org/officeDocument/2006/relationships/font" Target="fonts/font11.fntdata"/><Relationship Id="rId7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7.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2.fntdata"/><Relationship Id="rId52" Type="http://schemas.openxmlformats.org/officeDocument/2006/relationships/font" Target="fonts/font10.fntdata"/><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1.fntdata"/><Relationship Id="rId48" Type="http://schemas.openxmlformats.org/officeDocument/2006/relationships/font" Target="fonts/font6.fntdata"/><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font" Target="fonts/font9.fntdata"/><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4.fntdata"/><Relationship Id="rId67"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5CF8897A-D9A4-47CF-BBBE-CBA0D5ADCAD3}"/>
    <pc:docChg chg="undo custSel addSld delSld modSld">
      <pc:chgData name="pantelis balaouras" userId="25e8755020fc1734" providerId="LiveId" clId="{5CF8897A-D9A4-47CF-BBBE-CBA0D5ADCAD3}" dt="2022-08-23T11:29:07.140" v="8"/>
      <pc:docMkLst>
        <pc:docMk/>
      </pc:docMkLst>
      <pc:sldChg chg="modSp mod">
        <pc:chgData name="pantelis balaouras" userId="25e8755020fc1734" providerId="LiveId" clId="{5CF8897A-D9A4-47CF-BBBE-CBA0D5ADCAD3}" dt="2022-07-29T11:02:06.600" v="3" actId="27636"/>
        <pc:sldMkLst>
          <pc:docMk/>
          <pc:sldMk cId="0" sldId="256"/>
        </pc:sldMkLst>
        <pc:spChg chg="mod">
          <ac:chgData name="pantelis balaouras" userId="25e8755020fc1734" providerId="LiveId" clId="{5CF8897A-D9A4-47CF-BBBE-CBA0D5ADCAD3}" dt="2022-07-29T11:02:06.600" v="3" actId="27636"/>
          <ac:spMkLst>
            <pc:docMk/>
            <pc:sldMk cId="0" sldId="256"/>
            <ac:spMk id="64" creationId="{00000000-0000-0000-0000-000000000000}"/>
          </ac:spMkLst>
        </pc:spChg>
      </pc:sldChg>
      <pc:sldChg chg="del">
        <pc:chgData name="pantelis balaouras" userId="25e8755020fc1734" providerId="LiveId" clId="{5CF8897A-D9A4-47CF-BBBE-CBA0D5ADCAD3}" dt="2022-07-29T11:02:21.687" v="5" actId="47"/>
        <pc:sldMkLst>
          <pc:docMk/>
          <pc:sldMk cId="0" sldId="259"/>
        </pc:sldMkLst>
      </pc:sldChg>
      <pc:sldChg chg="modSp add mod setBg">
        <pc:chgData name="pantelis balaouras" userId="25e8755020fc1734" providerId="LiveId" clId="{5CF8897A-D9A4-47CF-BBBE-CBA0D5ADCAD3}" dt="2022-08-23T11:29:07.140" v="8"/>
        <pc:sldMkLst>
          <pc:docMk/>
          <pc:sldMk cId="0" sldId="336"/>
        </pc:sldMkLst>
        <pc:spChg chg="mod">
          <ac:chgData name="pantelis balaouras" userId="25e8755020fc1734" providerId="LiveId" clId="{5CF8897A-D9A4-47CF-BBBE-CBA0D5ADCAD3}" dt="2022-08-23T11:29:07.140" v="8"/>
          <ac:spMkLst>
            <pc:docMk/>
            <pc:sldMk cId="0" sldId="336"/>
            <ac:spMk id="36" creationId="{00000000-0000-0000-0000-000000000000}"/>
          </ac:spMkLst>
        </pc:spChg>
        <pc:picChg chg="mod">
          <ac:chgData name="pantelis balaouras" userId="25e8755020fc1734" providerId="LiveId" clId="{5CF8897A-D9A4-47CF-BBBE-CBA0D5ADCAD3}" dt="2022-07-29T11:02:28.100" v="6" actId="1076"/>
          <ac:picMkLst>
            <pc:docMk/>
            <pc:sldMk cId="0" sldId="336"/>
            <ac:picMk id="131" creationId="{00000000-0000-0000-0000-00000000000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ED76A7-72B2-4213-B60C-E85F410F0D3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B6C0E79-2CFE-47C8-A85E-56D20425B40F}">
      <dgm:prSet custT="1"/>
      <dgm:spPr>
        <a:solidFill>
          <a:schemeClr val="bg1">
            <a:lumMod val="95000"/>
          </a:schemeClr>
        </a:solidFill>
        <a:ln>
          <a:solidFill>
            <a:srgbClr val="002060"/>
          </a:solidFill>
        </a:ln>
      </dgm:spPr>
      <dgm:t>
        <a:bodyPr/>
        <a:lstStyle/>
        <a:p>
          <a:r>
            <a:rPr lang="en-GB" sz="2400" b="1" dirty="0">
              <a:solidFill>
                <a:srgbClr val="0070C0"/>
              </a:solidFill>
              <a:latin typeface="Calibri" panose="020F0502020204030204" pitchFamily="34" charset="0"/>
              <a:cs typeface="Calibri" panose="020F0502020204030204" pitchFamily="34" charset="0"/>
            </a:rPr>
            <a:t>Was war für Sie in der letzten Sitzung am wichtigsten?</a:t>
          </a:r>
          <a:endParaRPr lang="en-US" sz="2400" dirty="0">
            <a:solidFill>
              <a:srgbClr val="0070C0"/>
            </a:solidFill>
            <a:latin typeface="Calibri" panose="020F0502020204030204" pitchFamily="34" charset="0"/>
            <a:cs typeface="Calibri" panose="020F0502020204030204" pitchFamily="34" charset="0"/>
          </a:endParaRPr>
        </a:p>
      </dgm:t>
    </dgm:pt>
    <dgm:pt modelId="{81DFDA25-6222-497A-857D-2A0570E58044}" type="parTrans" cxnId="{B7BC0A32-2AAD-44EB-897A-1DDC91648EEC}">
      <dgm:prSet/>
      <dgm:spPr/>
      <dgm:t>
        <a:bodyPr/>
        <a:lstStyle/>
        <a:p>
          <a:endParaRPr lang="en-US"/>
        </a:p>
      </dgm:t>
    </dgm:pt>
    <dgm:pt modelId="{F81E8A16-EE32-45C6-8ADF-5720FAA7F374}" type="sibTrans" cxnId="{B7BC0A32-2AAD-44EB-897A-1DDC91648EEC}">
      <dgm:prSet/>
      <dgm:spPr/>
      <dgm:t>
        <a:bodyPr/>
        <a:lstStyle/>
        <a:p>
          <a:endParaRPr lang="en-US"/>
        </a:p>
      </dgm:t>
    </dgm:pt>
    <dgm:pt modelId="{12958B29-C93B-4E00-8957-7B76F3CE65F9}">
      <dgm:prSet custT="1"/>
      <dgm:spPr>
        <a:solidFill>
          <a:schemeClr val="bg1">
            <a:lumMod val="95000"/>
          </a:schemeClr>
        </a:solidFill>
        <a:ln>
          <a:solidFill>
            <a:srgbClr val="002060"/>
          </a:solidFill>
        </a:ln>
      </dgm:spPr>
      <dgm:t>
        <a:bodyPr/>
        <a:lstStyle/>
        <a:p>
          <a:r>
            <a:rPr lang="en-GB" sz="2400" b="1" dirty="0">
              <a:solidFill>
                <a:srgbClr val="0070C0"/>
              </a:solidFill>
              <a:latin typeface="Calibri" panose="020F0502020204030204" pitchFamily="34" charset="0"/>
              <a:cs typeface="Calibri" panose="020F0502020204030204" pitchFamily="34" charset="0"/>
            </a:rPr>
            <a:t>Welche ist für Sie die </a:t>
          </a:r>
          <a:r>
            <a:rPr lang="en-GB" sz="2400" b="1" dirty="0" err="1">
              <a:solidFill>
                <a:srgbClr val="0070C0"/>
              </a:solidFill>
              <a:latin typeface="Calibri" panose="020F0502020204030204" pitchFamily="34" charset="0"/>
              <a:cs typeface="Calibri" panose="020F0502020204030204" pitchFamily="34" charset="0"/>
            </a:rPr>
            <a:t>wichtigste</a:t>
          </a:r>
          <a:r>
            <a:rPr lang="en-GB" sz="2400" b="1" dirty="0">
              <a:solidFill>
                <a:srgbClr val="0070C0"/>
              </a:solidFill>
              <a:latin typeface="Calibri" panose="020F0502020204030204" pitchFamily="34" charset="0"/>
              <a:cs typeface="Calibri" panose="020F0502020204030204" pitchFamily="34" charset="0"/>
            </a:rPr>
            <a:t> Dimension der </a:t>
          </a:r>
          <a:r>
            <a:rPr lang="en-GB" sz="2400" b="1" dirty="0" err="1">
              <a:solidFill>
                <a:srgbClr val="0070C0"/>
              </a:solidFill>
              <a:latin typeface="Calibri" panose="020F0502020204030204" pitchFamily="34" charset="0"/>
              <a:cs typeface="Calibri" panose="020F0502020204030204" pitchFamily="34" charset="0"/>
            </a:rPr>
            <a:t>digitalen</a:t>
          </a:r>
          <a:r>
            <a:rPr lang="en-GB" sz="2400" b="1" dirty="0">
              <a:solidFill>
                <a:srgbClr val="0070C0"/>
              </a:solidFill>
              <a:latin typeface="Calibri" panose="020F0502020204030204" pitchFamily="34" charset="0"/>
              <a:cs typeface="Calibri" panose="020F0502020204030204" pitchFamily="34" charset="0"/>
            </a:rPr>
            <a:t> </a:t>
          </a:r>
          <a:r>
            <a:rPr lang="en-GB" sz="2400" b="1" dirty="0" err="1">
              <a:solidFill>
                <a:srgbClr val="0070C0"/>
              </a:solidFill>
              <a:latin typeface="Calibri" panose="020F0502020204030204" pitchFamily="34" charset="0"/>
              <a:cs typeface="Calibri" panose="020F0502020204030204" pitchFamily="34" charset="0"/>
            </a:rPr>
            <a:t>Gesundheitskompetenz</a:t>
          </a:r>
          <a:r>
            <a:rPr lang="en-GB" sz="2400" b="1" dirty="0">
              <a:solidFill>
                <a:srgbClr val="0070C0"/>
              </a:solidFill>
              <a:latin typeface="Calibri" panose="020F0502020204030204" pitchFamily="34" charset="0"/>
              <a:cs typeface="Calibri" panose="020F0502020204030204" pitchFamily="34" charset="0"/>
            </a:rPr>
            <a:t>?</a:t>
          </a:r>
          <a:endParaRPr lang="en-US" sz="2400" dirty="0">
            <a:solidFill>
              <a:srgbClr val="0070C0"/>
            </a:solidFill>
            <a:latin typeface="Calibri" panose="020F0502020204030204" pitchFamily="34" charset="0"/>
            <a:cs typeface="Calibri" panose="020F0502020204030204" pitchFamily="34" charset="0"/>
          </a:endParaRPr>
        </a:p>
      </dgm:t>
    </dgm:pt>
    <dgm:pt modelId="{6D408ED5-ED84-411F-89E2-44169397F0B1}" type="parTrans" cxnId="{8357EBC9-363F-41B3-BC86-15131A46817C}">
      <dgm:prSet/>
      <dgm:spPr/>
      <dgm:t>
        <a:bodyPr/>
        <a:lstStyle/>
        <a:p>
          <a:endParaRPr lang="en-US"/>
        </a:p>
      </dgm:t>
    </dgm:pt>
    <dgm:pt modelId="{F7FFE997-372E-4AB3-9956-8FDCD7A1972D}" type="sibTrans" cxnId="{8357EBC9-363F-41B3-BC86-15131A46817C}">
      <dgm:prSet/>
      <dgm:spPr/>
      <dgm:t>
        <a:bodyPr/>
        <a:lstStyle/>
        <a:p>
          <a:endParaRPr lang="en-US"/>
        </a:p>
      </dgm:t>
    </dgm:pt>
    <dgm:pt modelId="{14D54255-5543-4C24-B595-747806F984B4}">
      <dgm:prSet custT="1"/>
      <dgm:spPr>
        <a:solidFill>
          <a:schemeClr val="bg1">
            <a:lumMod val="95000"/>
          </a:schemeClr>
        </a:solidFill>
        <a:ln>
          <a:solidFill>
            <a:srgbClr val="002060"/>
          </a:solidFill>
        </a:ln>
      </dgm:spPr>
      <dgm:t>
        <a:bodyPr/>
        <a:lstStyle/>
        <a:p>
          <a:r>
            <a:rPr lang="en-GB" sz="2400" b="1" dirty="0">
              <a:solidFill>
                <a:srgbClr val="0070C0"/>
              </a:solidFill>
              <a:latin typeface="Calibri" panose="020F0502020204030204" pitchFamily="34" charset="0"/>
              <a:cs typeface="Calibri" panose="020F0502020204030204" pitchFamily="34" charset="0"/>
            </a:rPr>
            <a:t>Welches sind die wichtigsten/problematischsten Gesundheitsthemen für Sie?</a:t>
          </a:r>
          <a:endParaRPr lang="en-US" sz="2400" dirty="0">
            <a:solidFill>
              <a:srgbClr val="0070C0"/>
            </a:solidFill>
            <a:latin typeface="Calibri" panose="020F0502020204030204" pitchFamily="34" charset="0"/>
            <a:cs typeface="Calibri" panose="020F0502020204030204" pitchFamily="34" charset="0"/>
          </a:endParaRPr>
        </a:p>
      </dgm:t>
    </dgm:pt>
    <dgm:pt modelId="{D5385C16-0237-465B-98F8-E9EB05941845}" type="parTrans" cxnId="{6B147B98-4A14-4B37-A5A1-410C275D64C3}">
      <dgm:prSet/>
      <dgm:spPr/>
      <dgm:t>
        <a:bodyPr/>
        <a:lstStyle/>
        <a:p>
          <a:endParaRPr lang="en-US"/>
        </a:p>
      </dgm:t>
    </dgm:pt>
    <dgm:pt modelId="{EC81BC70-99B8-4593-881F-E50CAC278CEF}" type="sibTrans" cxnId="{6B147B98-4A14-4B37-A5A1-410C275D64C3}">
      <dgm:prSet/>
      <dgm:spPr/>
      <dgm:t>
        <a:bodyPr/>
        <a:lstStyle/>
        <a:p>
          <a:endParaRPr lang="en-US"/>
        </a:p>
      </dgm:t>
    </dgm:pt>
    <dgm:pt modelId="{662521E1-EAC9-4573-86C7-5558EB46F22C}" type="pres">
      <dgm:prSet presAssocID="{3EED76A7-72B2-4213-B60C-E85F410F0D34}" presName="linear" presStyleCnt="0">
        <dgm:presLayoutVars>
          <dgm:animLvl val="lvl"/>
          <dgm:resizeHandles val="exact"/>
        </dgm:presLayoutVars>
      </dgm:prSet>
      <dgm:spPr/>
    </dgm:pt>
    <dgm:pt modelId="{6D11118C-D97D-458F-B2AD-DFE12D6E844C}" type="pres">
      <dgm:prSet presAssocID="{8B6C0E79-2CFE-47C8-A85E-56D20425B40F}" presName="parentText" presStyleLbl="node1" presStyleIdx="0" presStyleCnt="3" custScaleY="90145">
        <dgm:presLayoutVars>
          <dgm:chMax val="0"/>
          <dgm:bulletEnabled val="1"/>
        </dgm:presLayoutVars>
      </dgm:prSet>
      <dgm:spPr/>
    </dgm:pt>
    <dgm:pt modelId="{883F43BE-D1D4-4962-8CCA-DDDC7765C83A}" type="pres">
      <dgm:prSet presAssocID="{F81E8A16-EE32-45C6-8ADF-5720FAA7F374}" presName="spacer" presStyleCnt="0"/>
      <dgm:spPr/>
    </dgm:pt>
    <dgm:pt modelId="{D2D7C50B-8316-45FF-BF3C-31092745B7B0}" type="pres">
      <dgm:prSet presAssocID="{12958B29-C93B-4E00-8957-7B76F3CE65F9}" presName="parentText" presStyleLbl="node1" presStyleIdx="1" presStyleCnt="3">
        <dgm:presLayoutVars>
          <dgm:chMax val="0"/>
          <dgm:bulletEnabled val="1"/>
        </dgm:presLayoutVars>
      </dgm:prSet>
      <dgm:spPr/>
    </dgm:pt>
    <dgm:pt modelId="{4F68AED5-1790-4507-8D15-6DE6E3D6D31C}" type="pres">
      <dgm:prSet presAssocID="{F7FFE997-372E-4AB3-9956-8FDCD7A1972D}" presName="spacer" presStyleCnt="0"/>
      <dgm:spPr/>
    </dgm:pt>
    <dgm:pt modelId="{DF11F108-A9EA-4D82-A08C-C51ED246A4D6}" type="pres">
      <dgm:prSet presAssocID="{14D54255-5543-4C24-B595-747806F984B4}" presName="parentText" presStyleLbl="node1" presStyleIdx="2" presStyleCnt="3">
        <dgm:presLayoutVars>
          <dgm:chMax val="0"/>
          <dgm:bulletEnabled val="1"/>
        </dgm:presLayoutVars>
      </dgm:prSet>
      <dgm:spPr/>
    </dgm:pt>
  </dgm:ptLst>
  <dgm:cxnLst>
    <dgm:cxn modelId="{38437C2C-0C2F-4261-8828-381A8D9AC599}" type="presOf" srcId="{12958B29-C93B-4E00-8957-7B76F3CE65F9}" destId="{D2D7C50B-8316-45FF-BF3C-31092745B7B0}" srcOrd="0" destOrd="0" presId="urn:microsoft.com/office/officeart/2005/8/layout/vList2"/>
    <dgm:cxn modelId="{B7BC0A32-2AAD-44EB-897A-1DDC91648EEC}" srcId="{3EED76A7-72B2-4213-B60C-E85F410F0D34}" destId="{8B6C0E79-2CFE-47C8-A85E-56D20425B40F}" srcOrd="0" destOrd="0" parTransId="{81DFDA25-6222-497A-857D-2A0570E58044}" sibTransId="{F81E8A16-EE32-45C6-8ADF-5720FAA7F374}"/>
    <dgm:cxn modelId="{3BBD588E-77E1-442B-B66D-B82812198901}" type="presOf" srcId="{3EED76A7-72B2-4213-B60C-E85F410F0D34}" destId="{662521E1-EAC9-4573-86C7-5558EB46F22C}" srcOrd="0" destOrd="0" presId="urn:microsoft.com/office/officeart/2005/8/layout/vList2"/>
    <dgm:cxn modelId="{6B147B98-4A14-4B37-A5A1-410C275D64C3}" srcId="{3EED76A7-72B2-4213-B60C-E85F410F0D34}" destId="{14D54255-5543-4C24-B595-747806F984B4}" srcOrd="2" destOrd="0" parTransId="{D5385C16-0237-465B-98F8-E9EB05941845}" sibTransId="{EC81BC70-99B8-4593-881F-E50CAC278CEF}"/>
    <dgm:cxn modelId="{00FC3E9C-EE10-410D-B857-931C93FF25C5}" type="presOf" srcId="{8B6C0E79-2CFE-47C8-A85E-56D20425B40F}" destId="{6D11118C-D97D-458F-B2AD-DFE12D6E844C}" srcOrd="0" destOrd="0" presId="urn:microsoft.com/office/officeart/2005/8/layout/vList2"/>
    <dgm:cxn modelId="{17EA72BC-F56D-4BFA-9E0C-4CBE6B9F84BA}" type="presOf" srcId="{14D54255-5543-4C24-B595-747806F984B4}" destId="{DF11F108-A9EA-4D82-A08C-C51ED246A4D6}" srcOrd="0" destOrd="0" presId="urn:microsoft.com/office/officeart/2005/8/layout/vList2"/>
    <dgm:cxn modelId="{8357EBC9-363F-41B3-BC86-15131A46817C}" srcId="{3EED76A7-72B2-4213-B60C-E85F410F0D34}" destId="{12958B29-C93B-4E00-8957-7B76F3CE65F9}" srcOrd="1" destOrd="0" parTransId="{6D408ED5-ED84-411F-89E2-44169397F0B1}" sibTransId="{F7FFE997-372E-4AB3-9956-8FDCD7A1972D}"/>
    <dgm:cxn modelId="{2F331207-BC90-4497-80E3-E5F4995EFC34}" type="presParOf" srcId="{662521E1-EAC9-4573-86C7-5558EB46F22C}" destId="{6D11118C-D97D-458F-B2AD-DFE12D6E844C}" srcOrd="0" destOrd="0" presId="urn:microsoft.com/office/officeart/2005/8/layout/vList2"/>
    <dgm:cxn modelId="{AB797BE7-E075-47F0-8289-97B600F8EEBB}" type="presParOf" srcId="{662521E1-EAC9-4573-86C7-5558EB46F22C}" destId="{883F43BE-D1D4-4962-8CCA-DDDC7765C83A}" srcOrd="1" destOrd="0" presId="urn:microsoft.com/office/officeart/2005/8/layout/vList2"/>
    <dgm:cxn modelId="{BC561837-43F3-4376-B690-903078FBABB5}" type="presParOf" srcId="{662521E1-EAC9-4573-86C7-5558EB46F22C}" destId="{D2D7C50B-8316-45FF-BF3C-31092745B7B0}" srcOrd="2" destOrd="0" presId="urn:microsoft.com/office/officeart/2005/8/layout/vList2"/>
    <dgm:cxn modelId="{695E2CAC-2726-4211-BB71-EC9C4DA9169F}" type="presParOf" srcId="{662521E1-EAC9-4573-86C7-5558EB46F22C}" destId="{4F68AED5-1790-4507-8D15-6DE6E3D6D31C}" srcOrd="3" destOrd="0" presId="urn:microsoft.com/office/officeart/2005/8/layout/vList2"/>
    <dgm:cxn modelId="{834F6C94-C37B-4634-B129-1119C1A7AF08}" type="presParOf" srcId="{662521E1-EAC9-4573-86C7-5558EB46F22C}" destId="{DF11F108-A9EA-4D82-A08C-C51ED246A4D6}"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1118C-D97D-458F-B2AD-DFE12D6E844C}">
      <dsp:nvSpPr>
        <dsp:cNvPr id="0" name=""/>
        <dsp:cNvSpPr/>
      </dsp:nvSpPr>
      <dsp:spPr>
        <a:xfrm>
          <a:off x="0" y="410151"/>
          <a:ext cx="6253721" cy="1199717"/>
        </a:xfrm>
        <a:prstGeom prst="roundRect">
          <a:avLst/>
        </a:prstGeom>
        <a:solidFill>
          <a:schemeClr val="bg1">
            <a:lumMod val="9500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dirty="0">
              <a:solidFill>
                <a:srgbClr val="0070C0"/>
              </a:solidFill>
              <a:latin typeface="Calibri" panose="020F0502020204030204" pitchFamily="34" charset="0"/>
              <a:cs typeface="Calibri" panose="020F0502020204030204" pitchFamily="34" charset="0"/>
            </a:rPr>
            <a:t>Was war für Sie in der letzten Sitzung am wichtigsten?</a:t>
          </a:r>
          <a:endParaRPr lang="en-US" sz="2400" kern="1200" dirty="0">
            <a:solidFill>
              <a:srgbClr val="0070C0"/>
            </a:solidFill>
            <a:latin typeface="Calibri" panose="020F0502020204030204" pitchFamily="34" charset="0"/>
            <a:cs typeface="Calibri" panose="020F0502020204030204" pitchFamily="34" charset="0"/>
          </a:endParaRPr>
        </a:p>
      </dsp:txBody>
      <dsp:txXfrm>
        <a:off x="58565" y="468716"/>
        <a:ext cx="6136591" cy="1082587"/>
      </dsp:txXfrm>
    </dsp:sp>
    <dsp:sp modelId="{D2D7C50B-8316-45FF-BF3C-31092745B7B0}">
      <dsp:nvSpPr>
        <dsp:cNvPr id="0" name=""/>
        <dsp:cNvSpPr/>
      </dsp:nvSpPr>
      <dsp:spPr>
        <a:xfrm>
          <a:off x="0" y="1797068"/>
          <a:ext cx="6253721" cy="1330875"/>
        </a:xfrm>
        <a:prstGeom prst="roundRect">
          <a:avLst/>
        </a:prstGeom>
        <a:solidFill>
          <a:schemeClr val="bg1">
            <a:lumMod val="9500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dirty="0">
              <a:solidFill>
                <a:srgbClr val="0070C0"/>
              </a:solidFill>
              <a:latin typeface="Calibri" panose="020F0502020204030204" pitchFamily="34" charset="0"/>
              <a:cs typeface="Calibri" panose="020F0502020204030204" pitchFamily="34" charset="0"/>
            </a:rPr>
            <a:t>Welche ist für Sie die </a:t>
          </a:r>
          <a:r>
            <a:rPr lang="en-GB" sz="2400" b="1" kern="1200" dirty="0" err="1">
              <a:solidFill>
                <a:srgbClr val="0070C0"/>
              </a:solidFill>
              <a:latin typeface="Calibri" panose="020F0502020204030204" pitchFamily="34" charset="0"/>
              <a:cs typeface="Calibri" panose="020F0502020204030204" pitchFamily="34" charset="0"/>
            </a:rPr>
            <a:t>wichtigste</a:t>
          </a:r>
          <a:r>
            <a:rPr lang="en-GB" sz="2400" b="1" kern="1200" dirty="0">
              <a:solidFill>
                <a:srgbClr val="0070C0"/>
              </a:solidFill>
              <a:latin typeface="Calibri" panose="020F0502020204030204" pitchFamily="34" charset="0"/>
              <a:cs typeface="Calibri" panose="020F0502020204030204" pitchFamily="34" charset="0"/>
            </a:rPr>
            <a:t> Dimension der </a:t>
          </a:r>
          <a:r>
            <a:rPr lang="en-GB" sz="2400" b="1" kern="1200" dirty="0" err="1">
              <a:solidFill>
                <a:srgbClr val="0070C0"/>
              </a:solidFill>
              <a:latin typeface="Calibri" panose="020F0502020204030204" pitchFamily="34" charset="0"/>
              <a:cs typeface="Calibri" panose="020F0502020204030204" pitchFamily="34" charset="0"/>
            </a:rPr>
            <a:t>digitalen</a:t>
          </a:r>
          <a:r>
            <a:rPr lang="en-GB" sz="2400" b="1" kern="1200" dirty="0">
              <a:solidFill>
                <a:srgbClr val="0070C0"/>
              </a:solidFill>
              <a:latin typeface="Calibri" panose="020F0502020204030204" pitchFamily="34" charset="0"/>
              <a:cs typeface="Calibri" panose="020F0502020204030204" pitchFamily="34" charset="0"/>
            </a:rPr>
            <a:t> </a:t>
          </a:r>
          <a:r>
            <a:rPr lang="en-GB" sz="2400" b="1" kern="1200" dirty="0" err="1">
              <a:solidFill>
                <a:srgbClr val="0070C0"/>
              </a:solidFill>
              <a:latin typeface="Calibri" panose="020F0502020204030204" pitchFamily="34" charset="0"/>
              <a:cs typeface="Calibri" panose="020F0502020204030204" pitchFamily="34" charset="0"/>
            </a:rPr>
            <a:t>Gesundheitskompetenz</a:t>
          </a:r>
          <a:r>
            <a:rPr lang="en-GB" sz="2400" b="1" kern="1200" dirty="0">
              <a:solidFill>
                <a:srgbClr val="0070C0"/>
              </a:solidFill>
              <a:latin typeface="Calibri" panose="020F0502020204030204" pitchFamily="34" charset="0"/>
              <a:cs typeface="Calibri" panose="020F0502020204030204" pitchFamily="34" charset="0"/>
            </a:rPr>
            <a:t>?</a:t>
          </a:r>
          <a:endParaRPr lang="en-US" sz="2400" kern="1200" dirty="0">
            <a:solidFill>
              <a:srgbClr val="0070C0"/>
            </a:solidFill>
            <a:latin typeface="Calibri" panose="020F0502020204030204" pitchFamily="34" charset="0"/>
            <a:cs typeface="Calibri" panose="020F0502020204030204" pitchFamily="34" charset="0"/>
          </a:endParaRPr>
        </a:p>
      </dsp:txBody>
      <dsp:txXfrm>
        <a:off x="64968" y="1862036"/>
        <a:ext cx="6123785" cy="1200939"/>
      </dsp:txXfrm>
    </dsp:sp>
    <dsp:sp modelId="{DF11F108-A9EA-4D82-A08C-C51ED246A4D6}">
      <dsp:nvSpPr>
        <dsp:cNvPr id="0" name=""/>
        <dsp:cNvSpPr/>
      </dsp:nvSpPr>
      <dsp:spPr>
        <a:xfrm>
          <a:off x="0" y="3315143"/>
          <a:ext cx="6253721" cy="1330875"/>
        </a:xfrm>
        <a:prstGeom prst="roundRect">
          <a:avLst/>
        </a:prstGeom>
        <a:solidFill>
          <a:schemeClr val="bg1">
            <a:lumMod val="9500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dirty="0">
              <a:solidFill>
                <a:srgbClr val="0070C0"/>
              </a:solidFill>
              <a:latin typeface="Calibri" panose="020F0502020204030204" pitchFamily="34" charset="0"/>
              <a:cs typeface="Calibri" panose="020F0502020204030204" pitchFamily="34" charset="0"/>
            </a:rPr>
            <a:t>Welches sind die wichtigsten/problematischsten Gesundheitsthemen für Sie?</a:t>
          </a:r>
          <a:endParaRPr lang="en-US" sz="2400" kern="1200" dirty="0">
            <a:solidFill>
              <a:srgbClr val="0070C0"/>
            </a:solidFill>
            <a:latin typeface="Calibri" panose="020F0502020204030204" pitchFamily="34" charset="0"/>
            <a:cs typeface="Calibri" panose="020F0502020204030204" pitchFamily="34" charset="0"/>
          </a:endParaRPr>
        </a:p>
      </dsp:txBody>
      <dsp:txXfrm>
        <a:off x="64968" y="3380111"/>
        <a:ext cx="6123785" cy="12009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2221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1523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12</a:t>
            </a:fld>
            <a:endParaRPr/>
          </a:p>
        </p:txBody>
      </p:sp>
    </p:spTree>
    <p:extLst>
      <p:ext uri="{BB962C8B-B14F-4D97-AF65-F5344CB8AC3E}">
        <p14:creationId xmlns:p14="http://schemas.microsoft.com/office/powerpoint/2010/main" val="3498232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248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21</a:t>
            </a:fld>
            <a:endParaRPr/>
          </a:p>
        </p:txBody>
      </p:sp>
    </p:spTree>
    <p:extLst>
      <p:ext uri="{BB962C8B-B14F-4D97-AF65-F5344CB8AC3E}">
        <p14:creationId xmlns:p14="http://schemas.microsoft.com/office/powerpoint/2010/main" val="783851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22</a:t>
            </a:fld>
            <a:endParaRPr/>
          </a:p>
        </p:txBody>
      </p:sp>
    </p:spTree>
    <p:extLst>
      <p:ext uri="{BB962C8B-B14F-4D97-AF65-F5344CB8AC3E}">
        <p14:creationId xmlns:p14="http://schemas.microsoft.com/office/powerpoint/2010/main" val="3933008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0885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24</a:t>
            </a:fld>
            <a:endParaRPr/>
          </a:p>
        </p:txBody>
      </p:sp>
    </p:spTree>
    <p:extLst>
      <p:ext uri="{BB962C8B-B14F-4D97-AF65-F5344CB8AC3E}">
        <p14:creationId xmlns:p14="http://schemas.microsoft.com/office/powerpoint/2010/main" val="2217476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3817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26</a:t>
            </a:fld>
            <a:endParaRPr/>
          </a:p>
        </p:txBody>
      </p:sp>
    </p:spTree>
    <p:extLst>
      <p:ext uri="{BB962C8B-B14F-4D97-AF65-F5344CB8AC3E}">
        <p14:creationId xmlns:p14="http://schemas.microsoft.com/office/powerpoint/2010/main" val="4052263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 name="Google Shape;7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27</a:t>
            </a:fld>
            <a:endParaRPr/>
          </a:p>
        </p:txBody>
      </p:sp>
    </p:spTree>
    <p:extLst>
      <p:ext uri="{BB962C8B-B14F-4D97-AF65-F5344CB8AC3E}">
        <p14:creationId xmlns:p14="http://schemas.microsoft.com/office/powerpoint/2010/main" val="2636528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2750303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29</a:t>
            </a:fld>
            <a:endParaRPr/>
          </a:p>
        </p:txBody>
      </p:sp>
    </p:spTree>
    <p:extLst>
      <p:ext uri="{BB962C8B-B14F-4D97-AF65-F5344CB8AC3E}">
        <p14:creationId xmlns:p14="http://schemas.microsoft.com/office/powerpoint/2010/main" val="17459089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34</a:t>
            </a:fld>
            <a:endParaRPr/>
          </a:p>
        </p:txBody>
      </p:sp>
    </p:spTree>
    <p:extLst>
      <p:ext uri="{BB962C8B-B14F-4D97-AF65-F5344CB8AC3E}">
        <p14:creationId xmlns:p14="http://schemas.microsoft.com/office/powerpoint/2010/main" val="37805820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74605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9" name="Google Shape;629;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0" name="Google Shape;630;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36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6</a:t>
            </a:fld>
            <a:endParaRPr/>
          </a:p>
        </p:txBody>
      </p:sp>
    </p:spTree>
    <p:extLst>
      <p:ext uri="{BB962C8B-B14F-4D97-AF65-F5344CB8AC3E}">
        <p14:creationId xmlns:p14="http://schemas.microsoft.com/office/powerpoint/2010/main" val="4134034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6878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0430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4871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p55"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56"/>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2400" b="0" i="0" u="none" strike="noStrike" cap="none">
                <a:solidFill>
                  <a:srgbClr val="FFFFFF"/>
                </a:solidFill>
                <a:latin typeface="Impact"/>
                <a:ea typeface="Impact"/>
                <a:cs typeface="Impact"/>
                <a:sym typeface="Impact"/>
              </a:rPr>
              <a:t>2. Empower</a:t>
            </a:r>
            <a:endParaRPr/>
          </a:p>
        </p:txBody>
      </p:sp>
      <p:sp>
        <p:nvSpPr>
          <p:cNvPr id="20" name="Google Shape;20;p56"/>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2400" b="0" i="0" u="none" strike="noStrike" cap="none">
                <a:solidFill>
                  <a:srgbClr val="FFFFFF"/>
                </a:solidFill>
                <a:latin typeface="Impact"/>
                <a:ea typeface="Impact"/>
                <a:cs typeface="Impact"/>
                <a:sym typeface="Impact"/>
              </a:rPr>
              <a:t>3. Participate</a:t>
            </a:r>
            <a:endParaRPr/>
          </a:p>
        </p:txBody>
      </p:sp>
      <p:sp>
        <p:nvSpPr>
          <p:cNvPr id="21" name="Google Shape;21;p56"/>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2800" b="0" i="0" u="none" strike="noStrike" cap="none">
                <a:solidFill>
                  <a:srgbClr val="FFFFFF"/>
                </a:solidFill>
                <a:latin typeface="Impact"/>
                <a:ea typeface="Impact"/>
                <a:cs typeface="Impact"/>
                <a:sym typeface="Impact"/>
              </a:rPr>
              <a:t>1. Prevent</a:t>
            </a:r>
            <a:endParaRPr/>
          </a:p>
        </p:txBody>
      </p:sp>
      <p:pic>
        <p:nvPicPr>
          <p:cNvPr id="22" name="Google Shape;22;p56"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pic>
        <p:nvPicPr>
          <p:cNvPr id="23" name="Google Shape;23;p56"/>
          <p:cNvPicPr preferRelativeResize="0"/>
          <p:nvPr/>
        </p:nvPicPr>
        <p:blipFill rotWithShape="1">
          <a:blip r:embed="rId3">
            <a:alphaModFix/>
          </a:blip>
          <a:srcRect/>
          <a:stretch/>
        </p:blipFill>
        <p:spPr>
          <a:xfrm>
            <a:off x="29817" y="29817"/>
            <a:ext cx="1015241" cy="101524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24"/>
        <p:cNvGrpSpPr/>
        <p:nvPr/>
      </p:nvGrpSpPr>
      <p:grpSpPr>
        <a:xfrm>
          <a:off x="0" y="0"/>
          <a:ext cx="0" cy="0"/>
          <a:chOff x="0" y="0"/>
          <a:chExt cx="0" cy="0"/>
        </a:xfrm>
      </p:grpSpPr>
      <p:sp>
        <p:nvSpPr>
          <p:cNvPr id="25" name="Google Shape;25;p5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5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57"/>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600"/>
              </a:spcBef>
              <a:spcAft>
                <a:spcPts val="0"/>
              </a:spcAft>
              <a:buClr>
                <a:srgbClr val="C01E24"/>
              </a:buClr>
              <a:buSzPts val="24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8" name="Google Shape;28;p57"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10507980" y="6356323"/>
            <a:ext cx="1684020" cy="495300"/>
          </a:xfrm>
          <a:prstGeom prst="rect">
            <a:avLst/>
          </a:prstGeom>
          <a:noFill/>
          <a:ln>
            <a:noFill/>
          </a:ln>
        </p:spPr>
      </p:pic>
      <p:pic>
        <p:nvPicPr>
          <p:cNvPr id="29" name="Google Shape;29;p57"/>
          <p:cNvPicPr preferRelativeResize="0"/>
          <p:nvPr/>
        </p:nvPicPr>
        <p:blipFill rotWithShape="1">
          <a:blip r:embed="rId3">
            <a:alphaModFix/>
          </a:blip>
          <a:srcRect/>
          <a:stretch/>
        </p:blipFill>
        <p:spPr>
          <a:xfrm>
            <a:off x="29817" y="6301390"/>
            <a:ext cx="528183" cy="52818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Unit slide single column" type="obj">
  <p:cSld name="OBJECT">
    <p:spTree>
      <p:nvGrpSpPr>
        <p:cNvPr id="1" name="Shape 30"/>
        <p:cNvGrpSpPr/>
        <p:nvPr/>
      </p:nvGrpSpPr>
      <p:grpSpPr>
        <a:xfrm>
          <a:off x="0" y="0"/>
          <a:ext cx="0" cy="0"/>
          <a:chOff x="0" y="0"/>
          <a:chExt cx="0" cy="0"/>
        </a:xfrm>
      </p:grpSpPr>
      <p:sp>
        <p:nvSpPr>
          <p:cNvPr id="31" name="Google Shape;31;p58"/>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8"/>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8"/>
          <p:cNvSpPr txBox="1"/>
          <p:nvPr/>
        </p:nvSpPr>
        <p:spPr>
          <a:xfrm>
            <a:off x="0" y="98623"/>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de-DE" sz="1800" b="1" i="0" u="none" strike="noStrike" cap="none" dirty="0">
                <a:solidFill>
                  <a:schemeClr val="lt1"/>
                </a:solidFill>
                <a:highlight>
                  <a:srgbClr val="C01E24"/>
                </a:highlight>
                <a:latin typeface="Arial"/>
                <a:ea typeface="Arial"/>
                <a:cs typeface="Arial"/>
                <a:sym typeface="Arial"/>
              </a:rPr>
              <a:t> 1 </a:t>
            </a:r>
            <a:r>
              <a:rPr lang="de-DE" sz="1800" b="0" i="0" u="none" strike="noStrike" cap="none" dirty="0">
                <a:solidFill>
                  <a:srgbClr val="7F7F7F"/>
                </a:solidFill>
                <a:latin typeface="Arial"/>
                <a:ea typeface="Arial"/>
                <a:cs typeface="Arial"/>
                <a:sym typeface="Arial"/>
              </a:rPr>
              <a:t> Was ist digitale Gesundheitskompetenz?</a:t>
            </a:r>
            <a:endParaRPr dirty="0"/>
          </a:p>
        </p:txBody>
      </p:sp>
      <p:pic>
        <p:nvPicPr>
          <p:cNvPr id="34" name="Google Shape;34;p58"/>
          <p:cNvPicPr preferRelativeResize="0"/>
          <p:nvPr/>
        </p:nvPicPr>
        <p:blipFill rotWithShape="1">
          <a:blip r:embed="rId2">
            <a:alphaModFix/>
          </a:blip>
          <a:srcRect/>
          <a:stretch/>
        </p:blipFill>
        <p:spPr>
          <a:xfrm>
            <a:off x="29817" y="6301390"/>
            <a:ext cx="528183" cy="52818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35"/>
        <p:cNvGrpSpPr/>
        <p:nvPr/>
      </p:nvGrpSpPr>
      <p:grpSpPr>
        <a:xfrm>
          <a:off x="0" y="0"/>
          <a:ext cx="0" cy="0"/>
          <a:chOff x="0" y="0"/>
          <a:chExt cx="0" cy="0"/>
        </a:xfrm>
      </p:grpSpPr>
      <p:sp>
        <p:nvSpPr>
          <p:cNvPr id="36" name="Google Shape;36;p59"/>
          <p:cNvSpPr/>
          <p:nvPr/>
        </p:nvSpPr>
        <p:spPr>
          <a:xfrm>
            <a:off x="0" y="2218305"/>
            <a:ext cx="12192000" cy="3787362"/>
          </a:xfrm>
          <a:prstGeom prst="rect">
            <a:avLst/>
          </a:prstGeom>
          <a:solidFill>
            <a:srgbClr val="203864"/>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7" name="Google Shape;37;p59"/>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9"/>
          <p:cNvSpPr txBox="1">
            <a:spLocks noGrp="1"/>
          </p:cNvSpPr>
          <p:nvPr>
            <p:ph type="body" idx="1"/>
          </p:nvPr>
        </p:nvSpPr>
        <p:spPr>
          <a:xfrm>
            <a:off x="558000" y="2218304"/>
            <a:ext cx="7872768" cy="3787361"/>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chemeClr val="lt1"/>
              </a:buClr>
              <a:buSzPts val="2400"/>
              <a:buChar char="▪"/>
              <a:defRPr>
                <a:solidFill>
                  <a:schemeClr val="lt1"/>
                </a:solidFill>
                <a:latin typeface="Calibri"/>
                <a:ea typeface="Calibri"/>
                <a:cs typeface="Calibri"/>
                <a:sym typeface="Calibri"/>
              </a:defRPr>
            </a:lvl1pPr>
            <a:lvl2pPr marL="914400" lvl="1" indent="-396240" algn="l">
              <a:lnSpc>
                <a:spcPct val="100000"/>
              </a:lnSpc>
              <a:spcBef>
                <a:spcPts val="600"/>
              </a:spcBef>
              <a:spcAft>
                <a:spcPts val="0"/>
              </a:spcAft>
              <a:buClr>
                <a:schemeClr val="lt1"/>
              </a:buClr>
              <a:buSzPts val="2640"/>
              <a:buChar char="▪"/>
              <a:defRPr>
                <a:solidFill>
                  <a:schemeClr val="lt1"/>
                </a:solidFill>
                <a:latin typeface="Calibri"/>
                <a:ea typeface="Calibri"/>
                <a:cs typeface="Calibri"/>
                <a:sym typeface="Calibri"/>
              </a:defRPr>
            </a:lvl2pPr>
            <a:lvl3pPr marL="1371600" lvl="2" indent="-355600" algn="l">
              <a:lnSpc>
                <a:spcPct val="100000"/>
              </a:lnSpc>
              <a:spcBef>
                <a:spcPts val="600"/>
              </a:spcBef>
              <a:spcAft>
                <a:spcPts val="0"/>
              </a:spcAft>
              <a:buClr>
                <a:schemeClr val="lt1"/>
              </a:buClr>
              <a:buSzPts val="2000"/>
              <a:buChar char="▪"/>
              <a:defRPr>
                <a:solidFill>
                  <a:schemeClr val="lt1"/>
                </a:solidFill>
                <a:latin typeface="Calibri"/>
                <a:ea typeface="Calibri"/>
                <a:cs typeface="Calibri"/>
                <a:sym typeface="Calibri"/>
              </a:defRPr>
            </a:lvl3pPr>
            <a:lvl4pPr marL="1828800" lvl="3" indent="-355600" algn="l">
              <a:lnSpc>
                <a:spcPct val="100000"/>
              </a:lnSpc>
              <a:spcBef>
                <a:spcPts val="600"/>
              </a:spcBef>
              <a:spcAft>
                <a:spcPts val="0"/>
              </a:spcAft>
              <a:buClr>
                <a:schemeClr val="lt1"/>
              </a:buClr>
              <a:buSzPts val="2000"/>
              <a:buChar char="▪"/>
              <a:defRPr>
                <a:solidFill>
                  <a:schemeClr val="lt1"/>
                </a:solidFill>
                <a:latin typeface="Calibri"/>
                <a:ea typeface="Calibri"/>
                <a:cs typeface="Calibri"/>
                <a:sym typeface="Calibri"/>
              </a:defRPr>
            </a:lvl4pPr>
            <a:lvl5pPr marL="2286000" lvl="4" indent="-355600" algn="l">
              <a:lnSpc>
                <a:spcPct val="100000"/>
              </a:lnSpc>
              <a:spcBef>
                <a:spcPts val="600"/>
              </a:spcBef>
              <a:spcAft>
                <a:spcPts val="0"/>
              </a:spcAft>
              <a:buClr>
                <a:schemeClr val="lt1"/>
              </a:buClr>
              <a:buSzPts val="2000"/>
              <a:buChar char="▪"/>
              <a:defRPr>
                <a:solidFill>
                  <a:schemeClr val="lt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9" name="Google Shape;39;p59"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10507980" y="6356323"/>
            <a:ext cx="1684020" cy="495300"/>
          </a:xfrm>
          <a:prstGeom prst="rect">
            <a:avLst/>
          </a:prstGeom>
          <a:noFill/>
          <a:ln>
            <a:noFill/>
          </a:ln>
        </p:spPr>
      </p:pic>
      <p:pic>
        <p:nvPicPr>
          <p:cNvPr id="40" name="Google Shape;40;p59"/>
          <p:cNvPicPr preferRelativeResize="0"/>
          <p:nvPr/>
        </p:nvPicPr>
        <p:blipFill rotWithShape="1">
          <a:blip r:embed="rId3">
            <a:alphaModFix/>
          </a:blip>
          <a:srcRect/>
          <a:stretch/>
        </p:blipFill>
        <p:spPr>
          <a:xfrm>
            <a:off x="29817" y="6301390"/>
            <a:ext cx="528183" cy="52818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45"/>
        <p:cNvGrpSpPr/>
        <p:nvPr/>
      </p:nvGrpSpPr>
      <p:grpSpPr>
        <a:xfrm>
          <a:off x="0" y="0"/>
          <a:ext cx="0" cy="0"/>
          <a:chOff x="0" y="0"/>
          <a:chExt cx="0" cy="0"/>
        </a:xfrm>
      </p:grpSpPr>
      <p:sp>
        <p:nvSpPr>
          <p:cNvPr id="46" name="Google Shape;46;p63"/>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63"/>
          <p:cNvSpPr txBox="1">
            <a:spLocks noGrp="1"/>
          </p:cNvSpPr>
          <p:nvPr>
            <p:ph type="body" idx="1"/>
          </p:nvPr>
        </p:nvSpPr>
        <p:spPr>
          <a:xfrm>
            <a:off x="557999" y="1800000"/>
            <a:ext cx="5409663"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63"/>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9" name="Google Shape;49;p63"/>
          <p:cNvPicPr preferRelativeResize="0"/>
          <p:nvPr/>
        </p:nvPicPr>
        <p:blipFill rotWithShape="1">
          <a:blip r:embed="rId2">
            <a:alphaModFix/>
          </a:blip>
          <a:srcRect/>
          <a:stretch/>
        </p:blipFill>
        <p:spPr>
          <a:xfrm>
            <a:off x="29817" y="6301390"/>
            <a:ext cx="528183" cy="528183"/>
          </a:xfrm>
          <a:prstGeom prst="rect">
            <a:avLst/>
          </a:prstGeom>
          <a:noFill/>
          <a:ln>
            <a:noFill/>
          </a:ln>
        </p:spPr>
      </p:pic>
      <p:sp>
        <p:nvSpPr>
          <p:cNvPr id="50" name="Google Shape;50;p63"/>
          <p:cNvSpPr txBox="1"/>
          <p:nvPr/>
        </p:nvSpPr>
        <p:spPr>
          <a:xfrm>
            <a:off x="0" y="98623"/>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de-DE" sz="1800" b="1" dirty="0">
                <a:solidFill>
                  <a:schemeClr val="lt1"/>
                </a:solidFill>
                <a:highlight>
                  <a:srgbClr val="C01E24"/>
                </a:highlight>
                <a:latin typeface="Arial"/>
                <a:ea typeface="Arial"/>
                <a:cs typeface="Arial"/>
                <a:sym typeface="Arial"/>
              </a:rPr>
              <a:t> 1 </a:t>
            </a:r>
            <a:r>
              <a:rPr lang="de-DE" sz="1800" dirty="0">
                <a:solidFill>
                  <a:srgbClr val="7F7F7F"/>
                </a:solidFill>
                <a:latin typeface="Arial"/>
                <a:ea typeface="Arial"/>
                <a:cs typeface="Arial"/>
                <a:sym typeface="Arial"/>
              </a:rPr>
              <a:t> Was ist digitale Gesundheitskompetenz?</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57"/>
        <p:cNvGrpSpPr/>
        <p:nvPr/>
      </p:nvGrpSpPr>
      <p:grpSpPr>
        <a:xfrm>
          <a:off x="0" y="0"/>
          <a:ext cx="0" cy="0"/>
          <a:chOff x="0" y="0"/>
          <a:chExt cx="0" cy="0"/>
        </a:xfrm>
      </p:grpSpPr>
      <p:pic>
        <p:nvPicPr>
          <p:cNvPr id="58" name="Google Shape;58;p62"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4"/>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1"/>
        <p:cNvGrpSpPr/>
        <p:nvPr/>
      </p:nvGrpSpPr>
      <p:grpSpPr>
        <a:xfrm>
          <a:off x="0" y="0"/>
          <a:ext cx="0" cy="0"/>
          <a:chOff x="0" y="0"/>
          <a:chExt cx="0" cy="0"/>
        </a:xfrm>
      </p:grpSpPr>
      <p:sp>
        <p:nvSpPr>
          <p:cNvPr id="52" name="Google Shape;52;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61"/>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600"/>
              </a:spcBef>
              <a:spcAft>
                <a:spcPts val="0"/>
              </a:spcAft>
              <a:buClr>
                <a:srgbClr val="C01E24"/>
              </a:buClr>
              <a:buSzPts val="2400"/>
              <a:buFont typeface="Calibri"/>
              <a:buChar char="▪"/>
              <a:defRPr sz="2400" b="0" i="0" u="none" strike="noStrike" cap="none">
                <a:solidFill>
                  <a:schemeClr val="lt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Calibri"/>
              <a:buChar char="▪"/>
              <a:defRPr sz="2200" b="0" i="0" u="none" strike="noStrike" cap="none">
                <a:solidFill>
                  <a:schemeClr val="lt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Calibri"/>
              <a:buChar char="▪"/>
              <a:defRPr sz="20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Calibri"/>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Calibri"/>
              <a:buChar char="▪"/>
              <a:defRPr sz="20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4" name="Google Shape;54;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5" name="Google Shape;55;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6" name="Google Shape;56;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1"/>
                </a:solidFill>
                <a:latin typeface="Calibri"/>
                <a:ea typeface="Calibri"/>
                <a:cs typeface="Calibri"/>
                <a:sym typeface="Calibri"/>
              </a:defRPr>
            </a:lvl1pPr>
            <a:lvl2pPr marL="0" marR="0" lvl="1" indent="0" algn="r" rtl="0">
              <a:spcBef>
                <a:spcPts val="0"/>
              </a:spcBef>
              <a:buNone/>
              <a:defRPr sz="1200" b="0" u="none">
                <a:solidFill>
                  <a:schemeClr val="lt1"/>
                </a:solidFill>
                <a:latin typeface="Calibri"/>
                <a:ea typeface="Calibri"/>
                <a:cs typeface="Calibri"/>
                <a:sym typeface="Calibri"/>
              </a:defRPr>
            </a:lvl2pPr>
            <a:lvl3pPr marL="0" marR="0" lvl="2" indent="0" algn="r" rtl="0">
              <a:spcBef>
                <a:spcPts val="0"/>
              </a:spcBef>
              <a:buNone/>
              <a:defRPr sz="1200" b="0" u="none">
                <a:solidFill>
                  <a:schemeClr val="lt1"/>
                </a:solidFill>
                <a:latin typeface="Calibri"/>
                <a:ea typeface="Calibri"/>
                <a:cs typeface="Calibri"/>
                <a:sym typeface="Calibri"/>
              </a:defRPr>
            </a:lvl3pPr>
            <a:lvl4pPr marL="0" marR="0" lvl="3" indent="0" algn="r" rtl="0">
              <a:spcBef>
                <a:spcPts val="0"/>
              </a:spcBef>
              <a:buNone/>
              <a:defRPr sz="1200" b="0" u="none">
                <a:solidFill>
                  <a:schemeClr val="lt1"/>
                </a:solidFill>
                <a:latin typeface="Calibri"/>
                <a:ea typeface="Calibri"/>
                <a:cs typeface="Calibri"/>
                <a:sym typeface="Calibri"/>
              </a:defRPr>
            </a:lvl4pPr>
            <a:lvl5pPr marL="0" marR="0" lvl="4" indent="0" algn="r" rtl="0">
              <a:spcBef>
                <a:spcPts val="0"/>
              </a:spcBef>
              <a:buNone/>
              <a:defRPr sz="1200" b="0" u="none">
                <a:solidFill>
                  <a:schemeClr val="lt1"/>
                </a:solidFill>
                <a:latin typeface="Calibri"/>
                <a:ea typeface="Calibri"/>
                <a:cs typeface="Calibri"/>
                <a:sym typeface="Calibri"/>
              </a:defRPr>
            </a:lvl5pPr>
            <a:lvl6pPr marL="0" marR="0" lvl="5" indent="0" algn="r" rtl="0">
              <a:spcBef>
                <a:spcPts val="0"/>
              </a:spcBef>
              <a:buNone/>
              <a:defRPr sz="1200" b="0" u="none">
                <a:solidFill>
                  <a:schemeClr val="lt1"/>
                </a:solidFill>
                <a:latin typeface="Calibri"/>
                <a:ea typeface="Calibri"/>
                <a:cs typeface="Calibri"/>
                <a:sym typeface="Calibri"/>
              </a:defRPr>
            </a:lvl6pPr>
            <a:lvl7pPr marL="0" marR="0" lvl="6" indent="0" algn="r" rtl="0">
              <a:spcBef>
                <a:spcPts val="0"/>
              </a:spcBef>
              <a:buNone/>
              <a:defRPr sz="1200" b="0" u="none">
                <a:solidFill>
                  <a:schemeClr val="lt1"/>
                </a:solidFill>
                <a:latin typeface="Calibri"/>
                <a:ea typeface="Calibri"/>
                <a:cs typeface="Calibri"/>
                <a:sym typeface="Calibri"/>
              </a:defRPr>
            </a:lvl7pPr>
            <a:lvl8pPr marL="0" marR="0" lvl="7" indent="0" algn="r" rtl="0">
              <a:spcBef>
                <a:spcPts val="0"/>
              </a:spcBef>
              <a:buNone/>
              <a:defRPr sz="1200" b="0" u="none">
                <a:solidFill>
                  <a:schemeClr val="lt1"/>
                </a:solidFill>
                <a:latin typeface="Calibri"/>
                <a:ea typeface="Calibri"/>
                <a:cs typeface="Calibri"/>
                <a:sym typeface="Calibri"/>
              </a:defRPr>
            </a:lvl8pPr>
            <a:lvl9pPr marL="0" marR="0" lvl="8" indent="0" algn="r" rtl="0">
              <a:spcBef>
                <a:spcPts val="0"/>
              </a:spcBef>
              <a:buNone/>
              <a:defRPr sz="1200" b="0" u="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hyperlink" Target="https://pixabay.com/service/license/" TargetMode="External"/><Relationship Id="rId4" Type="http://schemas.openxmlformats.org/officeDocument/2006/relationships/hyperlink" Target="https://cdn.pixabay.com/photo/2017/03/10/08/57/questions-2132217_960_720.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hyperlink" Target="https://pixabay.com/service/license/" TargetMode="External"/><Relationship Id="rId4" Type="http://schemas.openxmlformats.org/officeDocument/2006/relationships/hyperlink" Target="https://pixabay.com/illustrations/social-media-personal-2457842/"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es/vectors/computadora-port%c3%a1til-computadora-2298286/"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hyperlink" Target="https://pixabay.com/service/licens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es/illustrations/imac-ipad-iphone-macbook-1999636/"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hyperlink" Target="https://pixabay.com/service/licens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service/license/" TargetMode="External"/><Relationship Id="rId2" Type="http://schemas.openxmlformats.org/officeDocument/2006/relationships/hyperlink" Target="https://pixabay.com/es/photos/computadora-port%c3%a1til-mujer-educaci%c3%b3n-3087585/" TargetMode="External"/><Relationship Id="rId1" Type="http://schemas.openxmlformats.org/officeDocument/2006/relationships/slideLayout" Target="../slideLayouts/slideLayout4.xml"/><Relationship Id="rId4" Type="http://schemas.openxmlformats.org/officeDocument/2006/relationships/image" Target="../media/image27.jpg"/></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service/license/" TargetMode="External"/><Relationship Id="rId2" Type="http://schemas.openxmlformats.org/officeDocument/2006/relationships/hyperlink" Target="https://pixabay.com/es/vectors/punto-de-interrogatorio-150807/" TargetMode="Externa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service/license/" TargetMode="External"/><Relationship Id="rId2" Type="http://schemas.openxmlformats.org/officeDocument/2006/relationships/hyperlink" Target="https://pixabay.com/es/photos/pregunta-signo-de-interrogaci%c3%b3n-2309042/" TargetMode="External"/><Relationship Id="rId1" Type="http://schemas.openxmlformats.org/officeDocument/2006/relationships/slideLayout" Target="../slideLayouts/slideLayout4.xml"/><Relationship Id="rId6" Type="http://schemas.openxmlformats.org/officeDocument/2006/relationships/hyperlink" Target="https://pixabay.com/es/vectors/titular-de-lugar-buscando-1566737/" TargetMode="External"/><Relationship Id="rId5" Type="http://schemas.openxmlformats.org/officeDocument/2006/relationships/image" Target="../media/image30.jp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service/license/" TargetMode="External"/><Relationship Id="rId2" Type="http://schemas.openxmlformats.org/officeDocument/2006/relationships/hyperlink" Target="https://pixabay.com/es/vectors/bot%c3%b3n-s%c3%ad-no-rojo-verde-icono-32259/" TargetMode="Externa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service/license/" TargetMode="External"/><Relationship Id="rId2" Type="http://schemas.openxmlformats.org/officeDocument/2006/relationships/hyperlink" Target="https://pixabay.com/es/vectors/confusi%c3%b3n-izquierda-derecho-311388/" TargetMode="Externa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hyperlink" Target="https://pixabay.com/service/license/" TargetMode="External"/><Relationship Id="rId2" Type="http://schemas.openxmlformats.org/officeDocument/2006/relationships/hyperlink" Target="https://pixabay.com/es/vectors/chat-m%c3%baltiple-icono-s%c3%admbolo-2389223/" TargetMode="Externa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hyperlink" Target="http://www.coordina-oerh.com/" TargetMode="External"/><Relationship Id="rId13"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9.jpg"/><Relationship Id="rId12" Type="http://schemas.openxmlformats.org/officeDocument/2006/relationships/hyperlink" Target="https://www.uv.es/" TargetMode="External"/><Relationship Id="rId2" Type="http://schemas.openxmlformats.org/officeDocument/2006/relationships/notesSlide" Target="../notesSlides/notesSlide2.xml"/><Relationship Id="rId16" Type="http://schemas.openxmlformats.org/officeDocument/2006/relationships/hyperlink" Target="https://www.oxfamitalia.org/" TargetMode="External"/><Relationship Id="rId1" Type="http://schemas.openxmlformats.org/officeDocument/2006/relationships/slideLayout" Target="../slideLayouts/slideLayout2.xml"/><Relationship Id="rId6" Type="http://schemas.openxmlformats.org/officeDocument/2006/relationships/hyperlink" Target="https://www.w-hs.de/" TargetMode="External"/><Relationship Id="rId11" Type="http://schemas.openxmlformats.org/officeDocument/2006/relationships/image" Target="../media/image11.jpg"/><Relationship Id="rId5" Type="http://schemas.openxmlformats.org/officeDocument/2006/relationships/image" Target="../media/image8.jpg"/><Relationship Id="rId15" Type="http://schemas.openxmlformats.org/officeDocument/2006/relationships/image" Target="../media/image13.jpg"/><Relationship Id="rId10" Type="http://schemas.openxmlformats.org/officeDocument/2006/relationships/hyperlink" Target="https://www.prolepsis.gr/" TargetMode="External"/><Relationship Id="rId4" Type="http://schemas.openxmlformats.org/officeDocument/2006/relationships/hyperlink" Target="https://www.gunet.gr/" TargetMode="External"/><Relationship Id="rId9" Type="http://schemas.openxmlformats.org/officeDocument/2006/relationships/image" Target="../media/image10.jpg"/><Relationship Id="rId14" Type="http://schemas.openxmlformats.org/officeDocument/2006/relationships/hyperlink" Target="https://www.media-k.eu/"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pixabay.com/es/vectors/firmar-seguridad-proteccion-seguro-1086703/" TargetMode="External"/><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hyperlink" Target="https://pixabay.com/service/licens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pixabay.com/es/vectors/tos-en-el-codo-covid-19-coronavirus-5846240/"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hyperlink" Target="https://pixabay.com/service/licens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pixabay.com/es/illustrations/realimentaci%c3%b3n-encuesta-cuestionario-3239454/"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cdn.pixabay.com/photo/2018/03/03/11/04/introduction-3195427_960_720.jp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pixabay.com/es/illustrations/realimentaci%c3%b3n-encuesta-cuestionario-3239454/"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pixabay.com/service/license/" TargetMode="External"/></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s://pixabay.com/es/illustrations/signo-de-exclamaci%c3%b3n-materia-507768/" TargetMode="External"/><Relationship Id="rId7" Type="http://schemas.openxmlformats.org/officeDocument/2006/relationships/diagramQuickStyle" Target="../diagrams/quickStyle1.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38.png"/><Relationship Id="rId4" Type="http://schemas.openxmlformats.org/officeDocument/2006/relationships/hyperlink" Target="https://pixabay.com/service/license/" TargetMode="External"/><Relationship Id="rId9" Type="http://schemas.microsoft.com/office/2007/relationships/diagramDrawing" Target="../diagrams/drawing1.xml"/></Relationships>
</file>

<file path=ppt/slides/_rels/slide29.xml.rels><?xml version="1.0" encoding="UTF-8" standalone="yes"?>
<Relationships xmlns="http://schemas.openxmlformats.org/package/2006/relationships"><Relationship Id="rId3" Type="http://schemas.openxmlformats.org/officeDocument/2006/relationships/hyperlink" Target="https://pixabay.com/es/illustrations/realimentaci%c3%b3n-encuesta-cuestionario-3239454/"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s://pixabay.com/service/licens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hyperlink" Target="https://pixabay.com/service/license/" TargetMode="External"/><Relationship Id="rId2" Type="http://schemas.openxmlformats.org/officeDocument/2006/relationships/hyperlink" Target="https://pixabay.com/es/vectors/interfaz-gr%c3%a1fica-de-usuario-interfaz-2311259/" TargetMode="Externa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hyperlink" Target="https://pixabay.com/service/license/" TargetMode="External"/><Relationship Id="rId2" Type="http://schemas.openxmlformats.org/officeDocument/2006/relationships/hyperlink" Target="https://pixabay.com/es/vectors/m%c3%a9dico-icono-icono-de-doctor-5569298/" TargetMode="Externa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hyperlink" Target="https://pixabay.com/service/license/" TargetMode="External"/><Relationship Id="rId2" Type="http://schemas.openxmlformats.org/officeDocument/2006/relationships/hyperlink" Target="https://pixabay.com/es/vectors/tabletas-pastillas-medicamento-309742/" TargetMode="Externa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hyperlink" Target="https://pixabay.com/service/license/" TargetMode="External"/><Relationship Id="rId2" Type="http://schemas.openxmlformats.org/officeDocument/2006/relationships/hyperlink" Target="https://pixabay.com/es/vectors/fr%c3%ado-m%c3%a1scara-rostro-hombre-mujer-3855761/" TargetMode="Externa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hyperlink" Target="https://pixabay.com/es/illustrations/realimentaci%c3%b3n-encuesta-cuestionario-3239454/"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s://pixabay.com/service/license/"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hyperlink" Target="https://pixabay.com/service/license/" TargetMode="External"/><Relationship Id="rId4" Type="http://schemas.openxmlformats.org/officeDocument/2006/relationships/hyperlink" Target="https://pixabay.com/illustrations/teamwork-team-gear-gears-drive-220774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illustrations/social-media-personal-2457842/"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hyperlink" Target="https://pixabay.com/service/license/"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
        <p:cNvGrpSpPr/>
        <p:nvPr/>
      </p:nvGrpSpPr>
      <p:grpSpPr>
        <a:xfrm>
          <a:off x="0" y="0"/>
          <a:ext cx="0" cy="0"/>
          <a:chOff x="0" y="0"/>
          <a:chExt cx="0" cy="0"/>
        </a:xfrm>
      </p:grpSpPr>
      <p:sp>
        <p:nvSpPr>
          <p:cNvPr id="63" name="Google Shape;63;p1"/>
          <p:cNvSpPr/>
          <p:nvPr/>
        </p:nvSpPr>
        <p:spPr>
          <a:xfrm>
            <a:off x="-1" y="0"/>
            <a:ext cx="1219169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4" name="Google Shape;64;p1"/>
          <p:cNvSpPr txBox="1"/>
          <p:nvPr/>
        </p:nvSpPr>
        <p:spPr>
          <a:xfrm>
            <a:off x="1349530" y="4227707"/>
            <a:ext cx="8213569" cy="173494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3400"/>
              <a:buFont typeface="Calibri"/>
              <a:buNone/>
            </a:pPr>
            <a:r>
              <a:rPr lang="de-DE" sz="3400" b="1" i="0" u="none" strike="noStrike" cap="none" dirty="0">
                <a:solidFill>
                  <a:srgbClr val="C01E24"/>
                </a:solidFill>
                <a:latin typeface="Calibri"/>
                <a:ea typeface="Calibri"/>
                <a:cs typeface="Calibri"/>
                <a:sym typeface="Calibri"/>
              </a:rPr>
              <a:t>Modul 1</a:t>
            </a:r>
            <a:br>
              <a:rPr lang="de-DE" sz="3400" b="1" i="0" u="none" strike="noStrike" cap="none" dirty="0">
                <a:solidFill>
                  <a:schemeClr val="dk1"/>
                </a:solidFill>
                <a:latin typeface="Calibri"/>
                <a:ea typeface="Calibri"/>
                <a:cs typeface="Calibri"/>
                <a:sym typeface="Calibri"/>
              </a:rPr>
            </a:br>
            <a:r>
              <a:rPr lang="de-DE" sz="3400" dirty="0">
                <a:solidFill>
                  <a:schemeClr val="dk1"/>
                </a:solidFill>
                <a:latin typeface="Calibri"/>
                <a:ea typeface="Calibri"/>
                <a:cs typeface="Calibri"/>
                <a:sym typeface="Calibri"/>
              </a:rPr>
              <a:t>Was ist digitale Gesundheitskompetenz und ihre Bedeutung?</a:t>
            </a:r>
            <a:endParaRPr sz="3400" b="0" i="0" u="none" strike="noStrike" cap="none" dirty="0">
              <a:solidFill>
                <a:schemeClr val="dk1"/>
              </a:solidFill>
              <a:latin typeface="Calibri"/>
              <a:ea typeface="Calibri"/>
              <a:cs typeface="Calibri"/>
              <a:sym typeface="Calibri"/>
            </a:endParaRPr>
          </a:p>
        </p:txBody>
      </p:sp>
      <p:sp>
        <p:nvSpPr>
          <p:cNvPr id="65" name="Google Shape;65;p1"/>
          <p:cNvSpPr/>
          <p:nvPr/>
        </p:nvSpPr>
        <p:spPr>
          <a:xfrm>
            <a:off x="0" y="891540"/>
            <a:ext cx="722376" cy="5071110"/>
          </a:xfrm>
          <a:prstGeom prst="rect">
            <a:avLst/>
          </a:prstGeom>
          <a:solidFill>
            <a:srgbClr val="4C52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66" name="Google Shape;66;p1"/>
          <p:cNvPicPr preferRelativeResize="0"/>
          <p:nvPr/>
        </p:nvPicPr>
        <p:blipFill rotWithShape="1">
          <a:blip r:embed="rId3">
            <a:alphaModFix/>
          </a:blip>
          <a:srcRect/>
          <a:stretch/>
        </p:blipFill>
        <p:spPr>
          <a:xfrm>
            <a:off x="1349531" y="1073414"/>
            <a:ext cx="10228659" cy="2706488"/>
          </a:xfrm>
          <a:prstGeom prst="rect">
            <a:avLst/>
          </a:prstGeom>
          <a:noFill/>
          <a:ln>
            <a:noFill/>
          </a:ln>
          <a:effectLst>
            <a:outerShdw blurRad="406400" dist="317500" dir="5400000" sx="89000" sy="89000" rotWithShape="0">
              <a:srgbClr val="000000">
                <a:alpha val="14901"/>
              </a:srgbClr>
            </a:outerShdw>
          </a:effectLst>
        </p:spPr>
      </p:pic>
      <p:sp>
        <p:nvSpPr>
          <p:cNvPr id="67" name="Google Shape;67;p1"/>
          <p:cNvSpPr/>
          <p:nvPr/>
        </p:nvSpPr>
        <p:spPr>
          <a:xfrm>
            <a:off x="1684095" y="6246178"/>
            <a:ext cx="6960100"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de-DE" sz="900" b="0" i="0" u="none" strike="noStrike" cap="none" dirty="0">
                <a:solidFill>
                  <a:srgbClr val="7F7F7F"/>
                </a:solidFill>
                <a:latin typeface="Calibri"/>
                <a:ea typeface="Calibri"/>
                <a:cs typeface="Calibri"/>
                <a:sym typeface="Calibri"/>
              </a:rPr>
              <a:t>Die Unterstützung der Europäischen Kommission für die Erstellung dieser Veröffentlichung stellt keine Billigung des Inhalts dar, der ausschließlich die Ansichten der Autoren widerspiegelt, und die Kommission kann nicht für eine etwaige Verwendung der darin enthaltenen Informationen verantwortlich gemacht werden.</a:t>
            </a:r>
            <a:endParaRPr sz="900" b="0" i="0" u="none" strike="noStrike" cap="none" dirty="0">
              <a:solidFill>
                <a:srgbClr val="7F7F7F"/>
              </a:solidFill>
              <a:latin typeface="Calibri"/>
              <a:ea typeface="Calibri"/>
              <a:cs typeface="Calibri"/>
              <a:sym typeface="Calibri"/>
            </a:endParaRPr>
          </a:p>
        </p:txBody>
      </p:sp>
      <p:pic>
        <p:nvPicPr>
          <p:cNvPr id="68" name="Google Shape;68;p1" descr="C:\Users\Georgia-Work\AppData\Roaming\Skype\georgia.aristidou\media_messaging\media_cache\^DD49E969C8C275A0BF0095F3F01442BBA23C6B6D6D2A977CE4^pimgpsh_fullsize_distr.jpg"/>
          <p:cNvPicPr preferRelativeResize="0"/>
          <p:nvPr/>
        </p:nvPicPr>
        <p:blipFill rotWithShape="1">
          <a:blip r:embed="rId4">
            <a:alphaModFix/>
          </a:blip>
          <a:srcRect/>
          <a:stretch/>
        </p:blipFill>
        <p:spPr>
          <a:xfrm>
            <a:off x="22751" y="6332226"/>
            <a:ext cx="1684020" cy="495300"/>
          </a:xfrm>
          <a:prstGeom prst="rect">
            <a:avLst/>
          </a:prstGeom>
          <a:noFill/>
          <a:ln>
            <a:noFill/>
          </a:ln>
        </p:spPr>
      </p:pic>
      <p:sp>
        <p:nvSpPr>
          <p:cNvPr id="69" name="Google Shape;69;p1"/>
          <p:cNvSpPr/>
          <p:nvPr/>
        </p:nvSpPr>
        <p:spPr>
          <a:xfrm>
            <a:off x="-2" y="862700"/>
            <a:ext cx="722376" cy="868136"/>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400" b="0" i="0" u="none" strike="noStrike" cap="none" dirty="0">
                <a:solidFill>
                  <a:schemeClr val="bg1"/>
                </a:solidFill>
                <a:latin typeface="Calibri"/>
                <a:ea typeface="Calibri"/>
                <a:cs typeface="Calibri"/>
                <a:sym typeface="Calibri"/>
              </a:rPr>
              <a:t>1</a:t>
            </a:r>
            <a:endParaRPr sz="2400" b="0" i="0" u="none" strike="noStrike" cap="none" dirty="0">
              <a:solidFill>
                <a:schemeClr val="bg1"/>
              </a:solidFill>
              <a:latin typeface="Calibri"/>
              <a:ea typeface="Calibri"/>
              <a:cs typeface="Calibri"/>
              <a:sym typeface="Calibri"/>
            </a:endParaRPr>
          </a:p>
        </p:txBody>
      </p:sp>
      <p:sp>
        <p:nvSpPr>
          <p:cNvPr id="70" name="Google Shape;70;p1"/>
          <p:cNvSpPr/>
          <p:nvPr/>
        </p:nvSpPr>
        <p:spPr>
          <a:xfrm>
            <a:off x="2609" y="1698521"/>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400" b="0" i="0" u="none" strike="noStrike" cap="none">
                <a:solidFill>
                  <a:srgbClr val="2F5496"/>
                </a:solidFill>
                <a:latin typeface="Calibri"/>
                <a:ea typeface="Calibri"/>
                <a:cs typeface="Calibri"/>
                <a:sym typeface="Calibri"/>
              </a:rPr>
              <a:t>2</a:t>
            </a:r>
            <a:endParaRPr sz="2400" b="0" i="0" u="none" strike="noStrike" cap="none">
              <a:solidFill>
                <a:srgbClr val="2F5496"/>
              </a:solidFill>
              <a:latin typeface="Calibri"/>
              <a:ea typeface="Calibri"/>
              <a:cs typeface="Calibri"/>
              <a:sym typeface="Calibri"/>
            </a:endParaRPr>
          </a:p>
        </p:txBody>
      </p:sp>
      <p:sp>
        <p:nvSpPr>
          <p:cNvPr id="71" name="Google Shape;71;p1"/>
          <p:cNvSpPr/>
          <p:nvPr/>
        </p:nvSpPr>
        <p:spPr>
          <a:xfrm>
            <a:off x="-56" y="2493288"/>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400" b="0" i="0" u="none" strike="noStrike" cap="none">
                <a:solidFill>
                  <a:srgbClr val="2F5496"/>
                </a:solidFill>
                <a:latin typeface="Calibri"/>
                <a:ea typeface="Calibri"/>
                <a:cs typeface="Calibri"/>
                <a:sym typeface="Calibri"/>
              </a:rPr>
              <a:t>3</a:t>
            </a:r>
            <a:endParaRPr sz="2400" b="0" i="0" u="none" strike="noStrike" cap="none">
              <a:solidFill>
                <a:srgbClr val="2F5496"/>
              </a:solidFill>
              <a:latin typeface="Calibri"/>
              <a:ea typeface="Calibri"/>
              <a:cs typeface="Calibri"/>
              <a:sym typeface="Calibri"/>
            </a:endParaRPr>
          </a:p>
        </p:txBody>
      </p:sp>
      <p:sp>
        <p:nvSpPr>
          <p:cNvPr id="72" name="Google Shape;72;p1"/>
          <p:cNvSpPr/>
          <p:nvPr/>
        </p:nvSpPr>
        <p:spPr>
          <a:xfrm>
            <a:off x="-2" y="3361744"/>
            <a:ext cx="722376" cy="868136"/>
          </a:xfrm>
          <a:prstGeom prst="rect">
            <a:avLst/>
          </a:prstGeom>
          <a:solidFill>
            <a:srgbClr val="203864"/>
          </a:solidFill>
          <a:ln>
            <a:noFill/>
          </a:ln>
        </p:spPr>
        <p:txBody>
          <a:bodyPr spcFirstLastPara="1" wrap="square" lIns="91425" tIns="45700" rIns="91425" bIns="45700" anchor="ctr" anchorCtr="0">
            <a:noAutofit/>
          </a:bodyPr>
          <a:lstStyle/>
          <a:p>
            <a:pPr lvl="0" algn="ctr"/>
            <a:r>
              <a:rPr lang="de-DE" sz="2400" dirty="0">
                <a:solidFill>
                  <a:srgbClr val="2F5496"/>
                </a:solidFill>
                <a:latin typeface="Calibri"/>
                <a:ea typeface="Calibri"/>
                <a:cs typeface="Calibri"/>
                <a:sym typeface="Calibri"/>
              </a:rPr>
              <a:t>4</a:t>
            </a:r>
          </a:p>
        </p:txBody>
      </p:sp>
      <p:sp>
        <p:nvSpPr>
          <p:cNvPr id="73" name="Google Shape;73;p1"/>
          <p:cNvSpPr/>
          <p:nvPr/>
        </p:nvSpPr>
        <p:spPr>
          <a:xfrm>
            <a:off x="1655" y="4227707"/>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400" b="0" i="0" u="none" strike="noStrike" cap="none" dirty="0">
                <a:solidFill>
                  <a:srgbClr val="2F5496"/>
                </a:solidFill>
                <a:latin typeface="Calibri"/>
                <a:ea typeface="Calibri"/>
                <a:cs typeface="Calibri"/>
                <a:sym typeface="Calibri"/>
              </a:rPr>
              <a:t>5</a:t>
            </a:r>
            <a:endParaRPr sz="2400" b="0" i="0" u="none" strike="noStrike" cap="none" dirty="0">
              <a:solidFill>
                <a:srgbClr val="2F5496"/>
              </a:solidFill>
              <a:latin typeface="Calibri"/>
              <a:ea typeface="Calibri"/>
              <a:cs typeface="Calibri"/>
              <a:sym typeface="Calibri"/>
            </a:endParaRPr>
          </a:p>
        </p:txBody>
      </p:sp>
      <p:sp>
        <p:nvSpPr>
          <p:cNvPr id="74" name="Google Shape;74;p1"/>
          <p:cNvSpPr/>
          <p:nvPr/>
        </p:nvSpPr>
        <p:spPr>
          <a:xfrm>
            <a:off x="510" y="5094514"/>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400" b="0" i="0" u="none" strike="noStrike" cap="none">
                <a:solidFill>
                  <a:srgbClr val="2F5496"/>
                </a:solidFill>
                <a:latin typeface="Calibri"/>
                <a:ea typeface="Calibri"/>
                <a:cs typeface="Calibri"/>
                <a:sym typeface="Calibri"/>
              </a:rPr>
              <a:t>6</a:t>
            </a:r>
            <a:endParaRPr sz="2400" b="0" i="0" u="none" strike="noStrike" cap="none">
              <a:solidFill>
                <a:srgbClr val="2F5496"/>
              </a:solidFill>
              <a:latin typeface="Calibri"/>
              <a:ea typeface="Calibri"/>
              <a:cs typeface="Calibri"/>
              <a:sym typeface="Calibri"/>
            </a:endParaRPr>
          </a:p>
        </p:txBody>
      </p:sp>
      <p:pic>
        <p:nvPicPr>
          <p:cNvPr id="16" name="Picture 2">
            <a:extLst>
              <a:ext uri="{FF2B5EF4-FFF2-40B4-BE49-F238E27FC236}">
                <a16:creationId xmlns:a16="http://schemas.microsoft.com/office/drawing/2014/main" id="{10D238C8-7957-4E58-928A-A709BE2916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8231" y="6316337"/>
            <a:ext cx="1406013" cy="4921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4" name="Τίτλος 3">
            <a:extLst>
              <a:ext uri="{FF2B5EF4-FFF2-40B4-BE49-F238E27FC236}">
                <a16:creationId xmlns:a16="http://schemas.microsoft.com/office/drawing/2014/main" id="{E06C8E73-A4A5-49CD-90D8-A5A76976041F}"/>
              </a:ext>
            </a:extLst>
          </p:cNvPr>
          <p:cNvSpPr>
            <a:spLocks noGrp="1"/>
          </p:cNvSpPr>
          <p:nvPr>
            <p:ph type="title"/>
          </p:nvPr>
        </p:nvSpPr>
        <p:spPr/>
        <p:txBody>
          <a:bodyPr/>
          <a:lstStyle/>
          <a:p>
            <a:r>
              <a:rPr lang="en-US" dirty="0"/>
              <a:t>Überblick über das Projekt - Organisationsstruktur der Module</a:t>
            </a:r>
            <a:endParaRPr lang="en-GB" dirty="0"/>
          </a:p>
        </p:txBody>
      </p:sp>
      <p:sp>
        <p:nvSpPr>
          <p:cNvPr id="22" name="Google Shape;179;p7"/>
          <p:cNvSpPr txBox="1">
            <a:spLocks noGrp="1"/>
          </p:cNvSpPr>
          <p:nvPr>
            <p:ph type="body" idx="1"/>
          </p:nvPr>
        </p:nvSpPr>
        <p:spPr>
          <a:xfrm>
            <a:off x="557998" y="1799999"/>
            <a:ext cx="6497225" cy="4865977"/>
          </a:xfrm>
          <a:prstGeom prst="rect">
            <a:avLst/>
          </a:prstGeom>
          <a:noFill/>
          <a:ln>
            <a:noFill/>
          </a:ln>
        </p:spPr>
        <p:txBody>
          <a:bodyPr spcFirstLastPara="1" wrap="square" lIns="91425" tIns="45700" rIns="91425" bIns="45700" anchor="t" anchorCtr="0">
            <a:normAutofit lnSpcReduction="10000"/>
          </a:bodyPr>
          <a:lstStyle/>
          <a:p>
            <a:pPr marL="342900" indent="-342900">
              <a:lnSpc>
                <a:spcPct val="110000"/>
              </a:lnSpc>
              <a:spcAft>
                <a:spcPts val="600"/>
              </a:spcAft>
            </a:pPr>
            <a:r>
              <a:rPr lang="de-DE" dirty="0" err="1"/>
              <a:t>Jedes Modul hat </a:t>
            </a:r>
            <a:r>
              <a:rPr lang="de-DE" dirty="0"/>
              <a:t>eine </a:t>
            </a:r>
            <a:r>
              <a:rPr lang="de-DE" dirty="0" err="1"/>
              <a:t>Dauer zwischen </a:t>
            </a:r>
            <a:r>
              <a:rPr lang="de-DE" dirty="0"/>
              <a:t>4,5 </a:t>
            </a:r>
            <a:r>
              <a:rPr lang="de-DE" dirty="0" err="1"/>
              <a:t>Stunden </a:t>
            </a:r>
            <a:r>
              <a:rPr lang="de-DE" dirty="0"/>
              <a:t>(</a:t>
            </a:r>
            <a:r>
              <a:rPr lang="de-DE" dirty="0" err="1"/>
              <a:t>kürzestes Modul</a:t>
            </a:r>
            <a:r>
              <a:rPr lang="de-DE" dirty="0"/>
              <a:t>) </a:t>
            </a:r>
            <a:r>
              <a:rPr lang="de-DE" dirty="0" err="1"/>
              <a:t>und </a:t>
            </a:r>
            <a:r>
              <a:rPr lang="de-DE" dirty="0"/>
              <a:t>9 Stunden (</a:t>
            </a:r>
            <a:r>
              <a:rPr lang="de-DE" dirty="0" err="1"/>
              <a:t>längstes Modul</a:t>
            </a:r>
            <a:r>
              <a:rPr lang="de-DE" dirty="0"/>
              <a:t>)</a:t>
            </a:r>
          </a:p>
          <a:p>
            <a:pPr marL="342900" indent="-342900">
              <a:lnSpc>
                <a:spcPct val="110000"/>
              </a:lnSpc>
              <a:spcAft>
                <a:spcPts val="600"/>
              </a:spcAft>
            </a:pPr>
            <a:r>
              <a:rPr lang="de-DE" dirty="0"/>
              <a:t>Jedes Modul besteht aus Präsenzveranstaltungen und online-Sitzungen. </a:t>
            </a:r>
          </a:p>
          <a:p>
            <a:pPr marL="800100" lvl="1" indent="-342900">
              <a:lnSpc>
                <a:spcPct val="110000"/>
              </a:lnSpc>
              <a:spcAft>
                <a:spcPts val="600"/>
              </a:spcAft>
              <a:buFont typeface="Courier New" panose="02070309020205020404" pitchFamily="49" charset="0"/>
              <a:buChar char="o"/>
            </a:pPr>
            <a:r>
              <a:rPr lang="de-DE" dirty="0"/>
              <a:t>Die </a:t>
            </a:r>
            <a:r>
              <a:rPr lang="de-DE" b="1" dirty="0"/>
              <a:t>Präsenzveranstaltungen </a:t>
            </a:r>
            <a:r>
              <a:rPr lang="de-DE" dirty="0"/>
              <a:t>bestehen aus einer kurzen Präsentation, gruppendynamischen Aktivitäten und praktischen Tätigkeiten. </a:t>
            </a:r>
          </a:p>
          <a:p>
            <a:pPr marL="800100" lvl="1" indent="-342900">
              <a:lnSpc>
                <a:spcPct val="110000"/>
              </a:lnSpc>
              <a:spcAft>
                <a:spcPts val="600"/>
              </a:spcAft>
              <a:buFont typeface="Courier New" panose="02070309020205020404" pitchFamily="49" charset="0"/>
              <a:buChar char="o"/>
            </a:pPr>
            <a:r>
              <a:rPr lang="de-DE" b="1" dirty="0"/>
              <a:t>online-Sitzungen sind </a:t>
            </a:r>
            <a:r>
              <a:rPr lang="de-DE" dirty="0"/>
              <a:t>individuelle Aufgaben, die nach den Präsenzveranstaltungen durchgeführt werden.</a:t>
            </a: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1739" y="2203604"/>
            <a:ext cx="4682014" cy="3399337"/>
          </a:xfrm>
          <a:prstGeom prst="rect">
            <a:avLst/>
          </a:prstGeom>
          <a:ln>
            <a:noFill/>
          </a:ln>
          <a:effectLst>
            <a:outerShdw blurRad="190500" algn="tl" rotWithShape="0">
              <a:srgbClr val="000000">
                <a:alpha val="70000"/>
              </a:srgbClr>
            </a:outerShdw>
          </a:effectLst>
        </p:spPr>
      </p:pic>
      <p:sp>
        <p:nvSpPr>
          <p:cNvPr id="2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rPr>
              <a:t>Quelle </a:t>
            </a:r>
            <a:r>
              <a:rPr lang="en-US" sz="1200" dirty="0">
                <a:solidFill>
                  <a:schemeClr val="dk1"/>
                </a:solidFill>
                <a:latin typeface="Calibri"/>
                <a:ea typeface="Calibri"/>
                <a:cs typeface="Calibri"/>
                <a:sym typeface="Calibri"/>
              </a:rPr>
              <a:t>|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 </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Lizenz</a:t>
            </a:r>
            <a:endParaRPr sz="1200" dirty="0">
              <a:solidFill>
                <a:schemeClr val="dk1"/>
              </a:solidFill>
              <a:latin typeface="Calibri"/>
              <a:ea typeface="Calibri"/>
              <a:cs typeface="Calibri"/>
              <a:sym typeface="Calibri"/>
            </a:endParaRPr>
          </a:p>
        </p:txBody>
      </p:sp>
      <p:sp>
        <p:nvSpPr>
          <p:cNvPr id="7" name="Google Shape;182;p7">
            <a:extLst>
              <a:ext uri="{FF2B5EF4-FFF2-40B4-BE49-F238E27FC236}">
                <a16:creationId xmlns:a16="http://schemas.microsoft.com/office/drawing/2014/main" id="{123B3487-EC3E-4084-A02F-0D2BEBDC187A}"/>
              </a:ext>
            </a:extLst>
          </p:cNvPr>
          <p:cNvSpPr/>
          <p:nvPr/>
        </p:nvSpPr>
        <p:spPr>
          <a:xfrm>
            <a:off x="10310648" y="0"/>
            <a:ext cx="1881352" cy="440358"/>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dirty="0">
                <a:solidFill>
                  <a:schemeClr val="lt1"/>
                </a:solidFill>
                <a:effectLst>
                  <a:outerShdw blurRad="38100" dist="38100" dir="2700000" algn="tl">
                    <a:srgbClr val="000000">
                      <a:alpha val="43137"/>
                    </a:srgbClr>
                  </a:outerShdw>
                </a:effectLst>
                <a:latin typeface="Arial"/>
                <a:ea typeface="Arial"/>
                <a:cs typeface="Arial"/>
                <a:sym typeface="Arial"/>
              </a:rPr>
              <a:t>1.1 </a:t>
            </a:r>
            <a:r>
              <a:rPr lang="en-US" sz="1530" dirty="0" err="1">
                <a:solidFill>
                  <a:schemeClr val="lt1"/>
                </a:solidFill>
                <a:effectLst>
                  <a:outerShdw blurRad="38100" dist="38100" dir="2700000" algn="tl">
                    <a:srgbClr val="000000">
                      <a:alpha val="43137"/>
                    </a:srgbClr>
                  </a:outerShdw>
                </a:effectLst>
                <a:latin typeface="Arial"/>
                <a:ea typeface="Arial"/>
                <a:cs typeface="Arial"/>
                <a:sym typeface="Arial"/>
              </a:rPr>
              <a:t>Einführung</a:t>
            </a:r>
            <a:endParaRPr sz="1275" dirty="0">
              <a:solidFill>
                <a:schemeClr val="lt1"/>
              </a:solidFill>
              <a:effectLst>
                <a:outerShdw blurRad="38100" dist="38100" dir="2700000" algn="tl">
                  <a:srgbClr val="000000">
                    <a:alpha val="43137"/>
                  </a:srgbClr>
                </a:outerShdw>
              </a:effectLst>
              <a:latin typeface="Arial"/>
              <a:ea typeface="Arial"/>
              <a:cs typeface="Arial"/>
              <a:sym typeface="Arial"/>
            </a:endParaRPr>
          </a:p>
        </p:txBody>
      </p:sp>
    </p:spTree>
    <p:extLst>
      <p:ext uri="{BB962C8B-B14F-4D97-AF65-F5344CB8AC3E}">
        <p14:creationId xmlns:p14="http://schemas.microsoft.com/office/powerpoint/2010/main" val="2282202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2" name="Τίτλος 1">
            <a:extLst>
              <a:ext uri="{FF2B5EF4-FFF2-40B4-BE49-F238E27FC236}">
                <a16:creationId xmlns:a16="http://schemas.microsoft.com/office/drawing/2014/main" id="{6772B263-0DD2-499C-B968-09F72BE0431D}"/>
              </a:ext>
            </a:extLst>
          </p:cNvPr>
          <p:cNvSpPr>
            <a:spLocks noGrp="1"/>
          </p:cNvSpPr>
          <p:nvPr>
            <p:ph type="title"/>
          </p:nvPr>
        </p:nvSpPr>
        <p:spPr/>
        <p:txBody>
          <a:bodyPr/>
          <a:lstStyle/>
          <a:p>
            <a:r>
              <a:rPr lang="en-GB" dirty="0" err="1"/>
              <a:t>Vorstellungsrunde</a:t>
            </a:r>
            <a:endParaRPr lang="en-GB" dirty="0"/>
          </a:p>
        </p:txBody>
      </p:sp>
      <p:sp>
        <p:nvSpPr>
          <p:cNvPr id="179" name="Google Shape;179;p7"/>
          <p:cNvSpPr txBox="1">
            <a:spLocks noGrp="1"/>
          </p:cNvSpPr>
          <p:nvPr>
            <p:ph type="body" idx="1"/>
          </p:nvPr>
        </p:nvSpPr>
        <p:spPr>
          <a:xfrm>
            <a:off x="557998" y="1799999"/>
            <a:ext cx="7770213" cy="4865977"/>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SzPts val="2000"/>
              <a:buChar char="▪"/>
            </a:pPr>
            <a:r>
              <a:rPr lang="en-GB" dirty="0"/>
              <a:t>Name</a:t>
            </a:r>
          </a:p>
          <a:p>
            <a:pPr marL="228600" lvl="0" indent="-228600" algn="l" rtl="0">
              <a:lnSpc>
                <a:spcPct val="150000"/>
              </a:lnSpc>
              <a:spcBef>
                <a:spcPts val="0"/>
              </a:spcBef>
              <a:spcAft>
                <a:spcPts val="0"/>
              </a:spcAft>
              <a:buSzPts val="2000"/>
              <a:buChar char="▪"/>
            </a:pPr>
            <a:r>
              <a:rPr lang="en-GB" dirty="0" err="1"/>
              <a:t>Herkunftsland</a:t>
            </a:r>
            <a:endParaRPr lang="en-GB" dirty="0"/>
          </a:p>
          <a:p>
            <a:pPr marL="228600" lvl="0" indent="-228600" algn="l" rtl="0">
              <a:lnSpc>
                <a:spcPct val="150000"/>
              </a:lnSpc>
              <a:spcBef>
                <a:spcPts val="0"/>
              </a:spcBef>
              <a:spcAft>
                <a:spcPts val="0"/>
              </a:spcAft>
              <a:buSzPts val="2000"/>
              <a:buChar char="▪"/>
            </a:pPr>
            <a:r>
              <a:rPr lang="en-GB" dirty="0"/>
              <a:t>Hobbies </a:t>
            </a:r>
          </a:p>
          <a:p>
            <a:pPr marL="228600" lvl="0" indent="-228600" algn="l" rtl="0">
              <a:lnSpc>
                <a:spcPct val="150000"/>
              </a:lnSpc>
              <a:spcBef>
                <a:spcPts val="0"/>
              </a:spcBef>
              <a:spcAft>
                <a:spcPts val="0"/>
              </a:spcAft>
              <a:buSzPts val="2000"/>
              <a:buChar char="▪"/>
            </a:pPr>
            <a:r>
              <a:rPr lang="en-GB" dirty="0"/>
              <a:t>Motivation </a:t>
            </a:r>
            <a:r>
              <a:rPr lang="en-GB" dirty="0" err="1"/>
              <a:t>für</a:t>
            </a:r>
            <a:r>
              <a:rPr lang="en-GB" dirty="0"/>
              <a:t> die </a:t>
            </a:r>
            <a:r>
              <a:rPr lang="en-GB" dirty="0" err="1"/>
              <a:t>Teilnahme</a:t>
            </a:r>
            <a:r>
              <a:rPr lang="en-GB" dirty="0"/>
              <a:t> am </a:t>
            </a:r>
            <a:r>
              <a:rPr lang="en-GB" dirty="0" err="1"/>
              <a:t>Kurs</a:t>
            </a:r>
            <a:r>
              <a:rPr lang="en-GB" dirty="0"/>
              <a:t> und </a:t>
            </a:r>
            <a:r>
              <a:rPr lang="en-GB" dirty="0" err="1"/>
              <a:t>persönliche</a:t>
            </a:r>
            <a:r>
              <a:rPr lang="en-GB" dirty="0"/>
              <a:t> </a:t>
            </a:r>
            <a:r>
              <a:rPr lang="en-GB" dirty="0" err="1"/>
              <a:t>Ziele</a:t>
            </a:r>
            <a:r>
              <a:rPr lang="en-GB" dirty="0"/>
              <a:t> </a:t>
            </a:r>
            <a:r>
              <a:rPr lang="en-GB" dirty="0" err="1"/>
              <a:t>durch</a:t>
            </a:r>
            <a:r>
              <a:rPr lang="en-GB" dirty="0"/>
              <a:t> die </a:t>
            </a:r>
            <a:r>
              <a:rPr lang="en-GB" dirty="0" err="1"/>
              <a:t>Kursteilnahme</a:t>
            </a:r>
            <a:endParaRPr lang="en-GB" sz="2000" dirty="0"/>
          </a:p>
        </p:txBody>
      </p:sp>
      <p:pic>
        <p:nvPicPr>
          <p:cNvPr id="180" name="Google Shape;180;p7" descr="Social Media, Personal, Social Networks, Media, System"/>
          <p:cNvPicPr preferRelativeResize="0"/>
          <p:nvPr/>
        </p:nvPicPr>
        <p:blipFill rotWithShape="1">
          <a:blip r:embed="rId3">
            <a:alphaModFix/>
          </a:blip>
          <a:srcRect/>
          <a:stretch/>
        </p:blipFill>
        <p:spPr>
          <a:xfrm>
            <a:off x="7590302" y="1799999"/>
            <a:ext cx="4675852" cy="3117234"/>
          </a:xfrm>
          <a:prstGeom prst="rect">
            <a:avLst/>
          </a:prstGeom>
          <a:noFill/>
          <a:ln>
            <a:noFill/>
          </a:ln>
        </p:spPr>
      </p:pic>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Quelle </a:t>
            </a:r>
            <a:r>
              <a:rPr lang="en-US" sz="1200">
                <a:solidFill>
                  <a:schemeClr val="dk1"/>
                </a:solidFill>
                <a:latin typeface="Calibri"/>
                <a:ea typeface="Calibri"/>
                <a:cs typeface="Calibri"/>
                <a:sym typeface="Calibri"/>
              </a:rPr>
              <a:t>| </a:t>
            </a:r>
            <a:r>
              <a:rPr lang="en-US" sz="12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 Lizenz</a:t>
            </a:r>
            <a:endParaRPr sz="1200">
              <a:solidFill>
                <a:schemeClr val="dk1"/>
              </a:solidFill>
              <a:latin typeface="Calibri"/>
              <a:ea typeface="Calibri"/>
              <a:cs typeface="Calibri"/>
              <a:sym typeface="Calibri"/>
            </a:endParaRPr>
          </a:p>
        </p:txBody>
      </p:sp>
      <p:sp>
        <p:nvSpPr>
          <p:cNvPr id="7" name="Google Shape;182;p7">
            <a:extLst>
              <a:ext uri="{FF2B5EF4-FFF2-40B4-BE49-F238E27FC236}">
                <a16:creationId xmlns:a16="http://schemas.microsoft.com/office/drawing/2014/main" id="{123B3487-EC3E-4084-A02F-0D2BEBDC187A}"/>
              </a:ext>
            </a:extLst>
          </p:cNvPr>
          <p:cNvSpPr/>
          <p:nvPr/>
        </p:nvSpPr>
        <p:spPr>
          <a:xfrm>
            <a:off x="10309388" y="0"/>
            <a:ext cx="1881352" cy="440358"/>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dirty="0">
                <a:solidFill>
                  <a:schemeClr val="lt1"/>
                </a:solidFill>
                <a:effectLst>
                  <a:outerShdw blurRad="38100" dist="38100" dir="2700000" algn="tl">
                    <a:srgbClr val="000000">
                      <a:alpha val="43137"/>
                    </a:srgbClr>
                  </a:outerShdw>
                </a:effectLst>
                <a:latin typeface="Arial"/>
                <a:ea typeface="Arial"/>
                <a:cs typeface="Arial"/>
                <a:sym typeface="Arial"/>
              </a:rPr>
              <a:t>1.1 </a:t>
            </a:r>
            <a:r>
              <a:rPr lang="en-US" sz="1530" dirty="0" err="1">
                <a:solidFill>
                  <a:schemeClr val="lt1"/>
                </a:solidFill>
                <a:effectLst>
                  <a:outerShdw blurRad="38100" dist="38100" dir="2700000" algn="tl">
                    <a:srgbClr val="000000">
                      <a:alpha val="43137"/>
                    </a:srgbClr>
                  </a:outerShdw>
                </a:effectLst>
                <a:latin typeface="Arial"/>
                <a:ea typeface="Arial"/>
                <a:cs typeface="Arial"/>
                <a:sym typeface="Arial"/>
              </a:rPr>
              <a:t>Einführung</a:t>
            </a:r>
            <a:endParaRPr sz="1275" dirty="0">
              <a:solidFill>
                <a:schemeClr val="lt1"/>
              </a:solidFill>
              <a:effectLst>
                <a:outerShdw blurRad="38100" dist="38100" dir="2700000" algn="tl">
                  <a:srgbClr val="000000">
                    <a:alpha val="43137"/>
                  </a:srgbClr>
                </a:outerShdw>
              </a:effectLst>
              <a:latin typeface="Arial"/>
              <a:ea typeface="Arial"/>
              <a:cs typeface="Arial"/>
              <a:sym typeface="Arial"/>
            </a:endParaRPr>
          </a:p>
        </p:txBody>
      </p:sp>
    </p:spTree>
    <p:extLst>
      <p:ext uri="{BB962C8B-B14F-4D97-AF65-F5344CB8AC3E}">
        <p14:creationId xmlns:p14="http://schemas.microsoft.com/office/powerpoint/2010/main" val="1172403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1E24"/>
              </a:buClr>
              <a:buSzPts val="2000"/>
              <a:buFont typeface="Calibri"/>
              <a:buNone/>
            </a:pPr>
            <a:r>
              <a:rPr lang="de-DE" sz="2700" dirty="0">
                <a:solidFill>
                  <a:srgbClr val="C01E24"/>
                </a:solidFill>
              </a:rPr>
              <a:t>Aktivität 1.1.2</a:t>
            </a:r>
            <a:br>
              <a:rPr lang="de-DE" dirty="0">
                <a:solidFill>
                  <a:srgbClr val="C01E24"/>
                </a:solidFill>
              </a:rPr>
            </a:br>
            <a:r>
              <a:rPr lang="en-US" dirty="0" err="1">
                <a:solidFill>
                  <a:srgbClr val="C01E24"/>
                </a:solidFill>
              </a:rPr>
              <a:t>Gruppenübung</a:t>
            </a:r>
            <a:r>
              <a:rPr lang="en-US" dirty="0">
                <a:solidFill>
                  <a:srgbClr val="C01E24"/>
                </a:solidFill>
              </a:rPr>
              <a:t> - Konzept der digitalen Gesundheitskompetenz </a:t>
            </a:r>
            <a:endParaRPr dirty="0">
              <a:solidFill>
                <a:srgbClr val="C01E24"/>
              </a:solidFill>
            </a:endParaRPr>
          </a:p>
        </p:txBody>
      </p:sp>
      <p:sp>
        <p:nvSpPr>
          <p:cNvPr id="165" name="Google Shape;165;p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de-DE" sz="2200"/>
              <a:t>Zielsetzungen</a:t>
            </a:r>
            <a:endParaRPr/>
          </a:p>
        </p:txBody>
      </p:sp>
      <p:sp>
        <p:nvSpPr>
          <p:cNvPr id="166" name="Google Shape;166;p7"/>
          <p:cNvSpPr txBox="1">
            <a:spLocks noGrp="1"/>
          </p:cNvSpPr>
          <p:nvPr>
            <p:ph type="body" idx="2"/>
          </p:nvPr>
        </p:nvSpPr>
        <p:spPr>
          <a:xfrm>
            <a:off x="626586" y="2669232"/>
            <a:ext cx="5937120" cy="4008158"/>
          </a:xfrm>
          <a:prstGeom prst="rect">
            <a:avLst/>
          </a:prstGeom>
          <a:noFill/>
          <a:ln>
            <a:noFill/>
          </a:ln>
        </p:spPr>
        <p:txBody>
          <a:bodyPr spcFirstLastPara="1" wrap="square" lIns="91425" tIns="45700" rIns="91425" bIns="45700" anchor="t" anchorCtr="0">
            <a:normAutofit fontScale="92500" lnSpcReduction="20000"/>
          </a:bodyPr>
          <a:lstStyle/>
          <a:p>
            <a:pPr marL="0" indent="0">
              <a:lnSpc>
                <a:spcPct val="120000"/>
              </a:lnSpc>
              <a:spcBef>
                <a:spcPts val="1200"/>
              </a:spcBef>
              <a:buSzPts val="2000"/>
              <a:buNone/>
            </a:pPr>
            <a:r>
              <a:rPr lang="de-DE" sz="2000" dirty="0"/>
              <a:t>Erste Einblicke in das Konzept der digitalen Gesundheitskompetenz und die erforderlichen Fähigkeiten:</a:t>
            </a:r>
          </a:p>
          <a:p>
            <a:pPr marL="800100" lvl="1" indent="-342900">
              <a:lnSpc>
                <a:spcPct val="120000"/>
              </a:lnSpc>
              <a:spcBef>
                <a:spcPts val="1200"/>
              </a:spcBef>
              <a:buSzPts val="2000"/>
            </a:pPr>
            <a:r>
              <a:rPr lang="en-GB" sz="1800" dirty="0"/>
              <a:t>Operative Fähigkeiten</a:t>
            </a:r>
          </a:p>
          <a:p>
            <a:pPr marL="800100" lvl="1" indent="-342900">
              <a:lnSpc>
                <a:spcPct val="120000"/>
              </a:lnSpc>
              <a:spcBef>
                <a:spcPts val="1200"/>
              </a:spcBef>
              <a:buSzPts val="2000"/>
            </a:pPr>
            <a:r>
              <a:rPr lang="en-GB" sz="1800" dirty="0"/>
              <a:t>Navigationskenntnisse</a:t>
            </a:r>
          </a:p>
          <a:p>
            <a:pPr marL="800100" lvl="1" indent="-342900">
              <a:lnSpc>
                <a:spcPct val="120000"/>
              </a:lnSpc>
              <a:spcBef>
                <a:spcPts val="1200"/>
              </a:spcBef>
              <a:buSzPts val="2000"/>
            </a:pPr>
            <a:r>
              <a:rPr lang="en-GB" sz="1800" dirty="0"/>
              <a:t>Informationssuche</a:t>
            </a:r>
          </a:p>
          <a:p>
            <a:pPr marL="800100" lvl="1" indent="-342900">
              <a:lnSpc>
                <a:spcPct val="120000"/>
              </a:lnSpc>
              <a:spcBef>
                <a:spcPts val="1200"/>
              </a:spcBef>
              <a:buSzPts val="2000"/>
            </a:pPr>
            <a:r>
              <a:rPr lang="en-GB" sz="1800" dirty="0"/>
              <a:t>Bewertung der Zuverlässigkeit, Bestimmung der Relevanz</a:t>
            </a:r>
          </a:p>
          <a:p>
            <a:pPr marL="800100" lvl="1" indent="-342900">
              <a:lnSpc>
                <a:spcPct val="120000"/>
              </a:lnSpc>
              <a:spcBef>
                <a:spcPts val="1200"/>
              </a:spcBef>
              <a:buSzPts val="2000"/>
            </a:pPr>
            <a:r>
              <a:rPr lang="en-GB" sz="1800" dirty="0"/>
              <a:t>Hinzufügen von Inhalten</a:t>
            </a:r>
          </a:p>
          <a:p>
            <a:pPr marL="800100" lvl="1" indent="-342900">
              <a:lnSpc>
                <a:spcPct val="120000"/>
              </a:lnSpc>
              <a:spcBef>
                <a:spcPts val="1200"/>
              </a:spcBef>
              <a:buSzPts val="2000"/>
            </a:pPr>
            <a:r>
              <a:rPr lang="en-GB" sz="1800" dirty="0"/>
              <a:t>Schutz der Privatsphäre.</a:t>
            </a:r>
          </a:p>
          <a:p>
            <a:pPr marL="342900" indent="-342900">
              <a:lnSpc>
                <a:spcPct val="120000"/>
              </a:lnSpc>
              <a:spcBef>
                <a:spcPts val="1200"/>
              </a:spcBef>
              <a:buSzPts val="2000"/>
            </a:pPr>
            <a:endParaRPr sz="2000" dirty="0"/>
          </a:p>
        </p:txBody>
      </p:sp>
      <p:sp>
        <p:nvSpPr>
          <p:cNvPr id="13" name="Google Shape;183;p7">
            <a:extLst>
              <a:ext uri="{FF2B5EF4-FFF2-40B4-BE49-F238E27FC236}">
                <a16:creationId xmlns:a16="http://schemas.microsoft.com/office/drawing/2014/main" id="{FD1339D8-E772-47E8-9B5F-FF69D38D8134}"/>
              </a:ext>
            </a:extLst>
          </p:cNvPr>
          <p:cNvSpPr/>
          <p:nvPr/>
        </p:nvSpPr>
        <p:spPr>
          <a:xfrm>
            <a:off x="1626800" y="6443178"/>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Quelle </a:t>
            </a:r>
            <a:r>
              <a:rPr lang="en-US" sz="1200" dirty="0">
                <a:solidFill>
                  <a:schemeClr val="dk1"/>
                </a:solidFill>
                <a:latin typeface="Calibri"/>
                <a:ea typeface="Calibri"/>
                <a:cs typeface="Calibri"/>
                <a:sym typeface="Calibri"/>
              </a:rPr>
              <a:t>|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Lizenz</a:t>
            </a:r>
            <a:endParaRPr sz="1200" dirty="0">
              <a:solidFill>
                <a:schemeClr val="dk1"/>
              </a:solidFill>
              <a:latin typeface="Calibri"/>
              <a:ea typeface="Calibri"/>
              <a:cs typeface="Calibri"/>
              <a:sym typeface="Calibri"/>
            </a:endParaRPr>
          </a:p>
        </p:txBody>
      </p:sp>
      <p:pic>
        <p:nvPicPr>
          <p:cNvPr id="14" name="Picture 2" descr="Icon&#10;&#10;Description automatically generated with low confidence">
            <a:extLst>
              <a:ext uri="{FF2B5EF4-FFF2-40B4-BE49-F238E27FC236}">
                <a16:creationId xmlns:a16="http://schemas.microsoft.com/office/drawing/2014/main" id="{78CD0932-2A3E-4780-8AA8-42A8F6E8F8C7}"/>
              </a:ext>
            </a:extLst>
          </p:cNvPr>
          <p:cNvPicPr>
            <a:picLocks noChangeAspect="1"/>
          </p:cNvPicPr>
          <p:nvPr/>
        </p:nvPicPr>
        <p:blipFill>
          <a:blip r:embed="rId5"/>
          <a:stretch>
            <a:fillRect/>
          </a:stretch>
        </p:blipFill>
        <p:spPr>
          <a:xfrm>
            <a:off x="5532893" y="1258698"/>
            <a:ext cx="5575543" cy="4660805"/>
          </a:xfrm>
          <a:prstGeom prst="rect">
            <a:avLst/>
          </a:prstGeom>
        </p:spPr>
      </p:pic>
      <p:sp>
        <p:nvSpPr>
          <p:cNvPr id="20" name="Google Shape;168;p7">
            <a:extLst>
              <a:ext uri="{FF2B5EF4-FFF2-40B4-BE49-F238E27FC236}">
                <a16:creationId xmlns:a16="http://schemas.microsoft.com/office/drawing/2014/main" id="{A77E56FB-1FA8-5D06-F50F-B18C9F23ADA6}"/>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1.1.1</a:t>
            </a:r>
            <a:endParaRPr sz="1800" dirty="0">
              <a:solidFill>
                <a:schemeClr val="lt1"/>
              </a:solidFill>
              <a:latin typeface="Calibri"/>
              <a:cs typeface="Calibri"/>
              <a:sym typeface="Calibri"/>
            </a:endParaRPr>
          </a:p>
        </p:txBody>
      </p:sp>
      <p:sp>
        <p:nvSpPr>
          <p:cNvPr id="21" name="Google Shape;168;p7">
            <a:extLst>
              <a:ext uri="{FF2B5EF4-FFF2-40B4-BE49-F238E27FC236}">
                <a16:creationId xmlns:a16="http://schemas.microsoft.com/office/drawing/2014/main" id="{671C4E39-7C0D-2296-7B4A-ADF33AC3DE36}"/>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latin typeface="Calibri"/>
                <a:cs typeface="Calibri"/>
                <a:sym typeface="Calibri"/>
              </a:rPr>
              <a:t>1.1.2</a:t>
            </a:r>
            <a:endParaRPr sz="2000" dirty="0">
              <a:solidFill>
                <a:srgbClr val="C01E24"/>
              </a:solidFill>
              <a:latin typeface="Calibri"/>
              <a:cs typeface="Calibri"/>
              <a:sym typeface="Calibri"/>
            </a:endParaRPr>
          </a:p>
        </p:txBody>
      </p:sp>
      <p:sp>
        <p:nvSpPr>
          <p:cNvPr id="22" name="Google Shape;168;p7">
            <a:extLst>
              <a:ext uri="{FF2B5EF4-FFF2-40B4-BE49-F238E27FC236}">
                <a16:creationId xmlns:a16="http://schemas.microsoft.com/office/drawing/2014/main" id="{A8CAFCB9-1A88-61D4-938C-C474CE439A0D}"/>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1.1.3</a:t>
            </a:r>
            <a:endParaRPr sz="1800" dirty="0">
              <a:solidFill>
                <a:schemeClr val="lt1"/>
              </a:solidFill>
              <a:latin typeface="Calibri"/>
              <a:cs typeface="Calibri"/>
              <a:sym typeface="Calibri"/>
            </a:endParaRPr>
          </a:p>
        </p:txBody>
      </p:sp>
      <p:sp>
        <p:nvSpPr>
          <p:cNvPr id="23" name="Google Shape;168;p7">
            <a:extLst>
              <a:ext uri="{FF2B5EF4-FFF2-40B4-BE49-F238E27FC236}">
                <a16:creationId xmlns:a16="http://schemas.microsoft.com/office/drawing/2014/main" id="{6920129C-5540-9634-9C85-58D22B9973A2}"/>
              </a:ext>
            </a:extLst>
          </p:cNvPr>
          <p:cNvSpPr/>
          <p:nvPr/>
        </p:nvSpPr>
        <p:spPr>
          <a:xfrm>
            <a:off x="11469624" y="372040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1.1.4</a:t>
            </a:r>
            <a:endParaRPr sz="1800" dirty="0">
              <a:solidFill>
                <a:schemeClr val="lt1"/>
              </a:solidFill>
              <a:latin typeface="Calibri"/>
              <a:cs typeface="Calibri"/>
              <a:sym typeface="Calibri"/>
            </a:endParaRPr>
          </a:p>
        </p:txBody>
      </p:sp>
      <p:sp>
        <p:nvSpPr>
          <p:cNvPr id="24" name="Google Shape;168;p7">
            <a:extLst>
              <a:ext uri="{FF2B5EF4-FFF2-40B4-BE49-F238E27FC236}">
                <a16:creationId xmlns:a16="http://schemas.microsoft.com/office/drawing/2014/main" id="{3C8A5069-8E7B-7702-6EFD-95C100F74B8C}"/>
              </a:ext>
            </a:extLst>
          </p:cNvPr>
          <p:cNvSpPr/>
          <p:nvPr/>
        </p:nvSpPr>
        <p:spPr>
          <a:xfrm>
            <a:off x="11469624" y="4384935"/>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1.1.5</a:t>
            </a:r>
            <a:endParaRPr sz="1800" dirty="0">
              <a:solidFill>
                <a:schemeClr val="lt1"/>
              </a:solidFill>
              <a:latin typeface="Calibri"/>
              <a:cs typeface="Calibri"/>
              <a:sym typeface="Calibri"/>
            </a:endParaRPr>
          </a:p>
        </p:txBody>
      </p:sp>
      <p:sp>
        <p:nvSpPr>
          <p:cNvPr id="25" name="Google Shape;168;p7">
            <a:extLst>
              <a:ext uri="{FF2B5EF4-FFF2-40B4-BE49-F238E27FC236}">
                <a16:creationId xmlns:a16="http://schemas.microsoft.com/office/drawing/2014/main" id="{0AC240B2-F2C8-34D5-104B-E82BCE0C67A9}"/>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1.1</a:t>
            </a:r>
            <a:endParaRPr sz="2000" dirty="0">
              <a:solidFill>
                <a:srgbClr val="203864"/>
              </a:solidFill>
              <a:latin typeface="Calibri"/>
              <a:cs typeface="Calibri"/>
              <a:sym typeface="Calibri"/>
            </a:endParaRPr>
          </a:p>
        </p:txBody>
      </p:sp>
      <p:sp>
        <p:nvSpPr>
          <p:cNvPr id="26" name="Google Shape;168;p7">
            <a:extLst>
              <a:ext uri="{FF2B5EF4-FFF2-40B4-BE49-F238E27FC236}">
                <a16:creationId xmlns:a16="http://schemas.microsoft.com/office/drawing/2014/main" id="{20B689B9-29C1-B1E9-B629-6E6BC772BD0D}"/>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1.</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Tree>
    <p:extLst>
      <p:ext uri="{BB962C8B-B14F-4D97-AF65-F5344CB8AC3E}">
        <p14:creationId xmlns:p14="http://schemas.microsoft.com/office/powerpoint/2010/main" val="827949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8"/>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dirty="0"/>
              <a:t>Das Konzept der digitalen Gesundheitskompetenz</a:t>
            </a:r>
            <a:endParaRPr dirty="0"/>
          </a:p>
        </p:txBody>
      </p:sp>
      <p:sp>
        <p:nvSpPr>
          <p:cNvPr id="4" name="Oval 3">
            <a:extLst>
              <a:ext uri="{FF2B5EF4-FFF2-40B4-BE49-F238E27FC236}">
                <a16:creationId xmlns:a16="http://schemas.microsoft.com/office/drawing/2014/main" id="{09073E45-B511-4CF3-B56F-E667B083CF88}"/>
              </a:ext>
            </a:extLst>
          </p:cNvPr>
          <p:cNvSpPr/>
          <p:nvPr/>
        </p:nvSpPr>
        <p:spPr>
          <a:xfrm>
            <a:off x="261902" y="1857375"/>
            <a:ext cx="5834098" cy="4792527"/>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lnSpc>
                <a:spcPct val="120000"/>
              </a:lnSpc>
              <a:spcBef>
                <a:spcPts val="0"/>
              </a:spcBef>
              <a:spcAft>
                <a:spcPts val="0"/>
              </a:spcAft>
              <a:buSzPct val="100000"/>
            </a:pPr>
            <a:r>
              <a:rPr lang="en-GB" sz="2400" b="1" dirty="0">
                <a:solidFill>
                  <a:srgbClr val="0070C0"/>
                </a:solidFill>
                <a:latin typeface="Calibri" panose="020F0502020204030204" pitchFamily="34" charset="0"/>
                <a:cs typeface="Calibri" panose="020F0502020204030204" pitchFamily="34" charset="0"/>
              </a:rPr>
              <a:t>Digitale Gesundheitskompetenz (DHL) </a:t>
            </a:r>
          </a:p>
          <a:p>
            <a:pPr lvl="0" algn="ctr" rtl="0">
              <a:lnSpc>
                <a:spcPct val="120000"/>
              </a:lnSpc>
              <a:spcBef>
                <a:spcPts val="0"/>
              </a:spcBef>
              <a:spcAft>
                <a:spcPts val="0"/>
              </a:spcAft>
              <a:buSzPct val="100000"/>
            </a:pPr>
            <a:r>
              <a:rPr lang="en-GB" sz="2400" dirty="0">
                <a:solidFill>
                  <a:srgbClr val="0070C0"/>
                </a:solidFill>
                <a:latin typeface="Calibri" panose="020F0502020204030204" pitchFamily="34" charset="0"/>
                <a:cs typeface="Calibri" panose="020F0502020204030204" pitchFamily="34" charset="0"/>
              </a:rPr>
              <a:t>ist die Fähigkeit, Gesundheitsinformationen aus elektronischen Quellen zu suchen, zu finden, zu verstehen und zu bewerten und das gewonnene Wissen zur Lösung eines Gesundheitsproblems anzuwenden.</a:t>
            </a:r>
            <a:endParaRPr lang="en-US" sz="2400" dirty="0">
              <a:solidFill>
                <a:srgbClr val="0070C0"/>
              </a:solidFill>
              <a:latin typeface="Calibri" panose="020F0502020204030204" pitchFamily="34" charset="0"/>
              <a:cs typeface="Calibri" panose="020F0502020204030204" pitchFamily="34" charset="0"/>
            </a:endParaRPr>
          </a:p>
        </p:txBody>
      </p:sp>
      <p:sp>
        <p:nvSpPr>
          <p:cNvPr id="6" name="Google Shape;183;p7">
            <a:extLst>
              <a:ext uri="{FF2B5EF4-FFF2-40B4-BE49-F238E27FC236}">
                <a16:creationId xmlns:a16="http://schemas.microsoft.com/office/drawing/2014/main" id="{3DABB675-150C-47D6-8022-FE034CECD204}"/>
              </a:ext>
            </a:extLst>
          </p:cNvPr>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Quelle </a:t>
            </a:r>
            <a:r>
              <a:rPr lang="en-US" sz="1200" dirty="0">
                <a:solidFill>
                  <a:schemeClr val="dk1"/>
                </a:solidFill>
                <a:latin typeface="Calibri"/>
                <a:ea typeface="Calibri"/>
                <a:cs typeface="Calibri"/>
                <a:sym typeface="Calibri"/>
              </a:rPr>
              <a:t>|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Lizenz</a:t>
            </a:r>
            <a:endParaRPr sz="1200" dirty="0">
              <a:solidFill>
                <a:schemeClr val="dk1"/>
              </a:solidFill>
              <a:latin typeface="Calibri"/>
              <a:ea typeface="Calibri"/>
              <a:cs typeface="Calibri"/>
              <a:sym typeface="Calibri"/>
            </a:endParaRPr>
          </a:p>
        </p:txBody>
      </p:sp>
      <p:pic>
        <p:nvPicPr>
          <p:cNvPr id="9218" name="Picture 2" descr="Imac, Ipad, Iphone, Macbook, Computadora Portátil, Ios">
            <a:extLst>
              <a:ext uri="{FF2B5EF4-FFF2-40B4-BE49-F238E27FC236}">
                <a16:creationId xmlns:a16="http://schemas.microsoft.com/office/drawing/2014/main" id="{CFEB3300-BD1C-4138-815E-495AD5E8BC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6996" y="1701444"/>
            <a:ext cx="5834098" cy="3178368"/>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182;p7">
            <a:extLst>
              <a:ext uri="{FF2B5EF4-FFF2-40B4-BE49-F238E27FC236}">
                <a16:creationId xmlns:a16="http://schemas.microsoft.com/office/drawing/2014/main" id="{DF28BDD1-C3C1-4B27-8553-7FB99181BE67}"/>
              </a:ext>
            </a:extLst>
          </p:cNvPr>
          <p:cNvSpPr/>
          <p:nvPr/>
        </p:nvSpPr>
        <p:spPr>
          <a:xfrm>
            <a:off x="10130119" y="0"/>
            <a:ext cx="2061882" cy="398569"/>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dirty="0">
                <a:solidFill>
                  <a:schemeClr val="lt1"/>
                </a:solidFill>
                <a:effectLst>
                  <a:outerShdw blurRad="38100" dist="38100" dir="2700000" algn="tl">
                    <a:srgbClr val="000000">
                      <a:alpha val="43137"/>
                    </a:srgbClr>
                  </a:outerShdw>
                </a:effectLst>
                <a:latin typeface="Arial"/>
                <a:ea typeface="Arial"/>
                <a:cs typeface="Arial"/>
                <a:sym typeface="Arial"/>
              </a:rPr>
              <a:t>1.2 Das </a:t>
            </a:r>
            <a:r>
              <a:rPr lang="en-US" sz="1530" dirty="0" err="1">
                <a:solidFill>
                  <a:schemeClr val="lt1"/>
                </a:solidFill>
                <a:effectLst>
                  <a:outerShdw blurRad="38100" dist="38100" dir="2700000" algn="tl">
                    <a:srgbClr val="000000">
                      <a:alpha val="43137"/>
                    </a:srgbClr>
                  </a:outerShdw>
                </a:effectLst>
                <a:latin typeface="Arial"/>
                <a:ea typeface="Arial"/>
                <a:cs typeface="Arial"/>
                <a:sym typeface="Arial"/>
              </a:rPr>
              <a:t>Konzept</a:t>
            </a:r>
            <a:endParaRPr sz="1275" dirty="0">
              <a:solidFill>
                <a:schemeClr val="lt1"/>
              </a:solidFill>
              <a:effectLst>
                <a:outerShdw blurRad="38100" dist="38100" dir="2700000" algn="tl">
                  <a:srgbClr val="000000">
                    <a:alpha val="43137"/>
                  </a:srgbClr>
                </a:outerShdw>
              </a:effectLst>
              <a:latin typeface="Arial"/>
              <a:ea typeface="Arial"/>
              <a:cs typeface="Arial"/>
              <a:sym typeface="Arial"/>
            </a:endParaRPr>
          </a:p>
        </p:txBody>
      </p:sp>
    </p:spTree>
    <p:extLst>
      <p:ext uri="{BB962C8B-B14F-4D97-AF65-F5344CB8AC3E}">
        <p14:creationId xmlns:p14="http://schemas.microsoft.com/office/powerpoint/2010/main" val="2556901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D0A9374-1DB3-4034-BF31-4E81F668C161}"/>
              </a:ext>
            </a:extLst>
          </p:cNvPr>
          <p:cNvSpPr>
            <a:spLocks noGrp="1"/>
          </p:cNvSpPr>
          <p:nvPr>
            <p:ph type="title"/>
          </p:nvPr>
        </p:nvSpPr>
        <p:spPr/>
        <p:txBody>
          <a:bodyPr>
            <a:normAutofit/>
          </a:bodyPr>
          <a:lstStyle/>
          <a:p>
            <a:r>
              <a:rPr lang="en-GB" dirty="0"/>
              <a:t>Operative Fähigkeiten</a:t>
            </a:r>
          </a:p>
        </p:txBody>
      </p:sp>
      <p:sp>
        <p:nvSpPr>
          <p:cNvPr id="6" name="Θέση κειμένου 5">
            <a:extLst>
              <a:ext uri="{FF2B5EF4-FFF2-40B4-BE49-F238E27FC236}">
                <a16:creationId xmlns:a16="http://schemas.microsoft.com/office/drawing/2014/main" id="{7E878CB9-40C0-4A51-A17C-0D74F8C741A2}"/>
              </a:ext>
            </a:extLst>
          </p:cNvPr>
          <p:cNvSpPr>
            <a:spLocks noGrp="1"/>
          </p:cNvSpPr>
          <p:nvPr>
            <p:ph type="body" idx="1"/>
          </p:nvPr>
        </p:nvSpPr>
        <p:spPr>
          <a:xfrm>
            <a:off x="557999" y="1799999"/>
            <a:ext cx="4859603" cy="4865977"/>
          </a:xfrm>
        </p:spPr>
        <p:txBody>
          <a:bodyPr/>
          <a:lstStyle/>
          <a:p>
            <a:pPr marL="76200" indent="0">
              <a:spcAft>
                <a:spcPts val="600"/>
              </a:spcAft>
              <a:buNone/>
            </a:pPr>
            <a:r>
              <a:rPr lang="en-US" dirty="0"/>
              <a:t>Wie leicht oder schwer ist es für Sie: </a:t>
            </a:r>
          </a:p>
          <a:p>
            <a:pPr marL="533400" indent="-457200">
              <a:spcAft>
                <a:spcPts val="600"/>
              </a:spcAft>
              <a:buFont typeface="+mj-lt"/>
              <a:buAutoNum type="arabicPeriod"/>
            </a:pPr>
            <a:r>
              <a:rPr lang="en-US" dirty="0"/>
              <a:t>Ihren Computer und Webbrowser zu benutzen?</a:t>
            </a:r>
          </a:p>
          <a:p>
            <a:pPr marL="533400" indent="-457200">
              <a:spcAft>
                <a:spcPts val="600"/>
              </a:spcAft>
              <a:buFont typeface="+mj-lt"/>
              <a:buAutoNum type="arabicPeriod"/>
            </a:pPr>
            <a:r>
              <a:rPr lang="en-US" dirty="0"/>
              <a:t>Dies anderen zu </a:t>
            </a:r>
            <a:r>
              <a:rPr lang="en-US" dirty="0" err="1"/>
              <a:t>zeigen</a:t>
            </a:r>
            <a:r>
              <a:rPr lang="en-US" dirty="0"/>
              <a:t>/</a:t>
            </a:r>
            <a:r>
              <a:rPr lang="en-US" dirty="0" err="1"/>
              <a:t>zu</a:t>
            </a:r>
            <a:r>
              <a:rPr lang="en-US" dirty="0"/>
              <a:t> </a:t>
            </a:r>
            <a:r>
              <a:rPr lang="en-US" dirty="0" err="1"/>
              <a:t>lehren</a:t>
            </a:r>
            <a:r>
              <a:rPr lang="en-US" dirty="0"/>
              <a:t>/</a:t>
            </a:r>
            <a:r>
              <a:rPr lang="en-US" dirty="0" err="1"/>
              <a:t>jemand</a:t>
            </a:r>
            <a:r>
              <a:rPr lang="en-US" dirty="0"/>
              <a:t> anderen dabei anzuleiten?</a:t>
            </a:r>
          </a:p>
          <a:p>
            <a:pPr>
              <a:spcAft>
                <a:spcPts val="600"/>
              </a:spcAft>
            </a:pPr>
            <a:endParaRPr lang="en-GB" dirty="0"/>
          </a:p>
        </p:txBody>
      </p:sp>
      <p:sp>
        <p:nvSpPr>
          <p:cNvPr id="7" name="Google Shape;183;p7">
            <a:extLst>
              <a:ext uri="{FF2B5EF4-FFF2-40B4-BE49-F238E27FC236}">
                <a16:creationId xmlns:a16="http://schemas.microsoft.com/office/drawing/2014/main" id="{2E4D8ACC-7E36-42AA-8CD4-4402624ECBCF}"/>
              </a:ext>
            </a:extLst>
          </p:cNvPr>
          <p:cNvSpPr/>
          <p:nvPr/>
        </p:nvSpPr>
        <p:spPr>
          <a:xfrm>
            <a:off x="3088218" y="6388977"/>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2">
                  <a:extLst>
                    <a:ext uri="{A12FA001-AC4F-418D-AE19-62706E023703}">
                      <ahyp:hlinkClr xmlns:ahyp="http://schemas.microsoft.com/office/drawing/2018/hyperlinkcolor" val="tx"/>
                    </a:ext>
                  </a:extLst>
                </a:hlinkClick>
              </a:rPr>
              <a:t>Quelle </a:t>
            </a:r>
            <a:r>
              <a:rPr lang="en-US" sz="1200" dirty="0">
                <a:solidFill>
                  <a:schemeClr val="dk1"/>
                </a:solidFill>
                <a:latin typeface="Calibri"/>
                <a:ea typeface="Calibri"/>
                <a:cs typeface="Calibri"/>
                <a:sym typeface="Calibri"/>
              </a:rPr>
              <a:t>| </a:t>
            </a:r>
            <a:r>
              <a:rPr lang="en-US" sz="1200" u="sng"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Pixabay </a:t>
            </a: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Lizenz</a:t>
            </a:r>
            <a:endParaRPr sz="1200" dirty="0">
              <a:solidFill>
                <a:schemeClr val="dk1"/>
              </a:solidFill>
              <a:latin typeface="Calibri"/>
              <a:ea typeface="Calibri"/>
              <a:cs typeface="Calibri"/>
              <a:sym typeface="Calibri"/>
            </a:endParaRPr>
          </a:p>
        </p:txBody>
      </p:sp>
      <p:pic>
        <p:nvPicPr>
          <p:cNvPr id="8" name="Picture 6" descr="A picture containing person&#10;&#10;Description automatically generated">
            <a:extLst>
              <a:ext uri="{FF2B5EF4-FFF2-40B4-BE49-F238E27FC236}">
                <a16:creationId xmlns:a16="http://schemas.microsoft.com/office/drawing/2014/main" id="{46A5F209-362F-4832-9A6A-2D4065D77CE4}"/>
              </a:ext>
            </a:extLst>
          </p:cNvPr>
          <p:cNvPicPr>
            <a:picLocks noChangeAspect="1"/>
          </p:cNvPicPr>
          <p:nvPr/>
        </p:nvPicPr>
        <p:blipFill>
          <a:blip r:embed="rId4"/>
          <a:stretch>
            <a:fillRect/>
          </a:stretch>
        </p:blipFill>
        <p:spPr>
          <a:xfrm>
            <a:off x="6505458" y="1685096"/>
            <a:ext cx="5238307" cy="3492204"/>
          </a:xfrm>
          <a:prstGeom prst="rect">
            <a:avLst/>
          </a:prstGeom>
        </p:spPr>
      </p:pic>
      <p:sp>
        <p:nvSpPr>
          <p:cNvPr id="9" name="Google Shape;182;p7">
            <a:extLst>
              <a:ext uri="{FF2B5EF4-FFF2-40B4-BE49-F238E27FC236}">
                <a16:creationId xmlns:a16="http://schemas.microsoft.com/office/drawing/2014/main" id="{D1A6220B-C92D-443C-8383-2DE629EF8468}"/>
              </a:ext>
            </a:extLst>
          </p:cNvPr>
          <p:cNvSpPr/>
          <p:nvPr/>
        </p:nvSpPr>
        <p:spPr>
          <a:xfrm>
            <a:off x="10130119" y="0"/>
            <a:ext cx="2061882" cy="398569"/>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dirty="0">
                <a:solidFill>
                  <a:schemeClr val="lt1"/>
                </a:solidFill>
                <a:effectLst>
                  <a:outerShdw blurRad="38100" dist="38100" dir="2700000" algn="tl">
                    <a:srgbClr val="000000">
                      <a:alpha val="43137"/>
                    </a:srgbClr>
                  </a:outerShdw>
                </a:effectLst>
                <a:latin typeface="Arial"/>
                <a:ea typeface="Arial"/>
                <a:cs typeface="Arial"/>
                <a:sym typeface="Arial"/>
              </a:rPr>
              <a:t>1.2 Das </a:t>
            </a:r>
            <a:r>
              <a:rPr lang="en-US" sz="1530" dirty="0" err="1">
                <a:solidFill>
                  <a:schemeClr val="lt1"/>
                </a:solidFill>
                <a:effectLst>
                  <a:outerShdw blurRad="38100" dist="38100" dir="2700000" algn="tl">
                    <a:srgbClr val="000000">
                      <a:alpha val="43137"/>
                    </a:srgbClr>
                  </a:outerShdw>
                </a:effectLst>
                <a:latin typeface="Arial"/>
                <a:ea typeface="Arial"/>
                <a:cs typeface="Arial"/>
                <a:sym typeface="Arial"/>
              </a:rPr>
              <a:t>Konzept</a:t>
            </a:r>
            <a:endParaRPr sz="1275" dirty="0">
              <a:solidFill>
                <a:schemeClr val="lt1"/>
              </a:solidFill>
              <a:effectLst>
                <a:outerShdw blurRad="38100" dist="38100" dir="2700000" algn="tl">
                  <a:srgbClr val="000000">
                    <a:alpha val="43137"/>
                  </a:srgbClr>
                </a:outerShdw>
              </a:effectLst>
              <a:latin typeface="Arial"/>
              <a:ea typeface="Arial"/>
              <a:cs typeface="Arial"/>
              <a:sym typeface="Arial"/>
            </a:endParaRPr>
          </a:p>
        </p:txBody>
      </p:sp>
    </p:spTree>
    <p:extLst>
      <p:ext uri="{BB962C8B-B14F-4D97-AF65-F5344CB8AC3E}">
        <p14:creationId xmlns:p14="http://schemas.microsoft.com/office/powerpoint/2010/main" val="2228862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D0A9374-1DB3-4034-BF31-4E81F668C161}"/>
              </a:ext>
            </a:extLst>
          </p:cNvPr>
          <p:cNvSpPr>
            <a:spLocks noGrp="1"/>
          </p:cNvSpPr>
          <p:nvPr>
            <p:ph type="title"/>
          </p:nvPr>
        </p:nvSpPr>
        <p:spPr/>
        <p:txBody>
          <a:bodyPr>
            <a:normAutofit/>
          </a:bodyPr>
          <a:lstStyle/>
          <a:p>
            <a:r>
              <a:rPr lang="en-GB" dirty="0"/>
              <a:t>Navigationskenntnisse</a:t>
            </a:r>
          </a:p>
        </p:txBody>
      </p:sp>
      <p:sp>
        <p:nvSpPr>
          <p:cNvPr id="6" name="Θέση κειμένου 5">
            <a:extLst>
              <a:ext uri="{FF2B5EF4-FFF2-40B4-BE49-F238E27FC236}">
                <a16:creationId xmlns:a16="http://schemas.microsoft.com/office/drawing/2014/main" id="{7E878CB9-40C0-4A51-A17C-0D74F8C741A2}"/>
              </a:ext>
            </a:extLst>
          </p:cNvPr>
          <p:cNvSpPr>
            <a:spLocks noGrp="1"/>
          </p:cNvSpPr>
          <p:nvPr>
            <p:ph type="body" idx="1"/>
          </p:nvPr>
        </p:nvSpPr>
        <p:spPr>
          <a:xfrm>
            <a:off x="557999" y="1799999"/>
            <a:ext cx="5600754" cy="4865977"/>
          </a:xfrm>
        </p:spPr>
        <p:txBody>
          <a:bodyPr/>
          <a:lstStyle/>
          <a:p>
            <a:pPr marL="76200" indent="0">
              <a:spcAft>
                <a:spcPts val="600"/>
              </a:spcAft>
              <a:buNone/>
            </a:pPr>
            <a:r>
              <a:rPr lang="en-US" dirty="0"/>
              <a:t>Wie einfach oder schwierig ist es für Sie, sich im Internet zurechtzufinden?</a:t>
            </a:r>
          </a:p>
          <a:p>
            <a:pPr marL="76200" indent="0">
              <a:spcAft>
                <a:spcPts val="600"/>
              </a:spcAft>
              <a:buNone/>
            </a:pPr>
            <a:endParaRPr lang="en-US" dirty="0"/>
          </a:p>
          <a:p>
            <a:pPr>
              <a:spcAft>
                <a:spcPts val="600"/>
              </a:spcAft>
            </a:pPr>
            <a:endParaRPr lang="en-GB" dirty="0"/>
          </a:p>
        </p:txBody>
      </p:sp>
      <p:sp>
        <p:nvSpPr>
          <p:cNvPr id="4" name="Google Shape;183;p7">
            <a:extLst>
              <a:ext uri="{FF2B5EF4-FFF2-40B4-BE49-F238E27FC236}">
                <a16:creationId xmlns:a16="http://schemas.microsoft.com/office/drawing/2014/main" id="{746B8D23-B5FE-47BD-8DFA-7D57ED094B47}"/>
              </a:ext>
            </a:extLst>
          </p:cNvPr>
          <p:cNvSpPr/>
          <p:nvPr/>
        </p:nvSpPr>
        <p:spPr>
          <a:xfrm>
            <a:off x="9387296" y="6389017"/>
            <a:ext cx="1969905" cy="27695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2">
                  <a:extLst>
                    <a:ext uri="{A12FA001-AC4F-418D-AE19-62706E023703}">
                      <ahyp:hlinkClr xmlns:ahyp="http://schemas.microsoft.com/office/drawing/2018/hyperlinkcolor" val="tx"/>
                    </a:ext>
                  </a:extLst>
                </a:hlinkClick>
              </a:rPr>
              <a:t>Quelle </a:t>
            </a:r>
            <a:r>
              <a:rPr lang="en-US" sz="1200" dirty="0">
                <a:solidFill>
                  <a:schemeClr val="dk1"/>
                </a:solidFill>
                <a:latin typeface="Calibri"/>
                <a:ea typeface="Calibri"/>
                <a:cs typeface="Calibri"/>
                <a:sym typeface="Calibri"/>
              </a:rPr>
              <a:t>| </a:t>
            </a:r>
            <a:r>
              <a:rPr lang="en-US" sz="1200" u="sng"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Pixabay </a:t>
            </a: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Lizenz</a:t>
            </a:r>
            <a:endParaRPr sz="1200" dirty="0">
              <a:solidFill>
                <a:schemeClr val="dk1"/>
              </a:solidFill>
              <a:latin typeface="Calibri"/>
              <a:ea typeface="Calibri"/>
              <a:cs typeface="Calibri"/>
              <a:sym typeface="Calibri"/>
            </a:endParaRPr>
          </a:p>
        </p:txBody>
      </p:sp>
      <p:pic>
        <p:nvPicPr>
          <p:cNvPr id="7" name="Picture 2" descr="Icon&#10;&#10;Description automatically generated">
            <a:extLst>
              <a:ext uri="{FF2B5EF4-FFF2-40B4-BE49-F238E27FC236}">
                <a16:creationId xmlns:a16="http://schemas.microsoft.com/office/drawing/2014/main" id="{134F71A6-2FF6-4A8F-8290-2578FB551560}"/>
              </a:ext>
            </a:extLst>
          </p:cNvPr>
          <p:cNvPicPr>
            <a:picLocks noChangeAspect="1"/>
          </p:cNvPicPr>
          <p:nvPr/>
        </p:nvPicPr>
        <p:blipFill>
          <a:blip r:embed="rId4"/>
          <a:stretch>
            <a:fillRect/>
          </a:stretch>
        </p:blipFill>
        <p:spPr>
          <a:xfrm>
            <a:off x="8194469" y="1382548"/>
            <a:ext cx="2385653" cy="3865362"/>
          </a:xfrm>
          <a:prstGeom prst="rect">
            <a:avLst/>
          </a:prstGeom>
        </p:spPr>
      </p:pic>
      <p:sp>
        <p:nvSpPr>
          <p:cNvPr id="10" name="Google Shape;182;p7">
            <a:extLst>
              <a:ext uri="{FF2B5EF4-FFF2-40B4-BE49-F238E27FC236}">
                <a16:creationId xmlns:a16="http://schemas.microsoft.com/office/drawing/2014/main" id="{6C3DCAFF-A4FC-45E2-ACC8-9C5D95C84A66}"/>
              </a:ext>
            </a:extLst>
          </p:cNvPr>
          <p:cNvSpPr/>
          <p:nvPr/>
        </p:nvSpPr>
        <p:spPr>
          <a:xfrm>
            <a:off x="10130119" y="0"/>
            <a:ext cx="2061882" cy="398569"/>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dirty="0">
                <a:solidFill>
                  <a:schemeClr val="lt1"/>
                </a:solidFill>
                <a:effectLst>
                  <a:outerShdw blurRad="38100" dist="38100" dir="2700000" algn="tl">
                    <a:srgbClr val="000000">
                      <a:alpha val="43137"/>
                    </a:srgbClr>
                  </a:outerShdw>
                </a:effectLst>
                <a:latin typeface="Arial"/>
                <a:ea typeface="Arial"/>
                <a:cs typeface="Arial"/>
                <a:sym typeface="Arial"/>
              </a:rPr>
              <a:t>1.2 Das </a:t>
            </a:r>
            <a:r>
              <a:rPr lang="en-US" sz="1530" dirty="0" err="1">
                <a:solidFill>
                  <a:schemeClr val="lt1"/>
                </a:solidFill>
                <a:effectLst>
                  <a:outerShdw blurRad="38100" dist="38100" dir="2700000" algn="tl">
                    <a:srgbClr val="000000">
                      <a:alpha val="43137"/>
                    </a:srgbClr>
                  </a:outerShdw>
                </a:effectLst>
                <a:latin typeface="Arial"/>
                <a:ea typeface="Arial"/>
                <a:cs typeface="Arial"/>
                <a:sym typeface="Arial"/>
              </a:rPr>
              <a:t>Konzept</a:t>
            </a:r>
            <a:endParaRPr sz="1275" dirty="0">
              <a:solidFill>
                <a:schemeClr val="lt1"/>
              </a:solidFill>
              <a:effectLst>
                <a:outerShdw blurRad="38100" dist="38100" dir="2700000" algn="tl">
                  <a:srgbClr val="000000">
                    <a:alpha val="43137"/>
                  </a:srgbClr>
                </a:outerShdw>
              </a:effectLst>
              <a:latin typeface="Arial"/>
              <a:ea typeface="Arial"/>
              <a:cs typeface="Arial"/>
              <a:sym typeface="Arial"/>
            </a:endParaRPr>
          </a:p>
        </p:txBody>
      </p:sp>
    </p:spTree>
    <p:extLst>
      <p:ext uri="{BB962C8B-B14F-4D97-AF65-F5344CB8AC3E}">
        <p14:creationId xmlns:p14="http://schemas.microsoft.com/office/powerpoint/2010/main" val="51188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D0A9374-1DB3-4034-BF31-4E81F668C161}"/>
              </a:ext>
            </a:extLst>
          </p:cNvPr>
          <p:cNvSpPr>
            <a:spLocks noGrp="1"/>
          </p:cNvSpPr>
          <p:nvPr>
            <p:ph type="title"/>
          </p:nvPr>
        </p:nvSpPr>
        <p:spPr/>
        <p:txBody>
          <a:bodyPr>
            <a:normAutofit/>
          </a:bodyPr>
          <a:lstStyle/>
          <a:p>
            <a:r>
              <a:rPr lang="en-GB" dirty="0"/>
              <a:t>Informationssuche</a:t>
            </a:r>
          </a:p>
        </p:txBody>
      </p:sp>
      <p:sp>
        <p:nvSpPr>
          <p:cNvPr id="6" name="Θέση κειμένου 5">
            <a:extLst>
              <a:ext uri="{FF2B5EF4-FFF2-40B4-BE49-F238E27FC236}">
                <a16:creationId xmlns:a16="http://schemas.microsoft.com/office/drawing/2014/main" id="{7E878CB9-40C0-4A51-A17C-0D74F8C741A2}"/>
              </a:ext>
            </a:extLst>
          </p:cNvPr>
          <p:cNvSpPr>
            <a:spLocks noGrp="1"/>
          </p:cNvSpPr>
          <p:nvPr>
            <p:ph type="body" idx="1"/>
          </p:nvPr>
        </p:nvSpPr>
        <p:spPr>
          <a:xfrm>
            <a:off x="557999" y="1799999"/>
            <a:ext cx="5600754" cy="4865977"/>
          </a:xfrm>
        </p:spPr>
        <p:txBody>
          <a:bodyPr/>
          <a:lstStyle/>
          <a:p>
            <a:pPr>
              <a:spcAft>
                <a:spcPts val="600"/>
              </a:spcAft>
              <a:buFont typeface="Wingdings" panose="05000000000000000000" pitchFamily="2" charset="2"/>
              <a:buChar char="§"/>
            </a:pPr>
            <a:r>
              <a:rPr lang="en-US" dirty="0"/>
              <a:t>Wie einfach oder schwierig ist es für Sie, Informationen im Internet zu finden (zu Gesundheitsthemen, bestimmten Krankheiten usw.)? </a:t>
            </a:r>
          </a:p>
          <a:p>
            <a:pPr>
              <a:spcAft>
                <a:spcPts val="600"/>
              </a:spcAft>
              <a:buFont typeface="Wingdings" panose="05000000000000000000" pitchFamily="2" charset="2"/>
              <a:buChar char="§"/>
            </a:pPr>
            <a:endParaRPr lang="en-US" dirty="0"/>
          </a:p>
          <a:p>
            <a:pPr>
              <a:spcAft>
                <a:spcPts val="600"/>
              </a:spcAft>
              <a:buFont typeface="Wingdings" panose="05000000000000000000" pitchFamily="2" charset="2"/>
              <a:buChar char="§"/>
            </a:pPr>
            <a:r>
              <a:rPr lang="en-US" dirty="0"/>
              <a:t>Würden Sie sagen, dass Sie wissen, wie man im Internet nach Informationen sucht?</a:t>
            </a:r>
          </a:p>
          <a:p>
            <a:pPr marL="76200" indent="0">
              <a:spcAft>
                <a:spcPts val="600"/>
              </a:spcAft>
              <a:buNone/>
            </a:pPr>
            <a:endParaRPr lang="en-US" dirty="0"/>
          </a:p>
          <a:p>
            <a:pPr marL="76200" indent="0">
              <a:spcAft>
                <a:spcPts val="600"/>
              </a:spcAft>
              <a:buNone/>
            </a:pPr>
            <a:endParaRPr lang="en-US" dirty="0"/>
          </a:p>
          <a:p>
            <a:pPr>
              <a:spcAft>
                <a:spcPts val="600"/>
              </a:spcAft>
            </a:pPr>
            <a:endParaRPr lang="en-GB" dirty="0"/>
          </a:p>
        </p:txBody>
      </p:sp>
      <p:sp>
        <p:nvSpPr>
          <p:cNvPr id="10" name="Google Shape;182;p7">
            <a:extLst>
              <a:ext uri="{FF2B5EF4-FFF2-40B4-BE49-F238E27FC236}">
                <a16:creationId xmlns:a16="http://schemas.microsoft.com/office/drawing/2014/main" id="{6C3DCAFF-A4FC-45E2-ACC8-9C5D95C84A66}"/>
              </a:ext>
            </a:extLst>
          </p:cNvPr>
          <p:cNvSpPr/>
          <p:nvPr/>
        </p:nvSpPr>
        <p:spPr>
          <a:xfrm>
            <a:off x="10130119" y="0"/>
            <a:ext cx="2061882" cy="398569"/>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dirty="0">
                <a:solidFill>
                  <a:schemeClr val="lt1"/>
                </a:solidFill>
                <a:effectLst>
                  <a:outerShdw blurRad="38100" dist="38100" dir="2700000" algn="tl">
                    <a:srgbClr val="000000">
                      <a:alpha val="43137"/>
                    </a:srgbClr>
                  </a:outerShdw>
                </a:effectLst>
                <a:latin typeface="Arial"/>
                <a:ea typeface="Arial"/>
                <a:cs typeface="Arial"/>
                <a:sym typeface="Arial"/>
              </a:rPr>
              <a:t>1.2 Das </a:t>
            </a:r>
            <a:r>
              <a:rPr lang="en-US" sz="1530" dirty="0" err="1">
                <a:solidFill>
                  <a:schemeClr val="lt1"/>
                </a:solidFill>
                <a:effectLst>
                  <a:outerShdw blurRad="38100" dist="38100" dir="2700000" algn="tl">
                    <a:srgbClr val="000000">
                      <a:alpha val="43137"/>
                    </a:srgbClr>
                  </a:outerShdw>
                </a:effectLst>
                <a:latin typeface="Arial"/>
                <a:ea typeface="Arial"/>
                <a:cs typeface="Arial"/>
                <a:sym typeface="Arial"/>
              </a:rPr>
              <a:t>Konzept</a:t>
            </a:r>
            <a:endParaRPr sz="1275" dirty="0">
              <a:solidFill>
                <a:schemeClr val="lt1"/>
              </a:solidFill>
              <a:effectLst>
                <a:outerShdw blurRad="38100" dist="38100" dir="2700000" algn="tl">
                  <a:srgbClr val="000000">
                    <a:alpha val="43137"/>
                  </a:srgbClr>
                </a:outerShdw>
              </a:effectLst>
              <a:latin typeface="Arial"/>
              <a:ea typeface="Arial"/>
              <a:cs typeface="Arial"/>
              <a:sym typeface="Arial"/>
            </a:endParaRPr>
          </a:p>
        </p:txBody>
      </p:sp>
      <p:sp>
        <p:nvSpPr>
          <p:cNvPr id="8" name="Google Shape;173;p6">
            <a:extLst>
              <a:ext uri="{FF2B5EF4-FFF2-40B4-BE49-F238E27FC236}">
                <a16:creationId xmlns:a16="http://schemas.microsoft.com/office/drawing/2014/main" id="{E38A9ECE-2381-429B-A994-939380265743}"/>
              </a:ext>
            </a:extLst>
          </p:cNvPr>
          <p:cNvSpPr/>
          <p:nvPr/>
        </p:nvSpPr>
        <p:spPr>
          <a:xfrm>
            <a:off x="9780282" y="6244826"/>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2">
                  <a:extLst>
                    <a:ext uri="{A12FA001-AC4F-418D-AE19-62706E023703}">
                      <ahyp:hlinkClr xmlns:ahyp="http://schemas.microsoft.com/office/drawing/2018/hyperlinkcolor" val="tx"/>
                    </a:ext>
                  </a:extLst>
                </a:hlinkClick>
              </a:rPr>
              <a:t>Quelle </a:t>
            </a:r>
            <a:r>
              <a:rPr lang="en-US" sz="1200" dirty="0">
                <a:solidFill>
                  <a:schemeClr val="dk1"/>
                </a:solidFill>
                <a:latin typeface="Calibri"/>
                <a:ea typeface="Calibri"/>
                <a:cs typeface="Calibri"/>
                <a:sym typeface="Calibri"/>
              </a:rPr>
              <a:t>| </a:t>
            </a:r>
            <a:r>
              <a:rPr lang="en-US" sz="1200" u="sng"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Pixabay </a:t>
            </a: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Lizenz</a:t>
            </a:r>
            <a:endParaRPr sz="1200" dirty="0">
              <a:solidFill>
                <a:schemeClr val="dk1"/>
              </a:solidFill>
              <a:latin typeface="Calibri"/>
              <a:ea typeface="Calibri"/>
              <a:cs typeface="Calibri"/>
              <a:sym typeface="Calibri"/>
            </a:endParaRPr>
          </a:p>
        </p:txBody>
      </p:sp>
      <p:pic>
        <p:nvPicPr>
          <p:cNvPr id="9" name="Picture 9" descr="Shape, arrow, rectangle&#10;&#10;Description automatically generated">
            <a:extLst>
              <a:ext uri="{FF2B5EF4-FFF2-40B4-BE49-F238E27FC236}">
                <a16:creationId xmlns:a16="http://schemas.microsoft.com/office/drawing/2014/main" id="{FE9BD6B6-AE0C-4179-95DB-FFF5E4548429}"/>
              </a:ext>
            </a:extLst>
          </p:cNvPr>
          <p:cNvPicPr>
            <a:picLocks noChangeAspect="1"/>
          </p:cNvPicPr>
          <p:nvPr/>
        </p:nvPicPr>
        <p:blipFill>
          <a:blip r:embed="rId4"/>
          <a:stretch>
            <a:fillRect/>
          </a:stretch>
        </p:blipFill>
        <p:spPr>
          <a:xfrm>
            <a:off x="6453216" y="1083618"/>
            <a:ext cx="5164476" cy="2582238"/>
          </a:xfrm>
          <a:prstGeom prst="rect">
            <a:avLst/>
          </a:prstGeom>
        </p:spPr>
      </p:pic>
      <p:pic>
        <p:nvPicPr>
          <p:cNvPr id="11" name="Picture 2" descr="Icon&#10;&#10;Description automatically generated with medium confidence">
            <a:extLst>
              <a:ext uri="{FF2B5EF4-FFF2-40B4-BE49-F238E27FC236}">
                <a16:creationId xmlns:a16="http://schemas.microsoft.com/office/drawing/2014/main" id="{219B4D9D-B45C-496C-BAF5-9B33193A6A73}"/>
              </a:ext>
            </a:extLst>
          </p:cNvPr>
          <p:cNvPicPr>
            <a:picLocks noChangeAspect="1"/>
          </p:cNvPicPr>
          <p:nvPr/>
        </p:nvPicPr>
        <p:blipFill>
          <a:blip r:embed="rId5"/>
          <a:stretch>
            <a:fillRect/>
          </a:stretch>
        </p:blipFill>
        <p:spPr>
          <a:xfrm>
            <a:off x="7279341" y="3662238"/>
            <a:ext cx="2931460" cy="2931460"/>
          </a:xfrm>
          <a:prstGeom prst="rect">
            <a:avLst/>
          </a:prstGeom>
        </p:spPr>
      </p:pic>
      <p:sp>
        <p:nvSpPr>
          <p:cNvPr id="12" name="Google Shape;183;p7">
            <a:extLst>
              <a:ext uri="{FF2B5EF4-FFF2-40B4-BE49-F238E27FC236}">
                <a16:creationId xmlns:a16="http://schemas.microsoft.com/office/drawing/2014/main" id="{2C98EB84-A824-48E2-8ABA-F370C636774B}"/>
              </a:ext>
            </a:extLst>
          </p:cNvPr>
          <p:cNvSpPr/>
          <p:nvPr/>
        </p:nvSpPr>
        <p:spPr>
          <a:xfrm>
            <a:off x="3358376" y="293869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Quelle </a:t>
            </a:r>
            <a:r>
              <a:rPr lang="en-US" sz="1200" dirty="0">
                <a:solidFill>
                  <a:schemeClr val="dk1"/>
                </a:solidFill>
                <a:latin typeface="Calibri"/>
                <a:ea typeface="Calibri"/>
                <a:cs typeface="Calibri"/>
                <a:sym typeface="Calibri"/>
              </a:rPr>
              <a:t>| </a:t>
            </a:r>
            <a:r>
              <a:rPr lang="en-US" sz="1200" u="sng"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Pixabay </a:t>
            </a: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Lizenz</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3708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B518C4-AD8E-4022-8185-26A572091399}"/>
              </a:ext>
            </a:extLst>
          </p:cNvPr>
          <p:cNvSpPr>
            <a:spLocks noGrp="1"/>
          </p:cNvSpPr>
          <p:nvPr>
            <p:ph type="title"/>
          </p:nvPr>
        </p:nvSpPr>
        <p:spPr/>
        <p:txBody>
          <a:bodyPr>
            <a:normAutofit/>
          </a:bodyPr>
          <a:lstStyle/>
          <a:p>
            <a:r>
              <a:rPr lang="en-GB" dirty="0"/>
              <a:t>Bewertung der Zuverlässigkeit</a:t>
            </a:r>
          </a:p>
        </p:txBody>
      </p:sp>
      <p:sp>
        <p:nvSpPr>
          <p:cNvPr id="3" name="Θέση κειμένου 2">
            <a:extLst>
              <a:ext uri="{FF2B5EF4-FFF2-40B4-BE49-F238E27FC236}">
                <a16:creationId xmlns:a16="http://schemas.microsoft.com/office/drawing/2014/main" id="{6EC85CBF-25BD-472C-8437-40F1648A3B9D}"/>
              </a:ext>
            </a:extLst>
          </p:cNvPr>
          <p:cNvSpPr>
            <a:spLocks noGrp="1"/>
          </p:cNvSpPr>
          <p:nvPr>
            <p:ph type="body" idx="1"/>
          </p:nvPr>
        </p:nvSpPr>
        <p:spPr>
          <a:xfrm>
            <a:off x="6653999" y="2248575"/>
            <a:ext cx="5035977" cy="4865977"/>
          </a:xfrm>
        </p:spPr>
        <p:txBody>
          <a:bodyPr/>
          <a:lstStyle/>
          <a:p>
            <a:pPr marL="76200" indent="0">
              <a:buNone/>
            </a:pPr>
            <a:r>
              <a:rPr lang="en-GB" dirty="0"/>
              <a:t>Wenn Sie im Internet nach Gesundheitsinformationen suchen, fällt es Ihnen dann leicht oder schwer zu entscheiden, ob die Informationen zuverlässig sind oder nicht?</a:t>
            </a:r>
            <a:endParaRPr lang="en-GB" sz="3600" dirty="0"/>
          </a:p>
          <a:p>
            <a:endParaRPr lang="en-GB" dirty="0"/>
          </a:p>
        </p:txBody>
      </p:sp>
      <p:sp>
        <p:nvSpPr>
          <p:cNvPr id="4" name="Google Shape;173;p6">
            <a:extLst>
              <a:ext uri="{FF2B5EF4-FFF2-40B4-BE49-F238E27FC236}">
                <a16:creationId xmlns:a16="http://schemas.microsoft.com/office/drawing/2014/main" id="{86E7F801-EF98-4C70-A5C2-EDB2E3BDCA66}"/>
              </a:ext>
            </a:extLst>
          </p:cNvPr>
          <p:cNvSpPr/>
          <p:nvPr/>
        </p:nvSpPr>
        <p:spPr>
          <a:xfrm>
            <a:off x="9590935" y="6388977"/>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2">
                  <a:extLst>
                    <a:ext uri="{A12FA001-AC4F-418D-AE19-62706E023703}">
                      <ahyp:hlinkClr xmlns:ahyp="http://schemas.microsoft.com/office/drawing/2018/hyperlinkcolor" val="tx"/>
                    </a:ext>
                  </a:extLst>
                </a:hlinkClick>
              </a:rPr>
              <a:t>Quelle </a:t>
            </a:r>
            <a:r>
              <a:rPr lang="en-US" sz="1200" dirty="0">
                <a:solidFill>
                  <a:schemeClr val="dk1"/>
                </a:solidFill>
                <a:latin typeface="Calibri"/>
                <a:ea typeface="Calibri"/>
                <a:cs typeface="Calibri"/>
                <a:sym typeface="Calibri"/>
              </a:rPr>
              <a:t>| </a:t>
            </a:r>
            <a:r>
              <a:rPr lang="en-US" sz="1200" u="sng"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Pixabay </a:t>
            </a: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Lizenz</a:t>
            </a:r>
            <a:endParaRPr sz="1200" dirty="0">
              <a:solidFill>
                <a:schemeClr val="dk1"/>
              </a:solidFill>
              <a:latin typeface="Calibri"/>
              <a:ea typeface="Calibri"/>
              <a:cs typeface="Calibri"/>
              <a:sym typeface="Calibri"/>
            </a:endParaRPr>
          </a:p>
        </p:txBody>
      </p:sp>
      <p:pic>
        <p:nvPicPr>
          <p:cNvPr id="5" name="Picture 2" descr="Botón, Sí, No, Rojo, Verde, Icono, Símbolo, Positivo">
            <a:extLst>
              <a:ext uri="{FF2B5EF4-FFF2-40B4-BE49-F238E27FC236}">
                <a16:creationId xmlns:a16="http://schemas.microsoft.com/office/drawing/2014/main" id="{77B520E8-B158-43C5-99DD-1EBEC5CA88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75" y="1891284"/>
            <a:ext cx="5580560" cy="279028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82;p7">
            <a:extLst>
              <a:ext uri="{FF2B5EF4-FFF2-40B4-BE49-F238E27FC236}">
                <a16:creationId xmlns:a16="http://schemas.microsoft.com/office/drawing/2014/main" id="{8559C7FE-4D1A-4FBC-9892-448607BF2733}"/>
              </a:ext>
            </a:extLst>
          </p:cNvPr>
          <p:cNvSpPr/>
          <p:nvPr/>
        </p:nvSpPr>
        <p:spPr>
          <a:xfrm>
            <a:off x="10130119" y="0"/>
            <a:ext cx="2061882" cy="398569"/>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dirty="0">
                <a:solidFill>
                  <a:schemeClr val="lt1"/>
                </a:solidFill>
                <a:effectLst>
                  <a:outerShdw blurRad="38100" dist="38100" dir="2700000" algn="tl">
                    <a:srgbClr val="000000">
                      <a:alpha val="43137"/>
                    </a:srgbClr>
                  </a:outerShdw>
                </a:effectLst>
                <a:latin typeface="Arial"/>
                <a:ea typeface="Arial"/>
                <a:cs typeface="Arial"/>
                <a:sym typeface="Arial"/>
              </a:rPr>
              <a:t>1.2 Das </a:t>
            </a:r>
            <a:r>
              <a:rPr lang="en-US" sz="1530" dirty="0" err="1">
                <a:solidFill>
                  <a:schemeClr val="lt1"/>
                </a:solidFill>
                <a:effectLst>
                  <a:outerShdw blurRad="38100" dist="38100" dir="2700000" algn="tl">
                    <a:srgbClr val="000000">
                      <a:alpha val="43137"/>
                    </a:srgbClr>
                  </a:outerShdw>
                </a:effectLst>
                <a:latin typeface="Arial"/>
                <a:ea typeface="Arial"/>
                <a:cs typeface="Arial"/>
                <a:sym typeface="Arial"/>
              </a:rPr>
              <a:t>Konzept</a:t>
            </a:r>
            <a:endParaRPr sz="1275" dirty="0">
              <a:solidFill>
                <a:schemeClr val="lt1"/>
              </a:solidFill>
              <a:effectLst>
                <a:outerShdw blurRad="38100" dist="38100" dir="2700000" algn="tl">
                  <a:srgbClr val="000000">
                    <a:alpha val="43137"/>
                  </a:srgbClr>
                </a:outerShdw>
              </a:effectLst>
              <a:latin typeface="Arial"/>
              <a:ea typeface="Arial"/>
              <a:cs typeface="Arial"/>
              <a:sym typeface="Arial"/>
            </a:endParaRPr>
          </a:p>
        </p:txBody>
      </p:sp>
    </p:spTree>
    <p:extLst>
      <p:ext uri="{BB962C8B-B14F-4D97-AF65-F5344CB8AC3E}">
        <p14:creationId xmlns:p14="http://schemas.microsoft.com/office/powerpoint/2010/main" val="2803929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5E0CAD-F043-41CB-8515-BAE5FB86A578}"/>
              </a:ext>
            </a:extLst>
          </p:cNvPr>
          <p:cNvSpPr>
            <a:spLocks noGrp="1"/>
          </p:cNvSpPr>
          <p:nvPr>
            <p:ph type="title"/>
          </p:nvPr>
        </p:nvSpPr>
        <p:spPr/>
        <p:txBody>
          <a:bodyPr>
            <a:normAutofit/>
          </a:bodyPr>
          <a:lstStyle/>
          <a:p>
            <a:r>
              <a:rPr lang="en-GB" dirty="0"/>
              <a:t>Bestimmung der Relevanz</a:t>
            </a:r>
          </a:p>
        </p:txBody>
      </p:sp>
      <p:sp>
        <p:nvSpPr>
          <p:cNvPr id="3" name="Θέση κειμένου 2">
            <a:extLst>
              <a:ext uri="{FF2B5EF4-FFF2-40B4-BE49-F238E27FC236}">
                <a16:creationId xmlns:a16="http://schemas.microsoft.com/office/drawing/2014/main" id="{B6BCAA2D-9822-400E-AA30-1BB4DC52E477}"/>
              </a:ext>
            </a:extLst>
          </p:cNvPr>
          <p:cNvSpPr>
            <a:spLocks noGrp="1"/>
          </p:cNvSpPr>
          <p:nvPr>
            <p:ph type="body" idx="1"/>
          </p:nvPr>
        </p:nvSpPr>
        <p:spPr/>
        <p:txBody>
          <a:bodyPr/>
          <a:lstStyle/>
          <a:p>
            <a:r>
              <a:rPr lang="en-GB" dirty="0"/>
              <a:t>Wenn Sie im Internet nach Gesundheitsinformationen suchen, fällt es Ihnen dann leicht oder schwer, sich zwischen all den gefundenen Informationen zu entscheiden?</a:t>
            </a:r>
            <a:endParaRPr lang="en-GB" sz="3600" dirty="0"/>
          </a:p>
          <a:p>
            <a:endParaRPr lang="en-GB" dirty="0"/>
          </a:p>
        </p:txBody>
      </p:sp>
      <p:sp>
        <p:nvSpPr>
          <p:cNvPr id="4" name="Google Shape;173;p6">
            <a:extLst>
              <a:ext uri="{FF2B5EF4-FFF2-40B4-BE49-F238E27FC236}">
                <a16:creationId xmlns:a16="http://schemas.microsoft.com/office/drawing/2014/main" id="{C28843DD-9F3D-44D9-920A-43BFE22E720B}"/>
              </a:ext>
            </a:extLst>
          </p:cNvPr>
          <p:cNvSpPr/>
          <p:nvPr/>
        </p:nvSpPr>
        <p:spPr>
          <a:xfrm>
            <a:off x="3884293" y="6455291"/>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2">
                  <a:extLst>
                    <a:ext uri="{A12FA001-AC4F-418D-AE19-62706E023703}">
                      <ahyp:hlinkClr xmlns:ahyp="http://schemas.microsoft.com/office/drawing/2018/hyperlinkcolor" val="tx"/>
                    </a:ext>
                  </a:extLst>
                </a:hlinkClick>
              </a:rPr>
              <a:t>Quelle </a:t>
            </a:r>
            <a:r>
              <a:rPr lang="en-US" sz="1200" dirty="0">
                <a:solidFill>
                  <a:schemeClr val="dk1"/>
                </a:solidFill>
                <a:latin typeface="Calibri"/>
                <a:ea typeface="Calibri"/>
                <a:cs typeface="Calibri"/>
                <a:sym typeface="Calibri"/>
              </a:rPr>
              <a:t>| </a:t>
            </a:r>
            <a:r>
              <a:rPr lang="en-US" sz="1200" u="sng"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Pixabay </a:t>
            </a: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Lizenz</a:t>
            </a:r>
            <a:endParaRPr sz="1200" dirty="0">
              <a:solidFill>
                <a:schemeClr val="dk1"/>
              </a:solidFill>
              <a:latin typeface="Calibri"/>
              <a:ea typeface="Calibri"/>
              <a:cs typeface="Calibri"/>
              <a:sym typeface="Calibri"/>
            </a:endParaRPr>
          </a:p>
        </p:txBody>
      </p:sp>
      <p:pic>
        <p:nvPicPr>
          <p:cNvPr id="5" name="Picture 2" descr="Confusión, Izquierda, Derecho, Confundido, Elección">
            <a:extLst>
              <a:ext uri="{FF2B5EF4-FFF2-40B4-BE49-F238E27FC236}">
                <a16:creationId xmlns:a16="http://schemas.microsoft.com/office/drawing/2014/main" id="{BF53CC06-BEF2-405A-AF1C-99B2A5B01F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7306" y="1900518"/>
            <a:ext cx="5604709" cy="4957482"/>
          </a:xfrm>
          <a:prstGeom prst="rect">
            <a:avLst/>
          </a:prstGeom>
          <a:solidFill>
            <a:schemeClr val="accent6">
              <a:lumMod val="20000"/>
              <a:lumOff val="80000"/>
            </a:schemeClr>
          </a:solidFill>
        </p:spPr>
      </p:pic>
      <p:sp>
        <p:nvSpPr>
          <p:cNvPr id="6" name="Google Shape;182;p7">
            <a:extLst>
              <a:ext uri="{FF2B5EF4-FFF2-40B4-BE49-F238E27FC236}">
                <a16:creationId xmlns:a16="http://schemas.microsoft.com/office/drawing/2014/main" id="{FB95D6A7-B1C8-4AE9-9747-D679D244BAF3}"/>
              </a:ext>
            </a:extLst>
          </p:cNvPr>
          <p:cNvSpPr/>
          <p:nvPr/>
        </p:nvSpPr>
        <p:spPr>
          <a:xfrm>
            <a:off x="10130119" y="0"/>
            <a:ext cx="2061882" cy="398569"/>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dirty="0">
                <a:solidFill>
                  <a:schemeClr val="lt1"/>
                </a:solidFill>
                <a:effectLst>
                  <a:outerShdw blurRad="38100" dist="38100" dir="2700000" algn="tl">
                    <a:srgbClr val="000000">
                      <a:alpha val="43137"/>
                    </a:srgbClr>
                  </a:outerShdw>
                </a:effectLst>
                <a:latin typeface="Arial"/>
                <a:ea typeface="Arial"/>
                <a:cs typeface="Arial"/>
                <a:sym typeface="Arial"/>
              </a:rPr>
              <a:t>1.2 Das </a:t>
            </a:r>
            <a:r>
              <a:rPr lang="en-US" sz="1530" dirty="0" err="1">
                <a:solidFill>
                  <a:schemeClr val="lt1"/>
                </a:solidFill>
                <a:effectLst>
                  <a:outerShdw blurRad="38100" dist="38100" dir="2700000" algn="tl">
                    <a:srgbClr val="000000">
                      <a:alpha val="43137"/>
                    </a:srgbClr>
                  </a:outerShdw>
                </a:effectLst>
                <a:latin typeface="Arial"/>
                <a:ea typeface="Arial"/>
                <a:cs typeface="Arial"/>
                <a:sym typeface="Arial"/>
              </a:rPr>
              <a:t>Konzept</a:t>
            </a:r>
            <a:endParaRPr sz="1275" dirty="0">
              <a:solidFill>
                <a:schemeClr val="lt1"/>
              </a:solidFill>
              <a:effectLst>
                <a:outerShdw blurRad="38100" dist="38100" dir="2700000" algn="tl">
                  <a:srgbClr val="000000">
                    <a:alpha val="43137"/>
                  </a:srgbClr>
                </a:outerShdw>
              </a:effectLst>
              <a:latin typeface="Arial"/>
              <a:ea typeface="Arial"/>
              <a:cs typeface="Arial"/>
              <a:sym typeface="Arial"/>
            </a:endParaRPr>
          </a:p>
        </p:txBody>
      </p:sp>
    </p:spTree>
    <p:extLst>
      <p:ext uri="{BB962C8B-B14F-4D97-AF65-F5344CB8AC3E}">
        <p14:creationId xmlns:p14="http://schemas.microsoft.com/office/powerpoint/2010/main" val="184106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3EF135-A293-48C8-9DAC-BD13B759579F}"/>
              </a:ext>
            </a:extLst>
          </p:cNvPr>
          <p:cNvSpPr>
            <a:spLocks noGrp="1"/>
          </p:cNvSpPr>
          <p:nvPr>
            <p:ph type="title"/>
          </p:nvPr>
        </p:nvSpPr>
        <p:spPr/>
        <p:txBody>
          <a:bodyPr>
            <a:normAutofit/>
          </a:bodyPr>
          <a:lstStyle/>
          <a:p>
            <a:r>
              <a:rPr lang="en-GB" dirty="0"/>
              <a:t>Hinzufügen von Inhalten</a:t>
            </a:r>
          </a:p>
        </p:txBody>
      </p:sp>
      <p:sp>
        <p:nvSpPr>
          <p:cNvPr id="3" name="Θέση κειμένου 2">
            <a:extLst>
              <a:ext uri="{FF2B5EF4-FFF2-40B4-BE49-F238E27FC236}">
                <a16:creationId xmlns:a16="http://schemas.microsoft.com/office/drawing/2014/main" id="{6D47A450-8B7D-4919-A059-AEC1D4704FBF}"/>
              </a:ext>
            </a:extLst>
          </p:cNvPr>
          <p:cNvSpPr>
            <a:spLocks noGrp="1"/>
          </p:cNvSpPr>
          <p:nvPr>
            <p:ph type="body" idx="1"/>
          </p:nvPr>
        </p:nvSpPr>
        <p:spPr>
          <a:xfrm>
            <a:off x="5847176" y="2068941"/>
            <a:ext cx="5852132" cy="4865977"/>
          </a:xfrm>
        </p:spPr>
        <p:txBody>
          <a:bodyPr/>
          <a:lstStyle/>
          <a:p>
            <a:pPr marL="0" indent="0">
              <a:spcBef>
                <a:spcPts val="0"/>
              </a:spcBef>
              <a:buSzPts val="2000"/>
              <a:buNone/>
            </a:pPr>
            <a:r>
              <a:rPr lang="en-GB" dirty="0" err="1"/>
              <a:t>Haben</a:t>
            </a:r>
            <a:r>
              <a:rPr lang="en-GB" dirty="0"/>
              <a:t> </a:t>
            </a:r>
            <a:r>
              <a:rPr lang="en-GB" dirty="0" err="1"/>
              <a:t>Sie</a:t>
            </a:r>
            <a:r>
              <a:rPr lang="en-GB" dirty="0"/>
              <a:t> </a:t>
            </a:r>
            <a:r>
              <a:rPr lang="en-GB" dirty="0" err="1"/>
              <a:t>sich</a:t>
            </a:r>
            <a:r>
              <a:rPr lang="en-GB" dirty="0"/>
              <a:t> jemals...</a:t>
            </a:r>
          </a:p>
          <a:p>
            <a:pPr indent="-457200">
              <a:spcAft>
                <a:spcPts val="600"/>
              </a:spcAft>
              <a:buSzPts val="2000"/>
              <a:buAutoNum type="arabicParenBoth"/>
            </a:pPr>
            <a:r>
              <a:rPr lang="en-GB" dirty="0" err="1"/>
              <a:t>aktiv</a:t>
            </a:r>
            <a:r>
              <a:rPr lang="en-GB" dirty="0"/>
              <a:t> in </a:t>
            </a:r>
            <a:r>
              <a:rPr lang="en-GB" dirty="0" err="1"/>
              <a:t>einem</a:t>
            </a:r>
            <a:r>
              <a:rPr lang="en-GB" dirty="0"/>
              <a:t> online Forum </a:t>
            </a:r>
            <a:r>
              <a:rPr lang="en-GB" dirty="0" err="1"/>
              <a:t>zum</a:t>
            </a:r>
            <a:r>
              <a:rPr lang="en-GB" dirty="0"/>
              <a:t> </a:t>
            </a:r>
            <a:r>
              <a:rPr lang="en-GB" dirty="0" err="1"/>
              <a:t>Thema</a:t>
            </a:r>
            <a:r>
              <a:rPr lang="en-GB" dirty="0"/>
              <a:t> Gesundheit </a:t>
            </a:r>
            <a:r>
              <a:rPr lang="en-GB" dirty="0" err="1"/>
              <a:t>beteiligt</a:t>
            </a:r>
            <a:r>
              <a:rPr lang="en-GB" dirty="0"/>
              <a:t>?</a:t>
            </a:r>
            <a:endParaRPr lang="en-GB" sz="3600" dirty="0"/>
          </a:p>
          <a:p>
            <a:endParaRPr lang="en-GB" dirty="0"/>
          </a:p>
        </p:txBody>
      </p:sp>
      <p:sp>
        <p:nvSpPr>
          <p:cNvPr id="4" name="Google Shape;173;p6">
            <a:extLst>
              <a:ext uri="{FF2B5EF4-FFF2-40B4-BE49-F238E27FC236}">
                <a16:creationId xmlns:a16="http://schemas.microsoft.com/office/drawing/2014/main" id="{6D8383D3-E46B-4B34-9671-FB414B401AE8}"/>
              </a:ext>
            </a:extLst>
          </p:cNvPr>
          <p:cNvSpPr/>
          <p:nvPr/>
        </p:nvSpPr>
        <p:spPr>
          <a:xfrm>
            <a:off x="9658830" y="6527476"/>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2">
                  <a:extLst>
                    <a:ext uri="{A12FA001-AC4F-418D-AE19-62706E023703}">
                      <ahyp:hlinkClr xmlns:ahyp="http://schemas.microsoft.com/office/drawing/2018/hyperlinkcolor" val="tx"/>
                    </a:ext>
                  </a:extLst>
                </a:hlinkClick>
              </a:rPr>
              <a:t>Quelle </a:t>
            </a:r>
            <a:r>
              <a:rPr lang="en-US" sz="1200" dirty="0">
                <a:solidFill>
                  <a:schemeClr val="dk1"/>
                </a:solidFill>
                <a:latin typeface="Calibri"/>
                <a:ea typeface="Calibri"/>
                <a:cs typeface="Calibri"/>
                <a:sym typeface="Calibri"/>
              </a:rPr>
              <a:t>| </a:t>
            </a:r>
            <a:r>
              <a:rPr lang="en-US" sz="1200" u="sng"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Pixabay </a:t>
            </a: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Lizenz</a:t>
            </a:r>
            <a:endParaRPr sz="1200" dirty="0">
              <a:solidFill>
                <a:schemeClr val="dk1"/>
              </a:solidFill>
              <a:latin typeface="Calibri"/>
              <a:ea typeface="Calibri"/>
              <a:cs typeface="Calibri"/>
              <a:sym typeface="Calibri"/>
            </a:endParaRPr>
          </a:p>
        </p:txBody>
      </p:sp>
      <p:pic>
        <p:nvPicPr>
          <p:cNvPr id="5" name="Picture 2" descr="Chat, Múltiple, Icono, Símbolo, Mensaje, Burbuja">
            <a:extLst>
              <a:ext uri="{FF2B5EF4-FFF2-40B4-BE49-F238E27FC236}">
                <a16:creationId xmlns:a16="http://schemas.microsoft.com/office/drawing/2014/main" id="{D7741C2C-28C9-4624-AF97-68E8AC3B62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308" y="1685096"/>
            <a:ext cx="4369981" cy="4369981"/>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182;p7">
            <a:extLst>
              <a:ext uri="{FF2B5EF4-FFF2-40B4-BE49-F238E27FC236}">
                <a16:creationId xmlns:a16="http://schemas.microsoft.com/office/drawing/2014/main" id="{FB95D6A7-B1C8-4AE9-9747-D679D244BAF3}"/>
              </a:ext>
            </a:extLst>
          </p:cNvPr>
          <p:cNvSpPr/>
          <p:nvPr/>
        </p:nvSpPr>
        <p:spPr>
          <a:xfrm>
            <a:off x="10130119" y="0"/>
            <a:ext cx="2061882" cy="398569"/>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dirty="0">
                <a:solidFill>
                  <a:schemeClr val="lt1"/>
                </a:solidFill>
                <a:effectLst>
                  <a:outerShdw blurRad="38100" dist="38100" dir="2700000" algn="tl">
                    <a:srgbClr val="000000">
                      <a:alpha val="43137"/>
                    </a:srgbClr>
                  </a:outerShdw>
                </a:effectLst>
                <a:latin typeface="Arial"/>
                <a:ea typeface="Arial"/>
                <a:cs typeface="Arial"/>
                <a:sym typeface="Arial"/>
              </a:rPr>
              <a:t>1.2 Das </a:t>
            </a:r>
            <a:r>
              <a:rPr lang="en-US" sz="1530" dirty="0" err="1">
                <a:solidFill>
                  <a:schemeClr val="lt1"/>
                </a:solidFill>
                <a:effectLst>
                  <a:outerShdw blurRad="38100" dist="38100" dir="2700000" algn="tl">
                    <a:srgbClr val="000000">
                      <a:alpha val="43137"/>
                    </a:srgbClr>
                  </a:outerShdw>
                </a:effectLst>
                <a:latin typeface="Arial"/>
                <a:ea typeface="Arial"/>
                <a:cs typeface="Arial"/>
                <a:sym typeface="Arial"/>
              </a:rPr>
              <a:t>Konzept</a:t>
            </a:r>
            <a:endParaRPr sz="1275" dirty="0">
              <a:solidFill>
                <a:schemeClr val="lt1"/>
              </a:solidFill>
              <a:effectLst>
                <a:outerShdw blurRad="38100" dist="38100" dir="2700000" algn="tl">
                  <a:srgbClr val="000000">
                    <a:alpha val="43137"/>
                  </a:srgbClr>
                </a:outerShdw>
              </a:effectLst>
              <a:latin typeface="Arial"/>
              <a:ea typeface="Arial"/>
              <a:cs typeface="Arial"/>
              <a:sym typeface="Arial"/>
            </a:endParaRPr>
          </a:p>
        </p:txBody>
      </p:sp>
    </p:spTree>
    <p:extLst>
      <p:ext uri="{BB962C8B-B14F-4D97-AF65-F5344CB8AC3E}">
        <p14:creationId xmlns:p14="http://schemas.microsoft.com/office/powerpoint/2010/main" val="1180370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grpSp>
        <p:nvGrpSpPr>
          <p:cNvPr id="80" name="Google Shape;80;p2"/>
          <p:cNvGrpSpPr/>
          <p:nvPr/>
        </p:nvGrpSpPr>
        <p:grpSpPr>
          <a:xfrm>
            <a:off x="9587789" y="3777625"/>
            <a:ext cx="2245582" cy="2759937"/>
            <a:chOff x="7061107" y="2775080"/>
            <a:chExt cx="2245582" cy="2759937"/>
          </a:xfrm>
        </p:grpSpPr>
        <p:pic>
          <p:nvPicPr>
            <p:cNvPr id="81" name="Google Shape;81;p2"/>
            <p:cNvPicPr preferRelativeResize="0"/>
            <p:nvPr/>
          </p:nvPicPr>
          <p:blipFill rotWithShape="1">
            <a:blip r:embed="rId3">
              <a:alphaModFix/>
            </a:blip>
            <a:srcRect/>
            <a:stretch/>
          </p:blipFill>
          <p:spPr>
            <a:xfrm>
              <a:off x="7148063" y="2775080"/>
              <a:ext cx="1962150" cy="2162175"/>
            </a:xfrm>
            <a:prstGeom prst="rect">
              <a:avLst/>
            </a:prstGeom>
            <a:noFill/>
            <a:ln>
              <a:noFill/>
            </a:ln>
          </p:spPr>
        </p:pic>
        <p:sp>
          <p:nvSpPr>
            <p:cNvPr id="82" name="Google Shape;82;p2"/>
            <p:cNvSpPr txBox="1"/>
            <p:nvPr/>
          </p:nvSpPr>
          <p:spPr>
            <a:xfrm>
              <a:off x="7061107" y="4981019"/>
              <a:ext cx="2245582"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000" b="0" i="0" u="none" strike="noStrike" cap="none">
                  <a:solidFill>
                    <a:srgbClr val="203864"/>
                  </a:solidFill>
                  <a:latin typeface="Roboto"/>
                  <a:ea typeface="Roboto"/>
                  <a:cs typeface="Roboto"/>
                  <a:sym typeface="Roboto"/>
                </a:rPr>
                <a:t>AKADIMAIKO DIADIKTYO (GUnet)</a:t>
              </a:r>
              <a:endParaRPr/>
            </a:p>
            <a:p>
              <a:pPr marL="0" marR="0" lvl="0" indent="0" algn="ctr" rtl="0">
                <a:spcBef>
                  <a:spcPts val="0"/>
                </a:spcBef>
                <a:spcAft>
                  <a:spcPts val="0"/>
                </a:spcAft>
                <a:buNone/>
              </a:pPr>
              <a:r>
                <a:rPr lang="de-DE" sz="1000" b="0" i="0" u="none" strike="noStrike" cap="none">
                  <a:solidFill>
                    <a:srgbClr val="414042"/>
                  </a:solidFill>
                  <a:latin typeface="Roboto"/>
                  <a:ea typeface="Roboto"/>
                  <a:cs typeface="Roboto"/>
                  <a:sym typeface="Roboto"/>
                </a:rPr>
                <a:t>ATHEN, GRIECHENLAND</a:t>
              </a:r>
              <a:endParaRPr/>
            </a:p>
            <a:p>
              <a:pPr marL="0" marR="0" lvl="0" indent="0" algn="ctr" rtl="0">
                <a:spcBef>
                  <a:spcPts val="0"/>
                </a:spcBef>
                <a:spcAft>
                  <a:spcPts val="0"/>
                </a:spcAft>
                <a:buNone/>
              </a:pPr>
              <a:r>
                <a:rPr lang="de-DE" sz="1000" b="0" i="0" u="sng" strike="noStrike" cap="none">
                  <a:solidFill>
                    <a:srgbClr val="D71920"/>
                  </a:solidFill>
                  <a:latin typeface="Roboto"/>
                  <a:ea typeface="Roboto"/>
                  <a:cs typeface="Roboto"/>
                  <a:sym typeface="Roboto"/>
                  <a:hlinkClick r:id="rId4">
                    <a:extLst>
                      <a:ext uri="{A12FA001-AC4F-418D-AE19-62706E023703}">
                        <ahyp:hlinkClr xmlns:ahyp="http://schemas.microsoft.com/office/drawing/2018/hyperlinkcolor" val="tx"/>
                      </a:ext>
                    </a:extLst>
                  </a:hlinkClick>
                </a:rPr>
                <a:t>www.gunet.gr</a:t>
              </a:r>
              <a:endParaRPr sz="1000" b="0" i="0" u="none" strike="noStrike" cap="none">
                <a:solidFill>
                  <a:srgbClr val="414042"/>
                </a:solidFill>
                <a:latin typeface="Roboto"/>
                <a:ea typeface="Roboto"/>
                <a:cs typeface="Roboto"/>
                <a:sym typeface="Roboto"/>
              </a:endParaRPr>
            </a:p>
          </p:txBody>
        </p:sp>
      </p:grpSp>
      <p:sp>
        <p:nvSpPr>
          <p:cNvPr id="83" name="Google Shape;83;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de-DE" sz="4800" b="1">
                <a:solidFill>
                  <a:srgbClr val="203864"/>
                </a:solidFill>
                <a:latin typeface="Calibri"/>
                <a:ea typeface="Calibri"/>
                <a:cs typeface="Calibri"/>
                <a:sym typeface="Calibri"/>
              </a:rPr>
              <a:t>Partner</a:t>
            </a:r>
            <a:endParaRPr sz="4800" b="1">
              <a:solidFill>
                <a:srgbClr val="203864"/>
              </a:solidFill>
              <a:latin typeface="Calibri"/>
              <a:ea typeface="Calibri"/>
              <a:cs typeface="Calibri"/>
              <a:sym typeface="Calibri"/>
            </a:endParaRPr>
          </a:p>
        </p:txBody>
      </p:sp>
      <p:grpSp>
        <p:nvGrpSpPr>
          <p:cNvPr id="84" name="Google Shape;84;p2"/>
          <p:cNvGrpSpPr/>
          <p:nvPr/>
        </p:nvGrpSpPr>
        <p:grpSpPr>
          <a:xfrm>
            <a:off x="-583724" y="2027730"/>
            <a:ext cx="6096000" cy="1677637"/>
            <a:chOff x="-1066801" y="1523553"/>
            <a:chExt cx="6096000" cy="1677637"/>
          </a:xfrm>
        </p:grpSpPr>
        <p:pic>
          <p:nvPicPr>
            <p:cNvPr id="85" name="Google Shape;85;p2"/>
            <p:cNvPicPr preferRelativeResize="0"/>
            <p:nvPr/>
          </p:nvPicPr>
          <p:blipFill rotWithShape="1">
            <a:blip r:embed="rId5">
              <a:alphaModFix/>
            </a:blip>
            <a:srcRect/>
            <a:stretch/>
          </p:blipFill>
          <p:spPr>
            <a:xfrm>
              <a:off x="1256678" y="1523553"/>
              <a:ext cx="1449043" cy="997191"/>
            </a:xfrm>
            <a:prstGeom prst="rect">
              <a:avLst/>
            </a:prstGeom>
            <a:noFill/>
            <a:ln>
              <a:noFill/>
            </a:ln>
          </p:spPr>
        </p:pic>
        <p:sp>
          <p:nvSpPr>
            <p:cNvPr id="86" name="Google Shape;86;p2"/>
            <p:cNvSpPr txBox="1"/>
            <p:nvPr/>
          </p:nvSpPr>
          <p:spPr>
            <a:xfrm>
              <a:off x="-1066801" y="2462526"/>
              <a:ext cx="609600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050" b="0" i="0" u="none" strike="noStrike" cap="none">
                  <a:solidFill>
                    <a:srgbClr val="203864"/>
                  </a:solidFill>
                  <a:latin typeface="Roboto"/>
                  <a:ea typeface="Roboto"/>
                  <a:cs typeface="Roboto"/>
                  <a:sym typeface="Roboto"/>
                </a:rPr>
                <a:t>WESTFÄLISCHE </a:t>
              </a:r>
              <a:r>
                <a:rPr lang="de-DE" sz="1000" b="0" i="0" u="none" strike="noStrike" cap="none">
                  <a:solidFill>
                    <a:srgbClr val="203864"/>
                  </a:solidFill>
                  <a:latin typeface="Roboto"/>
                  <a:ea typeface="Roboto"/>
                  <a:cs typeface="Roboto"/>
                  <a:sym typeface="Roboto"/>
                </a:rPr>
                <a:t>HOCHSCHULE </a:t>
              </a:r>
              <a:r>
                <a:rPr lang="de-DE" sz="1050" b="0" i="0" u="none" strike="noStrike" cap="none">
                  <a:solidFill>
                    <a:srgbClr val="203864"/>
                  </a:solidFill>
                  <a:latin typeface="Roboto"/>
                  <a:ea typeface="Roboto"/>
                  <a:cs typeface="Roboto"/>
                  <a:sym typeface="Roboto"/>
                </a:rPr>
                <a:t>GELSENKIRCHEN,</a:t>
              </a:r>
              <a:br>
                <a:rPr lang="de-DE" sz="1050" b="0" i="0" u="none" strike="noStrike" cap="none">
                  <a:solidFill>
                    <a:srgbClr val="203864"/>
                  </a:solidFill>
                  <a:latin typeface="Roboto"/>
                  <a:ea typeface="Roboto"/>
                  <a:cs typeface="Roboto"/>
                  <a:sym typeface="Roboto"/>
                </a:rPr>
              </a:br>
              <a:r>
                <a:rPr lang="de-DE" sz="1050" b="0" i="0" u="none" strike="noStrike" cap="none">
                  <a:solidFill>
                    <a:srgbClr val="203864"/>
                  </a:solidFill>
                  <a:latin typeface="Roboto"/>
                  <a:ea typeface="Roboto"/>
                  <a:cs typeface="Roboto"/>
                  <a:sym typeface="Roboto"/>
                </a:rPr>
                <a:t>BOCHOLT, RECKLINGHAUSEN</a:t>
              </a:r>
              <a:endParaRPr/>
            </a:p>
            <a:p>
              <a:pPr marL="0" marR="0" lvl="0" indent="0" algn="ctr" rtl="0">
                <a:spcBef>
                  <a:spcPts val="0"/>
                </a:spcBef>
                <a:spcAft>
                  <a:spcPts val="0"/>
                </a:spcAft>
                <a:buNone/>
              </a:pPr>
              <a:r>
                <a:rPr lang="de-DE" sz="1050" b="0" i="0" u="none" strike="noStrike" cap="none">
                  <a:solidFill>
                    <a:srgbClr val="414042"/>
                  </a:solidFill>
                  <a:latin typeface="Roboto"/>
                  <a:ea typeface="Roboto"/>
                  <a:cs typeface="Roboto"/>
                  <a:sym typeface="Roboto"/>
                </a:rPr>
                <a:t>GELSENKIRCHEN, DEUTSCHLAND</a:t>
              </a:r>
              <a:endParaRPr/>
            </a:p>
            <a:p>
              <a:pPr marL="0" marR="0" lvl="0" indent="0" algn="ctr" rtl="0">
                <a:spcBef>
                  <a:spcPts val="0"/>
                </a:spcBef>
                <a:spcAft>
                  <a:spcPts val="0"/>
                </a:spcAft>
                <a:buNone/>
              </a:pPr>
              <a:r>
                <a:rPr lang="de-DE" sz="1050" b="0" i="0" u="sng" strike="noStrike" cap="none">
                  <a:solidFill>
                    <a:srgbClr val="D71920"/>
                  </a:solidFill>
                  <a:latin typeface="Roboto"/>
                  <a:ea typeface="Roboto"/>
                  <a:cs typeface="Roboto"/>
                  <a:sym typeface="Roboto"/>
                  <a:hlinkClick r:id="rId6">
                    <a:extLst>
                      <a:ext uri="{A12FA001-AC4F-418D-AE19-62706E023703}">
                        <ahyp:hlinkClr xmlns:ahyp="http://schemas.microsoft.com/office/drawing/2018/hyperlinkcolor" val="tx"/>
                      </a:ext>
                    </a:extLst>
                  </a:hlinkClick>
                </a:rPr>
                <a:t>www.w-hs.de</a:t>
              </a:r>
              <a:endParaRPr sz="1050" b="0" i="0" u="none" strike="noStrike" cap="none">
                <a:solidFill>
                  <a:srgbClr val="414042"/>
                </a:solidFill>
                <a:latin typeface="Roboto"/>
                <a:ea typeface="Roboto"/>
                <a:cs typeface="Roboto"/>
                <a:sym typeface="Roboto"/>
              </a:endParaRPr>
            </a:p>
          </p:txBody>
        </p:sp>
      </p:grpSp>
      <p:grpSp>
        <p:nvGrpSpPr>
          <p:cNvPr id="87" name="Google Shape;87;p2"/>
          <p:cNvGrpSpPr/>
          <p:nvPr/>
        </p:nvGrpSpPr>
        <p:grpSpPr>
          <a:xfrm>
            <a:off x="4111945" y="4542257"/>
            <a:ext cx="6629400" cy="1738414"/>
            <a:chOff x="2579204" y="1882706"/>
            <a:chExt cx="6629400" cy="1738414"/>
          </a:xfrm>
        </p:grpSpPr>
        <p:pic>
          <p:nvPicPr>
            <p:cNvPr id="88" name="Google Shape;88;p2"/>
            <p:cNvPicPr preferRelativeResize="0"/>
            <p:nvPr/>
          </p:nvPicPr>
          <p:blipFill rotWithShape="1">
            <a:blip r:embed="rId7">
              <a:alphaModFix/>
            </a:blip>
            <a:srcRect/>
            <a:stretch/>
          </p:blipFill>
          <p:spPr>
            <a:xfrm>
              <a:off x="4627079" y="1882706"/>
              <a:ext cx="2533650" cy="1047750"/>
            </a:xfrm>
            <a:prstGeom prst="rect">
              <a:avLst/>
            </a:prstGeom>
            <a:noFill/>
            <a:ln>
              <a:noFill/>
            </a:ln>
          </p:spPr>
        </p:pic>
        <p:sp>
          <p:nvSpPr>
            <p:cNvPr id="89" name="Google Shape;89;p2"/>
            <p:cNvSpPr txBox="1"/>
            <p:nvPr/>
          </p:nvSpPr>
          <p:spPr>
            <a:xfrm>
              <a:off x="2579204" y="2913234"/>
              <a:ext cx="66294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000" b="0" i="0" u="none" strike="noStrike" cap="none">
                  <a:solidFill>
                    <a:srgbClr val="203864"/>
                  </a:solidFill>
                  <a:latin typeface="Roboto"/>
                  <a:ea typeface="Roboto"/>
                  <a:cs typeface="Roboto"/>
                  <a:sym typeface="Roboto"/>
                </a:rPr>
                <a:t>COORDINA ORGANIZACIÓN DE EMPRESAS Y</a:t>
              </a:r>
              <a:br>
                <a:rPr lang="de-DE" sz="1000" b="0" i="0" u="none" strike="noStrike" cap="none">
                  <a:solidFill>
                    <a:srgbClr val="203864"/>
                  </a:solidFill>
                  <a:latin typeface="Roboto"/>
                  <a:ea typeface="Roboto"/>
                  <a:cs typeface="Roboto"/>
                  <a:sym typeface="Roboto"/>
                </a:rPr>
              </a:br>
              <a:r>
                <a:rPr lang="de-DE" sz="1000" b="0" i="0" u="none" strike="noStrike" cap="none">
                  <a:solidFill>
                    <a:srgbClr val="203864"/>
                  </a:solidFill>
                  <a:latin typeface="Roboto"/>
                  <a:ea typeface="Roboto"/>
                  <a:cs typeface="Roboto"/>
                  <a:sym typeface="Roboto"/>
                </a:rPr>
                <a:t>RECURSOS HUMANOS, S.L.</a:t>
              </a:r>
              <a:endParaRPr/>
            </a:p>
            <a:p>
              <a:pPr marL="0" marR="0" lvl="0" indent="0" algn="ctr" rtl="0">
                <a:spcBef>
                  <a:spcPts val="0"/>
                </a:spcBef>
                <a:spcAft>
                  <a:spcPts val="0"/>
                </a:spcAft>
                <a:buNone/>
              </a:pPr>
              <a:r>
                <a:rPr lang="de-DE" sz="1000" b="0" i="0" u="none" strike="noStrike" cap="none">
                  <a:solidFill>
                    <a:srgbClr val="414042"/>
                  </a:solidFill>
                  <a:latin typeface="Roboto"/>
                  <a:ea typeface="Roboto"/>
                  <a:cs typeface="Roboto"/>
                  <a:sym typeface="Roboto"/>
                </a:rPr>
                <a:t>VALENCIA, SPANIEN</a:t>
              </a:r>
              <a:endParaRPr/>
            </a:p>
            <a:p>
              <a:pPr marL="0" marR="0" lvl="0" indent="0" algn="ctr" rtl="0">
                <a:spcBef>
                  <a:spcPts val="0"/>
                </a:spcBef>
                <a:spcAft>
                  <a:spcPts val="0"/>
                </a:spcAft>
                <a:buNone/>
              </a:pPr>
              <a:r>
                <a:rPr lang="de-DE" sz="1000" b="0" i="0" u="sng" strike="noStrike" cap="none">
                  <a:solidFill>
                    <a:srgbClr val="D71920"/>
                  </a:solidFill>
                  <a:latin typeface="Roboto"/>
                  <a:ea typeface="Roboto"/>
                  <a:cs typeface="Roboto"/>
                  <a:sym typeface="Roboto"/>
                  <a:hlinkClick r:id="rId8">
                    <a:extLst>
                      <a:ext uri="{A12FA001-AC4F-418D-AE19-62706E023703}">
                        <ahyp:hlinkClr xmlns:ahyp="http://schemas.microsoft.com/office/drawing/2018/hyperlinkcolor" val="tx"/>
                      </a:ext>
                    </a:extLst>
                  </a:hlinkClick>
                </a:rPr>
                <a:t>koordina-oerh.com</a:t>
              </a:r>
              <a:endParaRPr sz="1000" b="0" i="0" u="none" strike="noStrike" cap="none">
                <a:solidFill>
                  <a:srgbClr val="414042"/>
                </a:solidFill>
                <a:latin typeface="Roboto"/>
                <a:ea typeface="Roboto"/>
                <a:cs typeface="Roboto"/>
                <a:sym typeface="Roboto"/>
              </a:endParaRPr>
            </a:p>
          </p:txBody>
        </p:sp>
      </p:grpSp>
      <p:grpSp>
        <p:nvGrpSpPr>
          <p:cNvPr id="90" name="Google Shape;90;p2"/>
          <p:cNvGrpSpPr/>
          <p:nvPr/>
        </p:nvGrpSpPr>
        <p:grpSpPr>
          <a:xfrm>
            <a:off x="6186067" y="2015292"/>
            <a:ext cx="6634368" cy="1584248"/>
            <a:chOff x="6639106" y="2919412"/>
            <a:chExt cx="6634368" cy="1584248"/>
          </a:xfrm>
        </p:grpSpPr>
        <p:pic>
          <p:nvPicPr>
            <p:cNvPr id="91" name="Google Shape;91;p2"/>
            <p:cNvPicPr preferRelativeResize="0"/>
            <p:nvPr/>
          </p:nvPicPr>
          <p:blipFill rotWithShape="1">
            <a:blip r:embed="rId9">
              <a:alphaModFix/>
            </a:blip>
            <a:srcRect/>
            <a:stretch/>
          </p:blipFill>
          <p:spPr>
            <a:xfrm>
              <a:off x="8684703" y="2919412"/>
              <a:ext cx="2543175" cy="1047750"/>
            </a:xfrm>
            <a:prstGeom prst="rect">
              <a:avLst/>
            </a:prstGeom>
            <a:noFill/>
            <a:ln>
              <a:noFill/>
            </a:ln>
          </p:spPr>
        </p:pic>
        <p:sp>
          <p:nvSpPr>
            <p:cNvPr id="92" name="Google Shape;92;p2"/>
            <p:cNvSpPr txBox="1"/>
            <p:nvPr/>
          </p:nvSpPr>
          <p:spPr>
            <a:xfrm>
              <a:off x="6639106" y="3949662"/>
              <a:ext cx="6634368"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000" b="0" i="0" u="none" strike="noStrike" cap="none">
                  <a:solidFill>
                    <a:srgbClr val="203864"/>
                  </a:solidFill>
                  <a:latin typeface="Roboto"/>
                  <a:ea typeface="Roboto"/>
                  <a:cs typeface="Roboto"/>
                  <a:sym typeface="Roboto"/>
                </a:rPr>
                <a:t>PROLIPSIS</a:t>
              </a:r>
              <a:endParaRPr/>
            </a:p>
            <a:p>
              <a:pPr marL="0" marR="0" lvl="0" indent="0" algn="ctr" rtl="0">
                <a:spcBef>
                  <a:spcPts val="0"/>
                </a:spcBef>
                <a:spcAft>
                  <a:spcPts val="0"/>
                </a:spcAft>
                <a:buNone/>
              </a:pPr>
              <a:r>
                <a:rPr lang="de-DE" sz="1000" b="0" i="0" u="none" strike="noStrike" cap="none">
                  <a:solidFill>
                    <a:srgbClr val="666666"/>
                  </a:solidFill>
                  <a:latin typeface="Roboto"/>
                  <a:ea typeface="Roboto"/>
                  <a:cs typeface="Roboto"/>
                  <a:sym typeface="Roboto"/>
                </a:rPr>
                <a:t>ATHEN, GRIECHENLAND</a:t>
              </a:r>
              <a:br>
                <a:rPr lang="de-DE" sz="1000" b="0" i="0" u="none" strike="noStrike" cap="none">
                  <a:solidFill>
                    <a:srgbClr val="666666"/>
                  </a:solidFill>
                  <a:latin typeface="Roboto"/>
                  <a:ea typeface="Roboto"/>
                  <a:cs typeface="Roboto"/>
                  <a:sym typeface="Roboto"/>
                </a:rPr>
              </a:br>
              <a:r>
                <a:rPr lang="de-DE" sz="1000" b="0" i="0" u="sng" strike="noStrike" cap="none">
                  <a:solidFill>
                    <a:srgbClr val="D71920"/>
                  </a:solidFill>
                  <a:latin typeface="Roboto"/>
                  <a:ea typeface="Roboto"/>
                  <a:cs typeface="Roboto"/>
                  <a:sym typeface="Roboto"/>
                  <a:hlinkClick r:id="rId10">
                    <a:extLst>
                      <a:ext uri="{A12FA001-AC4F-418D-AE19-62706E023703}">
                        <ahyp:hlinkClr xmlns:ahyp="http://schemas.microsoft.com/office/drawing/2018/hyperlinkcolor" val="tx"/>
                      </a:ext>
                    </a:extLst>
                  </a:hlinkClick>
                </a:rPr>
                <a:t>www.prolepsis.gr</a:t>
              </a:r>
              <a:endParaRPr sz="1000" b="0" i="0" u="none" strike="noStrike" cap="none">
                <a:solidFill>
                  <a:srgbClr val="666666"/>
                </a:solidFill>
                <a:latin typeface="Roboto"/>
                <a:ea typeface="Roboto"/>
                <a:cs typeface="Roboto"/>
                <a:sym typeface="Roboto"/>
              </a:endParaRPr>
            </a:p>
          </p:txBody>
        </p:sp>
      </p:grpSp>
      <p:grpSp>
        <p:nvGrpSpPr>
          <p:cNvPr id="93" name="Google Shape;93;p2"/>
          <p:cNvGrpSpPr/>
          <p:nvPr/>
        </p:nvGrpSpPr>
        <p:grpSpPr>
          <a:xfrm>
            <a:off x="-1845822" y="4591510"/>
            <a:ext cx="6952420" cy="1601615"/>
            <a:chOff x="-1240501" y="3160643"/>
            <a:chExt cx="6952420" cy="1601615"/>
          </a:xfrm>
        </p:grpSpPr>
        <p:pic>
          <p:nvPicPr>
            <p:cNvPr id="94" name="Google Shape;94;p2"/>
            <p:cNvPicPr preferRelativeResize="0"/>
            <p:nvPr/>
          </p:nvPicPr>
          <p:blipFill rotWithShape="1">
            <a:blip r:embed="rId11">
              <a:alphaModFix/>
            </a:blip>
            <a:srcRect/>
            <a:stretch/>
          </p:blipFill>
          <p:spPr>
            <a:xfrm>
              <a:off x="964123" y="3160643"/>
              <a:ext cx="2543175" cy="1038225"/>
            </a:xfrm>
            <a:prstGeom prst="rect">
              <a:avLst/>
            </a:prstGeom>
            <a:noFill/>
            <a:ln>
              <a:noFill/>
            </a:ln>
          </p:spPr>
        </p:pic>
        <p:sp>
          <p:nvSpPr>
            <p:cNvPr id="95" name="Google Shape;95;p2"/>
            <p:cNvSpPr txBox="1"/>
            <p:nvPr/>
          </p:nvSpPr>
          <p:spPr>
            <a:xfrm>
              <a:off x="-1240501" y="4208260"/>
              <a:ext cx="695242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000" b="0" i="0" u="none" strike="noStrike" cap="none">
                  <a:solidFill>
                    <a:srgbClr val="203864"/>
                  </a:solidFill>
                  <a:latin typeface="Roboto"/>
                  <a:ea typeface="Roboto"/>
                  <a:cs typeface="Roboto"/>
                  <a:sym typeface="Roboto"/>
                </a:rPr>
                <a:t>UNIVERSITAT DE VALENCIA</a:t>
              </a:r>
              <a:endParaRPr/>
            </a:p>
            <a:p>
              <a:pPr marL="0" marR="0" lvl="0" indent="0" algn="ctr" rtl="0">
                <a:spcBef>
                  <a:spcPts val="0"/>
                </a:spcBef>
                <a:spcAft>
                  <a:spcPts val="0"/>
                </a:spcAft>
                <a:buNone/>
              </a:pPr>
              <a:r>
                <a:rPr lang="de-DE" sz="1000" b="0" i="0" u="none" strike="noStrike" cap="none">
                  <a:solidFill>
                    <a:srgbClr val="414042"/>
                  </a:solidFill>
                  <a:latin typeface="Roboto"/>
                  <a:ea typeface="Roboto"/>
                  <a:cs typeface="Roboto"/>
                  <a:sym typeface="Roboto"/>
                </a:rPr>
                <a:t>VALENCIA, SPANIEN</a:t>
              </a:r>
              <a:endParaRPr/>
            </a:p>
            <a:p>
              <a:pPr marL="0" marR="0" lvl="0" indent="0" algn="ctr" rtl="0">
                <a:spcBef>
                  <a:spcPts val="0"/>
                </a:spcBef>
                <a:spcAft>
                  <a:spcPts val="0"/>
                </a:spcAft>
                <a:buNone/>
              </a:pPr>
              <a:r>
                <a:rPr lang="de-DE" sz="1000" b="0" i="0" u="sng" strike="noStrike" cap="none">
                  <a:solidFill>
                    <a:srgbClr val="D71920"/>
                  </a:solidFill>
                  <a:latin typeface="Roboto"/>
                  <a:ea typeface="Roboto"/>
                  <a:cs typeface="Roboto"/>
                  <a:sym typeface="Roboto"/>
                  <a:hlinkClick r:id="rId12">
                    <a:extLst>
                      <a:ext uri="{A12FA001-AC4F-418D-AE19-62706E023703}">
                        <ahyp:hlinkClr xmlns:ahyp="http://schemas.microsoft.com/office/drawing/2018/hyperlinkcolor" val="tx"/>
                      </a:ext>
                    </a:extLst>
                  </a:hlinkClick>
                </a:rPr>
                <a:t>www.uv.es</a:t>
              </a:r>
              <a:endParaRPr sz="1000" b="0" i="0" u="none" strike="noStrike" cap="none">
                <a:solidFill>
                  <a:srgbClr val="414042"/>
                </a:solidFill>
                <a:latin typeface="Roboto"/>
                <a:ea typeface="Roboto"/>
                <a:cs typeface="Roboto"/>
                <a:sym typeface="Roboto"/>
              </a:endParaRPr>
            </a:p>
          </p:txBody>
        </p:sp>
      </p:grpSp>
      <p:grpSp>
        <p:nvGrpSpPr>
          <p:cNvPr id="96" name="Google Shape;96;p2"/>
          <p:cNvGrpSpPr/>
          <p:nvPr/>
        </p:nvGrpSpPr>
        <p:grpSpPr>
          <a:xfrm>
            <a:off x="3332429" y="4600164"/>
            <a:ext cx="2543175" cy="1592961"/>
            <a:chOff x="4517932" y="3531206"/>
            <a:chExt cx="2543175" cy="1592961"/>
          </a:xfrm>
        </p:grpSpPr>
        <p:pic>
          <p:nvPicPr>
            <p:cNvPr id="97" name="Google Shape;97;p2"/>
            <p:cNvPicPr preferRelativeResize="0"/>
            <p:nvPr/>
          </p:nvPicPr>
          <p:blipFill rotWithShape="1">
            <a:blip r:embed="rId13">
              <a:alphaModFix/>
            </a:blip>
            <a:srcRect/>
            <a:stretch/>
          </p:blipFill>
          <p:spPr>
            <a:xfrm>
              <a:off x="4517932" y="3531206"/>
              <a:ext cx="2543175" cy="1020916"/>
            </a:xfrm>
            <a:prstGeom prst="rect">
              <a:avLst/>
            </a:prstGeom>
            <a:noFill/>
            <a:ln>
              <a:noFill/>
            </a:ln>
          </p:spPr>
        </p:pic>
        <p:sp>
          <p:nvSpPr>
            <p:cNvPr id="98" name="Google Shape;98;p2"/>
            <p:cNvSpPr txBox="1"/>
            <p:nvPr/>
          </p:nvSpPr>
          <p:spPr>
            <a:xfrm>
              <a:off x="4824413" y="4570169"/>
              <a:ext cx="2037497"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000" b="0" i="0" u="none" strike="noStrike" cap="none">
                  <a:solidFill>
                    <a:srgbClr val="203864"/>
                  </a:solidFill>
                  <a:latin typeface="Roboto"/>
                  <a:ea typeface="Roboto"/>
                  <a:cs typeface="Roboto"/>
                  <a:sym typeface="Roboto"/>
                </a:rPr>
                <a:t>media k GmbH</a:t>
              </a:r>
              <a:endParaRPr/>
            </a:p>
            <a:p>
              <a:pPr marL="0" marR="0" lvl="0" indent="0" algn="ctr" rtl="0">
                <a:spcBef>
                  <a:spcPts val="0"/>
                </a:spcBef>
                <a:spcAft>
                  <a:spcPts val="0"/>
                </a:spcAft>
                <a:buNone/>
              </a:pPr>
              <a:r>
                <a:rPr lang="de-DE" sz="1000" b="0" i="0" u="none" strike="noStrike" cap="none">
                  <a:solidFill>
                    <a:srgbClr val="414042"/>
                  </a:solidFill>
                  <a:latin typeface="Roboto"/>
                  <a:ea typeface="Roboto"/>
                  <a:cs typeface="Roboto"/>
                  <a:sym typeface="Roboto"/>
                </a:rPr>
                <a:t>Bad Mergentheim, DEUTSCHLAND</a:t>
              </a:r>
              <a:endParaRPr/>
            </a:p>
            <a:p>
              <a:pPr marL="0" marR="0" lvl="0" indent="0" algn="ctr" rtl="0">
                <a:spcBef>
                  <a:spcPts val="0"/>
                </a:spcBef>
                <a:spcAft>
                  <a:spcPts val="0"/>
                </a:spcAft>
                <a:buNone/>
              </a:pPr>
              <a:r>
                <a:rPr lang="de-DE" sz="1000" b="0" i="0" u="sng" strike="noStrike" cap="none">
                  <a:solidFill>
                    <a:srgbClr val="D71920"/>
                  </a:solidFill>
                  <a:latin typeface="Roboto"/>
                  <a:ea typeface="Roboto"/>
                  <a:cs typeface="Roboto"/>
                  <a:sym typeface="Roboto"/>
                  <a:hlinkClick r:id="rId14">
                    <a:extLst>
                      <a:ext uri="{A12FA001-AC4F-418D-AE19-62706E023703}">
                        <ahyp:hlinkClr xmlns:ahyp="http://schemas.microsoft.com/office/drawing/2018/hyperlinkcolor" val="tx"/>
                      </a:ext>
                    </a:extLst>
                  </a:hlinkClick>
                </a:rPr>
                <a:t>www.media-k.eu</a:t>
              </a:r>
              <a:endParaRPr sz="1000" b="0" i="0" u="none" strike="noStrike" cap="none">
                <a:solidFill>
                  <a:srgbClr val="414042"/>
                </a:solidFill>
                <a:latin typeface="Roboto"/>
                <a:ea typeface="Roboto"/>
                <a:cs typeface="Roboto"/>
                <a:sym typeface="Roboto"/>
              </a:endParaRPr>
            </a:p>
          </p:txBody>
        </p:sp>
      </p:grpSp>
      <p:grpSp>
        <p:nvGrpSpPr>
          <p:cNvPr id="99" name="Google Shape;99;p2"/>
          <p:cNvGrpSpPr/>
          <p:nvPr/>
        </p:nvGrpSpPr>
        <p:grpSpPr>
          <a:xfrm>
            <a:off x="5019359" y="1427085"/>
            <a:ext cx="1973150" cy="2726448"/>
            <a:chOff x="9320178" y="2976204"/>
            <a:chExt cx="1973150" cy="2726448"/>
          </a:xfrm>
        </p:grpSpPr>
        <p:pic>
          <p:nvPicPr>
            <p:cNvPr id="100" name="Google Shape;100;p2"/>
            <p:cNvPicPr preferRelativeResize="0"/>
            <p:nvPr/>
          </p:nvPicPr>
          <p:blipFill rotWithShape="1">
            <a:blip r:embed="rId15">
              <a:alphaModFix/>
            </a:blip>
            <a:srcRect/>
            <a:stretch/>
          </p:blipFill>
          <p:spPr>
            <a:xfrm>
              <a:off x="9320178" y="2976204"/>
              <a:ext cx="1962150" cy="2152650"/>
            </a:xfrm>
            <a:prstGeom prst="rect">
              <a:avLst/>
            </a:prstGeom>
            <a:noFill/>
            <a:ln>
              <a:noFill/>
            </a:ln>
          </p:spPr>
        </p:pic>
        <p:sp>
          <p:nvSpPr>
            <p:cNvPr id="101" name="Google Shape;101;p2"/>
            <p:cNvSpPr txBox="1"/>
            <p:nvPr/>
          </p:nvSpPr>
          <p:spPr>
            <a:xfrm>
              <a:off x="9331178" y="5148654"/>
              <a:ext cx="196215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000" b="0" i="0" u="none" strike="noStrike" cap="none">
                  <a:solidFill>
                    <a:srgbClr val="203864"/>
                  </a:solidFill>
                  <a:latin typeface="Roboto"/>
                  <a:ea typeface="Roboto"/>
                  <a:cs typeface="Roboto"/>
                  <a:sym typeface="Roboto"/>
                </a:rPr>
                <a:t>OXFAM ITALIA INTERCULTURA</a:t>
              </a:r>
              <a:endParaRPr/>
            </a:p>
            <a:p>
              <a:pPr marL="0" marR="0" lvl="0" indent="0" algn="ctr" rtl="0">
                <a:spcBef>
                  <a:spcPts val="0"/>
                </a:spcBef>
                <a:spcAft>
                  <a:spcPts val="0"/>
                </a:spcAft>
                <a:buNone/>
              </a:pPr>
              <a:r>
                <a:rPr lang="de-DE" sz="1000" b="0" i="0" u="none" strike="noStrike" cap="none">
                  <a:solidFill>
                    <a:srgbClr val="414042"/>
                  </a:solidFill>
                  <a:latin typeface="Roboto"/>
                  <a:ea typeface="Roboto"/>
                  <a:cs typeface="Roboto"/>
                  <a:sym typeface="Roboto"/>
                </a:rPr>
                <a:t>AREZZO, ITALIEN</a:t>
              </a:r>
              <a:endParaRPr/>
            </a:p>
            <a:p>
              <a:pPr marL="0" marR="0" lvl="0" indent="0" algn="ctr" rtl="0">
                <a:spcBef>
                  <a:spcPts val="0"/>
                </a:spcBef>
                <a:spcAft>
                  <a:spcPts val="0"/>
                </a:spcAft>
                <a:buNone/>
              </a:pPr>
              <a:r>
                <a:rPr lang="de-DE" sz="1000" b="0" i="0" u="sng" strike="noStrike" cap="none">
                  <a:solidFill>
                    <a:srgbClr val="D71920"/>
                  </a:solidFill>
                  <a:latin typeface="Roboto"/>
                  <a:ea typeface="Roboto"/>
                  <a:cs typeface="Roboto"/>
                  <a:sym typeface="Roboto"/>
                  <a:hlinkClick r:id="rId16">
                    <a:extLst>
                      <a:ext uri="{A12FA001-AC4F-418D-AE19-62706E023703}">
                        <ahyp:hlinkClr xmlns:ahyp="http://schemas.microsoft.com/office/drawing/2018/hyperlinkcolor" val="tx"/>
                      </a:ext>
                    </a:extLst>
                  </a:hlinkClick>
                </a:rPr>
                <a:t>www.oxfamitalia.org/</a:t>
              </a:r>
              <a:endParaRPr sz="1000" b="0" i="0" u="none" strike="noStrike" cap="none">
                <a:solidFill>
                  <a:srgbClr val="414042"/>
                </a:solidFill>
                <a:latin typeface="Roboto"/>
                <a:ea typeface="Roboto"/>
                <a:cs typeface="Roboto"/>
                <a:sym typeface="Roboto"/>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FE2D693-261F-4C2E-9DF2-C0A679603E1F}"/>
              </a:ext>
            </a:extLst>
          </p:cNvPr>
          <p:cNvSpPr>
            <a:spLocks noGrp="1"/>
          </p:cNvSpPr>
          <p:nvPr>
            <p:ph type="title"/>
          </p:nvPr>
        </p:nvSpPr>
        <p:spPr/>
        <p:txBody>
          <a:bodyPr>
            <a:normAutofit/>
          </a:bodyPr>
          <a:lstStyle/>
          <a:p>
            <a:r>
              <a:rPr lang="en-GB" dirty="0"/>
              <a:t>Schutz der Privatsphäre</a:t>
            </a:r>
          </a:p>
        </p:txBody>
      </p:sp>
      <p:sp>
        <p:nvSpPr>
          <p:cNvPr id="3" name="Θέση κειμένου 2">
            <a:extLst>
              <a:ext uri="{FF2B5EF4-FFF2-40B4-BE49-F238E27FC236}">
                <a16:creationId xmlns:a16="http://schemas.microsoft.com/office/drawing/2014/main" id="{F31AAC29-4BC4-41E4-BBE7-3CCA986A91D8}"/>
              </a:ext>
            </a:extLst>
          </p:cNvPr>
          <p:cNvSpPr>
            <a:spLocks noGrp="1"/>
          </p:cNvSpPr>
          <p:nvPr>
            <p:ph type="body" idx="1"/>
          </p:nvPr>
        </p:nvSpPr>
        <p:spPr/>
        <p:txBody>
          <a:bodyPr/>
          <a:lstStyle/>
          <a:p>
            <a:pPr marL="0" indent="0">
              <a:spcAft>
                <a:spcPts val="600"/>
              </a:spcAft>
              <a:buSzPts val="2000"/>
              <a:buNone/>
            </a:pPr>
            <a:r>
              <a:rPr lang="en-GB" dirty="0"/>
              <a:t>Haben Sie jemals...</a:t>
            </a:r>
          </a:p>
          <a:p>
            <a:pPr indent="-457200">
              <a:spcAft>
                <a:spcPts val="600"/>
              </a:spcAft>
              <a:buSzPts val="2000"/>
              <a:buAutoNum type="arabicParenBoth"/>
            </a:pPr>
            <a:r>
              <a:rPr lang="en-GB" dirty="0" err="1"/>
              <a:t>persönliche</a:t>
            </a:r>
            <a:r>
              <a:rPr lang="en-GB" dirty="0"/>
              <a:t> Gesundheitsinformationen (Ihre oder die anderer) mit anderen im Internet geteilt?</a:t>
            </a:r>
          </a:p>
          <a:p>
            <a:pPr indent="-457200">
              <a:spcAft>
                <a:spcPts val="600"/>
              </a:spcAft>
              <a:buSzPts val="2000"/>
              <a:buAutoNum type="arabicParenBoth"/>
            </a:pPr>
            <a:r>
              <a:rPr lang="en-GB" dirty="0" err="1"/>
              <a:t>Zugang</a:t>
            </a:r>
            <a:r>
              <a:rPr lang="en-GB" dirty="0"/>
              <a:t> zu Ihrer eigenen </a:t>
            </a:r>
            <a:r>
              <a:rPr lang="en-GB" dirty="0" err="1"/>
              <a:t>elektronischen</a:t>
            </a:r>
            <a:r>
              <a:rPr lang="en-GB" dirty="0"/>
              <a:t> </a:t>
            </a:r>
            <a:r>
              <a:rPr lang="en-GB" dirty="0" err="1"/>
              <a:t>Patientenakte</a:t>
            </a:r>
            <a:r>
              <a:rPr lang="en-GB" dirty="0"/>
              <a:t> </a:t>
            </a:r>
            <a:r>
              <a:rPr lang="en-GB" dirty="0" err="1"/>
              <a:t>gehabt</a:t>
            </a:r>
            <a:r>
              <a:rPr lang="en-GB" dirty="0"/>
              <a:t>?</a:t>
            </a:r>
            <a:endParaRPr lang="en-GB" sz="3600" dirty="0"/>
          </a:p>
          <a:p>
            <a:pPr>
              <a:spcAft>
                <a:spcPts val="600"/>
              </a:spcAft>
            </a:pPr>
            <a:endParaRPr lang="en-GB" dirty="0"/>
          </a:p>
        </p:txBody>
      </p:sp>
      <p:pic>
        <p:nvPicPr>
          <p:cNvPr id="8" name="Picture 2" descr="Firmar, Seguridad, Proteccion, Seguro">
            <a:extLst>
              <a:ext uri="{FF2B5EF4-FFF2-40B4-BE49-F238E27FC236}">
                <a16:creationId xmlns:a16="http://schemas.microsoft.com/office/drawing/2014/main" id="{94DB91EE-12D8-47B6-9492-CEB506332E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40" y="1095152"/>
            <a:ext cx="4359349" cy="4359349"/>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73;p6">
            <a:extLst>
              <a:ext uri="{FF2B5EF4-FFF2-40B4-BE49-F238E27FC236}">
                <a16:creationId xmlns:a16="http://schemas.microsoft.com/office/drawing/2014/main" id="{C49FB23C-B4DD-416C-BAB6-2B81CB0A7930}"/>
              </a:ext>
            </a:extLst>
          </p:cNvPr>
          <p:cNvSpPr/>
          <p:nvPr/>
        </p:nvSpPr>
        <p:spPr>
          <a:xfrm>
            <a:off x="9609214" y="6464254"/>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Quelle </a:t>
            </a:r>
            <a:r>
              <a:rPr lang="en-US" sz="1200" dirty="0">
                <a:solidFill>
                  <a:schemeClr val="dk1"/>
                </a:solidFill>
                <a:latin typeface="Calibri"/>
                <a:ea typeface="Calibri"/>
                <a:cs typeface="Calibri"/>
                <a:sym typeface="Calibri"/>
              </a:rPr>
              <a:t>|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Lizenz</a:t>
            </a:r>
            <a:endParaRPr sz="1200" dirty="0">
              <a:solidFill>
                <a:schemeClr val="dk1"/>
              </a:solidFill>
              <a:latin typeface="Calibri"/>
              <a:ea typeface="Calibri"/>
              <a:cs typeface="Calibri"/>
              <a:sym typeface="Calibri"/>
            </a:endParaRPr>
          </a:p>
        </p:txBody>
      </p:sp>
      <p:sp>
        <p:nvSpPr>
          <p:cNvPr id="7" name="Google Shape;182;p7">
            <a:extLst>
              <a:ext uri="{FF2B5EF4-FFF2-40B4-BE49-F238E27FC236}">
                <a16:creationId xmlns:a16="http://schemas.microsoft.com/office/drawing/2014/main" id="{FB95D6A7-B1C8-4AE9-9747-D679D244BAF3}"/>
              </a:ext>
            </a:extLst>
          </p:cNvPr>
          <p:cNvSpPr/>
          <p:nvPr/>
        </p:nvSpPr>
        <p:spPr>
          <a:xfrm>
            <a:off x="10130119" y="0"/>
            <a:ext cx="2061882" cy="398569"/>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dirty="0">
                <a:solidFill>
                  <a:schemeClr val="lt1"/>
                </a:solidFill>
                <a:effectLst>
                  <a:outerShdw blurRad="38100" dist="38100" dir="2700000" algn="tl">
                    <a:srgbClr val="000000">
                      <a:alpha val="43137"/>
                    </a:srgbClr>
                  </a:outerShdw>
                </a:effectLst>
                <a:latin typeface="Arial"/>
                <a:ea typeface="Arial"/>
                <a:cs typeface="Arial"/>
                <a:sym typeface="Arial"/>
              </a:rPr>
              <a:t>1.2 Das </a:t>
            </a:r>
            <a:r>
              <a:rPr lang="en-US" sz="1530" dirty="0" err="1">
                <a:solidFill>
                  <a:schemeClr val="lt1"/>
                </a:solidFill>
                <a:effectLst>
                  <a:outerShdw blurRad="38100" dist="38100" dir="2700000" algn="tl">
                    <a:srgbClr val="000000">
                      <a:alpha val="43137"/>
                    </a:srgbClr>
                  </a:outerShdw>
                </a:effectLst>
                <a:latin typeface="Arial"/>
                <a:ea typeface="Arial"/>
                <a:cs typeface="Arial"/>
                <a:sym typeface="Arial"/>
              </a:rPr>
              <a:t>Konzept</a:t>
            </a:r>
            <a:endParaRPr sz="1275" dirty="0">
              <a:solidFill>
                <a:schemeClr val="lt1"/>
              </a:solidFill>
              <a:effectLst>
                <a:outerShdw blurRad="38100" dist="38100" dir="2700000" algn="tl">
                  <a:srgbClr val="000000">
                    <a:alpha val="43137"/>
                  </a:srgbClr>
                </a:outerShdw>
              </a:effectLst>
              <a:latin typeface="Arial"/>
              <a:ea typeface="Arial"/>
              <a:cs typeface="Arial"/>
              <a:sym typeface="Arial"/>
            </a:endParaRPr>
          </a:p>
        </p:txBody>
      </p:sp>
    </p:spTree>
    <p:extLst>
      <p:ext uri="{BB962C8B-B14F-4D97-AF65-F5344CB8AC3E}">
        <p14:creationId xmlns:p14="http://schemas.microsoft.com/office/powerpoint/2010/main" val="1230966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1E24"/>
              </a:buClr>
              <a:buSzPts val="2000"/>
              <a:buFont typeface="Calibri"/>
              <a:buNone/>
            </a:pPr>
            <a:r>
              <a:rPr lang="de-DE" sz="2700" dirty="0">
                <a:solidFill>
                  <a:srgbClr val="C01E24"/>
                </a:solidFill>
              </a:rPr>
              <a:t>Aktivität 1.1.3</a:t>
            </a:r>
            <a:br>
              <a:rPr lang="de-DE" dirty="0">
                <a:solidFill>
                  <a:srgbClr val="C01E24"/>
                </a:solidFill>
              </a:rPr>
            </a:br>
            <a:r>
              <a:rPr lang="en-US" dirty="0" err="1">
                <a:solidFill>
                  <a:srgbClr val="C01E24"/>
                </a:solidFill>
              </a:rPr>
              <a:t>Gruppenübung</a:t>
            </a:r>
            <a:r>
              <a:rPr lang="en-US" dirty="0">
                <a:solidFill>
                  <a:srgbClr val="C01E24"/>
                </a:solidFill>
              </a:rPr>
              <a:t> - praktisches Beispiel</a:t>
            </a:r>
            <a:endParaRPr dirty="0">
              <a:solidFill>
                <a:srgbClr val="C01E24"/>
              </a:solidFill>
            </a:endParaRPr>
          </a:p>
        </p:txBody>
      </p:sp>
      <p:sp>
        <p:nvSpPr>
          <p:cNvPr id="165" name="Google Shape;165;p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de-DE" sz="2200" dirty="0"/>
              <a:t>Inhalt und Ablauf der Übung</a:t>
            </a:r>
            <a:endParaRPr dirty="0"/>
          </a:p>
        </p:txBody>
      </p:sp>
      <p:sp>
        <p:nvSpPr>
          <p:cNvPr id="166" name="Google Shape;166;p7"/>
          <p:cNvSpPr txBox="1">
            <a:spLocks noGrp="1"/>
          </p:cNvSpPr>
          <p:nvPr>
            <p:ph type="body" idx="2"/>
          </p:nvPr>
        </p:nvSpPr>
        <p:spPr>
          <a:xfrm>
            <a:off x="626586" y="2669232"/>
            <a:ext cx="5937120" cy="4008158"/>
          </a:xfrm>
          <a:prstGeom prst="rect">
            <a:avLst/>
          </a:prstGeom>
          <a:noFill/>
          <a:ln>
            <a:noFill/>
          </a:ln>
        </p:spPr>
        <p:txBody>
          <a:bodyPr spcFirstLastPara="1" wrap="square" lIns="91425" tIns="45700" rIns="91425" bIns="45700" anchor="t" anchorCtr="0">
            <a:normAutofit/>
          </a:bodyPr>
          <a:lstStyle/>
          <a:p>
            <a:pPr marL="0" indent="0">
              <a:lnSpc>
                <a:spcPct val="120000"/>
              </a:lnSpc>
              <a:spcBef>
                <a:spcPts val="1200"/>
              </a:spcBef>
              <a:buSzPts val="2000"/>
              <a:buNone/>
            </a:pPr>
            <a:r>
              <a:rPr lang="de-DE" sz="2000" dirty="0"/>
              <a:t>Bitte beantworten Sie die Fragen zu folgendem Beispiel:</a:t>
            </a:r>
            <a:r>
              <a:rPr lang="en-GB" sz="2000" b="1" dirty="0"/>
              <a:t> Fieber und trockener </a:t>
            </a:r>
            <a:r>
              <a:rPr lang="en-GB" sz="2000" b="1" dirty="0" err="1"/>
              <a:t>Husten</a:t>
            </a:r>
            <a:r>
              <a:rPr lang="en-GB" sz="2000" b="1" dirty="0"/>
              <a:t>:</a:t>
            </a:r>
          </a:p>
          <a:p>
            <a:pPr marL="228600" lvl="0" indent="-228600" algn="l" rtl="0">
              <a:lnSpc>
                <a:spcPct val="150000"/>
              </a:lnSpc>
              <a:spcBef>
                <a:spcPts val="0"/>
              </a:spcBef>
              <a:spcAft>
                <a:spcPts val="0"/>
              </a:spcAft>
              <a:buSzPts val="2000"/>
              <a:buChar char="▪"/>
            </a:pPr>
            <a:r>
              <a:rPr lang="en-US" sz="1800" i="1" dirty="0"/>
              <a:t>Habe ich COVID? </a:t>
            </a:r>
          </a:p>
          <a:p>
            <a:pPr marL="228600" lvl="0" indent="-228600" algn="l" rtl="0">
              <a:lnSpc>
                <a:spcPct val="150000"/>
              </a:lnSpc>
              <a:spcBef>
                <a:spcPts val="0"/>
              </a:spcBef>
              <a:spcAft>
                <a:spcPts val="0"/>
              </a:spcAft>
              <a:buSzPts val="2000"/>
              <a:buChar char="▪"/>
            </a:pPr>
            <a:r>
              <a:rPr lang="en-US" sz="1800" i="1" dirty="0"/>
              <a:t>Was sollte ich tun, wenn ich COVID habe?</a:t>
            </a:r>
          </a:p>
          <a:p>
            <a:pPr marL="228600" lvl="0" indent="-228600" algn="l" rtl="0">
              <a:lnSpc>
                <a:spcPct val="150000"/>
              </a:lnSpc>
              <a:spcBef>
                <a:spcPts val="0"/>
              </a:spcBef>
              <a:spcAft>
                <a:spcPts val="0"/>
              </a:spcAft>
              <a:buSzPts val="2000"/>
              <a:buChar char="▪"/>
            </a:pPr>
            <a:r>
              <a:rPr lang="en-US" sz="1800" i="1" dirty="0"/>
              <a:t>Wie kann ich im Internet nach Informationen suchen?</a:t>
            </a:r>
          </a:p>
          <a:p>
            <a:pPr marL="228600" lvl="0" indent="-228600" algn="l" rtl="0">
              <a:lnSpc>
                <a:spcPct val="150000"/>
              </a:lnSpc>
              <a:spcBef>
                <a:spcPts val="0"/>
              </a:spcBef>
              <a:spcAft>
                <a:spcPts val="0"/>
              </a:spcAft>
              <a:buSzPts val="2000"/>
              <a:buChar char="▪"/>
            </a:pPr>
            <a:r>
              <a:rPr lang="en-US" sz="1800" i="1" dirty="0"/>
              <a:t>Auf welcher Website kann ich die Informationen finden?</a:t>
            </a:r>
          </a:p>
          <a:p>
            <a:pPr marL="228600" lvl="0" indent="-228600" algn="l" rtl="0">
              <a:lnSpc>
                <a:spcPct val="150000"/>
              </a:lnSpc>
              <a:spcBef>
                <a:spcPts val="0"/>
              </a:spcBef>
              <a:spcAft>
                <a:spcPts val="0"/>
              </a:spcAft>
              <a:buSzPts val="2000"/>
              <a:buChar char="▪"/>
            </a:pPr>
            <a:r>
              <a:rPr lang="en-US" sz="1800" i="1" dirty="0" err="1"/>
              <a:t>Wie</a:t>
            </a:r>
            <a:r>
              <a:rPr lang="en-US" sz="1800" i="1" dirty="0"/>
              <a:t> </a:t>
            </a:r>
            <a:r>
              <a:rPr lang="en-US" sz="1800" i="1" dirty="0" err="1"/>
              <a:t>sehen</a:t>
            </a:r>
            <a:r>
              <a:rPr lang="en-US" sz="1800" i="1" dirty="0"/>
              <a:t> </a:t>
            </a:r>
            <a:r>
              <a:rPr lang="en-US" sz="1800" i="1" dirty="0" err="1"/>
              <a:t>anhand</a:t>
            </a:r>
            <a:r>
              <a:rPr lang="en-US" sz="1800" i="1" dirty="0"/>
              <a:t> der </a:t>
            </a:r>
            <a:r>
              <a:rPr lang="en-US" sz="1800" i="1" dirty="0" err="1"/>
              <a:t>gefundenen</a:t>
            </a:r>
            <a:r>
              <a:rPr lang="en-US" sz="1800" i="1" dirty="0"/>
              <a:t> </a:t>
            </a:r>
            <a:r>
              <a:rPr lang="en-US" sz="1800" i="1" dirty="0" err="1"/>
              <a:t>Informationen</a:t>
            </a:r>
            <a:r>
              <a:rPr lang="en-US" sz="1800" i="1" dirty="0"/>
              <a:t> die </a:t>
            </a:r>
            <a:r>
              <a:rPr lang="en-US" sz="1800" i="1" dirty="0" err="1"/>
              <a:t>nächsten</a:t>
            </a:r>
            <a:r>
              <a:rPr lang="en-US" sz="1800" i="1" dirty="0"/>
              <a:t> </a:t>
            </a:r>
            <a:r>
              <a:rPr lang="en-US" sz="1800" i="1" dirty="0" err="1"/>
              <a:t>Schritte</a:t>
            </a:r>
            <a:r>
              <a:rPr lang="en-US" sz="1800" i="1" dirty="0"/>
              <a:t> </a:t>
            </a:r>
            <a:r>
              <a:rPr lang="en-US" sz="1800" i="1" dirty="0" err="1"/>
              <a:t>aus</a:t>
            </a:r>
            <a:r>
              <a:rPr lang="en-US" sz="1800" i="1" dirty="0"/>
              <a:t>?</a:t>
            </a:r>
          </a:p>
          <a:p>
            <a:pPr marL="342900" indent="-342900">
              <a:lnSpc>
                <a:spcPct val="120000"/>
              </a:lnSpc>
              <a:spcBef>
                <a:spcPts val="1200"/>
              </a:spcBef>
              <a:buSzPts val="2000"/>
            </a:pPr>
            <a:endParaRPr sz="2000" dirty="0"/>
          </a:p>
        </p:txBody>
      </p:sp>
      <p:sp>
        <p:nvSpPr>
          <p:cNvPr id="15" name="Google Shape;183;p7">
            <a:extLst>
              <a:ext uri="{FF2B5EF4-FFF2-40B4-BE49-F238E27FC236}">
                <a16:creationId xmlns:a16="http://schemas.microsoft.com/office/drawing/2014/main" id="{BDAEE63F-7E49-4339-B5DA-E0CF8872D9D2}"/>
              </a:ext>
            </a:extLst>
          </p:cNvPr>
          <p:cNvSpPr/>
          <p:nvPr/>
        </p:nvSpPr>
        <p:spPr>
          <a:xfrm>
            <a:off x="8561479" y="6411258"/>
            <a:ext cx="1969905" cy="27695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Quelle </a:t>
            </a:r>
            <a:r>
              <a:rPr lang="en-US" sz="1200" dirty="0">
                <a:solidFill>
                  <a:schemeClr val="dk1"/>
                </a:solidFill>
                <a:latin typeface="Calibri"/>
                <a:ea typeface="Calibri"/>
                <a:cs typeface="Calibri"/>
                <a:sym typeface="Calibri"/>
              </a:rPr>
              <a:t>|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Lizenz</a:t>
            </a:r>
            <a:endParaRPr sz="1200" dirty="0">
              <a:solidFill>
                <a:schemeClr val="dk1"/>
              </a:solidFill>
              <a:latin typeface="Calibri"/>
              <a:ea typeface="Calibri"/>
              <a:cs typeface="Calibri"/>
              <a:sym typeface="Calibri"/>
            </a:endParaRPr>
          </a:p>
        </p:txBody>
      </p:sp>
      <p:pic>
        <p:nvPicPr>
          <p:cNvPr id="16" name="Picture 2" descr="Tos En El Codo, Covid-19, Coronavirus, Máscara, Corona">
            <a:extLst>
              <a:ext uri="{FF2B5EF4-FFF2-40B4-BE49-F238E27FC236}">
                <a16:creationId xmlns:a16="http://schemas.microsoft.com/office/drawing/2014/main" id="{7A219F5C-3010-427F-99EF-28A69FA89A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7004" y="1973178"/>
            <a:ext cx="3675871" cy="3510116"/>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168;p7">
            <a:extLst>
              <a:ext uri="{FF2B5EF4-FFF2-40B4-BE49-F238E27FC236}">
                <a16:creationId xmlns:a16="http://schemas.microsoft.com/office/drawing/2014/main" id="{9261BF40-547F-3B7A-27E0-BB70E4685FBF}"/>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1.1.1</a:t>
            </a:r>
            <a:endParaRPr sz="1800" dirty="0">
              <a:solidFill>
                <a:schemeClr val="lt1"/>
              </a:solidFill>
              <a:latin typeface="Calibri"/>
              <a:cs typeface="Calibri"/>
              <a:sym typeface="Calibri"/>
            </a:endParaRPr>
          </a:p>
        </p:txBody>
      </p:sp>
      <p:sp>
        <p:nvSpPr>
          <p:cNvPr id="13" name="Google Shape;168;p7">
            <a:extLst>
              <a:ext uri="{FF2B5EF4-FFF2-40B4-BE49-F238E27FC236}">
                <a16:creationId xmlns:a16="http://schemas.microsoft.com/office/drawing/2014/main" id="{9B4852E6-2438-4DC0-3DF1-2E0459324067}"/>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1.1.2</a:t>
            </a:r>
            <a:endParaRPr sz="1800" dirty="0">
              <a:solidFill>
                <a:schemeClr val="lt1"/>
              </a:solidFill>
              <a:latin typeface="Calibri"/>
              <a:cs typeface="Calibri"/>
              <a:sym typeface="Calibri"/>
            </a:endParaRPr>
          </a:p>
        </p:txBody>
      </p:sp>
      <p:sp>
        <p:nvSpPr>
          <p:cNvPr id="14" name="Google Shape;168;p7">
            <a:extLst>
              <a:ext uri="{FF2B5EF4-FFF2-40B4-BE49-F238E27FC236}">
                <a16:creationId xmlns:a16="http://schemas.microsoft.com/office/drawing/2014/main" id="{62EE2C8F-94D1-52CF-2FB8-5008EE4E71CC}"/>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latin typeface="Calibri"/>
                <a:cs typeface="Calibri"/>
                <a:sym typeface="Calibri"/>
              </a:rPr>
              <a:t>1.1.3</a:t>
            </a:r>
            <a:endParaRPr sz="2000" dirty="0">
              <a:solidFill>
                <a:srgbClr val="C01E24"/>
              </a:solidFill>
              <a:latin typeface="Calibri"/>
              <a:cs typeface="Calibri"/>
              <a:sym typeface="Calibri"/>
            </a:endParaRPr>
          </a:p>
        </p:txBody>
      </p:sp>
      <p:sp>
        <p:nvSpPr>
          <p:cNvPr id="17" name="Google Shape;168;p7">
            <a:extLst>
              <a:ext uri="{FF2B5EF4-FFF2-40B4-BE49-F238E27FC236}">
                <a16:creationId xmlns:a16="http://schemas.microsoft.com/office/drawing/2014/main" id="{09064661-4BD9-E9B9-8919-2ECAEC37A75C}"/>
              </a:ext>
            </a:extLst>
          </p:cNvPr>
          <p:cNvSpPr/>
          <p:nvPr/>
        </p:nvSpPr>
        <p:spPr>
          <a:xfrm>
            <a:off x="11469624" y="372040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1.1.4</a:t>
            </a:r>
            <a:endParaRPr sz="1800" dirty="0">
              <a:solidFill>
                <a:schemeClr val="lt1"/>
              </a:solidFill>
              <a:latin typeface="Calibri"/>
              <a:cs typeface="Calibri"/>
              <a:sym typeface="Calibri"/>
            </a:endParaRPr>
          </a:p>
        </p:txBody>
      </p:sp>
      <p:sp>
        <p:nvSpPr>
          <p:cNvPr id="18" name="Google Shape;168;p7">
            <a:extLst>
              <a:ext uri="{FF2B5EF4-FFF2-40B4-BE49-F238E27FC236}">
                <a16:creationId xmlns:a16="http://schemas.microsoft.com/office/drawing/2014/main" id="{A81E7F40-B605-B718-B753-BC37CB01D238}"/>
              </a:ext>
            </a:extLst>
          </p:cNvPr>
          <p:cNvSpPr/>
          <p:nvPr/>
        </p:nvSpPr>
        <p:spPr>
          <a:xfrm>
            <a:off x="11469624" y="4384935"/>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1.1.5</a:t>
            </a:r>
            <a:endParaRPr sz="1800" dirty="0">
              <a:solidFill>
                <a:schemeClr val="lt1"/>
              </a:solidFill>
              <a:latin typeface="Calibri"/>
              <a:cs typeface="Calibri"/>
              <a:sym typeface="Calibri"/>
            </a:endParaRPr>
          </a:p>
        </p:txBody>
      </p:sp>
      <p:sp>
        <p:nvSpPr>
          <p:cNvPr id="19" name="Google Shape;168;p7">
            <a:extLst>
              <a:ext uri="{FF2B5EF4-FFF2-40B4-BE49-F238E27FC236}">
                <a16:creationId xmlns:a16="http://schemas.microsoft.com/office/drawing/2014/main" id="{B7094045-C616-0037-C771-1EFF27C38778}"/>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1.1</a:t>
            </a:r>
            <a:endParaRPr sz="2000" dirty="0">
              <a:solidFill>
                <a:srgbClr val="203864"/>
              </a:solidFill>
              <a:latin typeface="Calibri"/>
              <a:cs typeface="Calibri"/>
              <a:sym typeface="Calibri"/>
            </a:endParaRPr>
          </a:p>
        </p:txBody>
      </p:sp>
      <p:sp>
        <p:nvSpPr>
          <p:cNvPr id="20" name="Google Shape;168;p7">
            <a:extLst>
              <a:ext uri="{FF2B5EF4-FFF2-40B4-BE49-F238E27FC236}">
                <a16:creationId xmlns:a16="http://schemas.microsoft.com/office/drawing/2014/main" id="{BEFEFE83-C2D8-88A8-4232-225EA864EED1}"/>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1.</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Tree>
    <p:extLst>
      <p:ext uri="{BB962C8B-B14F-4D97-AF65-F5344CB8AC3E}">
        <p14:creationId xmlns:p14="http://schemas.microsoft.com/office/powerpoint/2010/main" val="1930173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1E24"/>
              </a:buClr>
              <a:buSzPts val="2000"/>
              <a:buFont typeface="Calibri"/>
              <a:buNone/>
            </a:pPr>
            <a:r>
              <a:rPr lang="de-DE" sz="2700" dirty="0">
                <a:solidFill>
                  <a:srgbClr val="C01E24"/>
                </a:solidFill>
              </a:rPr>
              <a:t>Aktivität 1.1.4</a:t>
            </a:r>
            <a:br>
              <a:rPr lang="de-DE" dirty="0">
                <a:solidFill>
                  <a:srgbClr val="C01E24"/>
                </a:solidFill>
              </a:rPr>
            </a:br>
            <a:r>
              <a:rPr lang="en-US" dirty="0" err="1">
                <a:solidFill>
                  <a:srgbClr val="C01E24"/>
                </a:solidFill>
              </a:rPr>
              <a:t>Umfrage</a:t>
            </a:r>
            <a:r>
              <a:rPr lang="en-US" dirty="0">
                <a:solidFill>
                  <a:srgbClr val="C01E24"/>
                </a:solidFill>
              </a:rPr>
              <a:t>  </a:t>
            </a:r>
            <a:endParaRPr dirty="0">
              <a:solidFill>
                <a:srgbClr val="C01E24"/>
              </a:solidFill>
            </a:endParaRPr>
          </a:p>
        </p:txBody>
      </p:sp>
      <p:sp>
        <p:nvSpPr>
          <p:cNvPr id="165" name="Google Shape;165;p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de-DE" sz="2200" dirty="0"/>
              <a:t>Ziel</a:t>
            </a:r>
            <a:endParaRPr dirty="0"/>
          </a:p>
        </p:txBody>
      </p:sp>
      <p:sp>
        <p:nvSpPr>
          <p:cNvPr id="166" name="Google Shape;166;p7"/>
          <p:cNvSpPr txBox="1">
            <a:spLocks noGrp="1"/>
          </p:cNvSpPr>
          <p:nvPr>
            <p:ph type="body" idx="2"/>
          </p:nvPr>
        </p:nvSpPr>
        <p:spPr>
          <a:xfrm>
            <a:off x="626586" y="2669232"/>
            <a:ext cx="5937120" cy="4008158"/>
          </a:xfrm>
          <a:prstGeom prst="rect">
            <a:avLst/>
          </a:prstGeom>
          <a:noFill/>
          <a:ln>
            <a:noFill/>
          </a:ln>
        </p:spPr>
        <p:txBody>
          <a:bodyPr spcFirstLastPara="1" wrap="square" lIns="91425" tIns="45700" rIns="91425" bIns="45700" anchor="t" anchorCtr="0">
            <a:normAutofit/>
          </a:bodyPr>
          <a:lstStyle/>
          <a:p>
            <a:pPr marL="0" indent="0">
              <a:lnSpc>
                <a:spcPct val="120000"/>
              </a:lnSpc>
              <a:spcBef>
                <a:spcPts val="1200"/>
              </a:spcBef>
              <a:buSzPts val="2000"/>
              <a:buNone/>
            </a:pPr>
            <a:r>
              <a:rPr lang="de-DE" sz="2000" dirty="0"/>
              <a:t>Im nächsten Schritt wird ein Fragebogen zur Abfrage der digitalen Gesundheitskompetenz ausgeteilt.</a:t>
            </a:r>
            <a:endParaRPr lang="en-US" sz="1800" i="1" dirty="0"/>
          </a:p>
          <a:p>
            <a:pPr marL="342900" indent="-342900">
              <a:lnSpc>
                <a:spcPct val="120000"/>
              </a:lnSpc>
              <a:spcBef>
                <a:spcPts val="1200"/>
              </a:spcBef>
              <a:buSzPts val="2000"/>
            </a:pPr>
            <a:endParaRPr sz="2000" dirty="0"/>
          </a:p>
        </p:txBody>
      </p:sp>
      <p:pic>
        <p:nvPicPr>
          <p:cNvPr id="13" name="Picture 8" descr="A picture containing text&#10;&#10;Description automatically generated">
            <a:extLst>
              <a:ext uri="{FF2B5EF4-FFF2-40B4-BE49-F238E27FC236}">
                <a16:creationId xmlns:a16="http://schemas.microsoft.com/office/drawing/2014/main" id="{5C2B4835-E742-47D6-BBE9-FBBCF0A96C77}"/>
              </a:ext>
            </a:extLst>
          </p:cNvPr>
          <p:cNvPicPr>
            <a:picLocks noChangeAspect="1"/>
          </p:cNvPicPr>
          <p:nvPr/>
        </p:nvPicPr>
        <p:blipFill>
          <a:blip r:embed="rId3"/>
          <a:stretch>
            <a:fillRect/>
          </a:stretch>
        </p:blipFill>
        <p:spPr>
          <a:xfrm>
            <a:off x="6845369" y="1000854"/>
            <a:ext cx="3636675" cy="4376791"/>
          </a:xfrm>
          <a:prstGeom prst="rect">
            <a:avLst/>
          </a:prstGeom>
        </p:spPr>
      </p:pic>
      <p:sp>
        <p:nvSpPr>
          <p:cNvPr id="14" name="Google Shape;183;p7">
            <a:extLst>
              <a:ext uri="{FF2B5EF4-FFF2-40B4-BE49-F238E27FC236}">
                <a16:creationId xmlns:a16="http://schemas.microsoft.com/office/drawing/2014/main" id="{041E9B86-3673-4031-AADB-91B1631C0969}"/>
              </a:ext>
            </a:extLst>
          </p:cNvPr>
          <p:cNvSpPr/>
          <p:nvPr/>
        </p:nvSpPr>
        <p:spPr>
          <a:xfrm>
            <a:off x="1709956" y="658100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Quelle </a:t>
            </a:r>
            <a:r>
              <a:rPr lang="en-US" sz="1200" dirty="0">
                <a:solidFill>
                  <a:schemeClr val="dk1"/>
                </a:solidFill>
                <a:latin typeface="Calibri"/>
                <a:ea typeface="Calibri"/>
                <a:cs typeface="Calibri"/>
                <a:sym typeface="Calibri"/>
              </a:rPr>
              <a:t>|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 </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Lizenz</a:t>
            </a:r>
            <a:endParaRPr sz="1200" dirty="0">
              <a:solidFill>
                <a:schemeClr val="dk1"/>
              </a:solidFill>
              <a:latin typeface="Calibri"/>
              <a:ea typeface="Calibri"/>
              <a:cs typeface="Calibri"/>
              <a:sym typeface="Calibri"/>
            </a:endParaRPr>
          </a:p>
        </p:txBody>
      </p:sp>
      <p:sp>
        <p:nvSpPr>
          <p:cNvPr id="12" name="Google Shape;168;p7">
            <a:extLst>
              <a:ext uri="{FF2B5EF4-FFF2-40B4-BE49-F238E27FC236}">
                <a16:creationId xmlns:a16="http://schemas.microsoft.com/office/drawing/2014/main" id="{341B4F61-B766-2DF5-61F2-1F9DC63F96E0}"/>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1.1.2</a:t>
            </a:r>
            <a:endParaRPr sz="1800" dirty="0">
              <a:solidFill>
                <a:schemeClr val="lt1"/>
              </a:solidFill>
              <a:latin typeface="Calibri"/>
              <a:cs typeface="Calibri"/>
              <a:sym typeface="Calibri"/>
            </a:endParaRPr>
          </a:p>
        </p:txBody>
      </p:sp>
      <p:sp>
        <p:nvSpPr>
          <p:cNvPr id="15" name="Google Shape;168;p7">
            <a:extLst>
              <a:ext uri="{FF2B5EF4-FFF2-40B4-BE49-F238E27FC236}">
                <a16:creationId xmlns:a16="http://schemas.microsoft.com/office/drawing/2014/main" id="{AC7F2260-043A-3F22-A2A2-C9508EB9BF01}"/>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1.1.3</a:t>
            </a:r>
            <a:endParaRPr sz="1800" dirty="0">
              <a:solidFill>
                <a:schemeClr val="lt1"/>
              </a:solidFill>
              <a:latin typeface="Calibri"/>
              <a:cs typeface="Calibri"/>
              <a:sym typeface="Calibri"/>
            </a:endParaRPr>
          </a:p>
        </p:txBody>
      </p:sp>
      <p:sp>
        <p:nvSpPr>
          <p:cNvPr id="16" name="Google Shape;168;p7">
            <a:extLst>
              <a:ext uri="{FF2B5EF4-FFF2-40B4-BE49-F238E27FC236}">
                <a16:creationId xmlns:a16="http://schemas.microsoft.com/office/drawing/2014/main" id="{10AE4437-D59E-4018-A9F7-08F2693E4C6D}"/>
              </a:ext>
            </a:extLst>
          </p:cNvPr>
          <p:cNvSpPr/>
          <p:nvPr/>
        </p:nvSpPr>
        <p:spPr>
          <a:xfrm>
            <a:off x="11469624" y="372040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latin typeface="Calibri"/>
                <a:cs typeface="Calibri"/>
                <a:sym typeface="Calibri"/>
              </a:rPr>
              <a:t>1.1.4</a:t>
            </a:r>
            <a:endParaRPr sz="2000" dirty="0">
              <a:solidFill>
                <a:srgbClr val="C01E24"/>
              </a:solidFill>
              <a:latin typeface="Calibri"/>
              <a:cs typeface="Calibri"/>
              <a:sym typeface="Calibri"/>
            </a:endParaRPr>
          </a:p>
        </p:txBody>
      </p:sp>
      <p:sp>
        <p:nvSpPr>
          <p:cNvPr id="17" name="Google Shape;168;p7">
            <a:extLst>
              <a:ext uri="{FF2B5EF4-FFF2-40B4-BE49-F238E27FC236}">
                <a16:creationId xmlns:a16="http://schemas.microsoft.com/office/drawing/2014/main" id="{21D92866-5FB8-E7F6-CCAB-C720A32E57CC}"/>
              </a:ext>
            </a:extLst>
          </p:cNvPr>
          <p:cNvSpPr/>
          <p:nvPr/>
        </p:nvSpPr>
        <p:spPr>
          <a:xfrm>
            <a:off x="11469624" y="4384935"/>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1.1.5</a:t>
            </a:r>
            <a:endParaRPr sz="1800" dirty="0">
              <a:solidFill>
                <a:schemeClr val="lt1"/>
              </a:solidFill>
              <a:latin typeface="Calibri"/>
              <a:cs typeface="Calibri"/>
              <a:sym typeface="Calibri"/>
            </a:endParaRPr>
          </a:p>
        </p:txBody>
      </p:sp>
      <p:sp>
        <p:nvSpPr>
          <p:cNvPr id="18" name="Google Shape;168;p7">
            <a:extLst>
              <a:ext uri="{FF2B5EF4-FFF2-40B4-BE49-F238E27FC236}">
                <a16:creationId xmlns:a16="http://schemas.microsoft.com/office/drawing/2014/main" id="{E52B9C2C-9435-4442-23BA-102D7FC435D7}"/>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1.</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
        <p:nvSpPr>
          <p:cNvPr id="19" name="Google Shape;168;p7">
            <a:extLst>
              <a:ext uri="{FF2B5EF4-FFF2-40B4-BE49-F238E27FC236}">
                <a16:creationId xmlns:a16="http://schemas.microsoft.com/office/drawing/2014/main" id="{83B75CD4-2C47-A63E-2010-B5AE1AF139E9}"/>
              </a:ext>
            </a:extLst>
          </p:cNvPr>
          <p:cNvSpPr/>
          <p:nvPr/>
        </p:nvSpPr>
        <p:spPr>
          <a:xfrm>
            <a:off x="11469624" y="1726420"/>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1.1.1</a:t>
            </a:r>
            <a:endParaRPr sz="1800" dirty="0">
              <a:solidFill>
                <a:schemeClr val="lt1"/>
              </a:solidFill>
              <a:latin typeface="Calibri"/>
              <a:cs typeface="Calibri"/>
              <a:sym typeface="Calibri"/>
            </a:endParaRPr>
          </a:p>
        </p:txBody>
      </p:sp>
      <p:sp>
        <p:nvSpPr>
          <p:cNvPr id="20" name="Google Shape;168;p7">
            <a:extLst>
              <a:ext uri="{FF2B5EF4-FFF2-40B4-BE49-F238E27FC236}">
                <a16:creationId xmlns:a16="http://schemas.microsoft.com/office/drawing/2014/main" id="{321AFE52-0380-DCEF-21E6-DE93FBD6563C}"/>
              </a:ext>
            </a:extLst>
          </p:cNvPr>
          <p:cNvSpPr/>
          <p:nvPr/>
        </p:nvSpPr>
        <p:spPr>
          <a:xfrm>
            <a:off x="10748719" y="1725459"/>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1.1</a:t>
            </a:r>
            <a:endParaRPr sz="2000" dirty="0">
              <a:solidFill>
                <a:srgbClr val="203864"/>
              </a:solidFill>
              <a:latin typeface="Calibri"/>
              <a:cs typeface="Calibri"/>
              <a:sym typeface="Calibri"/>
            </a:endParaRPr>
          </a:p>
        </p:txBody>
      </p:sp>
    </p:spTree>
    <p:extLst>
      <p:ext uri="{BB962C8B-B14F-4D97-AF65-F5344CB8AC3E}">
        <p14:creationId xmlns:p14="http://schemas.microsoft.com/office/powerpoint/2010/main" val="3003090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2" name="Google Shape;192;p8"/>
          <p:cNvSpPr/>
          <p:nvPr/>
        </p:nvSpPr>
        <p:spPr>
          <a:xfrm>
            <a:off x="9771529" y="-3933"/>
            <a:ext cx="2419211" cy="398569"/>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rtl="0">
              <a:lnSpc>
                <a:spcPct val="80000"/>
              </a:lnSpc>
              <a:spcBef>
                <a:spcPts val="0"/>
              </a:spcBef>
              <a:spcAft>
                <a:spcPts val="0"/>
              </a:spcAft>
              <a:buNone/>
            </a:pPr>
            <a:r>
              <a:rPr lang="en-US" sz="1530" dirty="0">
                <a:solidFill>
                  <a:schemeClr val="lt1"/>
                </a:solidFill>
                <a:latin typeface="Arial"/>
                <a:ea typeface="Arial"/>
                <a:cs typeface="Arial"/>
                <a:sym typeface="Arial"/>
              </a:rPr>
              <a:t>1.4 Verwaltung der Umfrage</a:t>
            </a:r>
            <a:endParaRPr sz="1275" dirty="0">
              <a:solidFill>
                <a:schemeClr val="lt1"/>
              </a:solidFill>
              <a:latin typeface="Arial"/>
              <a:ea typeface="Arial"/>
              <a:cs typeface="Arial"/>
              <a:sym typeface="Arial"/>
            </a:endParaRPr>
          </a:p>
        </p:txBody>
      </p:sp>
      <p:sp>
        <p:nvSpPr>
          <p:cNvPr id="6" name="Oval 5">
            <a:extLst>
              <a:ext uri="{FF2B5EF4-FFF2-40B4-BE49-F238E27FC236}">
                <a16:creationId xmlns:a16="http://schemas.microsoft.com/office/drawing/2014/main" id="{5284AF4A-0EDC-4671-A659-C1F0123E5E29}"/>
              </a:ext>
            </a:extLst>
          </p:cNvPr>
          <p:cNvSpPr/>
          <p:nvPr/>
        </p:nvSpPr>
        <p:spPr>
          <a:xfrm>
            <a:off x="3018689" y="1124062"/>
            <a:ext cx="6451132" cy="4909185"/>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b="1" dirty="0">
                <a:ln w="22225">
                  <a:solidFill>
                    <a:schemeClr val="accent2"/>
                  </a:solidFill>
                  <a:prstDash val="solid"/>
                </a:ln>
                <a:solidFill>
                  <a:srgbClr val="FAACAC"/>
                </a:solidFill>
              </a:rPr>
              <a:t>IT’S SURVEY TIME!</a:t>
            </a:r>
            <a:endParaRPr lang="en-GB" sz="6000" b="1" dirty="0">
              <a:ln w="22225">
                <a:solidFill>
                  <a:schemeClr val="accent2"/>
                </a:solidFill>
                <a:prstDash val="solid"/>
              </a:ln>
              <a:solidFill>
                <a:srgbClr val="FAACAC"/>
              </a:solidFill>
            </a:endParaRPr>
          </a:p>
        </p:txBody>
      </p:sp>
    </p:spTree>
    <p:extLst>
      <p:ext uri="{BB962C8B-B14F-4D97-AF65-F5344CB8AC3E}">
        <p14:creationId xmlns:p14="http://schemas.microsoft.com/office/powerpoint/2010/main" val="3121884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1E24"/>
              </a:buClr>
              <a:buSzPts val="2000"/>
              <a:buFont typeface="Calibri"/>
              <a:buNone/>
            </a:pPr>
            <a:r>
              <a:rPr lang="de-DE" sz="2700" dirty="0">
                <a:solidFill>
                  <a:srgbClr val="C01E24"/>
                </a:solidFill>
              </a:rPr>
              <a:t>Aktivität 1.1.5</a:t>
            </a:r>
            <a:br>
              <a:rPr lang="de-DE" dirty="0">
                <a:solidFill>
                  <a:srgbClr val="C01E24"/>
                </a:solidFill>
              </a:rPr>
            </a:br>
            <a:r>
              <a:rPr lang="en-US" dirty="0" err="1">
                <a:solidFill>
                  <a:srgbClr val="C01E24"/>
                </a:solidFill>
              </a:rPr>
              <a:t>Abschluss</a:t>
            </a:r>
            <a:endParaRPr dirty="0">
              <a:solidFill>
                <a:srgbClr val="C01E24"/>
              </a:solidFill>
            </a:endParaRPr>
          </a:p>
        </p:txBody>
      </p:sp>
      <p:sp>
        <p:nvSpPr>
          <p:cNvPr id="165" name="Google Shape;165;p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de-DE" sz="2200" dirty="0"/>
              <a:t>Inhalt</a:t>
            </a:r>
            <a:endParaRPr dirty="0"/>
          </a:p>
        </p:txBody>
      </p:sp>
      <p:sp>
        <p:nvSpPr>
          <p:cNvPr id="166" name="Google Shape;166;p7"/>
          <p:cNvSpPr txBox="1">
            <a:spLocks noGrp="1"/>
          </p:cNvSpPr>
          <p:nvPr>
            <p:ph type="body" idx="2"/>
          </p:nvPr>
        </p:nvSpPr>
        <p:spPr>
          <a:xfrm>
            <a:off x="626586" y="2669232"/>
            <a:ext cx="5937120" cy="4008158"/>
          </a:xfrm>
          <a:prstGeom prst="rect">
            <a:avLst/>
          </a:prstGeom>
          <a:noFill/>
          <a:ln>
            <a:noFill/>
          </a:ln>
        </p:spPr>
        <p:txBody>
          <a:bodyPr spcFirstLastPara="1" wrap="square" lIns="91425" tIns="45700" rIns="91425" bIns="45700" anchor="t" anchorCtr="0">
            <a:normAutofit/>
          </a:bodyPr>
          <a:lstStyle/>
          <a:p>
            <a:pPr marL="0" indent="0">
              <a:lnSpc>
                <a:spcPct val="120000"/>
              </a:lnSpc>
              <a:spcBef>
                <a:spcPts val="1200"/>
              </a:spcBef>
              <a:buSzPts val="2000"/>
              <a:buNone/>
            </a:pPr>
            <a:r>
              <a:rPr lang="de-DE" sz="2000" dirty="0"/>
              <a:t>Zusammenfassung der Präsenzveranstaltung und Erläuterungen zu den online Aktivitäten</a:t>
            </a:r>
            <a:endParaRPr sz="2000" dirty="0"/>
          </a:p>
        </p:txBody>
      </p:sp>
      <p:sp>
        <p:nvSpPr>
          <p:cNvPr id="168" name="Google Shape;168;p7"/>
          <p:cNvSpPr/>
          <p:nvPr/>
        </p:nvSpPr>
        <p:spPr>
          <a:xfrm>
            <a:off x="11469624" y="1000854"/>
            <a:ext cx="722376" cy="8681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400" dirty="0">
                <a:solidFill>
                  <a:schemeClr val="lt1"/>
                </a:solidFill>
                <a:latin typeface="Calibri"/>
                <a:cs typeface="Calibri"/>
                <a:sym typeface="Calibri"/>
              </a:rPr>
              <a:t>1.1</a:t>
            </a:r>
            <a:endParaRPr sz="2400" dirty="0">
              <a:solidFill>
                <a:schemeClr val="lt1"/>
              </a:solidFill>
              <a:latin typeface="Calibri"/>
              <a:cs typeface="Calibri"/>
              <a:sym typeface="Calibri"/>
            </a:endParaRPr>
          </a:p>
        </p:txBody>
      </p:sp>
      <p:sp>
        <p:nvSpPr>
          <p:cNvPr id="169" name="Google Shape;169;p7"/>
          <p:cNvSpPr/>
          <p:nvPr/>
        </p:nvSpPr>
        <p:spPr>
          <a:xfrm>
            <a:off x="11472235" y="1836675"/>
            <a:ext cx="722376" cy="8681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400" dirty="0">
                <a:solidFill>
                  <a:schemeClr val="lt1"/>
                </a:solidFill>
                <a:latin typeface="Calibri"/>
                <a:cs typeface="Calibri"/>
                <a:sym typeface="Calibri"/>
              </a:rPr>
              <a:t>1.2</a:t>
            </a:r>
            <a:endParaRPr sz="2400" dirty="0">
              <a:solidFill>
                <a:schemeClr val="lt1"/>
              </a:solidFill>
              <a:latin typeface="Calibri"/>
              <a:cs typeface="Calibri"/>
              <a:sym typeface="Calibri"/>
            </a:endParaRPr>
          </a:p>
        </p:txBody>
      </p:sp>
      <p:sp>
        <p:nvSpPr>
          <p:cNvPr id="170" name="Google Shape;170;p7"/>
          <p:cNvSpPr/>
          <p:nvPr/>
        </p:nvSpPr>
        <p:spPr>
          <a:xfrm>
            <a:off x="11469570" y="2631442"/>
            <a:ext cx="722376" cy="8681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400" dirty="0">
                <a:solidFill>
                  <a:schemeClr val="lt1"/>
                </a:solidFill>
                <a:latin typeface="Calibri"/>
                <a:cs typeface="Calibri"/>
                <a:sym typeface="Calibri"/>
              </a:rPr>
              <a:t>1.3</a:t>
            </a:r>
            <a:endParaRPr sz="2400" dirty="0">
              <a:solidFill>
                <a:schemeClr val="lt1"/>
              </a:solidFill>
              <a:latin typeface="Calibri"/>
              <a:cs typeface="Calibri"/>
              <a:sym typeface="Calibri"/>
            </a:endParaRPr>
          </a:p>
        </p:txBody>
      </p:sp>
      <p:sp>
        <p:nvSpPr>
          <p:cNvPr id="171" name="Google Shape;171;p7"/>
          <p:cNvSpPr/>
          <p:nvPr/>
        </p:nvSpPr>
        <p:spPr>
          <a:xfrm>
            <a:off x="11469624" y="3499898"/>
            <a:ext cx="722376" cy="8681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400" dirty="0">
                <a:solidFill>
                  <a:schemeClr val="lt1"/>
                </a:solidFill>
                <a:latin typeface="Calibri"/>
                <a:cs typeface="Calibri"/>
                <a:sym typeface="Calibri"/>
              </a:rPr>
              <a:t>1.4</a:t>
            </a:r>
            <a:endParaRPr sz="2400" dirty="0">
              <a:solidFill>
                <a:schemeClr val="lt1"/>
              </a:solidFill>
              <a:latin typeface="Calibri"/>
              <a:cs typeface="Calibri"/>
              <a:sym typeface="Calibri"/>
            </a:endParaRPr>
          </a:p>
        </p:txBody>
      </p:sp>
      <p:sp>
        <p:nvSpPr>
          <p:cNvPr id="172" name="Google Shape;172;p7"/>
          <p:cNvSpPr/>
          <p:nvPr/>
        </p:nvSpPr>
        <p:spPr>
          <a:xfrm>
            <a:off x="11471281" y="4365861"/>
            <a:ext cx="722376" cy="8681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800" dirty="0">
                <a:solidFill>
                  <a:srgbClr val="C01E24"/>
                </a:solidFill>
                <a:latin typeface="Calibri"/>
                <a:cs typeface="Calibri"/>
                <a:sym typeface="Calibri"/>
              </a:rPr>
              <a:t>1.5</a:t>
            </a:r>
            <a:endParaRPr sz="2800" dirty="0">
              <a:solidFill>
                <a:srgbClr val="C01E24"/>
              </a:solidFill>
              <a:latin typeface="Calibri"/>
              <a:cs typeface="Calibri"/>
              <a:sym typeface="Calibri"/>
            </a:endParaRPr>
          </a:p>
        </p:txBody>
      </p:sp>
    </p:spTree>
    <p:extLst>
      <p:ext uri="{BB962C8B-B14F-4D97-AF65-F5344CB8AC3E}">
        <p14:creationId xmlns:p14="http://schemas.microsoft.com/office/powerpoint/2010/main" val="2048888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2" name="Google Shape;192;p8"/>
          <p:cNvSpPr/>
          <p:nvPr/>
        </p:nvSpPr>
        <p:spPr>
          <a:xfrm>
            <a:off x="9771529" y="-3933"/>
            <a:ext cx="2419211" cy="398569"/>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dirty="0">
                <a:solidFill>
                  <a:schemeClr val="lt1"/>
                </a:solidFill>
                <a:latin typeface="Arial"/>
                <a:ea typeface="Arial"/>
                <a:cs typeface="Arial"/>
                <a:sym typeface="Arial"/>
              </a:rPr>
              <a:t>1.5 </a:t>
            </a:r>
            <a:r>
              <a:rPr lang="en-US" sz="1530" dirty="0" err="1">
                <a:solidFill>
                  <a:schemeClr val="lt1"/>
                </a:solidFill>
                <a:latin typeface="Arial"/>
                <a:ea typeface="Arial"/>
                <a:cs typeface="Arial"/>
                <a:sym typeface="Arial"/>
              </a:rPr>
              <a:t>Abschluss</a:t>
            </a:r>
            <a:endParaRPr sz="1275" dirty="0">
              <a:solidFill>
                <a:schemeClr val="lt1"/>
              </a:solidFill>
              <a:latin typeface="Arial"/>
              <a:ea typeface="Arial"/>
              <a:cs typeface="Arial"/>
              <a:sym typeface="Arial"/>
            </a:endParaRPr>
          </a:p>
        </p:txBody>
      </p:sp>
      <p:sp>
        <p:nvSpPr>
          <p:cNvPr id="6" name="Oval 5">
            <a:extLst>
              <a:ext uri="{FF2B5EF4-FFF2-40B4-BE49-F238E27FC236}">
                <a16:creationId xmlns:a16="http://schemas.microsoft.com/office/drawing/2014/main" id="{5284AF4A-0EDC-4671-A659-C1F0123E5E29}"/>
              </a:ext>
            </a:extLst>
          </p:cNvPr>
          <p:cNvSpPr/>
          <p:nvPr/>
        </p:nvSpPr>
        <p:spPr>
          <a:xfrm>
            <a:off x="87230" y="974407"/>
            <a:ext cx="6008770" cy="4909185"/>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b="1" dirty="0" err="1">
                <a:ln w="22225">
                  <a:solidFill>
                    <a:schemeClr val="accent2"/>
                  </a:solidFill>
                  <a:prstDash val="solid"/>
                </a:ln>
                <a:solidFill>
                  <a:srgbClr val="FAACAC"/>
                </a:solidFill>
              </a:rPr>
              <a:t>Zusammenfassung</a:t>
            </a:r>
            <a:endParaRPr lang="en-GB" sz="6000" b="1" dirty="0">
              <a:ln w="22225">
                <a:solidFill>
                  <a:schemeClr val="accent2"/>
                </a:solidFill>
                <a:prstDash val="solid"/>
              </a:ln>
              <a:solidFill>
                <a:srgbClr val="FAACAC"/>
              </a:solidFill>
            </a:endParaRPr>
          </a:p>
        </p:txBody>
      </p:sp>
      <p:sp>
        <p:nvSpPr>
          <p:cNvPr id="4" name="Oval 5">
            <a:extLst>
              <a:ext uri="{FF2B5EF4-FFF2-40B4-BE49-F238E27FC236}">
                <a16:creationId xmlns:a16="http://schemas.microsoft.com/office/drawing/2014/main" id="{F406495E-37A6-4032-A020-FE1AABEB689E}"/>
              </a:ext>
            </a:extLst>
          </p:cNvPr>
          <p:cNvSpPr/>
          <p:nvPr/>
        </p:nvSpPr>
        <p:spPr>
          <a:xfrm>
            <a:off x="4981959" y="1198525"/>
            <a:ext cx="7210041" cy="4909185"/>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b="1" dirty="0" err="1">
                <a:ln w="22225">
                  <a:solidFill>
                    <a:schemeClr val="accent2"/>
                  </a:solidFill>
                  <a:prstDash val="solid"/>
                </a:ln>
                <a:solidFill>
                  <a:srgbClr val="FAACAC"/>
                </a:solidFill>
              </a:rPr>
              <a:t>Erklärungen zu den Aktivitäten</a:t>
            </a:r>
            <a:endParaRPr lang="en-GB" sz="6000" b="1" dirty="0">
              <a:ln w="22225">
                <a:solidFill>
                  <a:schemeClr val="accent2"/>
                </a:solidFill>
                <a:prstDash val="solid"/>
              </a:ln>
              <a:solidFill>
                <a:srgbClr val="FAACAC"/>
              </a:solidFill>
            </a:endParaRPr>
          </a:p>
        </p:txBody>
      </p:sp>
    </p:spTree>
    <p:extLst>
      <p:ext uri="{BB962C8B-B14F-4D97-AF65-F5344CB8AC3E}">
        <p14:creationId xmlns:p14="http://schemas.microsoft.com/office/powerpoint/2010/main" val="3041186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1E24"/>
              </a:buClr>
              <a:buSzPts val="2000"/>
              <a:buFont typeface="Calibri"/>
              <a:buNone/>
            </a:pPr>
            <a:r>
              <a:rPr lang="de-DE" sz="2700" dirty="0">
                <a:solidFill>
                  <a:srgbClr val="C01E24"/>
                </a:solidFill>
              </a:rPr>
              <a:t>Aktivität 1.</a:t>
            </a:r>
            <a:r>
              <a:rPr lang="el-GR" sz="2700" dirty="0">
                <a:solidFill>
                  <a:srgbClr val="C01E24"/>
                </a:solidFill>
              </a:rPr>
              <a:t>2</a:t>
            </a:r>
            <a:r>
              <a:rPr lang="de-DE" sz="2700" dirty="0">
                <a:solidFill>
                  <a:srgbClr val="C01E24"/>
                </a:solidFill>
              </a:rPr>
              <a:t>.</a:t>
            </a:r>
            <a:r>
              <a:rPr lang="el-GR" sz="2700" dirty="0">
                <a:solidFill>
                  <a:srgbClr val="C01E24"/>
                </a:solidFill>
              </a:rPr>
              <a:t>1</a:t>
            </a:r>
            <a:br>
              <a:rPr lang="de-DE" dirty="0">
                <a:solidFill>
                  <a:srgbClr val="C01E24"/>
                </a:solidFill>
              </a:rPr>
            </a:br>
            <a:r>
              <a:rPr lang="en-US" dirty="0" err="1">
                <a:solidFill>
                  <a:srgbClr val="C01E24"/>
                </a:solidFill>
              </a:rPr>
              <a:t>Einführung</a:t>
            </a:r>
            <a:r>
              <a:rPr lang="en-US" dirty="0">
                <a:solidFill>
                  <a:srgbClr val="C01E24"/>
                </a:solidFill>
              </a:rPr>
              <a:t> </a:t>
            </a:r>
            <a:endParaRPr dirty="0">
              <a:solidFill>
                <a:srgbClr val="C01E24"/>
              </a:solidFill>
            </a:endParaRPr>
          </a:p>
        </p:txBody>
      </p:sp>
      <p:sp>
        <p:nvSpPr>
          <p:cNvPr id="165" name="Google Shape;165;p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de-DE" sz="2200" dirty="0"/>
              <a:t>Inhalte</a:t>
            </a:r>
            <a:endParaRPr dirty="0"/>
          </a:p>
        </p:txBody>
      </p:sp>
      <p:sp>
        <p:nvSpPr>
          <p:cNvPr id="166" name="Google Shape;166;p7"/>
          <p:cNvSpPr txBox="1">
            <a:spLocks noGrp="1"/>
          </p:cNvSpPr>
          <p:nvPr>
            <p:ph type="body" idx="2"/>
          </p:nvPr>
        </p:nvSpPr>
        <p:spPr>
          <a:xfrm>
            <a:off x="626586" y="2669232"/>
            <a:ext cx="5937120" cy="4008158"/>
          </a:xfrm>
          <a:prstGeom prst="rect">
            <a:avLst/>
          </a:prstGeom>
          <a:noFill/>
          <a:ln>
            <a:noFill/>
          </a:ln>
        </p:spPr>
        <p:txBody>
          <a:bodyPr spcFirstLastPara="1" wrap="square" lIns="91425" tIns="45700" rIns="91425" bIns="45700" anchor="t" anchorCtr="0">
            <a:normAutofit/>
          </a:bodyPr>
          <a:lstStyle/>
          <a:p>
            <a:pPr marL="0" indent="0">
              <a:lnSpc>
                <a:spcPct val="120000"/>
              </a:lnSpc>
              <a:spcBef>
                <a:spcPts val="1200"/>
              </a:spcBef>
              <a:buSzPts val="2000"/>
              <a:buNone/>
            </a:pPr>
            <a:r>
              <a:rPr lang="de-DE" sz="2000" b="1" dirty="0"/>
              <a:t>Was steht heute an?</a:t>
            </a:r>
            <a:endParaRPr lang="en-US" b="1" dirty="0">
              <a:solidFill>
                <a:schemeClr val="tx1"/>
              </a:solidFill>
            </a:endParaRPr>
          </a:p>
          <a:p>
            <a:pPr marL="342900" indent="-342900">
              <a:spcBef>
                <a:spcPts val="0"/>
              </a:spcBef>
              <a:buSzPts val="2000"/>
            </a:pPr>
            <a:r>
              <a:rPr lang="en-GB" sz="1800" dirty="0" err="1"/>
              <a:t>Besprechung</a:t>
            </a:r>
            <a:r>
              <a:rPr lang="en-GB" sz="1800" dirty="0"/>
              <a:t> der Hausaufgaben</a:t>
            </a:r>
          </a:p>
          <a:p>
            <a:pPr marL="342900" indent="-342900">
              <a:spcBef>
                <a:spcPts val="0"/>
              </a:spcBef>
              <a:buSzPts val="2000"/>
            </a:pPr>
            <a:r>
              <a:rPr lang="de-DE" sz="1800" dirty="0"/>
              <a:t>Beispiele zum Management der eigenen Gesundheit</a:t>
            </a:r>
            <a:endParaRPr lang="en-US" sz="1800" i="1" dirty="0">
              <a:solidFill>
                <a:schemeClr val="tx1"/>
              </a:solidFill>
            </a:endParaRPr>
          </a:p>
          <a:p>
            <a:pPr marL="342900" indent="-342900">
              <a:lnSpc>
                <a:spcPct val="120000"/>
              </a:lnSpc>
              <a:spcBef>
                <a:spcPts val="1200"/>
              </a:spcBef>
              <a:buSzPts val="2000"/>
            </a:pPr>
            <a:endParaRPr sz="2000" dirty="0"/>
          </a:p>
        </p:txBody>
      </p:sp>
      <p:pic>
        <p:nvPicPr>
          <p:cNvPr id="1026" name="Picture 2" descr="Introducción, Negocio, Mostrar, Blanco, Presentación">
            <a:extLst>
              <a:ext uri="{FF2B5EF4-FFF2-40B4-BE49-F238E27FC236}">
                <a16:creationId xmlns:a16="http://schemas.microsoft.com/office/drawing/2014/main" id="{94FA93D7-9A15-4710-A64F-287C0695C7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6105" y="2270743"/>
            <a:ext cx="4335939" cy="2881593"/>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183;p7">
            <a:extLst>
              <a:ext uri="{FF2B5EF4-FFF2-40B4-BE49-F238E27FC236}">
                <a16:creationId xmlns:a16="http://schemas.microsoft.com/office/drawing/2014/main" id="{9076DB01-D004-4D7A-AE16-4A3CCB021CED}"/>
              </a:ext>
            </a:extLst>
          </p:cNvPr>
          <p:cNvSpPr/>
          <p:nvPr/>
        </p:nvSpPr>
        <p:spPr>
          <a:xfrm>
            <a:off x="1709956" y="658100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Quelle </a:t>
            </a:r>
            <a:r>
              <a:rPr lang="en-US" sz="1200" dirty="0">
                <a:solidFill>
                  <a:schemeClr val="dk1"/>
                </a:solidFill>
                <a:latin typeface="Calibri"/>
                <a:ea typeface="Calibri"/>
                <a:cs typeface="Calibri"/>
                <a:sym typeface="Calibri"/>
              </a:rPr>
              <a:t>|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 </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Lizenz</a:t>
            </a:r>
            <a:endParaRPr sz="1200" dirty="0">
              <a:solidFill>
                <a:schemeClr val="dk1"/>
              </a:solidFill>
              <a:latin typeface="Calibri"/>
              <a:ea typeface="Calibri"/>
              <a:cs typeface="Calibri"/>
              <a:sym typeface="Calibri"/>
            </a:endParaRPr>
          </a:p>
        </p:txBody>
      </p:sp>
      <p:sp>
        <p:nvSpPr>
          <p:cNvPr id="13" name="Google Shape;168;p7">
            <a:extLst>
              <a:ext uri="{FF2B5EF4-FFF2-40B4-BE49-F238E27FC236}">
                <a16:creationId xmlns:a16="http://schemas.microsoft.com/office/drawing/2014/main" id="{881110ED-FBD6-B114-121D-B8F0A5BF63B4}"/>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latin typeface="Calibri"/>
                <a:cs typeface="Calibri"/>
                <a:sym typeface="Calibri"/>
              </a:rPr>
              <a:t>1.</a:t>
            </a:r>
            <a:r>
              <a:rPr lang="el-GR" sz="2000" dirty="0">
                <a:solidFill>
                  <a:srgbClr val="C01E24"/>
                </a:solidFill>
                <a:latin typeface="Calibri"/>
                <a:cs typeface="Calibri"/>
                <a:sym typeface="Calibri"/>
              </a:rPr>
              <a:t>2</a:t>
            </a:r>
            <a:r>
              <a:rPr lang="de-DE" sz="2000" dirty="0">
                <a:solidFill>
                  <a:srgbClr val="C01E24"/>
                </a:solidFill>
                <a:latin typeface="Calibri"/>
                <a:cs typeface="Calibri"/>
                <a:sym typeface="Calibri"/>
              </a:rPr>
              <a:t>.1</a:t>
            </a:r>
            <a:endParaRPr sz="2000" dirty="0">
              <a:solidFill>
                <a:srgbClr val="C01E24"/>
              </a:solidFill>
              <a:latin typeface="Calibri"/>
              <a:cs typeface="Calibri"/>
              <a:sym typeface="Calibri"/>
            </a:endParaRPr>
          </a:p>
        </p:txBody>
      </p:sp>
      <p:sp>
        <p:nvSpPr>
          <p:cNvPr id="14" name="Google Shape;168;p7">
            <a:extLst>
              <a:ext uri="{FF2B5EF4-FFF2-40B4-BE49-F238E27FC236}">
                <a16:creationId xmlns:a16="http://schemas.microsoft.com/office/drawing/2014/main" id="{1096C0C3-D10A-F0C5-A83E-54E8B3E70E3B}"/>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a:t>
            </a:r>
            <a:r>
              <a:rPr lang="el-GR" sz="1800" dirty="0">
                <a:solidFill>
                  <a:schemeClr val="lt1"/>
                </a:solidFill>
                <a:latin typeface="Calibri"/>
                <a:cs typeface="Calibri"/>
                <a:sym typeface="Calibri"/>
              </a:rPr>
              <a:t>2</a:t>
            </a:r>
            <a:r>
              <a:rPr lang="de-DE" sz="1800" dirty="0">
                <a:solidFill>
                  <a:schemeClr val="lt1"/>
                </a:solidFill>
                <a:latin typeface="Calibri"/>
                <a:cs typeface="Calibri"/>
                <a:sym typeface="Calibri"/>
              </a:rPr>
              <a:t>.2</a:t>
            </a:r>
            <a:endParaRPr sz="1800" dirty="0">
              <a:solidFill>
                <a:schemeClr val="lt1"/>
              </a:solidFill>
              <a:latin typeface="Calibri"/>
              <a:cs typeface="Calibri"/>
              <a:sym typeface="Calibri"/>
            </a:endParaRPr>
          </a:p>
        </p:txBody>
      </p:sp>
      <p:sp>
        <p:nvSpPr>
          <p:cNvPr id="16" name="Google Shape;168;p7">
            <a:extLst>
              <a:ext uri="{FF2B5EF4-FFF2-40B4-BE49-F238E27FC236}">
                <a16:creationId xmlns:a16="http://schemas.microsoft.com/office/drawing/2014/main" id="{9CB10487-CA93-807F-2445-F05CADA8DFA8}"/>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a:t>
            </a:r>
            <a:r>
              <a:rPr lang="el-GR" sz="1800" dirty="0">
                <a:solidFill>
                  <a:schemeClr val="lt1"/>
                </a:solidFill>
                <a:latin typeface="Calibri"/>
                <a:cs typeface="Calibri"/>
                <a:sym typeface="Calibri"/>
              </a:rPr>
              <a:t>2</a:t>
            </a:r>
            <a:r>
              <a:rPr lang="de-DE" sz="1800" dirty="0">
                <a:solidFill>
                  <a:schemeClr val="lt1"/>
                </a:solidFill>
                <a:latin typeface="Calibri"/>
                <a:cs typeface="Calibri"/>
                <a:sym typeface="Calibri"/>
              </a:rPr>
              <a:t>.3</a:t>
            </a:r>
            <a:endParaRPr sz="1800" dirty="0">
              <a:solidFill>
                <a:schemeClr val="lt1"/>
              </a:solidFill>
              <a:latin typeface="Calibri"/>
              <a:cs typeface="Calibri"/>
              <a:sym typeface="Calibri"/>
            </a:endParaRPr>
          </a:p>
        </p:txBody>
      </p:sp>
      <p:sp>
        <p:nvSpPr>
          <p:cNvPr id="17" name="Google Shape;168;p7">
            <a:extLst>
              <a:ext uri="{FF2B5EF4-FFF2-40B4-BE49-F238E27FC236}">
                <a16:creationId xmlns:a16="http://schemas.microsoft.com/office/drawing/2014/main" id="{62FB5801-5C40-2B26-E769-6093227B59DD}"/>
              </a:ext>
            </a:extLst>
          </p:cNvPr>
          <p:cNvSpPr/>
          <p:nvPr/>
        </p:nvSpPr>
        <p:spPr>
          <a:xfrm>
            <a:off x="11469624" y="372040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a:t>
            </a:r>
            <a:r>
              <a:rPr lang="el-GR" sz="1800" dirty="0">
                <a:solidFill>
                  <a:schemeClr val="lt1"/>
                </a:solidFill>
                <a:latin typeface="Calibri"/>
                <a:cs typeface="Calibri"/>
                <a:sym typeface="Calibri"/>
              </a:rPr>
              <a:t>2</a:t>
            </a:r>
            <a:r>
              <a:rPr lang="de-DE" sz="1800" dirty="0">
                <a:solidFill>
                  <a:schemeClr val="lt1"/>
                </a:solidFill>
                <a:latin typeface="Calibri"/>
                <a:cs typeface="Calibri"/>
                <a:sym typeface="Calibri"/>
              </a:rPr>
              <a:t>.4</a:t>
            </a:r>
            <a:endParaRPr sz="1800" dirty="0">
              <a:solidFill>
                <a:schemeClr val="lt1"/>
              </a:solidFill>
              <a:latin typeface="Calibri"/>
              <a:cs typeface="Calibri"/>
              <a:sym typeface="Calibri"/>
            </a:endParaRPr>
          </a:p>
        </p:txBody>
      </p:sp>
      <p:sp>
        <p:nvSpPr>
          <p:cNvPr id="18" name="Google Shape;168;p7">
            <a:extLst>
              <a:ext uri="{FF2B5EF4-FFF2-40B4-BE49-F238E27FC236}">
                <a16:creationId xmlns:a16="http://schemas.microsoft.com/office/drawing/2014/main" id="{88DED393-BCA2-B8B7-616A-58319D8D465E}"/>
              </a:ext>
            </a:extLst>
          </p:cNvPr>
          <p:cNvSpPr/>
          <p:nvPr/>
        </p:nvSpPr>
        <p:spPr>
          <a:xfrm>
            <a:off x="11469624" y="4384935"/>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a:t>
            </a:r>
            <a:r>
              <a:rPr lang="el-GR" sz="1800" dirty="0">
                <a:solidFill>
                  <a:schemeClr val="lt1"/>
                </a:solidFill>
                <a:latin typeface="Calibri"/>
                <a:cs typeface="Calibri"/>
                <a:sym typeface="Calibri"/>
              </a:rPr>
              <a:t>2</a:t>
            </a:r>
            <a:r>
              <a:rPr lang="de-DE" sz="1800" dirty="0">
                <a:solidFill>
                  <a:schemeClr val="lt1"/>
                </a:solidFill>
                <a:latin typeface="Calibri"/>
                <a:cs typeface="Calibri"/>
                <a:sym typeface="Calibri"/>
              </a:rPr>
              <a:t>.5</a:t>
            </a:r>
            <a:endParaRPr sz="1800" dirty="0">
              <a:solidFill>
                <a:schemeClr val="lt1"/>
              </a:solidFill>
              <a:latin typeface="Calibri"/>
              <a:cs typeface="Calibri"/>
              <a:sym typeface="Calibri"/>
            </a:endParaRPr>
          </a:p>
        </p:txBody>
      </p:sp>
      <p:sp>
        <p:nvSpPr>
          <p:cNvPr id="19" name="Google Shape;168;p7">
            <a:extLst>
              <a:ext uri="{FF2B5EF4-FFF2-40B4-BE49-F238E27FC236}">
                <a16:creationId xmlns:a16="http://schemas.microsoft.com/office/drawing/2014/main" id="{A58EB7EA-569A-5C4D-21BF-FCFC72DB8E9D}"/>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1.</a:t>
            </a:r>
            <a:r>
              <a:rPr lang="el-GR" sz="2000" dirty="0">
                <a:solidFill>
                  <a:srgbClr val="203864"/>
                </a:solidFill>
                <a:latin typeface="Calibri"/>
                <a:cs typeface="Calibri"/>
                <a:sym typeface="Calibri"/>
              </a:rPr>
              <a:t>2</a:t>
            </a:r>
            <a:endParaRPr sz="2000" dirty="0">
              <a:solidFill>
                <a:srgbClr val="203864"/>
              </a:solidFill>
              <a:latin typeface="Calibri"/>
              <a:cs typeface="Calibri"/>
              <a:sym typeface="Calibri"/>
            </a:endParaRPr>
          </a:p>
        </p:txBody>
      </p:sp>
      <p:sp>
        <p:nvSpPr>
          <p:cNvPr id="20" name="Google Shape;168;p7">
            <a:extLst>
              <a:ext uri="{FF2B5EF4-FFF2-40B4-BE49-F238E27FC236}">
                <a16:creationId xmlns:a16="http://schemas.microsoft.com/office/drawing/2014/main" id="{4A122B0D-E451-7909-6951-D0A70FA1A4CA}"/>
              </a:ext>
            </a:extLst>
          </p:cNvPr>
          <p:cNvSpPr/>
          <p:nvPr/>
        </p:nvSpPr>
        <p:spPr>
          <a:xfrm>
            <a:off x="10748719" y="1732011"/>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1.1</a:t>
            </a:r>
            <a:endParaRPr sz="2000" dirty="0">
              <a:solidFill>
                <a:schemeClr val="bg1"/>
              </a:solidFill>
              <a:latin typeface="Calibri"/>
              <a:cs typeface="Calibri"/>
              <a:sym typeface="Calibri"/>
            </a:endParaRPr>
          </a:p>
        </p:txBody>
      </p:sp>
    </p:spTree>
    <p:extLst>
      <p:ext uri="{BB962C8B-B14F-4D97-AF65-F5344CB8AC3E}">
        <p14:creationId xmlns:p14="http://schemas.microsoft.com/office/powerpoint/2010/main" val="475530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1E24"/>
              </a:buClr>
              <a:buSzPts val="2000"/>
              <a:buFont typeface="Calibri"/>
              <a:buNone/>
            </a:pPr>
            <a:r>
              <a:rPr lang="de-DE" sz="2700" dirty="0">
                <a:solidFill>
                  <a:srgbClr val="C01E24"/>
                </a:solidFill>
              </a:rPr>
              <a:t>Aktion 1.</a:t>
            </a:r>
            <a:r>
              <a:rPr lang="el-GR" sz="2700" dirty="0">
                <a:solidFill>
                  <a:srgbClr val="C01E24"/>
                </a:solidFill>
              </a:rPr>
              <a:t>2</a:t>
            </a:r>
            <a:r>
              <a:rPr lang="de-DE" sz="2700" dirty="0">
                <a:solidFill>
                  <a:srgbClr val="C01E24"/>
                </a:solidFill>
              </a:rPr>
              <a:t>.</a:t>
            </a:r>
            <a:r>
              <a:rPr lang="en-US" sz="2700" dirty="0">
                <a:solidFill>
                  <a:srgbClr val="C01E24"/>
                </a:solidFill>
              </a:rPr>
              <a:t>2</a:t>
            </a:r>
            <a:br>
              <a:rPr lang="de-DE" dirty="0">
                <a:solidFill>
                  <a:srgbClr val="C01E24"/>
                </a:solidFill>
              </a:rPr>
            </a:br>
            <a:r>
              <a:rPr lang="en-US" dirty="0" err="1">
                <a:solidFill>
                  <a:srgbClr val="C01E24"/>
                </a:solidFill>
              </a:rPr>
              <a:t>Besprechung</a:t>
            </a:r>
            <a:r>
              <a:rPr lang="en-US" dirty="0">
                <a:solidFill>
                  <a:srgbClr val="C01E24"/>
                </a:solidFill>
              </a:rPr>
              <a:t> der </a:t>
            </a:r>
            <a:r>
              <a:rPr lang="en-US" dirty="0" err="1">
                <a:solidFill>
                  <a:srgbClr val="C01E24"/>
                </a:solidFill>
              </a:rPr>
              <a:t>Hausaufgaben</a:t>
            </a:r>
            <a:endParaRPr dirty="0">
              <a:solidFill>
                <a:srgbClr val="C01E24"/>
              </a:solidFill>
            </a:endParaRPr>
          </a:p>
        </p:txBody>
      </p:sp>
      <p:sp>
        <p:nvSpPr>
          <p:cNvPr id="165" name="Google Shape;165;p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de-DE" sz="2200" dirty="0"/>
              <a:t>Inhalt</a:t>
            </a:r>
            <a:endParaRPr dirty="0"/>
          </a:p>
        </p:txBody>
      </p:sp>
      <p:sp>
        <p:nvSpPr>
          <p:cNvPr id="166" name="Google Shape;166;p7"/>
          <p:cNvSpPr txBox="1">
            <a:spLocks noGrp="1"/>
          </p:cNvSpPr>
          <p:nvPr>
            <p:ph type="body" idx="2"/>
          </p:nvPr>
        </p:nvSpPr>
        <p:spPr>
          <a:xfrm>
            <a:off x="626586" y="2669232"/>
            <a:ext cx="5937120" cy="4008158"/>
          </a:xfrm>
          <a:prstGeom prst="rect">
            <a:avLst/>
          </a:prstGeom>
          <a:noFill/>
          <a:ln>
            <a:noFill/>
          </a:ln>
        </p:spPr>
        <p:txBody>
          <a:bodyPr spcFirstLastPara="1" wrap="square" lIns="91425" tIns="45700" rIns="91425" bIns="45700" anchor="t" anchorCtr="0">
            <a:normAutofit/>
          </a:bodyPr>
          <a:lstStyle/>
          <a:p>
            <a:pPr marL="0" indent="0">
              <a:lnSpc>
                <a:spcPct val="120000"/>
              </a:lnSpc>
              <a:spcBef>
                <a:spcPts val="1200"/>
              </a:spcBef>
              <a:buSzPts val="2000"/>
              <a:buNone/>
            </a:pPr>
            <a:r>
              <a:rPr lang="de-DE" sz="2000" dirty="0"/>
              <a:t>Bitte diskutieren Sie die Ergebnisse der online Aktivitäten, insbesondere über</a:t>
            </a:r>
          </a:p>
          <a:p>
            <a:pPr marL="342900" indent="-342900">
              <a:lnSpc>
                <a:spcPct val="120000"/>
              </a:lnSpc>
              <a:spcBef>
                <a:spcPts val="1200"/>
              </a:spcBef>
              <a:buSzPts val="2000"/>
            </a:pPr>
            <a:r>
              <a:rPr lang="de-DE" sz="2000" dirty="0"/>
              <a:t>die Inhalte der Ausbildung,</a:t>
            </a:r>
          </a:p>
          <a:p>
            <a:pPr marL="342900" indent="-342900">
              <a:lnSpc>
                <a:spcPct val="120000"/>
              </a:lnSpc>
              <a:spcBef>
                <a:spcPts val="1200"/>
              </a:spcBef>
              <a:buSzPts val="2000"/>
            </a:pPr>
            <a:r>
              <a:rPr lang="de-DE" sz="2000" dirty="0"/>
              <a:t>die Selbsteinschätzung der Gesundheit</a:t>
            </a:r>
            <a:endParaRPr sz="2000" dirty="0"/>
          </a:p>
        </p:txBody>
      </p:sp>
      <p:sp>
        <p:nvSpPr>
          <p:cNvPr id="14" name="Google Shape;183;p7">
            <a:extLst>
              <a:ext uri="{FF2B5EF4-FFF2-40B4-BE49-F238E27FC236}">
                <a16:creationId xmlns:a16="http://schemas.microsoft.com/office/drawing/2014/main" id="{041E9B86-3673-4031-AADB-91B1631C0969}"/>
              </a:ext>
            </a:extLst>
          </p:cNvPr>
          <p:cNvSpPr/>
          <p:nvPr/>
        </p:nvSpPr>
        <p:spPr>
          <a:xfrm>
            <a:off x="1709956" y="658100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Quelle </a:t>
            </a:r>
            <a:r>
              <a:rPr lang="en-US" sz="1200" dirty="0">
                <a:solidFill>
                  <a:schemeClr val="dk1"/>
                </a:solidFill>
                <a:latin typeface="Calibri"/>
                <a:ea typeface="Calibri"/>
                <a:cs typeface="Calibri"/>
                <a:sym typeface="Calibri"/>
              </a:rPr>
              <a:t>|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Lizenz</a:t>
            </a:r>
            <a:endParaRPr sz="1200" dirty="0">
              <a:solidFill>
                <a:schemeClr val="dk1"/>
              </a:solidFill>
              <a:latin typeface="Calibri"/>
              <a:ea typeface="Calibri"/>
              <a:cs typeface="Calibri"/>
              <a:sym typeface="Calibri"/>
            </a:endParaRPr>
          </a:p>
        </p:txBody>
      </p:sp>
      <p:sp>
        <p:nvSpPr>
          <p:cNvPr id="10" name="Google Shape;168;p7">
            <a:extLst>
              <a:ext uri="{FF2B5EF4-FFF2-40B4-BE49-F238E27FC236}">
                <a16:creationId xmlns:a16="http://schemas.microsoft.com/office/drawing/2014/main" id="{4830B2C4-490B-6EDA-0E19-35514C6C1552}"/>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a:t>
            </a:r>
            <a:r>
              <a:rPr lang="el-GR" sz="1800" dirty="0">
                <a:solidFill>
                  <a:schemeClr val="lt1"/>
                </a:solidFill>
                <a:latin typeface="Calibri"/>
                <a:cs typeface="Calibri"/>
                <a:sym typeface="Calibri"/>
              </a:rPr>
              <a:t>2</a:t>
            </a:r>
            <a:r>
              <a:rPr lang="de-DE" sz="1800" dirty="0">
                <a:solidFill>
                  <a:schemeClr val="lt1"/>
                </a:solidFill>
                <a:latin typeface="Calibri"/>
                <a:cs typeface="Calibri"/>
                <a:sym typeface="Calibri"/>
              </a:rPr>
              <a:t>.1</a:t>
            </a:r>
            <a:endParaRPr sz="1800" dirty="0">
              <a:solidFill>
                <a:schemeClr val="lt1"/>
              </a:solidFill>
              <a:latin typeface="Calibri"/>
              <a:cs typeface="Calibri"/>
              <a:sym typeface="Calibri"/>
            </a:endParaRPr>
          </a:p>
        </p:txBody>
      </p:sp>
      <p:sp>
        <p:nvSpPr>
          <p:cNvPr id="11" name="Google Shape;168;p7">
            <a:extLst>
              <a:ext uri="{FF2B5EF4-FFF2-40B4-BE49-F238E27FC236}">
                <a16:creationId xmlns:a16="http://schemas.microsoft.com/office/drawing/2014/main" id="{7DDA9518-299A-46FD-8456-80100B25C4D0}"/>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latin typeface="Calibri"/>
                <a:cs typeface="Calibri"/>
                <a:sym typeface="Calibri"/>
              </a:rPr>
              <a:t>1.</a:t>
            </a:r>
            <a:r>
              <a:rPr lang="el-GR" sz="2000" dirty="0">
                <a:solidFill>
                  <a:srgbClr val="C01E24"/>
                </a:solidFill>
                <a:latin typeface="Calibri"/>
                <a:cs typeface="Calibri"/>
                <a:sym typeface="Calibri"/>
              </a:rPr>
              <a:t>2</a:t>
            </a:r>
            <a:r>
              <a:rPr lang="de-DE" sz="2000" dirty="0">
                <a:solidFill>
                  <a:srgbClr val="C01E24"/>
                </a:solidFill>
                <a:latin typeface="Calibri"/>
                <a:cs typeface="Calibri"/>
                <a:sym typeface="Calibri"/>
              </a:rPr>
              <a:t>.2</a:t>
            </a:r>
            <a:endParaRPr sz="2000" dirty="0">
              <a:solidFill>
                <a:srgbClr val="C01E24"/>
              </a:solidFill>
              <a:latin typeface="Calibri"/>
              <a:cs typeface="Calibri"/>
              <a:sym typeface="Calibri"/>
            </a:endParaRPr>
          </a:p>
        </p:txBody>
      </p:sp>
      <p:sp>
        <p:nvSpPr>
          <p:cNvPr id="12" name="Google Shape;168;p7">
            <a:extLst>
              <a:ext uri="{FF2B5EF4-FFF2-40B4-BE49-F238E27FC236}">
                <a16:creationId xmlns:a16="http://schemas.microsoft.com/office/drawing/2014/main" id="{ECDC307D-65B7-1259-E695-DD664084E89D}"/>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a:t>
            </a:r>
            <a:r>
              <a:rPr lang="el-GR" sz="1800" dirty="0">
                <a:solidFill>
                  <a:schemeClr val="lt1"/>
                </a:solidFill>
                <a:latin typeface="Calibri"/>
                <a:cs typeface="Calibri"/>
                <a:sym typeface="Calibri"/>
              </a:rPr>
              <a:t>2</a:t>
            </a:r>
            <a:r>
              <a:rPr lang="de-DE" sz="1800" dirty="0">
                <a:solidFill>
                  <a:schemeClr val="lt1"/>
                </a:solidFill>
                <a:latin typeface="Calibri"/>
                <a:cs typeface="Calibri"/>
                <a:sym typeface="Calibri"/>
              </a:rPr>
              <a:t>.3</a:t>
            </a:r>
            <a:endParaRPr sz="1800" dirty="0">
              <a:solidFill>
                <a:schemeClr val="lt1"/>
              </a:solidFill>
              <a:latin typeface="Calibri"/>
              <a:cs typeface="Calibri"/>
              <a:sym typeface="Calibri"/>
            </a:endParaRPr>
          </a:p>
        </p:txBody>
      </p:sp>
      <p:sp>
        <p:nvSpPr>
          <p:cNvPr id="13" name="Google Shape;168;p7">
            <a:extLst>
              <a:ext uri="{FF2B5EF4-FFF2-40B4-BE49-F238E27FC236}">
                <a16:creationId xmlns:a16="http://schemas.microsoft.com/office/drawing/2014/main" id="{336BB38A-EEE2-D0C7-7D35-EEAF5297EC49}"/>
              </a:ext>
            </a:extLst>
          </p:cNvPr>
          <p:cNvSpPr/>
          <p:nvPr/>
        </p:nvSpPr>
        <p:spPr>
          <a:xfrm>
            <a:off x="11469624" y="372040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a:t>
            </a:r>
            <a:r>
              <a:rPr lang="el-GR" sz="1800" dirty="0">
                <a:solidFill>
                  <a:schemeClr val="lt1"/>
                </a:solidFill>
                <a:latin typeface="Calibri"/>
                <a:cs typeface="Calibri"/>
                <a:sym typeface="Calibri"/>
              </a:rPr>
              <a:t>2</a:t>
            </a:r>
            <a:r>
              <a:rPr lang="de-DE" sz="1800" dirty="0">
                <a:solidFill>
                  <a:schemeClr val="lt1"/>
                </a:solidFill>
                <a:latin typeface="Calibri"/>
                <a:cs typeface="Calibri"/>
                <a:sym typeface="Calibri"/>
              </a:rPr>
              <a:t>.4</a:t>
            </a:r>
            <a:endParaRPr sz="1800" dirty="0">
              <a:solidFill>
                <a:schemeClr val="lt1"/>
              </a:solidFill>
              <a:latin typeface="Calibri"/>
              <a:cs typeface="Calibri"/>
              <a:sym typeface="Calibri"/>
            </a:endParaRPr>
          </a:p>
        </p:txBody>
      </p:sp>
      <p:sp>
        <p:nvSpPr>
          <p:cNvPr id="19" name="Google Shape;168;p7">
            <a:extLst>
              <a:ext uri="{FF2B5EF4-FFF2-40B4-BE49-F238E27FC236}">
                <a16:creationId xmlns:a16="http://schemas.microsoft.com/office/drawing/2014/main" id="{19EB59E7-4D1A-2E1B-531E-B8EBD77CA782}"/>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1.</a:t>
            </a:r>
            <a:r>
              <a:rPr lang="el-GR" sz="2000" dirty="0">
                <a:solidFill>
                  <a:srgbClr val="203864"/>
                </a:solidFill>
                <a:latin typeface="Calibri"/>
                <a:cs typeface="Calibri"/>
                <a:sym typeface="Calibri"/>
              </a:rPr>
              <a:t>2</a:t>
            </a:r>
            <a:endParaRPr sz="2000" dirty="0">
              <a:solidFill>
                <a:srgbClr val="203864"/>
              </a:solidFill>
              <a:latin typeface="Calibri"/>
              <a:cs typeface="Calibri"/>
              <a:sym typeface="Calibri"/>
            </a:endParaRPr>
          </a:p>
        </p:txBody>
      </p:sp>
      <p:sp>
        <p:nvSpPr>
          <p:cNvPr id="20" name="Google Shape;168;p7">
            <a:extLst>
              <a:ext uri="{FF2B5EF4-FFF2-40B4-BE49-F238E27FC236}">
                <a16:creationId xmlns:a16="http://schemas.microsoft.com/office/drawing/2014/main" id="{4A989AF0-3E6C-1521-7D8A-DC6666F327C8}"/>
              </a:ext>
            </a:extLst>
          </p:cNvPr>
          <p:cNvSpPr/>
          <p:nvPr/>
        </p:nvSpPr>
        <p:spPr>
          <a:xfrm>
            <a:off x="10748719" y="1732011"/>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1.1</a:t>
            </a:r>
            <a:endParaRPr sz="2000" dirty="0">
              <a:solidFill>
                <a:schemeClr val="bg1"/>
              </a:solidFill>
              <a:latin typeface="Calibri"/>
              <a:cs typeface="Calibri"/>
              <a:sym typeface="Calibri"/>
            </a:endParaRPr>
          </a:p>
        </p:txBody>
      </p:sp>
    </p:spTree>
    <p:extLst>
      <p:ext uri="{BB962C8B-B14F-4D97-AF65-F5344CB8AC3E}">
        <p14:creationId xmlns:p14="http://schemas.microsoft.com/office/powerpoint/2010/main" val="4224359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6"/>
          <p:cNvSpPr txBox="1">
            <a:spLocks noGrp="1"/>
          </p:cNvSpPr>
          <p:nvPr>
            <p:ph type="title"/>
          </p:nvPr>
        </p:nvSpPr>
        <p:spPr>
          <a:xfrm>
            <a:off x="407321" y="98393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2000"/>
              <a:buFont typeface="Calibri"/>
              <a:buNone/>
            </a:pPr>
            <a:r>
              <a:rPr lang="en-US" dirty="0" err="1"/>
              <a:t>Gruppenübung</a:t>
            </a:r>
            <a:r>
              <a:rPr lang="en-US" dirty="0"/>
              <a:t> – </a:t>
            </a:r>
            <a:r>
              <a:rPr lang="en-US" dirty="0" err="1"/>
              <a:t>Zusammenfassung</a:t>
            </a:r>
            <a:r>
              <a:rPr lang="en-US" dirty="0"/>
              <a:t> der </a:t>
            </a:r>
            <a:r>
              <a:rPr lang="en-US" dirty="0" err="1"/>
              <a:t>Ergebnisse</a:t>
            </a:r>
            <a:r>
              <a:rPr lang="en-US" dirty="0"/>
              <a:t> der online </a:t>
            </a:r>
            <a:r>
              <a:rPr lang="en-US" dirty="0" err="1"/>
              <a:t>Aktivitäten</a:t>
            </a:r>
            <a:endParaRPr dirty="0"/>
          </a:p>
        </p:txBody>
      </p:sp>
      <p:sp>
        <p:nvSpPr>
          <p:cNvPr id="173" name="Google Shape;173;p6"/>
          <p:cNvSpPr/>
          <p:nvPr/>
        </p:nvSpPr>
        <p:spPr>
          <a:xfrm>
            <a:off x="8323088" y="6473277"/>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Quelle </a:t>
            </a:r>
            <a:r>
              <a:rPr lang="en-US" sz="1200" dirty="0">
                <a:solidFill>
                  <a:schemeClr val="dk1"/>
                </a:solidFill>
                <a:latin typeface="Calibri"/>
                <a:ea typeface="Calibri"/>
                <a:cs typeface="Calibri"/>
                <a:sym typeface="Calibri"/>
              </a:rPr>
              <a:t>|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Lizenz</a:t>
            </a:r>
            <a:endParaRPr sz="1200" dirty="0">
              <a:solidFill>
                <a:schemeClr val="dk1"/>
              </a:solidFill>
              <a:latin typeface="Calibri"/>
              <a:ea typeface="Calibri"/>
              <a:cs typeface="Calibri"/>
              <a:sym typeface="Calibri"/>
            </a:endParaRPr>
          </a:p>
        </p:txBody>
      </p:sp>
      <p:graphicFrame>
        <p:nvGraphicFramePr>
          <p:cNvPr id="5" name="Marcador de contenido 2">
            <a:extLst>
              <a:ext uri="{FF2B5EF4-FFF2-40B4-BE49-F238E27FC236}">
                <a16:creationId xmlns:a16="http://schemas.microsoft.com/office/drawing/2014/main" id="{18A803C0-8122-4C9A-8AE7-2C646C40070D}"/>
              </a:ext>
            </a:extLst>
          </p:cNvPr>
          <p:cNvGraphicFramePr>
            <a:graphicFrameLocks/>
          </p:cNvGraphicFramePr>
          <p:nvPr>
            <p:extLst>
              <p:ext uri="{D42A27DB-BD31-4B8C-83A1-F6EECF244321}">
                <p14:modId xmlns:p14="http://schemas.microsoft.com/office/powerpoint/2010/main" val="1776947124"/>
              </p:ext>
            </p:extLst>
          </p:nvPr>
        </p:nvGraphicFramePr>
        <p:xfrm>
          <a:off x="1382753" y="1417107"/>
          <a:ext cx="6253722" cy="505617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3314" name="Picture 2" descr="Signo De Exclamación, Materia, Peticiones, Respuesta">
            <a:extLst>
              <a:ext uri="{FF2B5EF4-FFF2-40B4-BE49-F238E27FC236}">
                <a16:creationId xmlns:a16="http://schemas.microsoft.com/office/drawing/2014/main" id="{6DBA9522-3119-417D-93AC-1CDA7382340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30355" y="1588454"/>
            <a:ext cx="4884823" cy="488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101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1E24"/>
              </a:buClr>
              <a:buSzPts val="2000"/>
              <a:buFont typeface="Calibri"/>
              <a:buNone/>
            </a:pPr>
            <a:r>
              <a:rPr lang="de-DE" sz="2700" dirty="0">
                <a:solidFill>
                  <a:srgbClr val="C01E24"/>
                </a:solidFill>
              </a:rPr>
              <a:t>Aktivität 1.</a:t>
            </a:r>
            <a:r>
              <a:rPr lang="el-GR" sz="2700" dirty="0">
                <a:solidFill>
                  <a:srgbClr val="C01E24"/>
                </a:solidFill>
              </a:rPr>
              <a:t>2</a:t>
            </a:r>
            <a:r>
              <a:rPr lang="de-DE" sz="2700" dirty="0">
                <a:solidFill>
                  <a:srgbClr val="C01E24"/>
                </a:solidFill>
              </a:rPr>
              <a:t>.3</a:t>
            </a:r>
            <a:br>
              <a:rPr lang="de-DE" dirty="0">
                <a:solidFill>
                  <a:srgbClr val="C01E24"/>
                </a:solidFill>
              </a:rPr>
            </a:br>
            <a:r>
              <a:rPr lang="en-US" dirty="0">
                <a:solidFill>
                  <a:srgbClr val="C01E24"/>
                </a:solidFill>
              </a:rPr>
              <a:t>Management der </a:t>
            </a:r>
            <a:r>
              <a:rPr lang="en-US" dirty="0" err="1">
                <a:solidFill>
                  <a:srgbClr val="C01E24"/>
                </a:solidFill>
              </a:rPr>
              <a:t>eigenen</a:t>
            </a:r>
            <a:r>
              <a:rPr lang="en-US" dirty="0">
                <a:solidFill>
                  <a:srgbClr val="C01E24"/>
                </a:solidFill>
              </a:rPr>
              <a:t> Gesundheit</a:t>
            </a:r>
            <a:endParaRPr dirty="0">
              <a:solidFill>
                <a:srgbClr val="C01E24"/>
              </a:solidFill>
            </a:endParaRPr>
          </a:p>
        </p:txBody>
      </p:sp>
      <p:sp>
        <p:nvSpPr>
          <p:cNvPr id="165" name="Google Shape;165;p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de-DE" sz="2200" dirty="0"/>
              <a:t>Inhalt</a:t>
            </a:r>
            <a:endParaRPr dirty="0"/>
          </a:p>
        </p:txBody>
      </p:sp>
      <p:sp>
        <p:nvSpPr>
          <p:cNvPr id="166" name="Google Shape;166;p7"/>
          <p:cNvSpPr txBox="1">
            <a:spLocks noGrp="1"/>
          </p:cNvSpPr>
          <p:nvPr>
            <p:ph type="body" idx="2"/>
          </p:nvPr>
        </p:nvSpPr>
        <p:spPr>
          <a:xfrm>
            <a:off x="626586" y="2669232"/>
            <a:ext cx="5937120" cy="4008158"/>
          </a:xfrm>
          <a:prstGeom prst="rect">
            <a:avLst/>
          </a:prstGeom>
          <a:noFill/>
          <a:ln>
            <a:noFill/>
          </a:ln>
        </p:spPr>
        <p:txBody>
          <a:bodyPr spcFirstLastPara="1" wrap="square" lIns="91425" tIns="45700" rIns="91425" bIns="45700" anchor="t" anchorCtr="0">
            <a:normAutofit/>
          </a:bodyPr>
          <a:lstStyle/>
          <a:p>
            <a:pPr marL="0" indent="0">
              <a:lnSpc>
                <a:spcPct val="120000"/>
              </a:lnSpc>
              <a:spcBef>
                <a:spcPts val="1200"/>
              </a:spcBef>
              <a:buSzPts val="2000"/>
              <a:buNone/>
            </a:pPr>
            <a:r>
              <a:rPr lang="de-DE" sz="2000" dirty="0"/>
              <a:t>Die folgenden Beispiele befassen sich mit Personen, die mit Hilfe des Internets Antworten auf gesundheitsbezogene Fragen erhalten haben. </a:t>
            </a:r>
          </a:p>
          <a:p>
            <a:pPr marL="342900" indent="-342900">
              <a:lnSpc>
                <a:spcPct val="120000"/>
              </a:lnSpc>
              <a:spcBef>
                <a:spcPts val="1200"/>
              </a:spcBef>
              <a:buSzPts val="2000"/>
            </a:pPr>
            <a:endParaRPr sz="2000" dirty="0"/>
          </a:p>
        </p:txBody>
      </p:sp>
      <p:sp>
        <p:nvSpPr>
          <p:cNvPr id="14" name="Google Shape;183;p7">
            <a:extLst>
              <a:ext uri="{FF2B5EF4-FFF2-40B4-BE49-F238E27FC236}">
                <a16:creationId xmlns:a16="http://schemas.microsoft.com/office/drawing/2014/main" id="{041E9B86-3673-4031-AADB-91B1631C0969}"/>
              </a:ext>
            </a:extLst>
          </p:cNvPr>
          <p:cNvSpPr/>
          <p:nvPr/>
        </p:nvSpPr>
        <p:spPr>
          <a:xfrm>
            <a:off x="1709956" y="658100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Quelle </a:t>
            </a:r>
            <a:r>
              <a:rPr lang="en-US" sz="1200" dirty="0">
                <a:solidFill>
                  <a:schemeClr val="dk1"/>
                </a:solidFill>
                <a:latin typeface="Calibri"/>
                <a:ea typeface="Calibri"/>
                <a:cs typeface="Calibri"/>
                <a:sym typeface="Calibri"/>
              </a:rPr>
              <a:t>|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Lizenz</a:t>
            </a:r>
            <a:endParaRPr sz="1200" dirty="0">
              <a:solidFill>
                <a:schemeClr val="dk1"/>
              </a:solidFill>
              <a:latin typeface="Calibri"/>
              <a:ea typeface="Calibri"/>
              <a:cs typeface="Calibri"/>
              <a:sym typeface="Calibri"/>
            </a:endParaRPr>
          </a:p>
        </p:txBody>
      </p:sp>
      <p:sp>
        <p:nvSpPr>
          <p:cNvPr id="15" name="Google Shape;168;p7">
            <a:extLst>
              <a:ext uri="{FF2B5EF4-FFF2-40B4-BE49-F238E27FC236}">
                <a16:creationId xmlns:a16="http://schemas.microsoft.com/office/drawing/2014/main" id="{D99A6964-7DB0-F68A-AB80-BC0DDEF3291A}"/>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a:t>
            </a:r>
            <a:r>
              <a:rPr lang="el-GR" sz="1800" dirty="0">
                <a:solidFill>
                  <a:schemeClr val="lt1"/>
                </a:solidFill>
                <a:latin typeface="Calibri"/>
                <a:cs typeface="Calibri"/>
                <a:sym typeface="Calibri"/>
              </a:rPr>
              <a:t>2</a:t>
            </a:r>
            <a:r>
              <a:rPr lang="de-DE" sz="1800" dirty="0">
                <a:solidFill>
                  <a:schemeClr val="lt1"/>
                </a:solidFill>
                <a:latin typeface="Calibri"/>
                <a:cs typeface="Calibri"/>
                <a:sym typeface="Calibri"/>
              </a:rPr>
              <a:t>.1</a:t>
            </a:r>
            <a:endParaRPr sz="1800" dirty="0">
              <a:solidFill>
                <a:schemeClr val="lt1"/>
              </a:solidFill>
              <a:latin typeface="Calibri"/>
              <a:cs typeface="Calibri"/>
              <a:sym typeface="Calibri"/>
            </a:endParaRPr>
          </a:p>
        </p:txBody>
      </p:sp>
      <p:sp>
        <p:nvSpPr>
          <p:cNvPr id="16" name="Google Shape;168;p7">
            <a:extLst>
              <a:ext uri="{FF2B5EF4-FFF2-40B4-BE49-F238E27FC236}">
                <a16:creationId xmlns:a16="http://schemas.microsoft.com/office/drawing/2014/main" id="{F5164812-EDE5-5764-1C1F-D7092946CA4B}"/>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a:t>
            </a:r>
            <a:r>
              <a:rPr lang="el-GR" sz="1800" dirty="0">
                <a:solidFill>
                  <a:schemeClr val="lt1"/>
                </a:solidFill>
                <a:latin typeface="Calibri"/>
                <a:cs typeface="Calibri"/>
                <a:sym typeface="Calibri"/>
              </a:rPr>
              <a:t>2</a:t>
            </a:r>
            <a:r>
              <a:rPr lang="de-DE" sz="1800" dirty="0">
                <a:solidFill>
                  <a:schemeClr val="lt1"/>
                </a:solidFill>
                <a:latin typeface="Calibri"/>
                <a:cs typeface="Calibri"/>
                <a:sym typeface="Calibri"/>
              </a:rPr>
              <a:t>.2</a:t>
            </a:r>
            <a:endParaRPr sz="1800" dirty="0">
              <a:solidFill>
                <a:schemeClr val="lt1"/>
              </a:solidFill>
              <a:latin typeface="Calibri"/>
              <a:cs typeface="Calibri"/>
              <a:sym typeface="Calibri"/>
            </a:endParaRPr>
          </a:p>
        </p:txBody>
      </p:sp>
      <p:sp>
        <p:nvSpPr>
          <p:cNvPr id="17" name="Google Shape;168;p7">
            <a:extLst>
              <a:ext uri="{FF2B5EF4-FFF2-40B4-BE49-F238E27FC236}">
                <a16:creationId xmlns:a16="http://schemas.microsoft.com/office/drawing/2014/main" id="{5F26D28B-1712-2D36-8D1B-BE8FCEEC6C5D}"/>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latin typeface="Calibri"/>
                <a:cs typeface="Calibri"/>
                <a:sym typeface="Calibri"/>
              </a:rPr>
              <a:t>1.</a:t>
            </a:r>
            <a:r>
              <a:rPr lang="el-GR" sz="2000" dirty="0">
                <a:solidFill>
                  <a:srgbClr val="C01E24"/>
                </a:solidFill>
                <a:latin typeface="Calibri"/>
                <a:cs typeface="Calibri"/>
                <a:sym typeface="Calibri"/>
              </a:rPr>
              <a:t>2</a:t>
            </a:r>
            <a:r>
              <a:rPr lang="de-DE" sz="2000" dirty="0">
                <a:solidFill>
                  <a:srgbClr val="C01E24"/>
                </a:solidFill>
                <a:latin typeface="Calibri"/>
                <a:cs typeface="Calibri"/>
                <a:sym typeface="Calibri"/>
              </a:rPr>
              <a:t>.3</a:t>
            </a:r>
            <a:endParaRPr sz="2000" dirty="0">
              <a:solidFill>
                <a:srgbClr val="C01E24"/>
              </a:solidFill>
              <a:latin typeface="Calibri"/>
              <a:cs typeface="Calibri"/>
              <a:sym typeface="Calibri"/>
            </a:endParaRPr>
          </a:p>
        </p:txBody>
      </p:sp>
      <p:sp>
        <p:nvSpPr>
          <p:cNvPr id="18" name="Google Shape;168;p7">
            <a:extLst>
              <a:ext uri="{FF2B5EF4-FFF2-40B4-BE49-F238E27FC236}">
                <a16:creationId xmlns:a16="http://schemas.microsoft.com/office/drawing/2014/main" id="{A28841A6-6B86-86B5-E6BC-4DC320776541}"/>
              </a:ext>
            </a:extLst>
          </p:cNvPr>
          <p:cNvSpPr/>
          <p:nvPr/>
        </p:nvSpPr>
        <p:spPr>
          <a:xfrm>
            <a:off x="11469624" y="372040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a:t>
            </a:r>
            <a:r>
              <a:rPr lang="el-GR" sz="1800" dirty="0">
                <a:solidFill>
                  <a:schemeClr val="lt1"/>
                </a:solidFill>
                <a:latin typeface="Calibri"/>
                <a:cs typeface="Calibri"/>
                <a:sym typeface="Calibri"/>
              </a:rPr>
              <a:t>2</a:t>
            </a:r>
            <a:r>
              <a:rPr lang="de-DE" sz="1800" dirty="0">
                <a:solidFill>
                  <a:schemeClr val="lt1"/>
                </a:solidFill>
                <a:latin typeface="Calibri"/>
                <a:cs typeface="Calibri"/>
                <a:sym typeface="Calibri"/>
              </a:rPr>
              <a:t>.4</a:t>
            </a:r>
            <a:endParaRPr sz="1800" dirty="0">
              <a:solidFill>
                <a:schemeClr val="lt1"/>
              </a:solidFill>
              <a:latin typeface="Calibri"/>
              <a:cs typeface="Calibri"/>
              <a:sym typeface="Calibri"/>
            </a:endParaRPr>
          </a:p>
        </p:txBody>
      </p:sp>
      <p:sp>
        <p:nvSpPr>
          <p:cNvPr id="19" name="Google Shape;168;p7">
            <a:extLst>
              <a:ext uri="{FF2B5EF4-FFF2-40B4-BE49-F238E27FC236}">
                <a16:creationId xmlns:a16="http://schemas.microsoft.com/office/drawing/2014/main" id="{3E16F583-FC2B-E941-AD60-640C10B0E44F}"/>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1.</a:t>
            </a:r>
            <a:r>
              <a:rPr lang="el-GR" sz="2000" dirty="0">
                <a:solidFill>
                  <a:srgbClr val="203864"/>
                </a:solidFill>
                <a:latin typeface="Calibri"/>
                <a:cs typeface="Calibri"/>
                <a:sym typeface="Calibri"/>
              </a:rPr>
              <a:t>2</a:t>
            </a:r>
            <a:endParaRPr sz="2000" dirty="0">
              <a:solidFill>
                <a:srgbClr val="203864"/>
              </a:solidFill>
              <a:latin typeface="Calibri"/>
              <a:cs typeface="Calibri"/>
              <a:sym typeface="Calibri"/>
            </a:endParaRPr>
          </a:p>
        </p:txBody>
      </p:sp>
      <p:sp>
        <p:nvSpPr>
          <p:cNvPr id="20" name="Google Shape;168;p7">
            <a:extLst>
              <a:ext uri="{FF2B5EF4-FFF2-40B4-BE49-F238E27FC236}">
                <a16:creationId xmlns:a16="http://schemas.microsoft.com/office/drawing/2014/main" id="{8BB555A9-6209-2E86-4668-ED68F6AEA664}"/>
              </a:ext>
            </a:extLst>
          </p:cNvPr>
          <p:cNvSpPr/>
          <p:nvPr/>
        </p:nvSpPr>
        <p:spPr>
          <a:xfrm>
            <a:off x="10748719" y="1732011"/>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1.1</a:t>
            </a:r>
            <a:endParaRPr sz="2000" dirty="0">
              <a:solidFill>
                <a:schemeClr val="bg1"/>
              </a:solidFill>
              <a:latin typeface="Calibri"/>
              <a:cs typeface="Calibri"/>
              <a:sym typeface="Calibri"/>
            </a:endParaRPr>
          </a:p>
        </p:txBody>
      </p:sp>
    </p:spTree>
    <p:extLst>
      <p:ext uri="{BB962C8B-B14F-4D97-AF65-F5344CB8AC3E}">
        <p14:creationId xmlns:p14="http://schemas.microsoft.com/office/powerpoint/2010/main" val="3709085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4"/>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4" name="Google Shape;114;p4"/>
          <p:cNvSpPr txBox="1">
            <a:spLocks noGrp="1"/>
          </p:cNvSpPr>
          <p:nvPr>
            <p:ph type="title"/>
          </p:nvPr>
        </p:nvSpPr>
        <p:spPr>
          <a:xfrm>
            <a:off x="5297762" y="329184"/>
            <a:ext cx="6251110" cy="178308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03864"/>
              </a:buClr>
              <a:buSzPts val="5400"/>
              <a:buFont typeface="Calibri"/>
              <a:buNone/>
            </a:pPr>
            <a:r>
              <a:rPr lang="de-DE" sz="5400"/>
              <a:t>Module</a:t>
            </a:r>
            <a:endParaRPr sz="5400"/>
          </a:p>
        </p:txBody>
      </p:sp>
      <p:pic>
        <p:nvPicPr>
          <p:cNvPr id="115" name="Google Shape;115;p4"/>
          <p:cNvPicPr preferRelativeResize="0">
            <a:picLocks noGrp="1"/>
          </p:cNvPicPr>
          <p:nvPr>
            <p:ph type="body" idx="1"/>
          </p:nvPr>
        </p:nvPicPr>
        <p:blipFill rotWithShape="1">
          <a:blip r:embed="rId3">
            <a:alphaModFix/>
          </a:blip>
          <a:srcRect l="15072" r="17015"/>
          <a:stretch/>
        </p:blipFill>
        <p:spPr>
          <a:xfrm>
            <a:off x="1" y="10"/>
            <a:ext cx="4657344" cy="6857990"/>
          </a:xfrm>
          <a:prstGeom prst="rect">
            <a:avLst/>
          </a:prstGeom>
          <a:noFill/>
          <a:ln>
            <a:noFill/>
          </a:ln>
        </p:spPr>
      </p:pic>
      <p:sp>
        <p:nvSpPr>
          <p:cNvPr id="116" name="Google Shape;116;p4"/>
          <p:cNvSpPr/>
          <p:nvPr/>
        </p:nvSpPr>
        <p:spPr>
          <a:xfrm>
            <a:off x="5297762" y="2374947"/>
            <a:ext cx="4243589" cy="18288"/>
          </a:xfrm>
          <a:custGeom>
            <a:avLst/>
            <a:gdLst/>
            <a:ahLst/>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4"/>
          <p:cNvSpPr/>
          <p:nvPr/>
        </p:nvSpPr>
        <p:spPr>
          <a:xfrm>
            <a:off x="5206482" y="2267339"/>
            <a:ext cx="4657344" cy="35456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34" name="Google Shape;106;p4"/>
          <p:cNvGrpSpPr/>
          <p:nvPr/>
        </p:nvGrpSpPr>
        <p:grpSpPr>
          <a:xfrm>
            <a:off x="5206481" y="2529407"/>
            <a:ext cx="6536930" cy="3911449"/>
            <a:chOff x="-18270" y="158831"/>
            <a:chExt cx="6393896" cy="3089382"/>
          </a:xfrm>
        </p:grpSpPr>
        <p:sp>
          <p:nvSpPr>
            <p:cNvPr id="35" name="Google Shape;107;p4"/>
            <p:cNvSpPr/>
            <p:nvPr/>
          </p:nvSpPr>
          <p:spPr>
            <a:xfrm>
              <a:off x="0" y="158831"/>
              <a:ext cx="6251110" cy="479700"/>
            </a:xfrm>
            <a:prstGeom prst="roundRect">
              <a:avLst>
                <a:gd name="adj" fmla="val 16667"/>
              </a:avLst>
            </a:prstGeom>
            <a:solidFill>
              <a:srgbClr val="C01E24"/>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6" name="Google Shape;108;p4"/>
            <p:cNvSpPr txBox="1"/>
            <p:nvPr/>
          </p:nvSpPr>
          <p:spPr>
            <a:xfrm>
              <a:off x="47111" y="217745"/>
              <a:ext cx="6328515" cy="318924"/>
            </a:xfrm>
            <a:prstGeom prst="rect">
              <a:avLst/>
            </a:prstGeom>
            <a:noFill/>
            <a:ln>
              <a:noFill/>
            </a:ln>
          </p:spPr>
          <p:txBody>
            <a:bodyPr spcFirstLastPara="1" wrap="square" lIns="76200" tIns="76200" rIns="76200" bIns="76200" anchor="ctr" anchorCtr="0">
              <a:noAutofit/>
            </a:bodyPr>
            <a:lstStyle/>
            <a:p>
              <a:pPr marL="273050" lvl="0" indent="-273050">
                <a:lnSpc>
                  <a:spcPct val="90000"/>
                </a:lnSpc>
                <a:buSzPts val="2000"/>
              </a:pPr>
              <a:r>
                <a:rPr lang="de-DE" sz="2000" b="0" i="0" u="none" strike="noStrike" cap="none" dirty="0">
                  <a:solidFill>
                    <a:schemeClr val="lt1"/>
                  </a:solidFill>
                  <a:latin typeface="Calibri" panose="020F0502020204030204" pitchFamily="34" charset="0"/>
                  <a:ea typeface="Calibri"/>
                  <a:cs typeface="Calibri" panose="020F0502020204030204" pitchFamily="34" charset="0"/>
                  <a:sym typeface="Calibri"/>
                </a:rPr>
                <a:t>1</a:t>
              </a:r>
              <a:r>
                <a:rPr lang="de-DE" sz="2000" dirty="0">
                  <a:solidFill>
                    <a:schemeClr val="lt1"/>
                  </a:solidFill>
                  <a:latin typeface="Calibri" panose="020F0502020204030204" pitchFamily="34" charset="0"/>
                  <a:cs typeface="Calibri" panose="020F0502020204030204" pitchFamily="34" charset="0"/>
                </a:rPr>
                <a:t>. Was ist digitale Gesundheitskompetenz und ihre Bedeutung?</a:t>
              </a:r>
              <a:endParaRPr sz="20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7" name="Google Shape;109;p4"/>
            <p:cNvSpPr/>
            <p:nvPr/>
          </p:nvSpPr>
          <p:spPr>
            <a:xfrm>
              <a:off x="0" y="696131"/>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8" name="Google Shape;110;p4"/>
            <p:cNvSpPr txBox="1"/>
            <p:nvPr/>
          </p:nvSpPr>
          <p:spPr>
            <a:xfrm>
              <a:off x="23417" y="719548"/>
              <a:ext cx="6204276" cy="432866"/>
            </a:xfrm>
            <a:prstGeom prst="rect">
              <a:avLst/>
            </a:prstGeom>
            <a:noFill/>
            <a:ln>
              <a:noFill/>
            </a:ln>
          </p:spPr>
          <p:txBody>
            <a:bodyPr spcFirstLastPara="1" wrap="square" lIns="76200" tIns="76200" rIns="76200" bIns="76200" anchor="ctr" anchorCtr="0">
              <a:noAutofit/>
            </a:bodyPr>
            <a:lstStyle/>
            <a:p>
              <a:pPr marL="273050" lvl="0" indent="-273050">
                <a:lnSpc>
                  <a:spcPct val="90000"/>
                </a:lnSpc>
                <a:buSzPts val="2000"/>
                <a:tabLst>
                  <a:tab pos="273050" algn="l"/>
                </a:tabLst>
              </a:pPr>
              <a:r>
                <a:rPr lang="de-DE" sz="2000" b="0" i="0" u="none" strike="noStrike" cap="none" dirty="0">
                  <a:solidFill>
                    <a:schemeClr val="lt1"/>
                  </a:solidFill>
                  <a:latin typeface="Calibri" panose="020F0502020204030204" pitchFamily="34" charset="0"/>
                  <a:ea typeface="Calibri"/>
                  <a:cs typeface="Calibri" panose="020F0502020204030204" pitchFamily="34" charset="0"/>
                  <a:sym typeface="Calibri"/>
                </a:rPr>
                <a:t>2. </a:t>
              </a:r>
              <a:r>
                <a:rPr lang="de-DE" sz="2000" dirty="0">
                  <a:solidFill>
                    <a:schemeClr val="lt1"/>
                  </a:solidFill>
                  <a:latin typeface="Calibri" panose="020F0502020204030204" pitchFamily="34" charset="0"/>
                  <a:cs typeface="Calibri" panose="020F0502020204030204" pitchFamily="34" charset="0"/>
                </a:rPr>
                <a:t>Die wichtigsten Gesundheitsfragen bei der Ankunft in einem neuen Land</a:t>
              </a:r>
              <a:endParaRPr sz="20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9" name="Google Shape;111;p4"/>
            <p:cNvSpPr/>
            <p:nvPr/>
          </p:nvSpPr>
          <p:spPr>
            <a:xfrm>
              <a:off x="0" y="1233432"/>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0" name="Google Shape;112;p4"/>
            <p:cNvSpPr txBox="1"/>
            <p:nvPr/>
          </p:nvSpPr>
          <p:spPr>
            <a:xfrm>
              <a:off x="23417" y="1256849"/>
              <a:ext cx="620427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Calibri"/>
                <a:buNone/>
              </a:pPr>
              <a:r>
                <a:rPr lang="de-DE" sz="2000" b="0" i="0" u="none" strike="noStrike" cap="none" dirty="0">
                  <a:solidFill>
                    <a:schemeClr val="lt1"/>
                  </a:solidFill>
                  <a:latin typeface="Calibri"/>
                  <a:ea typeface="Calibri"/>
                  <a:cs typeface="Calibri"/>
                  <a:sym typeface="Calibri"/>
                </a:rPr>
                <a:t>3. Dienstleistungen im Gesundheitswesen</a:t>
              </a:r>
              <a:endParaRPr sz="2000" b="0" i="0" u="none" strike="noStrike" cap="none" dirty="0">
                <a:solidFill>
                  <a:schemeClr val="lt1"/>
                </a:solidFill>
                <a:latin typeface="Calibri"/>
                <a:ea typeface="Calibri"/>
                <a:cs typeface="Calibri"/>
                <a:sym typeface="Calibri"/>
              </a:endParaRPr>
            </a:p>
          </p:txBody>
        </p:sp>
        <p:sp>
          <p:nvSpPr>
            <p:cNvPr id="41" name="Google Shape;113;p4"/>
            <p:cNvSpPr/>
            <p:nvPr/>
          </p:nvSpPr>
          <p:spPr>
            <a:xfrm>
              <a:off x="0" y="1727355"/>
              <a:ext cx="6251110" cy="479700"/>
            </a:xfrm>
            <a:prstGeom prst="roundRect">
              <a:avLst>
                <a:gd name="adj" fmla="val 16667"/>
              </a:avLst>
            </a:prstGeom>
            <a:solidFill>
              <a:srgbClr val="44546A"/>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2" name="Google Shape;114;p4"/>
            <p:cNvSpPr txBox="1"/>
            <p:nvPr/>
          </p:nvSpPr>
          <p:spPr>
            <a:xfrm>
              <a:off x="-1" y="1772295"/>
              <a:ext cx="620427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Calibri"/>
                <a:buNone/>
              </a:pPr>
              <a:r>
                <a:rPr lang="de-DE" sz="2000" b="0" i="0" u="none" strike="noStrike" cap="none" dirty="0">
                  <a:solidFill>
                    <a:schemeClr val="lt1"/>
                  </a:solidFill>
                  <a:latin typeface="Calibri"/>
                  <a:ea typeface="Calibri"/>
                  <a:cs typeface="Calibri"/>
                  <a:sym typeface="Calibri"/>
                </a:rPr>
                <a:t>4. Digitale Kompetenzen entwickeln</a:t>
              </a:r>
              <a:endParaRPr sz="2000" b="0" i="0" u="none" strike="noStrike" cap="none" dirty="0">
                <a:solidFill>
                  <a:schemeClr val="lt1"/>
                </a:solidFill>
                <a:latin typeface="Calibri"/>
                <a:ea typeface="Calibri"/>
                <a:cs typeface="Calibri"/>
                <a:sym typeface="Calibri"/>
              </a:endParaRPr>
            </a:p>
          </p:txBody>
        </p:sp>
        <p:sp>
          <p:nvSpPr>
            <p:cNvPr id="43" name="Google Shape;115;p4"/>
            <p:cNvSpPr/>
            <p:nvPr/>
          </p:nvSpPr>
          <p:spPr>
            <a:xfrm>
              <a:off x="-18270" y="2235456"/>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4" name="Google Shape;116;p4"/>
            <p:cNvSpPr txBox="1"/>
            <p:nvPr/>
          </p:nvSpPr>
          <p:spPr>
            <a:xfrm>
              <a:off x="23248" y="2294620"/>
              <a:ext cx="620427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Calibri"/>
                <a:buNone/>
              </a:pPr>
              <a:r>
                <a:rPr lang="de-DE" sz="2000" b="0" i="0" u="none" strike="noStrike" cap="none" dirty="0">
                  <a:solidFill>
                    <a:schemeClr val="lt1"/>
                  </a:solidFill>
                  <a:latin typeface="Calibri"/>
                  <a:ea typeface="Calibri"/>
                  <a:cs typeface="Calibri"/>
                  <a:sym typeface="Calibri"/>
                </a:rPr>
                <a:t>5. Erkundung digitaler Gesundheitstools</a:t>
              </a:r>
              <a:endParaRPr sz="2000" b="0" i="0" u="none" strike="noStrike" cap="none" dirty="0">
                <a:solidFill>
                  <a:schemeClr val="lt1"/>
                </a:solidFill>
                <a:latin typeface="Calibri"/>
                <a:ea typeface="Calibri"/>
                <a:cs typeface="Calibri"/>
                <a:sym typeface="Calibri"/>
              </a:endParaRPr>
            </a:p>
          </p:txBody>
        </p:sp>
        <p:sp>
          <p:nvSpPr>
            <p:cNvPr id="45" name="Google Shape;117;p4"/>
            <p:cNvSpPr/>
            <p:nvPr/>
          </p:nvSpPr>
          <p:spPr>
            <a:xfrm>
              <a:off x="0" y="2768513"/>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6" name="Google Shape;118;p4"/>
            <p:cNvSpPr txBox="1"/>
            <p:nvPr/>
          </p:nvSpPr>
          <p:spPr>
            <a:xfrm>
              <a:off x="-1" y="2801626"/>
              <a:ext cx="620427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Calibri"/>
                <a:buNone/>
              </a:pPr>
              <a:r>
                <a:rPr lang="de-DE" sz="2000" b="0" i="0" u="none" strike="noStrike" cap="none" dirty="0">
                  <a:solidFill>
                    <a:schemeClr val="lt1"/>
                  </a:solidFill>
                  <a:latin typeface="Calibri"/>
                  <a:ea typeface="Calibri"/>
                  <a:cs typeface="Calibri"/>
                  <a:sym typeface="Calibri"/>
                </a:rPr>
                <a:t>6. </a:t>
              </a:r>
              <a:r>
                <a:rPr lang="de-DE" sz="2000" dirty="0">
                  <a:solidFill>
                    <a:schemeClr val="lt1"/>
                  </a:solidFill>
                  <a:latin typeface="Calibri"/>
                  <a:ea typeface="Calibri"/>
                  <a:cs typeface="Calibri"/>
                  <a:sym typeface="Calibri"/>
                </a:rPr>
                <a:t>Aktiv sein im digitalen Gesundheitsumfeld</a:t>
              </a:r>
              <a:r>
                <a:rPr lang="en-US" sz="2000" b="0" i="0" u="none" strike="noStrike" cap="none" dirty="0">
                  <a:solidFill>
                    <a:schemeClr val="lt1"/>
                  </a:solidFill>
                  <a:latin typeface="Calibri"/>
                  <a:ea typeface="Calibri"/>
                  <a:cs typeface="Calibri"/>
                  <a:sym typeface="Calibri"/>
                </a:rPr>
                <a:t> </a:t>
              </a:r>
            </a:p>
          </p:txBody>
        </p:sp>
      </p:grpSp>
      <p:pic>
        <p:nvPicPr>
          <p:cNvPr id="131" name="Google Shape;131;p4"/>
          <p:cNvPicPr preferRelativeResize="0"/>
          <p:nvPr/>
        </p:nvPicPr>
        <p:blipFill rotWithShape="1">
          <a:blip r:embed="rId4">
            <a:alphaModFix/>
          </a:blip>
          <a:srcRect/>
          <a:stretch/>
        </p:blipFill>
        <p:spPr>
          <a:xfrm>
            <a:off x="11107968" y="2650681"/>
            <a:ext cx="412289" cy="36281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37CCBE-897D-4E5B-8B2C-582422829A7A}"/>
              </a:ext>
            </a:extLst>
          </p:cNvPr>
          <p:cNvSpPr>
            <a:spLocks noGrp="1"/>
          </p:cNvSpPr>
          <p:nvPr>
            <p:ph type="title"/>
          </p:nvPr>
        </p:nvSpPr>
        <p:spPr/>
        <p:txBody>
          <a:bodyPr/>
          <a:lstStyle/>
          <a:p>
            <a:r>
              <a:rPr lang="en-US" dirty="0"/>
              <a:t>Beispiel 1</a:t>
            </a:r>
            <a:endParaRPr lang="en-GB" dirty="0"/>
          </a:p>
        </p:txBody>
      </p:sp>
      <p:sp>
        <p:nvSpPr>
          <p:cNvPr id="4" name="Θέση κειμένου 3">
            <a:extLst>
              <a:ext uri="{FF2B5EF4-FFF2-40B4-BE49-F238E27FC236}">
                <a16:creationId xmlns:a16="http://schemas.microsoft.com/office/drawing/2014/main" id="{4AB91347-EB9E-43D3-AEE1-BA896C18FA29}"/>
              </a:ext>
            </a:extLst>
          </p:cNvPr>
          <p:cNvSpPr>
            <a:spLocks noGrp="1"/>
          </p:cNvSpPr>
          <p:nvPr>
            <p:ph type="body" idx="1"/>
          </p:nvPr>
        </p:nvSpPr>
        <p:spPr>
          <a:xfrm>
            <a:off x="557999" y="1800000"/>
            <a:ext cx="5852132" cy="2449272"/>
          </a:xfrm>
          <a:solidFill>
            <a:schemeClr val="bg1">
              <a:lumMod val="95000"/>
            </a:schemeClr>
          </a:solidFill>
        </p:spPr>
        <p:txBody>
          <a:bodyPr/>
          <a:lstStyle/>
          <a:p>
            <a:pPr marL="76200" indent="0">
              <a:buNone/>
            </a:pPr>
            <a:r>
              <a:rPr lang="en-GB" dirty="0" err="1"/>
              <a:t>Ich</a:t>
            </a:r>
            <a:r>
              <a:rPr lang="en-GB" dirty="0"/>
              <a:t> </a:t>
            </a:r>
            <a:r>
              <a:rPr lang="en-GB" dirty="0" err="1"/>
              <a:t>möchte</a:t>
            </a:r>
            <a:r>
              <a:rPr lang="en-GB" dirty="0"/>
              <a:t> online </a:t>
            </a:r>
            <a:r>
              <a:rPr lang="en-GB" dirty="0" err="1"/>
              <a:t>einen</a:t>
            </a:r>
            <a:r>
              <a:rPr lang="en-GB" dirty="0"/>
              <a:t> </a:t>
            </a:r>
            <a:r>
              <a:rPr lang="en-GB" dirty="0" err="1"/>
              <a:t>Termin</a:t>
            </a:r>
            <a:r>
              <a:rPr lang="en-GB" dirty="0"/>
              <a:t> </a:t>
            </a:r>
            <a:r>
              <a:rPr lang="en-GB" dirty="0" err="1"/>
              <a:t>bei</a:t>
            </a:r>
            <a:r>
              <a:rPr lang="en-GB" dirty="0"/>
              <a:t> </a:t>
            </a:r>
            <a:r>
              <a:rPr lang="en-GB" dirty="0" err="1"/>
              <a:t>meinem</a:t>
            </a:r>
            <a:r>
              <a:rPr lang="en-GB" dirty="0"/>
              <a:t> </a:t>
            </a:r>
            <a:r>
              <a:rPr lang="en-GB" dirty="0" err="1"/>
              <a:t>Arzt</a:t>
            </a:r>
            <a:r>
              <a:rPr lang="en-GB" dirty="0"/>
              <a:t>/</a:t>
            </a:r>
            <a:r>
              <a:rPr lang="en-GB" dirty="0" err="1"/>
              <a:t>meiner</a:t>
            </a:r>
            <a:r>
              <a:rPr lang="en-GB" dirty="0"/>
              <a:t> </a:t>
            </a:r>
            <a:r>
              <a:rPr lang="en-GB" dirty="0" err="1"/>
              <a:t>Ärztin</a:t>
            </a:r>
            <a:r>
              <a:rPr lang="en-GB" dirty="0"/>
              <a:t> </a:t>
            </a:r>
            <a:r>
              <a:rPr lang="en-GB" dirty="0" err="1"/>
              <a:t>vereinbaren</a:t>
            </a:r>
            <a:r>
              <a:rPr lang="en-GB" dirty="0"/>
              <a:t>. </a:t>
            </a:r>
            <a:r>
              <a:rPr lang="en-GB" dirty="0" err="1"/>
              <a:t>Dazu</a:t>
            </a:r>
            <a:r>
              <a:rPr lang="en-GB" dirty="0"/>
              <a:t> </a:t>
            </a:r>
            <a:r>
              <a:rPr lang="en-GB" dirty="0" err="1"/>
              <a:t>suche</a:t>
            </a:r>
            <a:r>
              <a:rPr lang="en-GB" dirty="0"/>
              <a:t> </a:t>
            </a:r>
            <a:r>
              <a:rPr lang="en-GB" dirty="0" err="1"/>
              <a:t>ich</a:t>
            </a:r>
            <a:r>
              <a:rPr lang="en-GB" dirty="0"/>
              <a:t> </a:t>
            </a:r>
            <a:r>
              <a:rPr lang="en-GB" dirty="0" err="1"/>
              <a:t>im</a:t>
            </a:r>
            <a:r>
              <a:rPr lang="en-GB" dirty="0"/>
              <a:t> Internet </a:t>
            </a:r>
            <a:r>
              <a:rPr lang="en-GB" dirty="0" err="1"/>
              <a:t>nach</a:t>
            </a:r>
            <a:r>
              <a:rPr lang="en-GB" dirty="0"/>
              <a:t> </a:t>
            </a:r>
            <a:r>
              <a:rPr lang="en-GB" dirty="0" err="1"/>
              <a:t>meinem</a:t>
            </a:r>
            <a:r>
              <a:rPr lang="en-GB" dirty="0"/>
              <a:t> </a:t>
            </a:r>
            <a:r>
              <a:rPr lang="en-GB" dirty="0" err="1"/>
              <a:t>Arzt</a:t>
            </a:r>
            <a:r>
              <a:rPr lang="en-GB" dirty="0"/>
              <a:t>/</a:t>
            </a:r>
            <a:r>
              <a:rPr lang="en-GB" dirty="0" err="1"/>
              <a:t>meiner</a:t>
            </a:r>
            <a:r>
              <a:rPr lang="en-GB" dirty="0"/>
              <a:t> </a:t>
            </a:r>
            <a:r>
              <a:rPr lang="en-GB" dirty="0" err="1"/>
              <a:t>Ärztin</a:t>
            </a:r>
            <a:r>
              <a:rPr lang="en-GB" dirty="0"/>
              <a:t> und </a:t>
            </a:r>
            <a:r>
              <a:rPr lang="en-GB" dirty="0" err="1"/>
              <a:t>schaue</a:t>
            </a:r>
            <a:r>
              <a:rPr lang="en-GB" dirty="0"/>
              <a:t>, </a:t>
            </a:r>
            <a:r>
              <a:rPr lang="en-GB" dirty="0" err="1"/>
              <a:t>ob</a:t>
            </a:r>
            <a:r>
              <a:rPr lang="en-GB" dirty="0"/>
              <a:t> auf der Website die </a:t>
            </a:r>
            <a:r>
              <a:rPr lang="en-GB" dirty="0" err="1"/>
              <a:t>Möglichkeit</a:t>
            </a:r>
            <a:r>
              <a:rPr lang="en-GB" dirty="0"/>
              <a:t> </a:t>
            </a:r>
            <a:r>
              <a:rPr lang="en-GB" dirty="0" err="1"/>
              <a:t>besteht</a:t>
            </a:r>
            <a:r>
              <a:rPr lang="en-GB" dirty="0"/>
              <a:t>, online </a:t>
            </a:r>
            <a:r>
              <a:rPr lang="en-GB" dirty="0" err="1"/>
              <a:t>einen</a:t>
            </a:r>
            <a:r>
              <a:rPr lang="en-GB" dirty="0"/>
              <a:t> </a:t>
            </a:r>
            <a:r>
              <a:rPr lang="en-GB" dirty="0" err="1"/>
              <a:t>Termin</a:t>
            </a:r>
            <a:r>
              <a:rPr lang="en-GB" dirty="0"/>
              <a:t> </a:t>
            </a:r>
            <a:r>
              <a:rPr lang="en-GB" dirty="0" err="1"/>
              <a:t>zu</a:t>
            </a:r>
            <a:r>
              <a:rPr lang="en-GB" dirty="0"/>
              <a:t> </a:t>
            </a:r>
            <a:r>
              <a:rPr lang="en-GB" dirty="0" err="1"/>
              <a:t>vereinbaren</a:t>
            </a:r>
            <a:r>
              <a:rPr lang="en-GB" dirty="0"/>
              <a:t>.</a:t>
            </a:r>
          </a:p>
          <a:p>
            <a:endParaRPr lang="en-GB" dirty="0"/>
          </a:p>
        </p:txBody>
      </p:sp>
      <p:sp>
        <p:nvSpPr>
          <p:cNvPr id="5" name="Google Shape;173;p6">
            <a:extLst>
              <a:ext uri="{FF2B5EF4-FFF2-40B4-BE49-F238E27FC236}">
                <a16:creationId xmlns:a16="http://schemas.microsoft.com/office/drawing/2014/main" id="{9BE67394-7D5B-4D18-920E-A8D8DB80273F}"/>
              </a:ext>
            </a:extLst>
          </p:cNvPr>
          <p:cNvSpPr/>
          <p:nvPr/>
        </p:nvSpPr>
        <p:spPr>
          <a:xfrm>
            <a:off x="9452642" y="6455289"/>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2">
                  <a:extLst>
                    <a:ext uri="{A12FA001-AC4F-418D-AE19-62706E023703}">
                      <ahyp:hlinkClr xmlns:ahyp="http://schemas.microsoft.com/office/drawing/2018/hyperlinkcolor" val="tx"/>
                    </a:ext>
                  </a:extLst>
                </a:hlinkClick>
              </a:rPr>
              <a:t>Quelle </a:t>
            </a:r>
            <a:r>
              <a:rPr lang="en-US" sz="1200" dirty="0">
                <a:solidFill>
                  <a:schemeClr val="dk1"/>
                </a:solidFill>
                <a:latin typeface="Calibri"/>
                <a:ea typeface="Calibri"/>
                <a:cs typeface="Calibri"/>
                <a:sym typeface="Calibri"/>
              </a:rPr>
              <a:t>| </a:t>
            </a:r>
            <a:r>
              <a:rPr lang="en-US" sz="1200" u="sng"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Pixabay </a:t>
            </a: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Lizenz</a:t>
            </a:r>
            <a:endParaRPr sz="1200" dirty="0">
              <a:solidFill>
                <a:schemeClr val="dk1"/>
              </a:solidFill>
              <a:latin typeface="Calibri"/>
              <a:ea typeface="Calibri"/>
              <a:cs typeface="Calibri"/>
              <a:sym typeface="Calibri"/>
            </a:endParaRPr>
          </a:p>
        </p:txBody>
      </p:sp>
      <p:pic>
        <p:nvPicPr>
          <p:cNvPr id="6" name="Picture 2" descr="Interfaz Gráfica De Usuario, Interfaz, Internet">
            <a:extLst>
              <a:ext uri="{FF2B5EF4-FFF2-40B4-BE49-F238E27FC236}">
                <a16:creationId xmlns:a16="http://schemas.microsoft.com/office/drawing/2014/main" id="{8383C19E-282E-4741-AE77-A6F8904B04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1040" y="1563406"/>
            <a:ext cx="4629842" cy="3561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59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37CCBE-897D-4E5B-8B2C-582422829A7A}"/>
              </a:ext>
            </a:extLst>
          </p:cNvPr>
          <p:cNvSpPr>
            <a:spLocks noGrp="1"/>
          </p:cNvSpPr>
          <p:nvPr>
            <p:ph type="title"/>
          </p:nvPr>
        </p:nvSpPr>
        <p:spPr/>
        <p:txBody>
          <a:bodyPr/>
          <a:lstStyle/>
          <a:p>
            <a:r>
              <a:rPr lang="en-US" dirty="0"/>
              <a:t>Beispiel 2</a:t>
            </a:r>
            <a:endParaRPr lang="en-GB" dirty="0"/>
          </a:p>
        </p:txBody>
      </p:sp>
      <p:sp>
        <p:nvSpPr>
          <p:cNvPr id="4" name="Θέση κειμένου 3">
            <a:extLst>
              <a:ext uri="{FF2B5EF4-FFF2-40B4-BE49-F238E27FC236}">
                <a16:creationId xmlns:a16="http://schemas.microsoft.com/office/drawing/2014/main" id="{4AB91347-EB9E-43D3-AEE1-BA896C18FA29}"/>
              </a:ext>
            </a:extLst>
          </p:cNvPr>
          <p:cNvSpPr>
            <a:spLocks noGrp="1"/>
          </p:cNvSpPr>
          <p:nvPr>
            <p:ph type="body" idx="1"/>
          </p:nvPr>
        </p:nvSpPr>
        <p:spPr>
          <a:xfrm>
            <a:off x="5569270" y="1791035"/>
            <a:ext cx="5852132" cy="2879576"/>
          </a:xfrm>
          <a:solidFill>
            <a:schemeClr val="bg1">
              <a:lumMod val="95000"/>
            </a:schemeClr>
          </a:solidFill>
        </p:spPr>
        <p:txBody>
          <a:bodyPr>
            <a:normAutofit/>
          </a:bodyPr>
          <a:lstStyle/>
          <a:p>
            <a:pPr marL="76200" indent="0">
              <a:buNone/>
            </a:pPr>
            <a:r>
              <a:rPr lang="en-US" dirty="0"/>
              <a:t>Ich </a:t>
            </a:r>
            <a:r>
              <a:rPr lang="en-US" dirty="0" err="1"/>
              <a:t>möchte</a:t>
            </a:r>
            <a:r>
              <a:rPr lang="en-US" dirty="0"/>
              <a:t> </a:t>
            </a:r>
            <a:r>
              <a:rPr lang="en-US" dirty="0" err="1"/>
              <a:t>einen</a:t>
            </a:r>
            <a:r>
              <a:rPr lang="en-US" dirty="0"/>
              <a:t> </a:t>
            </a:r>
            <a:r>
              <a:rPr lang="en-US" dirty="0" err="1"/>
              <a:t>Termin</a:t>
            </a:r>
            <a:r>
              <a:rPr lang="en-US" dirty="0"/>
              <a:t> </a:t>
            </a:r>
            <a:r>
              <a:rPr lang="en-US" dirty="0" err="1"/>
              <a:t>mit</a:t>
            </a:r>
            <a:r>
              <a:rPr lang="en-US" dirty="0"/>
              <a:t> </a:t>
            </a:r>
            <a:r>
              <a:rPr lang="en-US" dirty="0" err="1"/>
              <a:t>einem</a:t>
            </a:r>
            <a:r>
              <a:rPr lang="en-US" dirty="0"/>
              <a:t> </a:t>
            </a:r>
            <a:r>
              <a:rPr lang="en-US" dirty="0" err="1"/>
              <a:t>Arzt</a:t>
            </a:r>
            <a:r>
              <a:rPr lang="en-US" dirty="0"/>
              <a:t> </a:t>
            </a:r>
            <a:r>
              <a:rPr lang="en-US" dirty="0" err="1"/>
              <a:t>vereinbaren</a:t>
            </a:r>
            <a:r>
              <a:rPr lang="en-US" dirty="0"/>
              <a:t>. </a:t>
            </a:r>
            <a:r>
              <a:rPr lang="en-US" dirty="0" err="1"/>
              <a:t>Leider</a:t>
            </a:r>
            <a:r>
              <a:rPr lang="en-US" dirty="0"/>
              <a:t> </a:t>
            </a:r>
            <a:r>
              <a:rPr lang="en-US" dirty="0" err="1"/>
              <a:t>finde</a:t>
            </a:r>
            <a:r>
              <a:rPr lang="en-US" dirty="0"/>
              <a:t> </a:t>
            </a:r>
            <a:r>
              <a:rPr lang="en-US" dirty="0" err="1"/>
              <a:t>ich</a:t>
            </a:r>
            <a:r>
              <a:rPr lang="en-US" dirty="0"/>
              <a:t> online </a:t>
            </a:r>
            <a:r>
              <a:rPr lang="en-US" dirty="0" err="1"/>
              <a:t>keine</a:t>
            </a:r>
            <a:r>
              <a:rPr lang="en-US" dirty="0"/>
              <a:t> </a:t>
            </a:r>
            <a:r>
              <a:rPr lang="en-US" dirty="0" err="1"/>
              <a:t>Informationen</a:t>
            </a:r>
            <a:r>
              <a:rPr lang="en-US" dirty="0"/>
              <a:t> </a:t>
            </a:r>
            <a:r>
              <a:rPr lang="en-US" dirty="0" err="1"/>
              <a:t>darüber</a:t>
            </a:r>
            <a:r>
              <a:rPr lang="en-US" dirty="0"/>
              <a:t>, an </a:t>
            </a:r>
            <a:r>
              <a:rPr lang="en-US" dirty="0" err="1"/>
              <a:t>welchen</a:t>
            </a:r>
            <a:r>
              <a:rPr lang="en-US" dirty="0"/>
              <a:t> </a:t>
            </a:r>
            <a:r>
              <a:rPr lang="en-US" dirty="0" err="1"/>
              <a:t>Arzt</a:t>
            </a:r>
            <a:r>
              <a:rPr lang="en-US" dirty="0"/>
              <a:t> </a:t>
            </a:r>
            <a:r>
              <a:rPr lang="en-US" dirty="0" err="1"/>
              <a:t>ich</a:t>
            </a:r>
            <a:r>
              <a:rPr lang="en-US" dirty="0"/>
              <a:t> </a:t>
            </a:r>
            <a:r>
              <a:rPr lang="en-US" dirty="0" err="1"/>
              <a:t>mich</a:t>
            </a:r>
            <a:r>
              <a:rPr lang="en-US" dirty="0"/>
              <a:t> am </a:t>
            </a:r>
            <a:r>
              <a:rPr lang="en-US" dirty="0" err="1"/>
              <a:t>besten</a:t>
            </a:r>
            <a:r>
              <a:rPr lang="en-US" dirty="0"/>
              <a:t> </a:t>
            </a:r>
            <a:r>
              <a:rPr lang="en-US" dirty="0" err="1"/>
              <a:t>wenden</a:t>
            </a:r>
            <a:r>
              <a:rPr lang="en-US" dirty="0"/>
              <a:t> </a:t>
            </a:r>
            <a:r>
              <a:rPr lang="en-US" dirty="0" err="1"/>
              <a:t>kann</a:t>
            </a:r>
            <a:r>
              <a:rPr lang="en-US" dirty="0"/>
              <a:t>. </a:t>
            </a:r>
            <a:r>
              <a:rPr lang="en-US" dirty="0" err="1"/>
              <a:t>Daher</a:t>
            </a:r>
            <a:r>
              <a:rPr lang="en-US" dirty="0"/>
              <a:t> </a:t>
            </a:r>
            <a:r>
              <a:rPr lang="en-US" dirty="0" err="1"/>
              <a:t>suche</a:t>
            </a:r>
            <a:r>
              <a:rPr lang="en-US" dirty="0"/>
              <a:t> </a:t>
            </a:r>
            <a:r>
              <a:rPr lang="en-US" dirty="0" err="1"/>
              <a:t>ich</a:t>
            </a:r>
            <a:r>
              <a:rPr lang="en-US" dirty="0"/>
              <a:t> online </a:t>
            </a:r>
            <a:r>
              <a:rPr lang="en-US" dirty="0" err="1"/>
              <a:t>nach</a:t>
            </a:r>
            <a:r>
              <a:rPr lang="en-US" dirty="0"/>
              <a:t> dem nächstgelegenen </a:t>
            </a:r>
            <a:r>
              <a:rPr lang="en-US" dirty="0" err="1"/>
              <a:t>Gesundheitszentrum</a:t>
            </a:r>
            <a:r>
              <a:rPr lang="en-US" dirty="0"/>
              <a:t> und </a:t>
            </a:r>
            <a:r>
              <a:rPr lang="en-US" dirty="0" err="1"/>
              <a:t>bitte</a:t>
            </a:r>
            <a:r>
              <a:rPr lang="en-US" dirty="0"/>
              <a:t> </a:t>
            </a:r>
            <a:r>
              <a:rPr lang="en-US" dirty="0" err="1"/>
              <a:t>dort</a:t>
            </a:r>
            <a:r>
              <a:rPr lang="en-US" dirty="0"/>
              <a:t> um </a:t>
            </a:r>
            <a:r>
              <a:rPr lang="en-US" dirty="0" err="1"/>
              <a:t>Hilfe</a:t>
            </a:r>
            <a:r>
              <a:rPr lang="en-US" dirty="0"/>
              <a:t>. </a:t>
            </a:r>
          </a:p>
          <a:p>
            <a:endParaRPr lang="en-GB" dirty="0"/>
          </a:p>
        </p:txBody>
      </p:sp>
      <p:sp>
        <p:nvSpPr>
          <p:cNvPr id="7" name="Google Shape;173;p6">
            <a:extLst>
              <a:ext uri="{FF2B5EF4-FFF2-40B4-BE49-F238E27FC236}">
                <a16:creationId xmlns:a16="http://schemas.microsoft.com/office/drawing/2014/main" id="{F3EAE4A7-8ABB-4DF7-BE6A-1CFB2265433D}"/>
              </a:ext>
            </a:extLst>
          </p:cNvPr>
          <p:cNvSpPr/>
          <p:nvPr/>
        </p:nvSpPr>
        <p:spPr>
          <a:xfrm>
            <a:off x="9372981" y="6473219"/>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2">
                  <a:extLst>
                    <a:ext uri="{A12FA001-AC4F-418D-AE19-62706E023703}">
                      <ahyp:hlinkClr xmlns:ahyp="http://schemas.microsoft.com/office/drawing/2018/hyperlinkcolor" val="tx"/>
                    </a:ext>
                  </a:extLst>
                </a:hlinkClick>
              </a:rPr>
              <a:t>Quelle </a:t>
            </a:r>
            <a:r>
              <a:rPr lang="en-US" sz="1200" dirty="0">
                <a:solidFill>
                  <a:schemeClr val="dk1"/>
                </a:solidFill>
                <a:latin typeface="Calibri"/>
                <a:ea typeface="Calibri"/>
                <a:cs typeface="Calibri"/>
                <a:sym typeface="Calibri"/>
              </a:rPr>
              <a:t>| </a:t>
            </a:r>
            <a:r>
              <a:rPr lang="en-US" sz="1200" u="sng"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Pixabay </a:t>
            </a: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Lizenz</a:t>
            </a:r>
            <a:endParaRPr sz="1200" dirty="0">
              <a:solidFill>
                <a:schemeClr val="dk1"/>
              </a:solidFill>
              <a:latin typeface="Calibri"/>
              <a:ea typeface="Calibri"/>
              <a:cs typeface="Calibri"/>
              <a:sym typeface="Calibri"/>
            </a:endParaRPr>
          </a:p>
        </p:txBody>
      </p:sp>
      <p:pic>
        <p:nvPicPr>
          <p:cNvPr id="8" name="Picture 2" descr="Médico, Icono, Icono De Doctor, Trabajador De La Salud">
            <a:extLst>
              <a:ext uri="{FF2B5EF4-FFF2-40B4-BE49-F238E27FC236}">
                <a16:creationId xmlns:a16="http://schemas.microsoft.com/office/drawing/2014/main" id="{E9A94166-BCA0-40F2-AEE4-C4487EFAF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448" y="1791035"/>
            <a:ext cx="5157450" cy="2879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027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37CCBE-897D-4E5B-8B2C-582422829A7A}"/>
              </a:ext>
            </a:extLst>
          </p:cNvPr>
          <p:cNvSpPr>
            <a:spLocks noGrp="1"/>
          </p:cNvSpPr>
          <p:nvPr>
            <p:ph type="title"/>
          </p:nvPr>
        </p:nvSpPr>
        <p:spPr/>
        <p:txBody>
          <a:bodyPr/>
          <a:lstStyle/>
          <a:p>
            <a:r>
              <a:rPr lang="en-US" dirty="0"/>
              <a:t>Beispiel 3</a:t>
            </a:r>
            <a:endParaRPr lang="en-GB" dirty="0"/>
          </a:p>
        </p:txBody>
      </p:sp>
      <p:sp>
        <p:nvSpPr>
          <p:cNvPr id="4" name="Θέση κειμένου 3">
            <a:extLst>
              <a:ext uri="{FF2B5EF4-FFF2-40B4-BE49-F238E27FC236}">
                <a16:creationId xmlns:a16="http://schemas.microsoft.com/office/drawing/2014/main" id="{4AB91347-EB9E-43D3-AEE1-BA896C18FA29}"/>
              </a:ext>
            </a:extLst>
          </p:cNvPr>
          <p:cNvSpPr>
            <a:spLocks noGrp="1"/>
          </p:cNvSpPr>
          <p:nvPr>
            <p:ph type="body" idx="1"/>
          </p:nvPr>
        </p:nvSpPr>
        <p:spPr>
          <a:xfrm>
            <a:off x="557999" y="1800000"/>
            <a:ext cx="5852132" cy="4098776"/>
          </a:xfrm>
          <a:solidFill>
            <a:schemeClr val="bg1">
              <a:lumMod val="95000"/>
            </a:schemeClr>
          </a:solidFill>
        </p:spPr>
        <p:txBody>
          <a:bodyPr>
            <a:normAutofit/>
          </a:bodyPr>
          <a:lstStyle/>
          <a:p>
            <a:pPr marL="76200" indent="0">
              <a:buNone/>
            </a:pPr>
            <a:r>
              <a:rPr lang="en-US" dirty="0" err="1"/>
              <a:t>Ich</a:t>
            </a:r>
            <a:r>
              <a:rPr lang="en-US" dirty="0"/>
              <a:t> </a:t>
            </a:r>
            <a:r>
              <a:rPr lang="en-US" dirty="0" err="1"/>
              <a:t>habe</a:t>
            </a:r>
            <a:r>
              <a:rPr lang="en-US" dirty="0"/>
              <a:t> </a:t>
            </a:r>
            <a:r>
              <a:rPr lang="en-US" dirty="0" err="1"/>
              <a:t>seit</a:t>
            </a:r>
            <a:r>
              <a:rPr lang="en-US" dirty="0"/>
              <a:t> </a:t>
            </a:r>
            <a:r>
              <a:rPr lang="en-US" dirty="0" err="1"/>
              <a:t>Tagen</a:t>
            </a:r>
            <a:r>
              <a:rPr lang="en-US" dirty="0"/>
              <a:t> </a:t>
            </a:r>
            <a:r>
              <a:rPr lang="en-US" dirty="0" err="1"/>
              <a:t>starke</a:t>
            </a:r>
            <a:r>
              <a:rPr lang="en-US" dirty="0"/>
              <a:t> </a:t>
            </a:r>
            <a:r>
              <a:rPr lang="en-US" dirty="0" err="1"/>
              <a:t>Kopfschmerzen</a:t>
            </a:r>
            <a:r>
              <a:rPr lang="en-US" dirty="0"/>
              <a:t>. </a:t>
            </a:r>
            <a:r>
              <a:rPr lang="en-US" dirty="0" err="1"/>
              <a:t>Im</a:t>
            </a:r>
            <a:r>
              <a:rPr lang="en-US" dirty="0"/>
              <a:t> Internet </a:t>
            </a:r>
            <a:r>
              <a:rPr lang="en-US" dirty="0" err="1"/>
              <a:t>stoße</a:t>
            </a:r>
            <a:r>
              <a:rPr lang="en-US" dirty="0"/>
              <a:t> </a:t>
            </a:r>
            <a:r>
              <a:rPr lang="en-US" dirty="0" err="1"/>
              <a:t>ich</a:t>
            </a:r>
            <a:r>
              <a:rPr lang="en-US" dirty="0"/>
              <a:t> auf </a:t>
            </a:r>
            <a:r>
              <a:rPr lang="en-US" dirty="0" err="1"/>
              <a:t>ein</a:t>
            </a:r>
            <a:r>
              <a:rPr lang="en-US" dirty="0"/>
              <a:t> </a:t>
            </a:r>
            <a:r>
              <a:rPr lang="en-US" dirty="0" err="1"/>
              <a:t>Gesundheitsforum</a:t>
            </a:r>
            <a:r>
              <a:rPr lang="en-US" dirty="0"/>
              <a:t>, in </a:t>
            </a:r>
            <a:r>
              <a:rPr lang="en-US" dirty="0" err="1"/>
              <a:t>dem</a:t>
            </a:r>
            <a:r>
              <a:rPr lang="en-US" dirty="0"/>
              <a:t> </a:t>
            </a:r>
            <a:r>
              <a:rPr lang="en-US" dirty="0" err="1"/>
              <a:t>Personen</a:t>
            </a:r>
            <a:r>
              <a:rPr lang="en-US" dirty="0"/>
              <a:t> von </a:t>
            </a:r>
            <a:r>
              <a:rPr lang="en-US" dirty="0" err="1"/>
              <a:t>ähnlichen</a:t>
            </a:r>
            <a:r>
              <a:rPr lang="en-US" dirty="0"/>
              <a:t> </a:t>
            </a:r>
            <a:r>
              <a:rPr lang="en-US" dirty="0" err="1"/>
              <a:t>Problemen</a:t>
            </a:r>
            <a:r>
              <a:rPr lang="en-US" dirty="0"/>
              <a:t> </a:t>
            </a:r>
            <a:r>
              <a:rPr lang="en-US" dirty="0" err="1"/>
              <a:t>berichten</a:t>
            </a:r>
            <a:r>
              <a:rPr lang="en-US" dirty="0"/>
              <a:t>. </a:t>
            </a:r>
            <a:r>
              <a:rPr lang="en-US" dirty="0" err="1"/>
              <a:t>Als</a:t>
            </a:r>
            <a:r>
              <a:rPr lang="en-US" dirty="0"/>
              <a:t> </a:t>
            </a:r>
            <a:r>
              <a:rPr lang="en-US" dirty="0" err="1"/>
              <a:t>eine</a:t>
            </a:r>
            <a:r>
              <a:rPr lang="en-US" dirty="0"/>
              <a:t> </a:t>
            </a:r>
            <a:r>
              <a:rPr lang="en-US" dirty="0" err="1"/>
              <a:t>erste</a:t>
            </a:r>
            <a:r>
              <a:rPr lang="en-US" dirty="0"/>
              <a:t> </a:t>
            </a:r>
            <a:r>
              <a:rPr lang="en-US" dirty="0" err="1"/>
              <a:t>Handlung</a:t>
            </a:r>
            <a:r>
              <a:rPr lang="en-US" dirty="0"/>
              <a:t> </a:t>
            </a:r>
            <a:r>
              <a:rPr lang="en-US" dirty="0" err="1"/>
              <a:t>wird</a:t>
            </a:r>
            <a:r>
              <a:rPr lang="en-US" dirty="0"/>
              <a:t> </a:t>
            </a:r>
            <a:r>
              <a:rPr lang="en-US" dirty="0" err="1"/>
              <a:t>empfohlen</a:t>
            </a:r>
            <a:r>
              <a:rPr lang="en-US" dirty="0"/>
              <a:t>, </a:t>
            </a:r>
            <a:r>
              <a:rPr lang="en-US" dirty="0" err="1"/>
              <a:t>eine</a:t>
            </a:r>
            <a:r>
              <a:rPr lang="en-US" dirty="0"/>
              <a:t> Aspirin </a:t>
            </a:r>
            <a:r>
              <a:rPr lang="en-US" dirty="0" err="1"/>
              <a:t>zu</a:t>
            </a:r>
            <a:r>
              <a:rPr lang="en-US" dirty="0"/>
              <a:t> </a:t>
            </a:r>
            <a:r>
              <a:rPr lang="en-US" dirty="0" err="1"/>
              <a:t>nehmen</a:t>
            </a:r>
            <a:r>
              <a:rPr lang="en-US" dirty="0"/>
              <a:t>. </a:t>
            </a:r>
            <a:r>
              <a:rPr lang="en-US" dirty="0" err="1"/>
              <a:t>Diese</a:t>
            </a:r>
            <a:r>
              <a:rPr lang="en-US" dirty="0"/>
              <a:t> </a:t>
            </a:r>
            <a:r>
              <a:rPr lang="en-US" dirty="0" err="1"/>
              <a:t>erhält</a:t>
            </a:r>
            <a:r>
              <a:rPr lang="en-US" dirty="0"/>
              <a:t> man </a:t>
            </a:r>
            <a:r>
              <a:rPr lang="en-US" dirty="0" err="1"/>
              <a:t>ohne</a:t>
            </a:r>
            <a:r>
              <a:rPr lang="en-US" dirty="0"/>
              <a:t> </a:t>
            </a:r>
            <a:r>
              <a:rPr lang="en-US" dirty="0" err="1"/>
              <a:t>Rezept</a:t>
            </a:r>
            <a:r>
              <a:rPr lang="en-US" dirty="0"/>
              <a:t> in der </a:t>
            </a:r>
            <a:r>
              <a:rPr lang="en-US" dirty="0" err="1"/>
              <a:t>Apotheke</a:t>
            </a:r>
            <a:r>
              <a:rPr lang="en-US" dirty="0"/>
              <a:t>. Das </a:t>
            </a:r>
            <a:r>
              <a:rPr lang="en-US" dirty="0" err="1"/>
              <a:t>werde</a:t>
            </a:r>
            <a:r>
              <a:rPr lang="en-US" dirty="0"/>
              <a:t> </a:t>
            </a:r>
            <a:r>
              <a:rPr lang="en-US" dirty="0" err="1"/>
              <a:t>ich</a:t>
            </a:r>
            <a:r>
              <a:rPr lang="en-US" dirty="0"/>
              <a:t> </a:t>
            </a:r>
            <a:r>
              <a:rPr lang="en-US" dirty="0" err="1"/>
              <a:t>als</a:t>
            </a:r>
            <a:r>
              <a:rPr lang="en-US" dirty="0"/>
              <a:t> </a:t>
            </a:r>
            <a:r>
              <a:rPr lang="en-US" dirty="0" err="1"/>
              <a:t>erstes</a:t>
            </a:r>
            <a:r>
              <a:rPr lang="en-US" dirty="0"/>
              <a:t> mal </a:t>
            </a:r>
            <a:r>
              <a:rPr lang="en-US" dirty="0" err="1"/>
              <a:t>ausprobieren</a:t>
            </a:r>
            <a:r>
              <a:rPr lang="en-US" dirty="0"/>
              <a:t>.</a:t>
            </a:r>
          </a:p>
          <a:p>
            <a:endParaRPr lang="en-GB" dirty="0"/>
          </a:p>
        </p:txBody>
      </p:sp>
      <p:sp>
        <p:nvSpPr>
          <p:cNvPr id="6" name="Google Shape;173;p6">
            <a:extLst>
              <a:ext uri="{FF2B5EF4-FFF2-40B4-BE49-F238E27FC236}">
                <a16:creationId xmlns:a16="http://schemas.microsoft.com/office/drawing/2014/main" id="{012EF485-259F-4E70-A09F-4B037674A43F}"/>
              </a:ext>
            </a:extLst>
          </p:cNvPr>
          <p:cNvSpPr/>
          <p:nvPr/>
        </p:nvSpPr>
        <p:spPr>
          <a:xfrm>
            <a:off x="9324646" y="6428396"/>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2">
                  <a:extLst>
                    <a:ext uri="{A12FA001-AC4F-418D-AE19-62706E023703}">
                      <ahyp:hlinkClr xmlns:ahyp="http://schemas.microsoft.com/office/drawing/2018/hyperlinkcolor" val="tx"/>
                    </a:ext>
                  </a:extLst>
                </a:hlinkClick>
              </a:rPr>
              <a:t>Quelle </a:t>
            </a:r>
            <a:r>
              <a:rPr lang="en-US" sz="1200" dirty="0">
                <a:solidFill>
                  <a:schemeClr val="dk1"/>
                </a:solidFill>
                <a:latin typeface="Calibri"/>
                <a:ea typeface="Calibri"/>
                <a:cs typeface="Calibri"/>
                <a:sym typeface="Calibri"/>
              </a:rPr>
              <a:t>| </a:t>
            </a:r>
            <a:r>
              <a:rPr lang="en-US" sz="1200" u="sng"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Pixabay </a:t>
            </a: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Lizenz</a:t>
            </a:r>
            <a:endParaRPr sz="1200" dirty="0">
              <a:solidFill>
                <a:schemeClr val="dk1"/>
              </a:solidFill>
              <a:latin typeface="Calibri"/>
              <a:ea typeface="Calibri"/>
              <a:cs typeface="Calibri"/>
              <a:sym typeface="Calibri"/>
            </a:endParaRPr>
          </a:p>
        </p:txBody>
      </p:sp>
      <p:pic>
        <p:nvPicPr>
          <p:cNvPr id="9" name="Picture 2" descr="Tabletas, Pastillas, Medicamento, Medicinas, Drogas">
            <a:extLst>
              <a:ext uri="{FF2B5EF4-FFF2-40B4-BE49-F238E27FC236}">
                <a16:creationId xmlns:a16="http://schemas.microsoft.com/office/drawing/2014/main" id="{B7A7C62B-B654-4346-9159-ADF0BB2536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6824" y="2003365"/>
            <a:ext cx="3207177" cy="3327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4821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37CCBE-897D-4E5B-8B2C-582422829A7A}"/>
              </a:ext>
            </a:extLst>
          </p:cNvPr>
          <p:cNvSpPr>
            <a:spLocks noGrp="1"/>
          </p:cNvSpPr>
          <p:nvPr>
            <p:ph type="title"/>
          </p:nvPr>
        </p:nvSpPr>
        <p:spPr/>
        <p:txBody>
          <a:bodyPr/>
          <a:lstStyle/>
          <a:p>
            <a:r>
              <a:rPr lang="en-US" dirty="0"/>
              <a:t>Beispiel 4</a:t>
            </a:r>
            <a:endParaRPr lang="en-GB" dirty="0"/>
          </a:p>
        </p:txBody>
      </p:sp>
      <p:sp>
        <p:nvSpPr>
          <p:cNvPr id="4" name="Θέση κειμένου 3">
            <a:extLst>
              <a:ext uri="{FF2B5EF4-FFF2-40B4-BE49-F238E27FC236}">
                <a16:creationId xmlns:a16="http://schemas.microsoft.com/office/drawing/2014/main" id="{4AB91347-EB9E-43D3-AEE1-BA896C18FA29}"/>
              </a:ext>
            </a:extLst>
          </p:cNvPr>
          <p:cNvSpPr>
            <a:spLocks noGrp="1"/>
          </p:cNvSpPr>
          <p:nvPr>
            <p:ph type="body" idx="1"/>
          </p:nvPr>
        </p:nvSpPr>
        <p:spPr>
          <a:xfrm>
            <a:off x="4959669" y="2482955"/>
            <a:ext cx="6254870" cy="2814259"/>
          </a:xfrm>
          <a:solidFill>
            <a:schemeClr val="bg1">
              <a:lumMod val="95000"/>
            </a:schemeClr>
          </a:solidFill>
        </p:spPr>
        <p:txBody>
          <a:bodyPr>
            <a:normAutofit lnSpcReduction="10000"/>
          </a:bodyPr>
          <a:lstStyle/>
          <a:p>
            <a:pPr marL="0" indent="0" algn="just">
              <a:spcBef>
                <a:spcPts val="0"/>
              </a:spcBef>
              <a:buSzPts val="2000"/>
              <a:buNone/>
            </a:pPr>
            <a:r>
              <a:rPr lang="en-GB" dirty="0"/>
              <a:t>Meine Tochter ist heute mit einem leichten Husten und Halsschmerzen aufgewacht, aber ohne Fieber. </a:t>
            </a:r>
            <a:r>
              <a:rPr lang="en-GB" dirty="0" err="1"/>
              <a:t>Ich</a:t>
            </a:r>
            <a:r>
              <a:rPr lang="en-GB" dirty="0"/>
              <a:t> </a:t>
            </a:r>
            <a:r>
              <a:rPr lang="en-GB" dirty="0" err="1"/>
              <a:t>suche</a:t>
            </a:r>
            <a:r>
              <a:rPr lang="en-GB" dirty="0"/>
              <a:t> </a:t>
            </a:r>
            <a:r>
              <a:rPr lang="en-GB" dirty="0" err="1"/>
              <a:t>im</a:t>
            </a:r>
            <a:r>
              <a:rPr lang="en-GB" dirty="0"/>
              <a:t> Internet </a:t>
            </a:r>
            <a:r>
              <a:rPr lang="en-GB" dirty="0" err="1"/>
              <a:t>nach</a:t>
            </a:r>
            <a:r>
              <a:rPr lang="en-GB" dirty="0"/>
              <a:t> </a:t>
            </a:r>
            <a:r>
              <a:rPr lang="en-GB" dirty="0" err="1"/>
              <a:t>ersten</a:t>
            </a:r>
            <a:r>
              <a:rPr lang="en-GB" dirty="0"/>
              <a:t> </a:t>
            </a:r>
            <a:r>
              <a:rPr lang="en-GB" dirty="0" err="1"/>
              <a:t>Ratschlägen</a:t>
            </a:r>
            <a:r>
              <a:rPr lang="en-GB" dirty="0"/>
              <a:t>. </a:t>
            </a:r>
            <a:r>
              <a:rPr lang="en-GB" dirty="0" err="1"/>
              <a:t>Meine</a:t>
            </a:r>
            <a:r>
              <a:rPr lang="en-GB" dirty="0"/>
              <a:t> </a:t>
            </a:r>
            <a:r>
              <a:rPr lang="en-GB" dirty="0" err="1"/>
              <a:t>Suche</a:t>
            </a:r>
            <a:r>
              <a:rPr lang="en-GB" dirty="0"/>
              <a:t> </a:t>
            </a:r>
            <a:r>
              <a:rPr lang="en-GB" dirty="0" err="1"/>
              <a:t>ergibt</a:t>
            </a:r>
            <a:r>
              <a:rPr lang="en-GB" dirty="0"/>
              <a:t>, </a:t>
            </a:r>
            <a:r>
              <a:rPr lang="en-GB" dirty="0" err="1"/>
              <a:t>dass</a:t>
            </a:r>
            <a:r>
              <a:rPr lang="en-GB" dirty="0"/>
              <a:t> das </a:t>
            </a:r>
            <a:r>
              <a:rPr lang="en-GB" dirty="0" err="1"/>
              <a:t>beste</a:t>
            </a:r>
            <a:r>
              <a:rPr lang="en-GB" dirty="0"/>
              <a:t> </a:t>
            </a:r>
            <a:r>
              <a:rPr lang="en-GB" dirty="0" err="1"/>
              <a:t>Mittel</a:t>
            </a:r>
            <a:r>
              <a:rPr lang="en-GB" dirty="0"/>
              <a:t> </a:t>
            </a:r>
            <a:r>
              <a:rPr lang="en-GB" dirty="0" err="1"/>
              <a:t>gegen</a:t>
            </a:r>
            <a:r>
              <a:rPr lang="en-GB" dirty="0"/>
              <a:t> </a:t>
            </a:r>
            <a:r>
              <a:rPr lang="en-GB" dirty="0" err="1"/>
              <a:t>leichte</a:t>
            </a:r>
            <a:r>
              <a:rPr lang="en-GB" dirty="0"/>
              <a:t> </a:t>
            </a:r>
            <a:r>
              <a:rPr lang="en-GB" dirty="0" err="1"/>
              <a:t>Erkältungssymptome</a:t>
            </a:r>
            <a:r>
              <a:rPr lang="en-GB" dirty="0"/>
              <a:t> </a:t>
            </a:r>
            <a:r>
              <a:rPr lang="en-GB" dirty="0" err="1"/>
              <a:t>Bettruhe</a:t>
            </a:r>
            <a:r>
              <a:rPr lang="en-GB" dirty="0"/>
              <a:t> </a:t>
            </a:r>
            <a:r>
              <a:rPr lang="en-GB" dirty="0" err="1"/>
              <a:t>ist</a:t>
            </a:r>
            <a:r>
              <a:rPr lang="en-GB" dirty="0"/>
              <a:t>. </a:t>
            </a:r>
            <a:r>
              <a:rPr lang="en-GB" dirty="0" err="1"/>
              <a:t>Wenn</a:t>
            </a:r>
            <a:r>
              <a:rPr lang="en-GB" dirty="0"/>
              <a:t> </a:t>
            </a:r>
            <a:r>
              <a:rPr lang="en-GB" dirty="0" err="1"/>
              <a:t>es</a:t>
            </a:r>
            <a:r>
              <a:rPr lang="en-GB" dirty="0"/>
              <a:t> </a:t>
            </a:r>
            <a:r>
              <a:rPr lang="en-GB" dirty="0" err="1"/>
              <a:t>jedoch</a:t>
            </a:r>
            <a:r>
              <a:rPr lang="en-GB" dirty="0"/>
              <a:t> in den </a:t>
            </a:r>
            <a:r>
              <a:rPr lang="en-GB" dirty="0" err="1"/>
              <a:t>nächsten</a:t>
            </a:r>
            <a:r>
              <a:rPr lang="en-GB" dirty="0"/>
              <a:t> </a:t>
            </a:r>
            <a:r>
              <a:rPr lang="en-GB" dirty="0" err="1"/>
              <a:t>drei</a:t>
            </a:r>
            <a:r>
              <a:rPr lang="en-GB" dirty="0"/>
              <a:t> </a:t>
            </a:r>
            <a:r>
              <a:rPr lang="en-GB" dirty="0" err="1"/>
              <a:t>Tagen</a:t>
            </a:r>
            <a:r>
              <a:rPr lang="en-GB" dirty="0"/>
              <a:t> </a:t>
            </a:r>
            <a:r>
              <a:rPr lang="en-GB" dirty="0" err="1"/>
              <a:t>nicht</a:t>
            </a:r>
            <a:r>
              <a:rPr lang="en-GB" dirty="0"/>
              <a:t> </a:t>
            </a:r>
            <a:r>
              <a:rPr lang="en-GB" dirty="0" err="1"/>
              <a:t>besser</a:t>
            </a:r>
            <a:r>
              <a:rPr lang="en-GB" dirty="0"/>
              <a:t> </a:t>
            </a:r>
            <a:r>
              <a:rPr lang="en-GB" dirty="0" err="1"/>
              <a:t>wird</a:t>
            </a:r>
            <a:r>
              <a:rPr lang="en-GB" dirty="0"/>
              <a:t>, </a:t>
            </a:r>
            <a:r>
              <a:rPr lang="en-GB" dirty="0" err="1"/>
              <a:t>werde</a:t>
            </a:r>
            <a:r>
              <a:rPr lang="en-GB" dirty="0"/>
              <a:t> </a:t>
            </a:r>
            <a:r>
              <a:rPr lang="en-GB" dirty="0" err="1"/>
              <a:t>ich</a:t>
            </a:r>
            <a:r>
              <a:rPr lang="en-GB" dirty="0"/>
              <a:t> </a:t>
            </a:r>
            <a:r>
              <a:rPr lang="en-GB" dirty="0" err="1"/>
              <a:t>mit</a:t>
            </a:r>
            <a:r>
              <a:rPr lang="en-GB" dirty="0"/>
              <a:t> </a:t>
            </a:r>
            <a:r>
              <a:rPr lang="en-GB" dirty="0" err="1"/>
              <a:t>ihr</a:t>
            </a:r>
            <a:r>
              <a:rPr lang="en-GB" dirty="0"/>
              <a:t> </a:t>
            </a:r>
            <a:r>
              <a:rPr lang="en-GB" dirty="0" err="1"/>
              <a:t>zum</a:t>
            </a:r>
            <a:r>
              <a:rPr lang="en-GB" dirty="0"/>
              <a:t> Hals-</a:t>
            </a:r>
            <a:r>
              <a:rPr lang="en-GB" dirty="0" err="1"/>
              <a:t>Nasen</a:t>
            </a:r>
            <a:r>
              <a:rPr lang="en-GB" dirty="0"/>
              <a:t>-</a:t>
            </a:r>
            <a:r>
              <a:rPr lang="en-GB" dirty="0" err="1"/>
              <a:t>Ohren-Arzt</a:t>
            </a:r>
            <a:r>
              <a:rPr lang="en-GB" dirty="0"/>
              <a:t> </a:t>
            </a:r>
            <a:r>
              <a:rPr lang="en-GB" dirty="0" err="1"/>
              <a:t>gehen</a:t>
            </a:r>
            <a:r>
              <a:rPr lang="en-GB" dirty="0"/>
              <a:t>.</a:t>
            </a:r>
            <a:endParaRPr lang="en-GB" sz="3600" dirty="0"/>
          </a:p>
          <a:p>
            <a:endParaRPr lang="en-GB" dirty="0"/>
          </a:p>
        </p:txBody>
      </p:sp>
      <p:sp>
        <p:nvSpPr>
          <p:cNvPr id="7" name="Google Shape;173;p6">
            <a:extLst>
              <a:ext uri="{FF2B5EF4-FFF2-40B4-BE49-F238E27FC236}">
                <a16:creationId xmlns:a16="http://schemas.microsoft.com/office/drawing/2014/main" id="{8D174B32-A1A6-4396-AFF3-2A2B92AB1D56}"/>
              </a:ext>
            </a:extLst>
          </p:cNvPr>
          <p:cNvSpPr/>
          <p:nvPr/>
        </p:nvSpPr>
        <p:spPr>
          <a:xfrm>
            <a:off x="9336101" y="6293925"/>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2">
                  <a:extLst>
                    <a:ext uri="{A12FA001-AC4F-418D-AE19-62706E023703}">
                      <ahyp:hlinkClr xmlns:ahyp="http://schemas.microsoft.com/office/drawing/2018/hyperlinkcolor" val="tx"/>
                    </a:ext>
                  </a:extLst>
                </a:hlinkClick>
              </a:rPr>
              <a:t>Quelle </a:t>
            </a:r>
            <a:r>
              <a:rPr lang="en-US" sz="1200" dirty="0">
                <a:solidFill>
                  <a:schemeClr val="dk1"/>
                </a:solidFill>
                <a:latin typeface="Calibri"/>
                <a:ea typeface="Calibri"/>
                <a:cs typeface="Calibri"/>
                <a:sym typeface="Calibri"/>
              </a:rPr>
              <a:t>| </a:t>
            </a:r>
            <a:r>
              <a:rPr lang="en-US" sz="1200" u="sng"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Pixabay </a:t>
            </a: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Lizenz</a:t>
            </a:r>
            <a:endParaRPr sz="1200" dirty="0">
              <a:solidFill>
                <a:schemeClr val="dk1"/>
              </a:solidFill>
              <a:latin typeface="Calibri"/>
              <a:ea typeface="Calibri"/>
              <a:cs typeface="Calibri"/>
              <a:sym typeface="Calibri"/>
            </a:endParaRPr>
          </a:p>
        </p:txBody>
      </p:sp>
      <p:pic>
        <p:nvPicPr>
          <p:cNvPr id="8" name="Picture 2" descr="Frío, Máscara, Rostro, Hombre, Mujer, De Succión, Salud">
            <a:extLst>
              <a:ext uri="{FF2B5EF4-FFF2-40B4-BE49-F238E27FC236}">
                <a16:creationId xmlns:a16="http://schemas.microsoft.com/office/drawing/2014/main" id="{1DAC5760-C008-43B2-B1F0-331FFA6C41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767" y="2218497"/>
            <a:ext cx="3474725" cy="2852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466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1E24"/>
              </a:buClr>
              <a:buSzPts val="2000"/>
              <a:buFont typeface="Calibri"/>
              <a:buNone/>
            </a:pPr>
            <a:r>
              <a:rPr lang="de-DE" sz="2700" dirty="0">
                <a:solidFill>
                  <a:srgbClr val="C01E24"/>
                </a:solidFill>
              </a:rPr>
              <a:t>Aktivität 1.2.4</a:t>
            </a:r>
            <a:br>
              <a:rPr lang="de-DE" dirty="0">
                <a:solidFill>
                  <a:srgbClr val="C01E24"/>
                </a:solidFill>
              </a:rPr>
            </a:br>
            <a:r>
              <a:rPr lang="en-US" dirty="0" err="1">
                <a:solidFill>
                  <a:srgbClr val="C01E24"/>
                </a:solidFill>
              </a:rPr>
              <a:t>Abschluss</a:t>
            </a:r>
            <a:r>
              <a:rPr lang="en-US" dirty="0">
                <a:solidFill>
                  <a:srgbClr val="C01E24"/>
                </a:solidFill>
              </a:rPr>
              <a:t> und Nachbesprechung</a:t>
            </a:r>
            <a:endParaRPr dirty="0">
              <a:solidFill>
                <a:srgbClr val="C01E24"/>
              </a:solidFill>
            </a:endParaRPr>
          </a:p>
        </p:txBody>
      </p:sp>
      <p:sp>
        <p:nvSpPr>
          <p:cNvPr id="165" name="Google Shape;165;p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de-DE" sz="2200" dirty="0"/>
              <a:t>Inhalt</a:t>
            </a:r>
            <a:endParaRPr dirty="0"/>
          </a:p>
        </p:txBody>
      </p:sp>
      <p:sp>
        <p:nvSpPr>
          <p:cNvPr id="166" name="Google Shape;166;p7"/>
          <p:cNvSpPr txBox="1">
            <a:spLocks noGrp="1"/>
          </p:cNvSpPr>
          <p:nvPr>
            <p:ph type="body" idx="2"/>
          </p:nvPr>
        </p:nvSpPr>
        <p:spPr>
          <a:xfrm>
            <a:off x="626586" y="2669232"/>
            <a:ext cx="5937120" cy="4008158"/>
          </a:xfrm>
          <a:prstGeom prst="rect">
            <a:avLst/>
          </a:prstGeom>
          <a:noFill/>
          <a:ln>
            <a:noFill/>
          </a:ln>
        </p:spPr>
        <p:txBody>
          <a:bodyPr spcFirstLastPara="1" wrap="square" lIns="91425" tIns="45700" rIns="91425" bIns="45700" anchor="t" anchorCtr="0">
            <a:normAutofit/>
          </a:bodyPr>
          <a:lstStyle/>
          <a:p>
            <a:pPr marL="0" indent="0">
              <a:lnSpc>
                <a:spcPct val="120000"/>
              </a:lnSpc>
              <a:spcBef>
                <a:spcPts val="1200"/>
              </a:spcBef>
              <a:buSzPts val="2000"/>
              <a:buNone/>
            </a:pPr>
            <a:r>
              <a:rPr lang="de-DE" sz="2000" dirty="0"/>
              <a:t>Zusammenfassung der Session sowie Zeit zur Klärung möglicher Fragen.</a:t>
            </a:r>
            <a:endParaRPr sz="2000" dirty="0"/>
          </a:p>
        </p:txBody>
      </p:sp>
      <p:sp>
        <p:nvSpPr>
          <p:cNvPr id="14" name="Google Shape;183;p7">
            <a:extLst>
              <a:ext uri="{FF2B5EF4-FFF2-40B4-BE49-F238E27FC236}">
                <a16:creationId xmlns:a16="http://schemas.microsoft.com/office/drawing/2014/main" id="{041E9B86-3673-4031-AADB-91B1631C0969}"/>
              </a:ext>
            </a:extLst>
          </p:cNvPr>
          <p:cNvSpPr/>
          <p:nvPr/>
        </p:nvSpPr>
        <p:spPr>
          <a:xfrm>
            <a:off x="1709956" y="658100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Quelle </a:t>
            </a:r>
            <a:r>
              <a:rPr lang="en-US" sz="1200" dirty="0">
                <a:solidFill>
                  <a:schemeClr val="dk1"/>
                </a:solidFill>
                <a:latin typeface="Calibri"/>
                <a:ea typeface="Calibri"/>
                <a:cs typeface="Calibri"/>
                <a:sym typeface="Calibri"/>
              </a:rPr>
              <a:t>|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Lizenz</a:t>
            </a:r>
            <a:endParaRPr sz="1200" dirty="0">
              <a:solidFill>
                <a:schemeClr val="dk1"/>
              </a:solidFill>
              <a:latin typeface="Calibri"/>
              <a:ea typeface="Calibri"/>
              <a:cs typeface="Calibri"/>
              <a:sym typeface="Calibri"/>
            </a:endParaRPr>
          </a:p>
        </p:txBody>
      </p:sp>
      <p:sp>
        <p:nvSpPr>
          <p:cNvPr id="11" name="Google Shape;168;p7">
            <a:extLst>
              <a:ext uri="{FF2B5EF4-FFF2-40B4-BE49-F238E27FC236}">
                <a16:creationId xmlns:a16="http://schemas.microsoft.com/office/drawing/2014/main" id="{885EBABC-B86E-C23A-E7EA-13744C5934E6}"/>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a:t>
            </a:r>
            <a:r>
              <a:rPr lang="el-GR" sz="1800" dirty="0">
                <a:solidFill>
                  <a:schemeClr val="lt1"/>
                </a:solidFill>
                <a:latin typeface="Calibri"/>
                <a:cs typeface="Calibri"/>
                <a:sym typeface="Calibri"/>
              </a:rPr>
              <a:t>2</a:t>
            </a:r>
            <a:r>
              <a:rPr lang="de-DE" sz="1800" dirty="0">
                <a:solidFill>
                  <a:schemeClr val="lt1"/>
                </a:solidFill>
                <a:latin typeface="Calibri"/>
                <a:cs typeface="Calibri"/>
                <a:sym typeface="Calibri"/>
              </a:rPr>
              <a:t>.1</a:t>
            </a:r>
            <a:endParaRPr sz="1800" dirty="0">
              <a:solidFill>
                <a:schemeClr val="lt1"/>
              </a:solidFill>
              <a:latin typeface="Calibri"/>
              <a:cs typeface="Calibri"/>
              <a:sym typeface="Calibri"/>
            </a:endParaRPr>
          </a:p>
        </p:txBody>
      </p:sp>
      <p:sp>
        <p:nvSpPr>
          <p:cNvPr id="12" name="Google Shape;168;p7">
            <a:extLst>
              <a:ext uri="{FF2B5EF4-FFF2-40B4-BE49-F238E27FC236}">
                <a16:creationId xmlns:a16="http://schemas.microsoft.com/office/drawing/2014/main" id="{1AEF5ED4-EC75-5754-6750-11C0669FCA8F}"/>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latin typeface="Calibri"/>
                <a:cs typeface="Calibri"/>
                <a:sym typeface="Calibri"/>
              </a:rPr>
              <a:t>1.</a:t>
            </a:r>
            <a:r>
              <a:rPr lang="el-GR" sz="2000" dirty="0">
                <a:solidFill>
                  <a:srgbClr val="C01E24"/>
                </a:solidFill>
                <a:latin typeface="Calibri"/>
                <a:cs typeface="Calibri"/>
                <a:sym typeface="Calibri"/>
              </a:rPr>
              <a:t>2</a:t>
            </a:r>
            <a:r>
              <a:rPr lang="de-DE" sz="2000" dirty="0">
                <a:solidFill>
                  <a:srgbClr val="C01E24"/>
                </a:solidFill>
                <a:latin typeface="Calibri"/>
                <a:cs typeface="Calibri"/>
                <a:sym typeface="Calibri"/>
              </a:rPr>
              <a:t>.2</a:t>
            </a:r>
            <a:endParaRPr sz="2000" dirty="0">
              <a:solidFill>
                <a:srgbClr val="C01E24"/>
              </a:solidFill>
              <a:latin typeface="Calibri"/>
              <a:cs typeface="Calibri"/>
              <a:sym typeface="Calibri"/>
            </a:endParaRPr>
          </a:p>
        </p:txBody>
      </p:sp>
      <p:sp>
        <p:nvSpPr>
          <p:cNvPr id="13" name="Google Shape;168;p7">
            <a:extLst>
              <a:ext uri="{FF2B5EF4-FFF2-40B4-BE49-F238E27FC236}">
                <a16:creationId xmlns:a16="http://schemas.microsoft.com/office/drawing/2014/main" id="{B975A526-9822-B947-0C1C-34C4EC434BBC}"/>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a:t>
            </a:r>
            <a:r>
              <a:rPr lang="el-GR" sz="1800" dirty="0">
                <a:solidFill>
                  <a:schemeClr val="lt1"/>
                </a:solidFill>
                <a:latin typeface="Calibri"/>
                <a:cs typeface="Calibri"/>
                <a:sym typeface="Calibri"/>
              </a:rPr>
              <a:t>2</a:t>
            </a:r>
            <a:r>
              <a:rPr lang="de-DE" sz="1800" dirty="0">
                <a:solidFill>
                  <a:schemeClr val="lt1"/>
                </a:solidFill>
                <a:latin typeface="Calibri"/>
                <a:cs typeface="Calibri"/>
                <a:sym typeface="Calibri"/>
              </a:rPr>
              <a:t>.3</a:t>
            </a:r>
            <a:endParaRPr sz="1800" dirty="0">
              <a:solidFill>
                <a:schemeClr val="lt1"/>
              </a:solidFill>
              <a:latin typeface="Calibri"/>
              <a:cs typeface="Calibri"/>
              <a:sym typeface="Calibri"/>
            </a:endParaRPr>
          </a:p>
        </p:txBody>
      </p:sp>
      <p:sp>
        <p:nvSpPr>
          <p:cNvPr id="15" name="Google Shape;168;p7">
            <a:extLst>
              <a:ext uri="{FF2B5EF4-FFF2-40B4-BE49-F238E27FC236}">
                <a16:creationId xmlns:a16="http://schemas.microsoft.com/office/drawing/2014/main" id="{B9642052-DA18-DF0F-7FD7-687C9771A29B}"/>
              </a:ext>
            </a:extLst>
          </p:cNvPr>
          <p:cNvSpPr/>
          <p:nvPr/>
        </p:nvSpPr>
        <p:spPr>
          <a:xfrm>
            <a:off x="11469624" y="372040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latin typeface="Calibri"/>
                <a:cs typeface="Calibri"/>
                <a:sym typeface="Calibri"/>
              </a:rPr>
              <a:t>1.</a:t>
            </a:r>
            <a:r>
              <a:rPr lang="el-GR" sz="2000" dirty="0">
                <a:solidFill>
                  <a:srgbClr val="C01E24"/>
                </a:solidFill>
                <a:latin typeface="Calibri"/>
                <a:cs typeface="Calibri"/>
                <a:sym typeface="Calibri"/>
              </a:rPr>
              <a:t>2</a:t>
            </a:r>
            <a:r>
              <a:rPr lang="de-DE" sz="2000" dirty="0">
                <a:solidFill>
                  <a:srgbClr val="C01E24"/>
                </a:solidFill>
                <a:latin typeface="Calibri"/>
                <a:cs typeface="Calibri"/>
                <a:sym typeface="Calibri"/>
              </a:rPr>
              <a:t>.4</a:t>
            </a:r>
            <a:endParaRPr sz="2000" dirty="0">
              <a:solidFill>
                <a:srgbClr val="C01E24"/>
              </a:solidFill>
              <a:latin typeface="Calibri"/>
              <a:cs typeface="Calibri"/>
              <a:sym typeface="Calibri"/>
            </a:endParaRPr>
          </a:p>
        </p:txBody>
      </p:sp>
      <p:sp>
        <p:nvSpPr>
          <p:cNvPr id="19" name="Google Shape;168;p7">
            <a:extLst>
              <a:ext uri="{FF2B5EF4-FFF2-40B4-BE49-F238E27FC236}">
                <a16:creationId xmlns:a16="http://schemas.microsoft.com/office/drawing/2014/main" id="{D2141064-96BE-8E82-D4C2-9F62A8E09C35}"/>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1.</a:t>
            </a:r>
            <a:r>
              <a:rPr lang="el-GR" sz="2000" dirty="0">
                <a:solidFill>
                  <a:srgbClr val="203864"/>
                </a:solidFill>
                <a:latin typeface="Calibri"/>
                <a:cs typeface="Calibri"/>
                <a:sym typeface="Calibri"/>
              </a:rPr>
              <a:t>2</a:t>
            </a:r>
            <a:endParaRPr sz="2000" dirty="0">
              <a:solidFill>
                <a:srgbClr val="203864"/>
              </a:solidFill>
              <a:latin typeface="Calibri"/>
              <a:cs typeface="Calibri"/>
              <a:sym typeface="Calibri"/>
            </a:endParaRPr>
          </a:p>
        </p:txBody>
      </p:sp>
      <p:sp>
        <p:nvSpPr>
          <p:cNvPr id="20" name="Google Shape;168;p7">
            <a:extLst>
              <a:ext uri="{FF2B5EF4-FFF2-40B4-BE49-F238E27FC236}">
                <a16:creationId xmlns:a16="http://schemas.microsoft.com/office/drawing/2014/main" id="{00C1927C-A093-C393-E09D-629F09AF2BC7}"/>
              </a:ext>
            </a:extLst>
          </p:cNvPr>
          <p:cNvSpPr/>
          <p:nvPr/>
        </p:nvSpPr>
        <p:spPr>
          <a:xfrm>
            <a:off x="10748719" y="1732011"/>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1.1</a:t>
            </a:r>
            <a:endParaRPr sz="2000" dirty="0">
              <a:solidFill>
                <a:schemeClr val="bg1"/>
              </a:solidFill>
              <a:latin typeface="Calibri"/>
              <a:cs typeface="Calibri"/>
              <a:sym typeface="Calibri"/>
            </a:endParaRPr>
          </a:p>
        </p:txBody>
      </p:sp>
    </p:spTree>
    <p:extLst>
      <p:ext uri="{BB962C8B-B14F-4D97-AF65-F5344CB8AC3E}">
        <p14:creationId xmlns:p14="http://schemas.microsoft.com/office/powerpoint/2010/main" val="5647953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6" name="Oval 5">
            <a:extLst>
              <a:ext uri="{FF2B5EF4-FFF2-40B4-BE49-F238E27FC236}">
                <a16:creationId xmlns:a16="http://schemas.microsoft.com/office/drawing/2014/main" id="{5284AF4A-0EDC-4671-A659-C1F0123E5E29}"/>
              </a:ext>
            </a:extLst>
          </p:cNvPr>
          <p:cNvSpPr/>
          <p:nvPr/>
        </p:nvSpPr>
        <p:spPr>
          <a:xfrm>
            <a:off x="87230" y="974407"/>
            <a:ext cx="6008770" cy="4909185"/>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b="1" dirty="0" err="1">
                <a:ln w="22225">
                  <a:solidFill>
                    <a:schemeClr val="accent2"/>
                  </a:solidFill>
                  <a:prstDash val="solid"/>
                </a:ln>
                <a:solidFill>
                  <a:srgbClr val="FAACAC"/>
                </a:solidFill>
              </a:rPr>
              <a:t>Zusammenfassung</a:t>
            </a:r>
            <a:endParaRPr lang="en-GB" sz="6000" b="1" dirty="0">
              <a:ln w="22225">
                <a:solidFill>
                  <a:schemeClr val="accent2"/>
                </a:solidFill>
                <a:prstDash val="solid"/>
              </a:ln>
              <a:solidFill>
                <a:srgbClr val="FAACAC"/>
              </a:solidFill>
            </a:endParaRPr>
          </a:p>
        </p:txBody>
      </p:sp>
      <p:sp>
        <p:nvSpPr>
          <p:cNvPr id="4" name="Oval 5">
            <a:extLst>
              <a:ext uri="{FF2B5EF4-FFF2-40B4-BE49-F238E27FC236}">
                <a16:creationId xmlns:a16="http://schemas.microsoft.com/office/drawing/2014/main" id="{F406495E-37A6-4032-A020-FE1AABEB689E}"/>
              </a:ext>
            </a:extLst>
          </p:cNvPr>
          <p:cNvSpPr/>
          <p:nvPr/>
        </p:nvSpPr>
        <p:spPr>
          <a:xfrm>
            <a:off x="4981959" y="1198525"/>
            <a:ext cx="7210041" cy="4909185"/>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b="1" dirty="0">
                <a:ln w="22225">
                  <a:solidFill>
                    <a:schemeClr val="accent2"/>
                  </a:solidFill>
                  <a:prstDash val="solid"/>
                </a:ln>
                <a:solidFill>
                  <a:srgbClr val="FAACAC"/>
                </a:solidFill>
              </a:rPr>
              <a:t>Fragen</a:t>
            </a:r>
            <a:endParaRPr lang="en-GB" sz="6000" b="1" dirty="0">
              <a:ln w="22225">
                <a:solidFill>
                  <a:schemeClr val="accent2"/>
                </a:solidFill>
                <a:prstDash val="solid"/>
              </a:ln>
              <a:solidFill>
                <a:srgbClr val="FAACAC"/>
              </a:solidFill>
            </a:endParaRPr>
          </a:p>
        </p:txBody>
      </p:sp>
    </p:spTree>
    <p:extLst>
      <p:ext uri="{BB962C8B-B14F-4D97-AF65-F5344CB8AC3E}">
        <p14:creationId xmlns:p14="http://schemas.microsoft.com/office/powerpoint/2010/main" val="3471007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631"/>
        <p:cNvGrpSpPr/>
        <p:nvPr/>
      </p:nvGrpSpPr>
      <p:grpSpPr>
        <a:xfrm>
          <a:off x="0" y="0"/>
          <a:ext cx="0" cy="0"/>
          <a:chOff x="0" y="0"/>
          <a:chExt cx="0" cy="0"/>
        </a:xfrm>
      </p:grpSpPr>
      <p:sp>
        <p:nvSpPr>
          <p:cNvPr id="632" name="Google Shape;632;p53"/>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33" name="Google Shape;633;p53"/>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634" name="Google Shape;634;p53"/>
          <p:cNvPicPr preferRelativeResize="0"/>
          <p:nvPr/>
        </p:nvPicPr>
        <p:blipFill rotWithShape="1">
          <a:blip r:embed="rId3">
            <a:alphaModFix/>
          </a:blip>
          <a:srcRect/>
          <a:stretch/>
        </p:blipFill>
        <p:spPr>
          <a:xfrm>
            <a:off x="429767" y="1143058"/>
            <a:ext cx="4856199" cy="1284943"/>
          </a:xfrm>
          <a:prstGeom prst="rect">
            <a:avLst/>
          </a:prstGeom>
          <a:noFill/>
          <a:ln>
            <a:noFill/>
          </a:ln>
        </p:spPr>
      </p:pic>
      <p:pic>
        <p:nvPicPr>
          <p:cNvPr id="635" name="Google Shape;635;p53"/>
          <p:cNvPicPr preferRelativeResize="0"/>
          <p:nvPr/>
        </p:nvPicPr>
        <p:blipFill rotWithShape="1">
          <a:blip r:embed="rId4">
            <a:alphaModFix/>
          </a:blip>
          <a:srcRect/>
          <a:stretch/>
        </p:blipFill>
        <p:spPr>
          <a:xfrm>
            <a:off x="429768" y="3471531"/>
            <a:ext cx="2323213" cy="2323213"/>
          </a:xfrm>
          <a:prstGeom prst="rect">
            <a:avLst/>
          </a:prstGeom>
          <a:noFill/>
          <a:ln>
            <a:noFill/>
          </a:ln>
        </p:spPr>
      </p:pic>
      <p:pic>
        <p:nvPicPr>
          <p:cNvPr id="636" name="Google Shape;636;p53" descr="C:\Users\Georgia-Work\AppData\Roaming\Skype\georgia.aristidou\media_messaging\media_cache\^DD49E969C8C275A0BF0095F3F01442BBA23C6B6D6D2A977CE4^pimgpsh_fullsize_distr.jpg"/>
          <p:cNvPicPr preferRelativeResize="0"/>
          <p:nvPr/>
        </p:nvPicPr>
        <p:blipFill rotWithShape="1">
          <a:blip r:embed="rId5">
            <a:alphaModFix/>
          </a:blip>
          <a:srcRect/>
          <a:stretch/>
        </p:blipFill>
        <p:spPr>
          <a:xfrm>
            <a:off x="0" y="6344254"/>
            <a:ext cx="1684020" cy="495300"/>
          </a:xfrm>
          <a:prstGeom prst="rect">
            <a:avLst/>
          </a:prstGeom>
          <a:noFill/>
          <a:ln>
            <a:noFill/>
          </a:ln>
        </p:spPr>
      </p:pic>
      <p:pic>
        <p:nvPicPr>
          <p:cNvPr id="637" name="Google Shape;637;p53"/>
          <p:cNvPicPr preferRelativeResize="0"/>
          <p:nvPr/>
        </p:nvPicPr>
        <p:blipFill rotWithShape="1">
          <a:blip r:embed="rId4">
            <a:alphaModFix/>
          </a:blip>
          <a:srcRect/>
          <a:stretch/>
        </p:blipFill>
        <p:spPr>
          <a:xfrm>
            <a:off x="7476818" y="1708146"/>
            <a:ext cx="3265071" cy="3265071"/>
          </a:xfrm>
          <a:prstGeom prst="rect">
            <a:avLst/>
          </a:prstGeom>
          <a:solidFill>
            <a:srgbClr val="203864"/>
          </a:solidFill>
          <a:ln>
            <a:noFill/>
          </a:ln>
        </p:spPr>
      </p:pic>
      <p:sp>
        <p:nvSpPr>
          <p:cNvPr id="638" name="Google Shape;638;p53"/>
          <p:cNvSpPr txBox="1"/>
          <p:nvPr/>
        </p:nvSpPr>
        <p:spPr>
          <a:xfrm>
            <a:off x="340474" y="2922021"/>
            <a:ext cx="5034783"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800"/>
              <a:buFont typeface="Calibri"/>
              <a:buNone/>
            </a:pPr>
            <a:r>
              <a:rPr lang="de-DE" sz="2800">
                <a:solidFill>
                  <a:srgbClr val="C01E24"/>
                </a:solidFill>
                <a:latin typeface="Calibri"/>
                <a:ea typeface="Calibri"/>
                <a:cs typeface="Calibri"/>
                <a:sym typeface="Calibri"/>
              </a:rPr>
              <a:t>Herzlichen Glückwunsch!</a:t>
            </a:r>
            <a:br>
              <a:rPr lang="de-DE" sz="2800">
                <a:solidFill>
                  <a:srgbClr val="C01E24"/>
                </a:solidFill>
                <a:latin typeface="Calibri"/>
                <a:ea typeface="Calibri"/>
                <a:cs typeface="Calibri"/>
                <a:sym typeface="Calibri"/>
              </a:rPr>
            </a:br>
            <a:r>
              <a:rPr lang="de-DE" sz="2800">
                <a:solidFill>
                  <a:srgbClr val="C01E24"/>
                </a:solidFill>
                <a:latin typeface="Calibri"/>
                <a:ea typeface="Calibri"/>
                <a:cs typeface="Calibri"/>
                <a:sym typeface="Calibri"/>
              </a:rPr>
              <a:t>Sie haben dieses Modul abgeschlossen!</a:t>
            </a:r>
            <a:endParaRPr/>
          </a:p>
        </p:txBody>
      </p:sp>
      <p:sp>
        <p:nvSpPr>
          <p:cNvPr id="639" name="Google Shape;639;p53"/>
          <p:cNvSpPr/>
          <p:nvPr/>
        </p:nvSpPr>
        <p:spPr>
          <a:xfrm>
            <a:off x="7324530" y="6238875"/>
            <a:ext cx="4863381" cy="721613"/>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de-DE" sz="900" b="0" i="0">
                <a:solidFill>
                  <a:srgbClr val="DDEAF6"/>
                </a:solidFill>
                <a:latin typeface="Calibri"/>
                <a:ea typeface="Calibri"/>
                <a:cs typeface="Calibri"/>
                <a:sym typeface="Calibri"/>
              </a:rPr>
              <a:t>Die Unterstützung der Europäischen Kommission für die Erstellung dieser Veröffentlichung stellt keine Billigung des Inhalts dar, der ausschließlich die Ansichten der Autoren widerspiegelt, und die Kommission kann nicht für eine etwaige Verwendung der darin enthaltenen Informationen verantwortlich gemacht werden.</a:t>
            </a:r>
            <a:endParaRPr sz="900">
              <a:solidFill>
                <a:srgbClr val="DDEAF6"/>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42" name="Google Shape;142;p5"/>
          <p:cNvSpPr txBox="1">
            <a:spLocks noGrp="1"/>
          </p:cNvSpPr>
          <p:nvPr>
            <p:ph type="title"/>
          </p:nvPr>
        </p:nvSpPr>
        <p:spPr>
          <a:xfrm>
            <a:off x="570032" y="1352412"/>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1E24"/>
              </a:buClr>
              <a:buSzPts val="2200"/>
              <a:buFont typeface="Calibri"/>
              <a:buNone/>
            </a:pPr>
            <a:r>
              <a:rPr lang="de-DE" sz="2200" b="1"/>
              <a:t>Zielsetzungen</a:t>
            </a:r>
            <a:endParaRPr/>
          </a:p>
        </p:txBody>
      </p:sp>
      <p:sp>
        <p:nvSpPr>
          <p:cNvPr id="143" name="Google Shape;143;p5"/>
          <p:cNvSpPr/>
          <p:nvPr/>
        </p:nvSpPr>
        <p:spPr>
          <a:xfrm>
            <a:off x="36957" y="348995"/>
            <a:ext cx="489461" cy="615675"/>
          </a:xfrm>
          <a:prstGeom prst="rect">
            <a:avLst/>
          </a:prstGeom>
          <a:solidFill>
            <a:srgbClr val="C01E2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4" name="Google Shape;144;p5"/>
          <p:cNvSpPr txBox="1"/>
          <p:nvPr/>
        </p:nvSpPr>
        <p:spPr>
          <a:xfrm>
            <a:off x="526419" y="348996"/>
            <a:ext cx="8471838" cy="613530"/>
          </a:xfrm>
          <a:prstGeom prst="rect">
            <a:avLst/>
          </a:prstGeom>
          <a:solidFill>
            <a:srgbClr val="203864"/>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2200"/>
              <a:buFont typeface="Calibri"/>
              <a:buNone/>
            </a:pPr>
            <a:r>
              <a:rPr lang="de-DE" sz="2200" b="1" i="0" u="none" strike="noStrike" cap="none" dirty="0">
                <a:solidFill>
                  <a:schemeClr val="lt1"/>
                </a:solidFill>
                <a:latin typeface="Calibri"/>
                <a:ea typeface="Calibri"/>
                <a:cs typeface="Calibri"/>
                <a:sym typeface="Calibri"/>
              </a:rPr>
              <a:t>Was ist digitale Gesundheitskompetenz?</a:t>
            </a:r>
            <a:endParaRPr dirty="0"/>
          </a:p>
        </p:txBody>
      </p:sp>
      <p:sp>
        <p:nvSpPr>
          <p:cNvPr id="145" name="Google Shape;145;p5"/>
          <p:cNvSpPr/>
          <p:nvPr/>
        </p:nvSpPr>
        <p:spPr>
          <a:xfrm>
            <a:off x="117332" y="438863"/>
            <a:ext cx="452368"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200" b="1" i="0" u="none" strike="noStrike" cap="none" dirty="0">
                <a:solidFill>
                  <a:schemeClr val="lt1"/>
                </a:solidFill>
                <a:latin typeface="Gill Sans"/>
                <a:ea typeface="Gill Sans"/>
                <a:cs typeface="Gill Sans"/>
                <a:sym typeface="Gill Sans"/>
              </a:rPr>
              <a:t>1 </a:t>
            </a:r>
            <a:endParaRPr sz="2200" b="1" dirty="0">
              <a:solidFill>
                <a:schemeClr val="lt1"/>
              </a:solidFill>
              <a:latin typeface="Gill Sans"/>
              <a:ea typeface="Gill Sans"/>
              <a:cs typeface="Gill Sans"/>
              <a:sym typeface="Gill Sans"/>
            </a:endParaRPr>
          </a:p>
        </p:txBody>
      </p:sp>
      <p:pic>
        <p:nvPicPr>
          <p:cNvPr id="146" name="Google Shape;146;p5" descr="Στόχος με συμπαγές γέμισμα"/>
          <p:cNvPicPr preferRelativeResize="0"/>
          <p:nvPr/>
        </p:nvPicPr>
        <p:blipFill rotWithShape="1">
          <a:blip r:embed="rId3">
            <a:alphaModFix/>
          </a:blip>
          <a:srcRect/>
          <a:stretch/>
        </p:blipFill>
        <p:spPr>
          <a:xfrm>
            <a:off x="8412367" y="2213810"/>
            <a:ext cx="3779633" cy="3779633"/>
          </a:xfrm>
          <a:prstGeom prst="rect">
            <a:avLst/>
          </a:prstGeom>
          <a:noFill/>
          <a:ln>
            <a:noFill/>
          </a:ln>
        </p:spPr>
      </p:pic>
      <p:grpSp>
        <p:nvGrpSpPr>
          <p:cNvPr id="16" name="Google Shape;138;p4"/>
          <p:cNvGrpSpPr/>
          <p:nvPr/>
        </p:nvGrpSpPr>
        <p:grpSpPr>
          <a:xfrm>
            <a:off x="769743" y="3241942"/>
            <a:ext cx="7943332" cy="1552964"/>
            <a:chOff x="199712" y="1198537"/>
            <a:chExt cx="7714071" cy="1552964"/>
          </a:xfrm>
        </p:grpSpPr>
        <p:sp>
          <p:nvSpPr>
            <p:cNvPr id="17" name="Google Shape;139;p4"/>
            <p:cNvSpPr/>
            <p:nvPr/>
          </p:nvSpPr>
          <p:spPr>
            <a:xfrm>
              <a:off x="199712" y="1198537"/>
              <a:ext cx="1546028" cy="1552964"/>
            </a:xfrm>
            <a:prstGeom prst="ellipse">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0;p4"/>
            <p:cNvSpPr/>
            <p:nvPr/>
          </p:nvSpPr>
          <p:spPr>
            <a:xfrm>
              <a:off x="503986" y="1510072"/>
              <a:ext cx="937480" cy="929895"/>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1;p4"/>
            <p:cNvSpPr/>
            <p:nvPr/>
          </p:nvSpPr>
          <p:spPr>
            <a:xfrm>
              <a:off x="1785477" y="1489781"/>
              <a:ext cx="2128788" cy="90312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2;p4"/>
            <p:cNvSpPr txBox="1"/>
            <p:nvPr/>
          </p:nvSpPr>
          <p:spPr>
            <a:xfrm>
              <a:off x="1785477" y="1489781"/>
              <a:ext cx="2128788" cy="903122"/>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1800">
                  <a:solidFill>
                    <a:schemeClr val="lt1"/>
                  </a:solidFill>
                  <a:latin typeface="Calibri"/>
                  <a:ea typeface="Calibri"/>
                  <a:cs typeface="Calibri"/>
                  <a:sym typeface="Calibri"/>
                </a:rPr>
                <a:t>Einführung in die Schulungsinhalte</a:t>
              </a:r>
              <a:endParaRPr/>
            </a:p>
          </p:txBody>
        </p:sp>
        <p:sp>
          <p:nvSpPr>
            <p:cNvPr id="21" name="Google Shape;143;p4"/>
            <p:cNvSpPr/>
            <p:nvPr/>
          </p:nvSpPr>
          <p:spPr>
            <a:xfrm>
              <a:off x="4117528" y="1232671"/>
              <a:ext cx="1502434" cy="1484697"/>
            </a:xfrm>
            <a:prstGeom prst="ellipse">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4;p4"/>
            <p:cNvSpPr/>
            <p:nvPr/>
          </p:nvSpPr>
          <p:spPr>
            <a:xfrm>
              <a:off x="4433039" y="1544457"/>
              <a:ext cx="871500" cy="861000"/>
            </a:xfrm>
            <a:prstGeom prst="rect">
              <a:avLst/>
            </a:pr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5;p4"/>
            <p:cNvSpPr/>
            <p:nvPr/>
          </p:nvSpPr>
          <p:spPr>
            <a:xfrm>
              <a:off x="5713546" y="1524695"/>
              <a:ext cx="2128788" cy="90312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6;p4"/>
            <p:cNvSpPr txBox="1"/>
            <p:nvPr/>
          </p:nvSpPr>
          <p:spPr>
            <a:xfrm>
              <a:off x="5713546" y="1524695"/>
              <a:ext cx="2200237" cy="903122"/>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1800" dirty="0" err="1">
                  <a:solidFill>
                    <a:schemeClr val="lt1"/>
                  </a:solidFill>
                  <a:latin typeface="Calibri"/>
                  <a:ea typeface="Calibri"/>
                  <a:cs typeface="Calibri"/>
                  <a:sym typeface="Calibri"/>
                </a:rPr>
                <a:t>Einführung</a:t>
              </a:r>
              <a:r>
                <a:rPr lang="en-US" sz="1800" dirty="0">
                  <a:solidFill>
                    <a:schemeClr val="lt1"/>
                  </a:solidFill>
                  <a:latin typeface="Calibri"/>
                  <a:ea typeface="Calibri"/>
                  <a:cs typeface="Calibri"/>
                  <a:sym typeface="Calibri"/>
                </a:rPr>
                <a:t> in die </a:t>
              </a:r>
              <a:r>
                <a:rPr lang="en-US" sz="1800" dirty="0" err="1">
                  <a:solidFill>
                    <a:schemeClr val="lt1"/>
                  </a:solidFill>
                  <a:latin typeface="Calibri"/>
                  <a:ea typeface="Calibri"/>
                  <a:cs typeface="Calibri"/>
                  <a:sym typeface="Calibri"/>
                </a:rPr>
                <a:t>wichtigsten</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Konzepte</a:t>
              </a:r>
              <a:r>
                <a:rPr lang="en-US" sz="1800" dirty="0">
                  <a:solidFill>
                    <a:schemeClr val="lt1"/>
                  </a:solidFill>
                  <a:latin typeface="Calibri"/>
                  <a:ea typeface="Calibri"/>
                  <a:cs typeface="Calibri"/>
                  <a:sym typeface="Calibri"/>
                </a:rPr>
                <a:t> der </a:t>
              </a:r>
              <a:r>
                <a:rPr lang="en-US" sz="1800" dirty="0" err="1">
                  <a:solidFill>
                    <a:schemeClr val="lt1"/>
                  </a:solidFill>
                  <a:latin typeface="Calibri"/>
                  <a:ea typeface="Calibri"/>
                  <a:cs typeface="Calibri"/>
                  <a:sym typeface="Calibri"/>
                </a:rPr>
                <a:t>digitalen</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Gesundheitskompetenz</a:t>
              </a:r>
              <a:endParaRPr dirty="0"/>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3" name="Google Shape;153;p6"/>
          <p:cNvPicPr preferRelativeResize="0"/>
          <p:nvPr/>
        </p:nvPicPr>
        <p:blipFill rotWithShape="1">
          <a:blip r:embed="rId3">
            <a:alphaModFix/>
          </a:blip>
          <a:srcRect/>
          <a:stretch/>
        </p:blipFill>
        <p:spPr>
          <a:xfrm>
            <a:off x="6872063" y="2274336"/>
            <a:ext cx="5087207" cy="3389345"/>
          </a:xfrm>
          <a:prstGeom prst="rect">
            <a:avLst/>
          </a:prstGeom>
          <a:noFill/>
          <a:ln>
            <a:noFill/>
          </a:ln>
        </p:spPr>
      </p:pic>
      <p:sp>
        <p:nvSpPr>
          <p:cNvPr id="154" name="Google Shape;154;p6"/>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de-DE"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Quelle </a:t>
            </a:r>
            <a:r>
              <a:rPr lang="de-DE" sz="1200">
                <a:solidFill>
                  <a:schemeClr val="dk1"/>
                </a:solidFill>
                <a:latin typeface="Calibri"/>
                <a:ea typeface="Calibri"/>
                <a:cs typeface="Calibri"/>
                <a:sym typeface="Calibri"/>
              </a:rPr>
              <a:t>| </a:t>
            </a:r>
            <a:r>
              <a:rPr lang="de-DE" sz="12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 Lizenz</a:t>
            </a:r>
            <a:endParaRPr sz="1200">
              <a:solidFill>
                <a:schemeClr val="dk1"/>
              </a:solidFill>
              <a:latin typeface="Calibri"/>
              <a:ea typeface="Calibri"/>
              <a:cs typeface="Calibri"/>
              <a:sym typeface="Calibri"/>
            </a:endParaRPr>
          </a:p>
        </p:txBody>
      </p:sp>
      <p:sp>
        <p:nvSpPr>
          <p:cNvPr id="155" name="Google Shape;155;p6"/>
          <p:cNvSpPr txBox="1">
            <a:spLocks noGrp="1"/>
          </p:cNvSpPr>
          <p:nvPr>
            <p:ph type="title"/>
          </p:nvPr>
        </p:nvSpPr>
        <p:spPr>
          <a:xfrm>
            <a:off x="536509" y="1352412"/>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1E24"/>
              </a:buClr>
              <a:buSzPts val="2200"/>
              <a:buFont typeface="Calibri"/>
              <a:buNone/>
            </a:pPr>
            <a:r>
              <a:rPr lang="de-DE" dirty="0"/>
              <a:t>Kompetenzen</a:t>
            </a:r>
            <a:endParaRPr dirty="0"/>
          </a:p>
        </p:txBody>
      </p:sp>
      <p:sp>
        <p:nvSpPr>
          <p:cNvPr id="156" name="Google Shape;156;p6"/>
          <p:cNvSpPr/>
          <p:nvPr/>
        </p:nvSpPr>
        <p:spPr>
          <a:xfrm>
            <a:off x="36957" y="348995"/>
            <a:ext cx="489461" cy="615675"/>
          </a:xfrm>
          <a:prstGeom prst="rect">
            <a:avLst/>
          </a:prstGeom>
          <a:solidFill>
            <a:srgbClr val="C01E2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7" name="Google Shape;157;p6"/>
          <p:cNvSpPr txBox="1"/>
          <p:nvPr/>
        </p:nvSpPr>
        <p:spPr>
          <a:xfrm>
            <a:off x="526419" y="348996"/>
            <a:ext cx="8471838" cy="613530"/>
          </a:xfrm>
          <a:prstGeom prst="rect">
            <a:avLst/>
          </a:prstGeom>
          <a:solidFill>
            <a:srgbClr val="203864"/>
          </a:solidFill>
          <a:ln>
            <a:noFill/>
          </a:ln>
        </p:spPr>
        <p:txBody>
          <a:bodyPr spcFirstLastPara="1" wrap="square" lIns="91425" tIns="45700" rIns="91425" bIns="45700" anchor="ctr" anchorCtr="0">
            <a:normAutofit/>
          </a:bodyPr>
          <a:lstStyle/>
          <a:p>
            <a:pPr lvl="0">
              <a:lnSpc>
                <a:spcPct val="90000"/>
              </a:lnSpc>
              <a:buClr>
                <a:schemeClr val="lt1"/>
              </a:buClr>
              <a:buSzPts val="2200"/>
            </a:pPr>
            <a:r>
              <a:rPr lang="en-US" sz="2200" b="1" dirty="0">
                <a:solidFill>
                  <a:schemeClr val="lt1"/>
                </a:solidFill>
                <a:latin typeface="Calibri"/>
                <a:ea typeface="Calibri"/>
                <a:cs typeface="Calibri"/>
                <a:sym typeface="Calibri"/>
              </a:rPr>
              <a:t>Was ist </a:t>
            </a:r>
            <a:r>
              <a:rPr lang="en-US" sz="2200" b="1" dirty="0" err="1">
                <a:solidFill>
                  <a:schemeClr val="lt1"/>
                </a:solidFill>
                <a:latin typeface="Calibri"/>
                <a:ea typeface="Calibri"/>
                <a:cs typeface="Calibri"/>
                <a:sym typeface="Calibri"/>
              </a:rPr>
              <a:t>digitale</a:t>
            </a:r>
            <a:r>
              <a:rPr lang="en-US" sz="2200" b="1" dirty="0">
                <a:solidFill>
                  <a:schemeClr val="lt1"/>
                </a:solidFill>
                <a:latin typeface="Calibri"/>
                <a:ea typeface="Calibri"/>
                <a:cs typeface="Calibri"/>
                <a:sym typeface="Calibri"/>
              </a:rPr>
              <a:t> </a:t>
            </a:r>
            <a:r>
              <a:rPr lang="en-US" sz="2200" b="1" dirty="0" err="1">
                <a:solidFill>
                  <a:schemeClr val="lt1"/>
                </a:solidFill>
                <a:latin typeface="Calibri"/>
                <a:ea typeface="Calibri"/>
                <a:cs typeface="Calibri"/>
                <a:sym typeface="Calibri"/>
              </a:rPr>
              <a:t>Gesundheitskompetenz</a:t>
            </a:r>
            <a:r>
              <a:rPr lang="en-US" sz="2200" b="1" dirty="0">
                <a:solidFill>
                  <a:schemeClr val="lt1"/>
                </a:solidFill>
                <a:latin typeface="Calibri"/>
                <a:ea typeface="Calibri"/>
                <a:cs typeface="Calibri"/>
                <a:sym typeface="Calibri"/>
              </a:rPr>
              <a:t>?</a:t>
            </a:r>
            <a:endParaRPr lang="en-US" sz="2400" dirty="0"/>
          </a:p>
        </p:txBody>
      </p:sp>
      <p:sp>
        <p:nvSpPr>
          <p:cNvPr id="158" name="Google Shape;158;p6"/>
          <p:cNvSpPr/>
          <p:nvPr/>
        </p:nvSpPr>
        <p:spPr>
          <a:xfrm>
            <a:off x="117332" y="438863"/>
            <a:ext cx="452368"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200" b="1" dirty="0">
                <a:solidFill>
                  <a:schemeClr val="lt1"/>
                </a:solidFill>
                <a:latin typeface="Gill Sans"/>
                <a:ea typeface="Gill Sans"/>
                <a:cs typeface="Gill Sans"/>
                <a:sym typeface="Gill Sans"/>
              </a:rPr>
              <a:t>1 </a:t>
            </a:r>
            <a:endParaRPr sz="2200" b="1" dirty="0">
              <a:solidFill>
                <a:schemeClr val="lt1"/>
              </a:solidFill>
              <a:latin typeface="Gill Sans"/>
              <a:ea typeface="Gill Sans"/>
              <a:cs typeface="Gill Sans"/>
              <a:sym typeface="Gill Sans"/>
            </a:endParaRPr>
          </a:p>
        </p:txBody>
      </p:sp>
      <p:sp>
        <p:nvSpPr>
          <p:cNvPr id="10" name="Google Shape;157;p5"/>
          <p:cNvSpPr txBox="1">
            <a:spLocks/>
          </p:cNvSpPr>
          <p:nvPr/>
        </p:nvSpPr>
        <p:spPr>
          <a:xfrm>
            <a:off x="570032" y="2360645"/>
            <a:ext cx="6390605" cy="363279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lt1"/>
              </a:buClr>
              <a:buSzPts val="2400"/>
              <a:buFont typeface="Calibri"/>
              <a:buChar char="▪"/>
              <a:defRPr sz="2400" b="0" i="0" u="none" strike="noStrike" cap="none">
                <a:solidFill>
                  <a:schemeClr val="lt1"/>
                </a:solidFill>
                <a:latin typeface="Calibri"/>
                <a:ea typeface="Calibri"/>
                <a:cs typeface="Calibri"/>
                <a:sym typeface="Calibri"/>
              </a:defRPr>
            </a:lvl1pPr>
            <a:lvl2pPr marL="914400" marR="0" lvl="1" indent="-396240" algn="l" rtl="0">
              <a:lnSpc>
                <a:spcPct val="100000"/>
              </a:lnSpc>
              <a:spcBef>
                <a:spcPts val="600"/>
              </a:spcBef>
              <a:spcAft>
                <a:spcPts val="0"/>
              </a:spcAft>
              <a:buClr>
                <a:schemeClr val="lt1"/>
              </a:buClr>
              <a:buSzPts val="2640"/>
              <a:buFont typeface="Calibri"/>
              <a:buChar char="▪"/>
              <a:defRPr sz="2200" b="0" i="0" u="none" strike="noStrike" cap="none">
                <a:solidFill>
                  <a:schemeClr val="lt1"/>
                </a:solidFill>
                <a:latin typeface="Calibri"/>
                <a:ea typeface="Calibri"/>
                <a:cs typeface="Calibri"/>
                <a:sym typeface="Calibri"/>
              </a:defRPr>
            </a:lvl2pPr>
            <a:lvl3pPr marL="1371600" marR="0" lvl="2" indent="-355600" algn="l" rtl="0">
              <a:lnSpc>
                <a:spcPct val="100000"/>
              </a:lnSpc>
              <a:spcBef>
                <a:spcPts val="600"/>
              </a:spcBef>
              <a:spcAft>
                <a:spcPts val="0"/>
              </a:spcAft>
              <a:buClr>
                <a:schemeClr val="lt1"/>
              </a:buClr>
              <a:buSzPts val="2000"/>
              <a:buFont typeface="Calibri"/>
              <a:buChar char="▪"/>
              <a:defRPr sz="20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600"/>
              </a:spcBef>
              <a:spcAft>
                <a:spcPts val="0"/>
              </a:spcAft>
              <a:buClr>
                <a:schemeClr val="lt1"/>
              </a:buClr>
              <a:buSzPts val="2000"/>
              <a:buFont typeface="Calibri"/>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600"/>
              </a:spcBef>
              <a:spcAft>
                <a:spcPts val="0"/>
              </a:spcAft>
              <a:buClr>
                <a:schemeClr val="lt1"/>
              </a:buClr>
              <a:buSzPts val="2000"/>
              <a:buFont typeface="Calibri"/>
              <a:buChar char="▪"/>
              <a:defRPr sz="20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lnSpc>
                <a:spcPct val="150000"/>
              </a:lnSpc>
              <a:spcBef>
                <a:spcPts val="0"/>
              </a:spcBef>
              <a:buClr>
                <a:srgbClr val="C01E24"/>
              </a:buClr>
              <a:buSzPts val="2000"/>
              <a:buFont typeface="Calibri"/>
              <a:buChar char="✔"/>
            </a:pPr>
            <a:r>
              <a:rPr lang="en-US" sz="2000" dirty="0" err="1"/>
              <a:t>Erklärung</a:t>
            </a:r>
            <a:r>
              <a:rPr lang="en-US" sz="2000" dirty="0"/>
              <a:t> des </a:t>
            </a:r>
            <a:r>
              <a:rPr lang="en-US" sz="2000" dirty="0" err="1"/>
              <a:t>Konzeptes</a:t>
            </a:r>
            <a:r>
              <a:rPr lang="en-US" sz="2000" dirty="0"/>
              <a:t> der </a:t>
            </a:r>
            <a:r>
              <a:rPr lang="en-US" sz="2000" dirty="0" err="1"/>
              <a:t>digitalen</a:t>
            </a:r>
            <a:r>
              <a:rPr lang="en-US" sz="2000" dirty="0"/>
              <a:t> </a:t>
            </a:r>
            <a:r>
              <a:rPr lang="en-US" sz="2000" dirty="0" err="1"/>
              <a:t>Gesundheitskompetenz</a:t>
            </a:r>
            <a:r>
              <a:rPr lang="en-US" sz="2000" dirty="0"/>
              <a:t> (</a:t>
            </a:r>
            <a:r>
              <a:rPr lang="en-US" sz="2000" dirty="0" err="1"/>
              <a:t>für</a:t>
            </a:r>
            <a:r>
              <a:rPr lang="en-US" sz="2000" dirty="0"/>
              <a:t> </a:t>
            </a:r>
            <a:r>
              <a:rPr lang="en-US" sz="2000" dirty="0" err="1"/>
              <a:t>Migrant:innen</a:t>
            </a:r>
            <a:r>
              <a:rPr lang="en-US" sz="2000" dirty="0"/>
              <a:t>, </a:t>
            </a:r>
            <a:r>
              <a:rPr lang="en-US" sz="2000" dirty="0" err="1"/>
              <a:t>Sozialarbeiter:innen</a:t>
            </a:r>
            <a:r>
              <a:rPr lang="en-US" sz="2000" dirty="0"/>
              <a:t>, </a:t>
            </a:r>
            <a:r>
              <a:rPr lang="en-US" sz="2000" dirty="0" err="1"/>
              <a:t>Gesundheitsfachkräfte</a:t>
            </a:r>
            <a:r>
              <a:rPr lang="en-US" sz="2000" dirty="0"/>
              <a:t>)</a:t>
            </a:r>
            <a:endParaRPr lang="en-US" dirty="0"/>
          </a:p>
          <a:p>
            <a:pPr marL="228600" indent="-228600">
              <a:lnSpc>
                <a:spcPct val="150000"/>
              </a:lnSpc>
              <a:spcBef>
                <a:spcPts val="1800"/>
              </a:spcBef>
              <a:buClr>
                <a:srgbClr val="C01E24"/>
              </a:buClr>
              <a:buSzPts val="2000"/>
              <a:buFont typeface="Calibri"/>
              <a:buChar char="✔"/>
            </a:pPr>
            <a:r>
              <a:rPr lang="en-US" sz="2000" dirty="0" err="1"/>
              <a:t>Sensibilisierung</a:t>
            </a:r>
            <a:r>
              <a:rPr lang="en-US" sz="2000" dirty="0"/>
              <a:t> </a:t>
            </a:r>
            <a:r>
              <a:rPr lang="en-US" sz="2000" dirty="0" err="1"/>
              <a:t>für</a:t>
            </a:r>
            <a:r>
              <a:rPr lang="en-US" sz="2000" dirty="0"/>
              <a:t> die </a:t>
            </a:r>
            <a:r>
              <a:rPr lang="en-US" sz="2000" dirty="0" err="1"/>
              <a:t>Bedeutung</a:t>
            </a:r>
            <a:r>
              <a:rPr lang="en-US" sz="2000" dirty="0"/>
              <a:t> der </a:t>
            </a:r>
            <a:r>
              <a:rPr lang="en-US" sz="2000" dirty="0" err="1"/>
              <a:t>digitalen</a:t>
            </a:r>
            <a:r>
              <a:rPr lang="en-US" sz="2000" dirty="0"/>
              <a:t> </a:t>
            </a:r>
            <a:r>
              <a:rPr lang="en-US" sz="2000" dirty="0" err="1"/>
              <a:t>Gesundheitskompetenz</a:t>
            </a:r>
            <a:r>
              <a:rPr lang="en-US" sz="2000" dirty="0"/>
              <a:t> </a:t>
            </a:r>
            <a:r>
              <a:rPr lang="en-US" sz="2000" dirty="0" err="1"/>
              <a:t>für</a:t>
            </a:r>
            <a:r>
              <a:rPr lang="en-US" sz="2000" dirty="0"/>
              <a:t> die Gesundheit von </a:t>
            </a:r>
            <a:r>
              <a:rPr lang="en-US" sz="2000" dirty="0" err="1"/>
              <a:t>Migrant:innen</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1E24"/>
              </a:buClr>
              <a:buSzPts val="2000"/>
              <a:buFont typeface="Calibri"/>
              <a:buNone/>
            </a:pPr>
            <a:r>
              <a:rPr lang="de-DE" sz="2700" dirty="0">
                <a:solidFill>
                  <a:srgbClr val="C01E24"/>
                </a:solidFill>
              </a:rPr>
              <a:t>Aktivität 1.1.1</a:t>
            </a:r>
            <a:br>
              <a:rPr lang="de-DE" dirty="0">
                <a:solidFill>
                  <a:srgbClr val="C01E24"/>
                </a:solidFill>
              </a:rPr>
            </a:br>
            <a:r>
              <a:rPr lang="de-DE" dirty="0">
                <a:solidFill>
                  <a:srgbClr val="C01E24"/>
                </a:solidFill>
              </a:rPr>
              <a:t>Einführung </a:t>
            </a:r>
            <a:endParaRPr dirty="0">
              <a:solidFill>
                <a:srgbClr val="C01E24"/>
              </a:solidFill>
            </a:endParaRPr>
          </a:p>
        </p:txBody>
      </p:sp>
      <p:sp>
        <p:nvSpPr>
          <p:cNvPr id="165" name="Google Shape;165;p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de-DE" sz="2200" dirty="0"/>
              <a:t>Inhalt</a:t>
            </a:r>
            <a:endParaRPr dirty="0"/>
          </a:p>
        </p:txBody>
      </p:sp>
      <p:pic>
        <p:nvPicPr>
          <p:cNvPr id="174" name="Google Shape;174;p7" descr="Ομιλία περίγραμμα"/>
          <p:cNvPicPr preferRelativeResize="0"/>
          <p:nvPr/>
        </p:nvPicPr>
        <p:blipFill rotWithShape="1">
          <a:blip r:embed="rId3">
            <a:alphaModFix/>
          </a:blip>
          <a:srcRect/>
          <a:stretch/>
        </p:blipFill>
        <p:spPr>
          <a:xfrm>
            <a:off x="6839789" y="1392675"/>
            <a:ext cx="3958468" cy="3958468"/>
          </a:xfrm>
          <a:prstGeom prst="rect">
            <a:avLst/>
          </a:prstGeom>
          <a:noFill/>
          <a:ln>
            <a:noFill/>
          </a:ln>
        </p:spPr>
      </p:pic>
      <p:sp>
        <p:nvSpPr>
          <p:cNvPr id="13" name="Google Shape;166;p7"/>
          <p:cNvSpPr txBox="1">
            <a:spLocks noGrp="1"/>
          </p:cNvSpPr>
          <p:nvPr>
            <p:ph type="body" idx="2"/>
          </p:nvPr>
        </p:nvSpPr>
        <p:spPr>
          <a:xfrm>
            <a:off x="617621" y="2849843"/>
            <a:ext cx="5937120" cy="4008158"/>
          </a:xfrm>
          <a:prstGeom prst="rect">
            <a:avLst/>
          </a:prstGeom>
          <a:noFill/>
          <a:ln>
            <a:noFill/>
          </a:ln>
        </p:spPr>
        <p:txBody>
          <a:bodyPr spcFirstLastPara="1" wrap="square" lIns="91425" tIns="45700" rIns="91425" bIns="45700" anchor="t" anchorCtr="0">
            <a:normAutofit/>
          </a:bodyPr>
          <a:lstStyle/>
          <a:p>
            <a:pPr marL="342900" indent="-342900">
              <a:lnSpc>
                <a:spcPct val="120000"/>
              </a:lnSpc>
              <a:spcBef>
                <a:spcPts val="1200"/>
              </a:spcBef>
              <a:buSzPts val="2000"/>
            </a:pPr>
            <a:r>
              <a:rPr lang="de-DE" sz="2000" dirty="0"/>
              <a:t>Im folgenden Modul folgt zunächst eine kurze Erläuterung des Erasmus+ Programms sowie die Vorstellung der Struktur und des Inhalts des Trainingsprogramms von MIG-DHL. Im Anschluss gibt es einen ersten Einblick in das Konzept der </a:t>
            </a:r>
            <a:r>
              <a:rPr lang="de-DE" sz="2000" b="1" dirty="0"/>
              <a:t>digitalen Gesundheitskompetenz.</a:t>
            </a:r>
            <a:endParaRPr sz="2000" dirty="0"/>
          </a:p>
        </p:txBody>
      </p:sp>
      <p:sp>
        <p:nvSpPr>
          <p:cNvPr id="14" name="Google Shape;164;p7"/>
          <p:cNvSpPr txBox="1"/>
          <p:nvPr/>
        </p:nvSpPr>
        <p:spPr>
          <a:xfrm>
            <a:off x="7802811" y="2844225"/>
            <a:ext cx="2419255"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Calibri"/>
              <a:buNone/>
            </a:pPr>
            <a:r>
              <a:rPr lang="de-DE" sz="3200" b="0" i="0" u="none" strike="noStrike" cap="none" dirty="0" err="1">
                <a:solidFill>
                  <a:srgbClr val="203864"/>
                </a:solidFill>
                <a:latin typeface="Calibri"/>
                <a:ea typeface="Calibri"/>
                <a:cs typeface="Calibri"/>
                <a:sym typeface="Calibri"/>
              </a:rPr>
              <a:t>Let’s</a:t>
            </a:r>
            <a:r>
              <a:rPr lang="de-DE" sz="3200" b="0" i="0" u="none" strike="noStrike" cap="none" dirty="0">
                <a:solidFill>
                  <a:srgbClr val="203864"/>
                </a:solidFill>
                <a:latin typeface="Calibri"/>
                <a:ea typeface="Calibri"/>
                <a:cs typeface="Calibri"/>
                <a:sym typeface="Calibri"/>
              </a:rPr>
              <a:t> </a:t>
            </a:r>
            <a:r>
              <a:rPr lang="de-DE" sz="3200" b="0" i="0" u="none" strike="noStrike" cap="none" dirty="0" err="1">
                <a:solidFill>
                  <a:srgbClr val="203864"/>
                </a:solidFill>
                <a:latin typeface="Calibri"/>
                <a:ea typeface="Calibri"/>
                <a:cs typeface="Calibri"/>
                <a:sym typeface="Calibri"/>
              </a:rPr>
              <a:t>start</a:t>
            </a:r>
            <a:r>
              <a:rPr lang="de-DE" sz="3200" b="0" i="0" u="none" strike="noStrike" cap="none" dirty="0">
                <a:solidFill>
                  <a:srgbClr val="203864"/>
                </a:solidFill>
                <a:latin typeface="Calibri"/>
                <a:ea typeface="Calibri"/>
                <a:cs typeface="Calibri"/>
                <a:sym typeface="Calibri"/>
              </a:rPr>
              <a:t> …</a:t>
            </a:r>
            <a:endParaRPr sz="3200" b="0" i="0" u="none" strike="noStrike" cap="none" dirty="0">
              <a:solidFill>
                <a:srgbClr val="203864"/>
              </a:solidFill>
              <a:latin typeface="Calibri"/>
              <a:ea typeface="Calibri"/>
              <a:cs typeface="Calibri"/>
              <a:sym typeface="Calibri"/>
            </a:endParaRPr>
          </a:p>
        </p:txBody>
      </p:sp>
      <p:sp>
        <p:nvSpPr>
          <p:cNvPr id="12" name="Google Shape;168;p7">
            <a:extLst>
              <a:ext uri="{FF2B5EF4-FFF2-40B4-BE49-F238E27FC236}">
                <a16:creationId xmlns:a16="http://schemas.microsoft.com/office/drawing/2014/main" id="{EA2952F8-2E64-1ED9-6C8A-1724B4348579}"/>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latin typeface="Calibri"/>
                <a:cs typeface="Calibri"/>
                <a:sym typeface="Calibri"/>
              </a:rPr>
              <a:t>1.1.1</a:t>
            </a:r>
            <a:endParaRPr sz="2000" dirty="0">
              <a:solidFill>
                <a:srgbClr val="C01E24"/>
              </a:solidFill>
              <a:latin typeface="Calibri"/>
              <a:cs typeface="Calibri"/>
              <a:sym typeface="Calibri"/>
            </a:endParaRPr>
          </a:p>
        </p:txBody>
      </p:sp>
      <p:sp>
        <p:nvSpPr>
          <p:cNvPr id="15" name="Google Shape;168;p7">
            <a:extLst>
              <a:ext uri="{FF2B5EF4-FFF2-40B4-BE49-F238E27FC236}">
                <a16:creationId xmlns:a16="http://schemas.microsoft.com/office/drawing/2014/main" id="{4F100E73-422B-E57D-6534-C8F4241361B8}"/>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1.1.2</a:t>
            </a:r>
            <a:endParaRPr sz="1800" dirty="0">
              <a:solidFill>
                <a:schemeClr val="lt1"/>
              </a:solidFill>
              <a:latin typeface="Calibri"/>
              <a:cs typeface="Calibri"/>
              <a:sym typeface="Calibri"/>
            </a:endParaRPr>
          </a:p>
        </p:txBody>
      </p:sp>
      <p:sp>
        <p:nvSpPr>
          <p:cNvPr id="16" name="Google Shape;168;p7">
            <a:extLst>
              <a:ext uri="{FF2B5EF4-FFF2-40B4-BE49-F238E27FC236}">
                <a16:creationId xmlns:a16="http://schemas.microsoft.com/office/drawing/2014/main" id="{F23C8B58-ACAD-FBC9-B154-D64A30784F8C}"/>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1.1.3</a:t>
            </a:r>
            <a:endParaRPr sz="1800" dirty="0">
              <a:solidFill>
                <a:schemeClr val="lt1"/>
              </a:solidFill>
              <a:latin typeface="Calibri"/>
              <a:cs typeface="Calibri"/>
              <a:sym typeface="Calibri"/>
            </a:endParaRPr>
          </a:p>
        </p:txBody>
      </p:sp>
      <p:sp>
        <p:nvSpPr>
          <p:cNvPr id="17" name="Google Shape;168;p7">
            <a:extLst>
              <a:ext uri="{FF2B5EF4-FFF2-40B4-BE49-F238E27FC236}">
                <a16:creationId xmlns:a16="http://schemas.microsoft.com/office/drawing/2014/main" id="{55D3C7D3-CA26-3CF0-3EEF-D02BD5A977AA}"/>
              </a:ext>
            </a:extLst>
          </p:cNvPr>
          <p:cNvSpPr/>
          <p:nvPr/>
        </p:nvSpPr>
        <p:spPr>
          <a:xfrm>
            <a:off x="11469624" y="372040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1.1.4</a:t>
            </a:r>
            <a:endParaRPr sz="1800" dirty="0">
              <a:solidFill>
                <a:schemeClr val="lt1"/>
              </a:solidFill>
              <a:latin typeface="Calibri"/>
              <a:cs typeface="Calibri"/>
              <a:sym typeface="Calibri"/>
            </a:endParaRPr>
          </a:p>
        </p:txBody>
      </p:sp>
      <p:sp>
        <p:nvSpPr>
          <p:cNvPr id="18" name="Google Shape;168;p7">
            <a:extLst>
              <a:ext uri="{FF2B5EF4-FFF2-40B4-BE49-F238E27FC236}">
                <a16:creationId xmlns:a16="http://schemas.microsoft.com/office/drawing/2014/main" id="{5EF55DB0-438D-348B-DFD8-BA890E574A13}"/>
              </a:ext>
            </a:extLst>
          </p:cNvPr>
          <p:cNvSpPr/>
          <p:nvPr/>
        </p:nvSpPr>
        <p:spPr>
          <a:xfrm>
            <a:off x="11469624" y="4384935"/>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1.1.5</a:t>
            </a:r>
            <a:endParaRPr sz="1800" dirty="0">
              <a:solidFill>
                <a:schemeClr val="lt1"/>
              </a:solidFill>
              <a:latin typeface="Calibri"/>
              <a:cs typeface="Calibri"/>
              <a:sym typeface="Calibri"/>
            </a:endParaRPr>
          </a:p>
        </p:txBody>
      </p:sp>
      <p:sp>
        <p:nvSpPr>
          <p:cNvPr id="19" name="Google Shape;168;p7">
            <a:extLst>
              <a:ext uri="{FF2B5EF4-FFF2-40B4-BE49-F238E27FC236}">
                <a16:creationId xmlns:a16="http://schemas.microsoft.com/office/drawing/2014/main" id="{2B722AEB-F4A1-E53D-2D38-DCD9470A3989}"/>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1.1</a:t>
            </a:r>
            <a:endParaRPr sz="2000" dirty="0">
              <a:solidFill>
                <a:srgbClr val="203864"/>
              </a:solidFill>
              <a:latin typeface="Calibri"/>
              <a:cs typeface="Calibri"/>
              <a:sym typeface="Calibri"/>
            </a:endParaRPr>
          </a:p>
        </p:txBody>
      </p:sp>
    </p:spTree>
    <p:extLst>
      <p:ext uri="{BB962C8B-B14F-4D97-AF65-F5344CB8AC3E}">
        <p14:creationId xmlns:p14="http://schemas.microsoft.com/office/powerpoint/2010/main" val="307848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2" name="Τίτλος 1">
            <a:extLst>
              <a:ext uri="{FF2B5EF4-FFF2-40B4-BE49-F238E27FC236}">
                <a16:creationId xmlns:a16="http://schemas.microsoft.com/office/drawing/2014/main" id="{26B5F889-A8E8-4D6A-B3B1-915F662110A8}"/>
              </a:ext>
            </a:extLst>
          </p:cNvPr>
          <p:cNvSpPr>
            <a:spLocks noGrp="1"/>
          </p:cNvSpPr>
          <p:nvPr>
            <p:ph type="title"/>
          </p:nvPr>
        </p:nvSpPr>
        <p:spPr/>
        <p:txBody>
          <a:bodyPr>
            <a:normAutofit/>
          </a:bodyPr>
          <a:lstStyle/>
          <a:p>
            <a:r>
              <a:rPr lang="en-GB" dirty="0"/>
              <a:t>Das </a:t>
            </a:r>
            <a:r>
              <a:rPr lang="en-GB" dirty="0" err="1"/>
              <a:t>Programm </a:t>
            </a:r>
            <a:r>
              <a:rPr lang="en-GB" dirty="0"/>
              <a:t>Erasmus+</a:t>
            </a:r>
          </a:p>
        </p:txBody>
      </p:sp>
      <p:sp>
        <p:nvSpPr>
          <p:cNvPr id="179" name="Google Shape;179;p7"/>
          <p:cNvSpPr txBox="1">
            <a:spLocks noGrp="1"/>
          </p:cNvSpPr>
          <p:nvPr>
            <p:ph type="body" idx="1"/>
          </p:nvPr>
        </p:nvSpPr>
        <p:spPr>
          <a:xfrm>
            <a:off x="5531224" y="1735732"/>
            <a:ext cx="6660776" cy="4865977"/>
          </a:xfrm>
          <a:prstGeom prst="rect">
            <a:avLst/>
          </a:prstGeom>
          <a:noFill/>
          <a:ln>
            <a:noFill/>
          </a:ln>
        </p:spPr>
        <p:txBody>
          <a:bodyPr spcFirstLastPara="1" wrap="square" lIns="91425" tIns="45700" rIns="91425" bIns="45700" anchor="t" anchorCtr="0">
            <a:normAutofit/>
          </a:bodyPr>
          <a:lstStyle/>
          <a:p>
            <a:pPr marL="342900" indent="-342900">
              <a:lnSpc>
                <a:spcPct val="120000"/>
              </a:lnSpc>
              <a:spcBef>
                <a:spcPts val="0"/>
              </a:spcBef>
            </a:pPr>
            <a:r>
              <a:rPr lang="de-DE" dirty="0"/>
              <a:t>Das folgende Video gibt einen guten Überblick über das Erasmus+  Programm der K2-Strategiepartnerschaft:</a:t>
            </a:r>
          </a:p>
          <a:p>
            <a:pPr marL="457200" lvl="1" indent="0">
              <a:lnSpc>
                <a:spcPct val="120000"/>
              </a:lnSpc>
              <a:spcBef>
                <a:spcPts val="0"/>
              </a:spcBef>
              <a:buNone/>
            </a:pPr>
            <a:r>
              <a:rPr lang="de-DE" dirty="0"/>
              <a:t>https://www.youtube.com/watch?v=LBVimDGB0cY</a:t>
            </a:r>
          </a:p>
          <a:p>
            <a:pPr marL="457200" lvl="1" indent="0">
              <a:lnSpc>
                <a:spcPct val="120000"/>
              </a:lnSpc>
              <a:spcBef>
                <a:spcPts val="0"/>
              </a:spcBef>
              <a:buNone/>
            </a:pPr>
            <a:endParaRPr dirty="0"/>
          </a:p>
        </p:txBody>
      </p:sp>
      <p:sp>
        <p:nvSpPr>
          <p:cNvPr id="182" name="Google Shape;182;p7"/>
          <p:cNvSpPr/>
          <p:nvPr/>
        </p:nvSpPr>
        <p:spPr>
          <a:xfrm>
            <a:off x="10783614" y="1"/>
            <a:ext cx="1408386" cy="378372"/>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rtl="0">
              <a:lnSpc>
                <a:spcPct val="80000"/>
              </a:lnSpc>
              <a:spcBef>
                <a:spcPts val="0"/>
              </a:spcBef>
              <a:spcAft>
                <a:spcPts val="0"/>
              </a:spcAft>
              <a:buNone/>
            </a:pPr>
            <a:r>
              <a:rPr lang="en-US" sz="1530" dirty="0">
                <a:solidFill>
                  <a:schemeClr val="lt1"/>
                </a:solidFill>
                <a:effectLst>
                  <a:outerShdw blurRad="38100" dist="38100" dir="2700000" algn="tl">
                    <a:srgbClr val="000000">
                      <a:alpha val="43137"/>
                    </a:srgbClr>
                  </a:outerShdw>
                </a:effectLst>
                <a:latin typeface="Arial"/>
                <a:ea typeface="Arial"/>
                <a:cs typeface="Arial"/>
                <a:sym typeface="Arial"/>
              </a:rPr>
              <a:t>1.1 </a:t>
            </a:r>
            <a:r>
              <a:rPr lang="en-US" sz="1530" dirty="0" err="1">
                <a:solidFill>
                  <a:schemeClr val="lt1"/>
                </a:solidFill>
                <a:effectLst>
                  <a:outerShdw blurRad="38100" dist="38100" dir="2700000" algn="tl">
                    <a:srgbClr val="000000">
                      <a:alpha val="43137"/>
                    </a:srgbClr>
                  </a:outerShdw>
                </a:effectLst>
                <a:latin typeface="Arial"/>
                <a:ea typeface="Arial"/>
                <a:cs typeface="Arial"/>
                <a:sym typeface="Arial"/>
              </a:rPr>
              <a:t>Einführung</a:t>
            </a:r>
            <a:endParaRPr sz="1275" dirty="0">
              <a:solidFill>
                <a:schemeClr val="lt1"/>
              </a:solidFill>
              <a:effectLst>
                <a:outerShdw blurRad="38100" dist="38100" dir="2700000" algn="tl">
                  <a:srgbClr val="000000">
                    <a:alpha val="43137"/>
                  </a:srgbClr>
                </a:outerShdw>
              </a:effectLst>
              <a:latin typeface="Arial"/>
              <a:ea typeface="Arial"/>
              <a:cs typeface="Arial"/>
              <a:sym typeface="Arial"/>
            </a:endParaRPr>
          </a:p>
        </p:txBody>
      </p:sp>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Quelle </a:t>
            </a:r>
            <a:r>
              <a:rPr lang="en-US" sz="1200" dirty="0">
                <a:solidFill>
                  <a:schemeClr val="dk1"/>
                </a:solidFill>
                <a:latin typeface="Calibri"/>
                <a:ea typeface="Calibri"/>
                <a:cs typeface="Calibri"/>
                <a:sym typeface="Calibri"/>
              </a:rPr>
              <a:t>|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Lizenz</a:t>
            </a:r>
            <a:endParaRPr sz="1200" dirty="0">
              <a:solidFill>
                <a:schemeClr val="dk1"/>
              </a:solidFill>
              <a:latin typeface="Calibri"/>
              <a:ea typeface="Calibri"/>
              <a:cs typeface="Calibri"/>
              <a:sym typeface="Calibri"/>
            </a:endParaRPr>
          </a:p>
        </p:txBody>
      </p:sp>
      <p:pic>
        <p:nvPicPr>
          <p:cNvPr id="10" name="Picture 6" descr="Videokamera Silhouet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8822" y="4168720"/>
            <a:ext cx="2445579" cy="2445579"/>
          </a:xfrm>
          <a:prstGeom prst="rect">
            <a:avLst/>
          </a:prstGeom>
          <a:solidFill>
            <a:schemeClr val="bg1">
              <a:lumMod val="95000"/>
            </a:schemeClr>
          </a:solidFill>
        </p:spPr>
      </p:pic>
      <p:pic>
        <p:nvPicPr>
          <p:cNvPr id="1026" name="Picture 2" descr="Programa europeo Erasmus + | Campus France">
            <a:extLst>
              <a:ext uri="{FF2B5EF4-FFF2-40B4-BE49-F238E27FC236}">
                <a16:creationId xmlns:a16="http://schemas.microsoft.com/office/drawing/2014/main" id="{685E8D02-6D49-40C5-BD9A-5DB6EA42B09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4434" b="31835"/>
          <a:stretch/>
        </p:blipFill>
        <p:spPr bwMode="auto">
          <a:xfrm>
            <a:off x="0" y="2218347"/>
            <a:ext cx="5753557" cy="1940741"/>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64;p7"/>
          <p:cNvSpPr txBox="1">
            <a:spLocks/>
          </p:cNvSpPr>
          <p:nvPr/>
        </p:nvSpPr>
        <p:spPr>
          <a:xfrm>
            <a:off x="1732027" y="1029364"/>
            <a:ext cx="10515600" cy="89317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2800"/>
              <a:buFont typeface="Calibri"/>
              <a:buNone/>
              <a:defRPr sz="28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endParaRPr lang="en-US" dirty="0">
              <a:solidFill>
                <a:srgbClr val="C01E24"/>
              </a:solidFill>
            </a:endParaRPr>
          </a:p>
        </p:txBody>
      </p:sp>
    </p:spTree>
    <p:extLst>
      <p:ext uri="{BB962C8B-B14F-4D97-AF65-F5344CB8AC3E}">
        <p14:creationId xmlns:p14="http://schemas.microsoft.com/office/powerpoint/2010/main" val="2943188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2" name="Τίτλος 1">
            <a:extLst>
              <a:ext uri="{FF2B5EF4-FFF2-40B4-BE49-F238E27FC236}">
                <a16:creationId xmlns:a16="http://schemas.microsoft.com/office/drawing/2014/main" id="{38E9BBC4-222A-4A35-BD66-410A3DB5D253}"/>
              </a:ext>
            </a:extLst>
          </p:cNvPr>
          <p:cNvSpPr>
            <a:spLocks noGrp="1"/>
          </p:cNvSpPr>
          <p:nvPr>
            <p:ph type="title"/>
          </p:nvPr>
        </p:nvSpPr>
        <p:spPr>
          <a:xfrm>
            <a:off x="371025" y="1044769"/>
            <a:ext cx="11059692" cy="605096"/>
          </a:xfrm>
        </p:spPr>
        <p:txBody>
          <a:bodyPr>
            <a:normAutofit/>
          </a:bodyPr>
          <a:lstStyle/>
          <a:p>
            <a:r>
              <a:rPr lang="en-US" dirty="0"/>
              <a:t>Überblick über das Projekt - die Materialien</a:t>
            </a:r>
            <a:endParaRPr lang="en-GB" dirty="0"/>
          </a:p>
        </p:txBody>
      </p:sp>
      <p:sp>
        <p:nvSpPr>
          <p:cNvPr id="38" name="Google Shape;182;p7">
            <a:extLst>
              <a:ext uri="{FF2B5EF4-FFF2-40B4-BE49-F238E27FC236}">
                <a16:creationId xmlns:a16="http://schemas.microsoft.com/office/drawing/2014/main" id="{123B3487-EC3E-4084-A02F-0D2BEBDC187A}"/>
              </a:ext>
            </a:extLst>
          </p:cNvPr>
          <p:cNvSpPr/>
          <p:nvPr/>
        </p:nvSpPr>
        <p:spPr>
          <a:xfrm>
            <a:off x="10310648" y="0"/>
            <a:ext cx="1881352" cy="440358"/>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dirty="0">
                <a:solidFill>
                  <a:schemeClr val="lt1"/>
                </a:solidFill>
                <a:effectLst>
                  <a:outerShdw blurRad="38100" dist="38100" dir="2700000" algn="tl">
                    <a:srgbClr val="000000">
                      <a:alpha val="43137"/>
                    </a:srgbClr>
                  </a:outerShdw>
                </a:effectLst>
                <a:latin typeface="Arial"/>
                <a:ea typeface="Arial"/>
                <a:cs typeface="Arial"/>
                <a:sym typeface="Arial"/>
              </a:rPr>
              <a:t>1.1 </a:t>
            </a:r>
            <a:r>
              <a:rPr lang="en-US" sz="1530" dirty="0" err="1">
                <a:solidFill>
                  <a:schemeClr val="lt1"/>
                </a:solidFill>
                <a:effectLst>
                  <a:outerShdw blurRad="38100" dist="38100" dir="2700000" algn="tl">
                    <a:srgbClr val="000000">
                      <a:alpha val="43137"/>
                    </a:srgbClr>
                  </a:outerShdw>
                </a:effectLst>
                <a:latin typeface="Arial"/>
                <a:ea typeface="Arial"/>
                <a:cs typeface="Arial"/>
                <a:sym typeface="Arial"/>
              </a:rPr>
              <a:t>Einführung</a:t>
            </a:r>
            <a:endParaRPr sz="1275" dirty="0">
              <a:solidFill>
                <a:schemeClr val="lt1"/>
              </a:solidFill>
              <a:effectLst>
                <a:outerShdw blurRad="38100" dist="38100" dir="2700000" algn="tl">
                  <a:srgbClr val="000000">
                    <a:alpha val="43137"/>
                  </a:srgbClr>
                </a:outerShdw>
              </a:effectLst>
              <a:latin typeface="Arial"/>
              <a:ea typeface="Arial"/>
              <a:cs typeface="Arial"/>
              <a:sym typeface="Arial"/>
            </a:endParaRPr>
          </a:p>
        </p:txBody>
      </p:sp>
      <p:grpSp>
        <p:nvGrpSpPr>
          <p:cNvPr id="39" name="Google Shape;112;p5"/>
          <p:cNvGrpSpPr/>
          <p:nvPr/>
        </p:nvGrpSpPr>
        <p:grpSpPr>
          <a:xfrm>
            <a:off x="1366345" y="1742089"/>
            <a:ext cx="9522998" cy="4953000"/>
            <a:chOff x="533400" y="1447800"/>
            <a:chExt cx="8399400" cy="4953000"/>
          </a:xfrm>
        </p:grpSpPr>
        <p:sp>
          <p:nvSpPr>
            <p:cNvPr id="40" name="Google Shape;113;p5"/>
            <p:cNvSpPr txBox="1"/>
            <p:nvPr/>
          </p:nvSpPr>
          <p:spPr>
            <a:xfrm>
              <a:off x="1447800" y="2641937"/>
              <a:ext cx="2286000" cy="1384995"/>
            </a:xfrm>
            <a:prstGeom prst="rect">
              <a:avLst/>
            </a:prstGeom>
            <a:solidFill>
              <a:srgbClr val="214F29">
                <a:alpha val="47058"/>
              </a:srgbClr>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endParaRPr sz="1200" dirty="0">
                <a:solidFill>
                  <a:srgbClr val="3F3F3F"/>
                </a:solidFill>
                <a:latin typeface="Calibri"/>
                <a:ea typeface="Calibri"/>
                <a:cs typeface="Calibri"/>
                <a:sym typeface="Calibri"/>
              </a:endParaRPr>
            </a:p>
            <a:p>
              <a:pPr marL="0" marR="0" lvl="0" indent="0" algn="ctr" rtl="0">
                <a:spcBef>
                  <a:spcPts val="0"/>
                </a:spcBef>
                <a:spcAft>
                  <a:spcPts val="0"/>
                </a:spcAft>
                <a:buNone/>
              </a:pPr>
              <a:endParaRPr sz="1200" dirty="0">
                <a:solidFill>
                  <a:srgbClr val="3F3F3F"/>
                </a:solidFill>
                <a:latin typeface="Calibri"/>
                <a:ea typeface="Calibri"/>
                <a:cs typeface="Calibri"/>
                <a:sym typeface="Calibri"/>
              </a:endParaRPr>
            </a:p>
            <a:p>
              <a:pPr marL="0" marR="0" lvl="0" indent="0" algn="ctr" rtl="0">
                <a:spcBef>
                  <a:spcPts val="0"/>
                </a:spcBef>
                <a:spcAft>
                  <a:spcPts val="0"/>
                </a:spcAft>
                <a:buNone/>
              </a:pPr>
              <a:endParaRPr sz="1200" dirty="0">
                <a:solidFill>
                  <a:srgbClr val="3F3F3F"/>
                </a:solidFill>
                <a:latin typeface="Calibri"/>
                <a:ea typeface="Calibri"/>
                <a:cs typeface="Calibri"/>
                <a:sym typeface="Calibri"/>
              </a:endParaRPr>
            </a:p>
            <a:p>
              <a:pPr marL="0" marR="0" lvl="0" indent="0" algn="ctr" rtl="0">
                <a:spcBef>
                  <a:spcPts val="0"/>
                </a:spcBef>
                <a:spcAft>
                  <a:spcPts val="0"/>
                </a:spcAft>
                <a:buNone/>
              </a:pPr>
              <a:endParaRPr sz="1200" dirty="0">
                <a:solidFill>
                  <a:srgbClr val="3F3F3F"/>
                </a:solidFill>
                <a:latin typeface="Calibri"/>
                <a:ea typeface="Calibri"/>
                <a:cs typeface="Calibri"/>
                <a:sym typeface="Calibri"/>
              </a:endParaRPr>
            </a:p>
            <a:p>
              <a:pPr marL="0" marR="0" lvl="0" indent="0" algn="ctr" rtl="0">
                <a:spcBef>
                  <a:spcPts val="0"/>
                </a:spcBef>
                <a:spcAft>
                  <a:spcPts val="0"/>
                </a:spcAft>
                <a:buNone/>
              </a:pPr>
              <a:r>
                <a:rPr lang="de-DE" sz="1200" dirty="0">
                  <a:solidFill>
                    <a:srgbClr val="3F3F3F"/>
                  </a:solidFill>
                  <a:latin typeface="Calibri"/>
                  <a:ea typeface="Calibri"/>
                  <a:cs typeface="Calibri"/>
                  <a:sym typeface="Calibri"/>
                </a:rPr>
                <a:t>Handbuch</a:t>
              </a:r>
              <a:endParaRPr dirty="0"/>
            </a:p>
            <a:p>
              <a:pPr marL="0" marR="0" lvl="0" indent="0" algn="ctr" rtl="0">
                <a:spcBef>
                  <a:spcPts val="0"/>
                </a:spcBef>
                <a:spcAft>
                  <a:spcPts val="0"/>
                </a:spcAft>
                <a:buNone/>
              </a:pPr>
              <a:r>
                <a:rPr lang="de-DE" sz="1200" dirty="0">
                  <a:solidFill>
                    <a:srgbClr val="3F3F3F"/>
                  </a:solidFill>
                  <a:latin typeface="Calibri"/>
                  <a:ea typeface="Calibri"/>
                  <a:cs typeface="Calibri"/>
                  <a:sym typeface="Calibri"/>
                </a:rPr>
                <a:t>Präsentationen</a:t>
              </a:r>
              <a:endParaRPr dirty="0"/>
            </a:p>
            <a:p>
              <a:pPr marL="0" marR="0" lvl="0" indent="0" algn="ctr" rtl="0">
                <a:spcBef>
                  <a:spcPts val="0"/>
                </a:spcBef>
                <a:spcAft>
                  <a:spcPts val="0"/>
                </a:spcAft>
                <a:buNone/>
              </a:pPr>
              <a:r>
                <a:rPr lang="de-DE" sz="1200" dirty="0">
                  <a:solidFill>
                    <a:srgbClr val="3F3F3F"/>
                  </a:solidFill>
                  <a:latin typeface="Calibri"/>
                  <a:ea typeface="Calibri"/>
                  <a:cs typeface="Calibri"/>
                  <a:sym typeface="Calibri"/>
                </a:rPr>
                <a:t>Spiele &amp; Videos</a:t>
              </a:r>
              <a:endParaRPr sz="1200" dirty="0">
                <a:solidFill>
                  <a:srgbClr val="3F3F3F"/>
                </a:solidFill>
                <a:latin typeface="Calibri"/>
                <a:ea typeface="Calibri"/>
                <a:cs typeface="Calibri"/>
                <a:sym typeface="Calibri"/>
              </a:endParaRPr>
            </a:p>
          </p:txBody>
        </p:sp>
        <p:sp>
          <p:nvSpPr>
            <p:cNvPr id="41" name="Google Shape;114;p5"/>
            <p:cNvSpPr/>
            <p:nvPr/>
          </p:nvSpPr>
          <p:spPr>
            <a:xfrm>
              <a:off x="4186800" y="5415738"/>
              <a:ext cx="1528200" cy="930462"/>
            </a:xfrm>
            <a:prstGeom prst="ellipse">
              <a:avLst/>
            </a:prstGeom>
            <a:solidFill>
              <a:schemeClr val="accent6">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Calibri"/>
                <a:ea typeface="Calibri"/>
                <a:cs typeface="Calibri"/>
                <a:sym typeface="Calibri"/>
              </a:endParaRPr>
            </a:p>
          </p:txBody>
        </p:sp>
        <p:sp>
          <p:nvSpPr>
            <p:cNvPr id="42" name="Google Shape;115;p5"/>
            <p:cNvSpPr/>
            <p:nvPr/>
          </p:nvSpPr>
          <p:spPr>
            <a:xfrm>
              <a:off x="4114800" y="5334000"/>
              <a:ext cx="1676400" cy="1066800"/>
            </a:xfrm>
            <a:prstGeom prst="ellipse">
              <a:avLst/>
            </a:prstGeom>
            <a:noFill/>
            <a:ln w="19050" cap="flat" cmpd="sng">
              <a:solidFill>
                <a:srgbClr val="7F7F7F"/>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Calibri"/>
                <a:ea typeface="Calibri"/>
                <a:cs typeface="Calibri"/>
                <a:sym typeface="Calibri"/>
              </a:endParaRPr>
            </a:p>
          </p:txBody>
        </p:sp>
        <p:sp>
          <p:nvSpPr>
            <p:cNvPr id="43" name="Google Shape;116;p5"/>
            <p:cNvSpPr/>
            <p:nvPr/>
          </p:nvSpPr>
          <p:spPr>
            <a:xfrm rot="10800000">
              <a:off x="605400" y="1596000"/>
              <a:ext cx="864000" cy="864000"/>
            </a:xfrm>
            <a:prstGeom prst="ellipse">
              <a:avLst/>
            </a:prstGeom>
            <a:solidFill>
              <a:schemeClr val="accent2">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Calibri"/>
                <a:ea typeface="Calibri"/>
                <a:cs typeface="Calibri"/>
                <a:sym typeface="Calibri"/>
              </a:endParaRPr>
            </a:p>
          </p:txBody>
        </p:sp>
        <p:sp>
          <p:nvSpPr>
            <p:cNvPr id="44" name="Google Shape;117;p5"/>
            <p:cNvSpPr/>
            <p:nvPr/>
          </p:nvSpPr>
          <p:spPr>
            <a:xfrm rot="10800000">
              <a:off x="533400" y="1524000"/>
              <a:ext cx="1008000" cy="1008000"/>
            </a:xfrm>
            <a:prstGeom prst="ellipse">
              <a:avLst/>
            </a:prstGeom>
            <a:noFill/>
            <a:ln w="19050" cap="flat" cmpd="sng">
              <a:solidFill>
                <a:srgbClr val="7F7F7F"/>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Calibri"/>
                <a:ea typeface="Calibri"/>
                <a:cs typeface="Calibri"/>
                <a:sym typeface="Calibri"/>
              </a:endParaRPr>
            </a:p>
          </p:txBody>
        </p:sp>
        <p:sp>
          <p:nvSpPr>
            <p:cNvPr id="45" name="Google Shape;118;p5"/>
            <p:cNvSpPr txBox="1"/>
            <p:nvPr/>
          </p:nvSpPr>
          <p:spPr>
            <a:xfrm>
              <a:off x="609600" y="1600200"/>
              <a:ext cx="861868"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200" dirty="0">
                  <a:solidFill>
                    <a:schemeClr val="tx1">
                      <a:lumMod val="75000"/>
                      <a:lumOff val="25000"/>
                    </a:schemeClr>
                  </a:solidFill>
                  <a:latin typeface="Calibri"/>
                  <a:ea typeface="Calibri"/>
                  <a:cs typeface="Calibri"/>
                  <a:sym typeface="Calibri"/>
                </a:rPr>
                <a:t>I.O.1</a:t>
              </a:r>
              <a:endParaRPr dirty="0">
                <a:solidFill>
                  <a:schemeClr val="tx1">
                    <a:lumMod val="75000"/>
                    <a:lumOff val="25000"/>
                  </a:schemeClr>
                </a:solidFill>
              </a:endParaRPr>
            </a:p>
            <a:p>
              <a:pPr marL="0" marR="0" lvl="0" indent="0" algn="ctr" rtl="0">
                <a:spcBef>
                  <a:spcPts val="0"/>
                </a:spcBef>
                <a:spcAft>
                  <a:spcPts val="0"/>
                </a:spcAft>
                <a:buNone/>
              </a:pPr>
              <a:r>
                <a:rPr lang="de-DE" sz="1200" dirty="0">
                  <a:solidFill>
                    <a:schemeClr val="tx1">
                      <a:lumMod val="75000"/>
                      <a:lumOff val="25000"/>
                    </a:schemeClr>
                  </a:solidFill>
                  <a:latin typeface="Calibri"/>
                  <a:ea typeface="Calibri"/>
                  <a:cs typeface="Calibri"/>
                  <a:sym typeface="Calibri"/>
                </a:rPr>
                <a:t>Ergebnisse aus Co-Kreation</a:t>
              </a:r>
              <a:endParaRPr sz="1200" dirty="0">
                <a:solidFill>
                  <a:schemeClr val="tx1">
                    <a:lumMod val="75000"/>
                    <a:lumOff val="25000"/>
                  </a:schemeClr>
                </a:solidFill>
                <a:latin typeface="Calibri"/>
                <a:ea typeface="Calibri"/>
                <a:cs typeface="Calibri"/>
                <a:sym typeface="Calibri"/>
              </a:endParaRPr>
            </a:p>
          </p:txBody>
        </p:sp>
        <p:cxnSp>
          <p:nvCxnSpPr>
            <p:cNvPr id="46" name="Google Shape;119;p5"/>
            <p:cNvCxnSpPr>
              <a:stCxn id="48" idx="6"/>
              <a:endCxn id="50" idx="2"/>
            </p:cNvCxnSpPr>
            <p:nvPr/>
          </p:nvCxnSpPr>
          <p:spPr>
            <a:xfrm rot="10800000" flipH="1">
              <a:off x="5865356" y="2690578"/>
              <a:ext cx="230700" cy="1385100"/>
            </a:xfrm>
            <a:prstGeom prst="straightConnector1">
              <a:avLst/>
            </a:prstGeom>
            <a:noFill/>
            <a:ln w="19050" cap="flat" cmpd="sng">
              <a:solidFill>
                <a:srgbClr val="7F7F7F"/>
              </a:solidFill>
              <a:prstDash val="dot"/>
              <a:round/>
              <a:headEnd type="none" w="sm" len="sm"/>
              <a:tailEnd type="none" w="sm" len="sm"/>
            </a:ln>
          </p:spPr>
        </p:cxnSp>
        <p:sp>
          <p:nvSpPr>
            <p:cNvPr id="47" name="Google Shape;122;p5"/>
            <p:cNvSpPr/>
            <p:nvPr/>
          </p:nvSpPr>
          <p:spPr>
            <a:xfrm>
              <a:off x="4076700" y="3238500"/>
              <a:ext cx="1674356" cy="1674356"/>
            </a:xfrm>
            <a:prstGeom prst="ellipse">
              <a:avLst/>
            </a:prstGeom>
            <a:solidFill>
              <a:schemeClr val="accent4">
                <a:alpha val="6392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1">
                <a:solidFill>
                  <a:srgbClr val="3F3F3F"/>
                </a:solidFill>
                <a:latin typeface="Calibri"/>
                <a:ea typeface="Calibri"/>
                <a:cs typeface="Calibri"/>
                <a:sym typeface="Calibri"/>
              </a:endParaRPr>
            </a:p>
          </p:txBody>
        </p:sp>
        <p:sp>
          <p:nvSpPr>
            <p:cNvPr id="48" name="Google Shape;120;p5"/>
            <p:cNvSpPr/>
            <p:nvPr/>
          </p:nvSpPr>
          <p:spPr>
            <a:xfrm>
              <a:off x="3962400" y="3124200"/>
              <a:ext cx="1902956" cy="1902956"/>
            </a:xfrm>
            <a:prstGeom prst="ellipse">
              <a:avLst/>
            </a:prstGeom>
            <a:noFill/>
            <a:ln w="19050" cap="flat" cmpd="sng">
              <a:solidFill>
                <a:srgbClr val="7F7F7F"/>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Calibri"/>
                <a:ea typeface="Calibri"/>
                <a:cs typeface="Calibri"/>
                <a:sym typeface="Calibri"/>
              </a:endParaRPr>
            </a:p>
          </p:txBody>
        </p:sp>
        <p:sp>
          <p:nvSpPr>
            <p:cNvPr id="49" name="Google Shape;123;p5"/>
            <p:cNvSpPr/>
            <p:nvPr/>
          </p:nvSpPr>
          <p:spPr>
            <a:xfrm>
              <a:off x="6172200" y="1981200"/>
              <a:ext cx="1752600" cy="1481271"/>
            </a:xfrm>
            <a:prstGeom prst="ellipse">
              <a:avLst/>
            </a:prstGeom>
            <a:solidFill>
              <a:schemeClr val="accent1">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Calibri"/>
                <a:ea typeface="Calibri"/>
                <a:cs typeface="Calibri"/>
                <a:sym typeface="Calibri"/>
              </a:endParaRPr>
            </a:p>
          </p:txBody>
        </p:sp>
        <p:sp>
          <p:nvSpPr>
            <p:cNvPr id="50" name="Google Shape;121;p5"/>
            <p:cNvSpPr/>
            <p:nvPr/>
          </p:nvSpPr>
          <p:spPr>
            <a:xfrm>
              <a:off x="6096000" y="1875729"/>
              <a:ext cx="1884949" cy="1629472"/>
            </a:xfrm>
            <a:prstGeom prst="ellipse">
              <a:avLst/>
            </a:prstGeom>
            <a:noFill/>
            <a:ln w="19050" cap="flat" cmpd="sng">
              <a:solidFill>
                <a:srgbClr val="7F7F7F"/>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Calibri"/>
                <a:ea typeface="Calibri"/>
                <a:cs typeface="Calibri"/>
                <a:sym typeface="Calibri"/>
              </a:endParaRPr>
            </a:p>
          </p:txBody>
        </p:sp>
        <p:sp>
          <p:nvSpPr>
            <p:cNvPr id="51" name="Google Shape;124;p5"/>
            <p:cNvSpPr/>
            <p:nvPr/>
          </p:nvSpPr>
          <p:spPr>
            <a:xfrm rot="10800000">
              <a:off x="1828800" y="1904999"/>
              <a:ext cx="1524000" cy="1295400"/>
            </a:xfrm>
            <a:prstGeom prst="ellipse">
              <a:avLst/>
            </a:prstGeom>
            <a:solidFill>
              <a:schemeClr val="accent3">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Calibri"/>
                <a:ea typeface="Calibri"/>
                <a:cs typeface="Calibri"/>
                <a:sym typeface="Calibri"/>
              </a:endParaRPr>
            </a:p>
          </p:txBody>
        </p:sp>
        <p:cxnSp>
          <p:nvCxnSpPr>
            <p:cNvPr id="52" name="Google Shape;125;p5"/>
            <p:cNvCxnSpPr>
              <a:stCxn id="48" idx="2"/>
              <a:endCxn id="64" idx="2"/>
            </p:cNvCxnSpPr>
            <p:nvPr/>
          </p:nvCxnSpPr>
          <p:spPr>
            <a:xfrm rot="10800000">
              <a:off x="3429000" y="2567278"/>
              <a:ext cx="533400" cy="1508400"/>
            </a:xfrm>
            <a:prstGeom prst="straightConnector1">
              <a:avLst/>
            </a:prstGeom>
            <a:noFill/>
            <a:ln w="19050" cap="flat" cmpd="sng">
              <a:solidFill>
                <a:srgbClr val="7F7F7F"/>
              </a:solidFill>
              <a:prstDash val="dot"/>
              <a:round/>
              <a:headEnd type="none" w="sm" len="sm"/>
              <a:tailEnd type="none" w="sm" len="sm"/>
            </a:ln>
          </p:spPr>
        </p:cxnSp>
        <p:sp>
          <p:nvSpPr>
            <p:cNvPr id="53" name="Google Shape;127;p5"/>
            <p:cNvSpPr txBox="1"/>
            <p:nvPr/>
          </p:nvSpPr>
          <p:spPr>
            <a:xfrm>
              <a:off x="4018099" y="3684958"/>
              <a:ext cx="175260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2000" b="1" dirty="0">
                  <a:solidFill>
                    <a:schemeClr val="lt1"/>
                  </a:solidFill>
                  <a:latin typeface="Calibri"/>
                  <a:ea typeface="Calibri"/>
                  <a:cs typeface="Calibri"/>
                  <a:sym typeface="Calibri"/>
                </a:rPr>
                <a:t>Trainings-</a:t>
              </a:r>
            </a:p>
            <a:p>
              <a:pPr marL="0" marR="0" lvl="0" indent="0" algn="ctr" rtl="0">
                <a:spcBef>
                  <a:spcPts val="0"/>
                </a:spcBef>
                <a:spcAft>
                  <a:spcPts val="0"/>
                </a:spcAft>
                <a:buNone/>
              </a:pPr>
              <a:r>
                <a:rPr lang="de-DE" sz="2000" b="1" dirty="0">
                  <a:solidFill>
                    <a:schemeClr val="lt1"/>
                  </a:solidFill>
                  <a:latin typeface="Calibri"/>
                  <a:ea typeface="Calibri"/>
                  <a:cs typeface="Calibri"/>
                  <a:sym typeface="Calibri"/>
                </a:rPr>
                <a:t>Programm</a:t>
              </a:r>
              <a:endParaRPr sz="2000" b="1" dirty="0">
                <a:solidFill>
                  <a:schemeClr val="lt1"/>
                </a:solidFill>
                <a:latin typeface="Calibri"/>
                <a:ea typeface="Calibri"/>
                <a:cs typeface="Calibri"/>
                <a:sym typeface="Calibri"/>
              </a:endParaRPr>
            </a:p>
          </p:txBody>
        </p:sp>
        <p:sp>
          <p:nvSpPr>
            <p:cNvPr id="54" name="Google Shape;128;p5"/>
            <p:cNvSpPr txBox="1"/>
            <p:nvPr/>
          </p:nvSpPr>
          <p:spPr>
            <a:xfrm>
              <a:off x="4379399" y="5498088"/>
              <a:ext cx="1143000" cy="7386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b="1" dirty="0">
                  <a:solidFill>
                    <a:srgbClr val="3F3F3F"/>
                  </a:solidFill>
                  <a:latin typeface="Calibri"/>
                  <a:ea typeface="Calibri"/>
                  <a:cs typeface="Calibri"/>
                  <a:sym typeface="Calibri"/>
                </a:rPr>
                <a:t>I.O.4 </a:t>
              </a:r>
              <a:endParaRPr dirty="0"/>
            </a:p>
            <a:p>
              <a:pPr marL="0" marR="0" lvl="0" indent="0" algn="ctr" rtl="0">
                <a:spcBef>
                  <a:spcPts val="0"/>
                </a:spcBef>
                <a:spcAft>
                  <a:spcPts val="0"/>
                </a:spcAft>
                <a:buNone/>
              </a:pPr>
              <a:r>
                <a:rPr lang="de-DE" sz="1400" b="1" dirty="0">
                  <a:solidFill>
                    <a:srgbClr val="3F3F3F"/>
                  </a:solidFill>
                  <a:latin typeface="Calibri"/>
                  <a:ea typeface="Calibri"/>
                  <a:cs typeface="Calibri"/>
                  <a:sym typeface="Calibri"/>
                </a:rPr>
                <a:t>Online- Plattform</a:t>
              </a:r>
              <a:endParaRPr sz="1400" b="1" dirty="0">
                <a:solidFill>
                  <a:srgbClr val="3F3F3F"/>
                </a:solidFill>
                <a:latin typeface="Calibri"/>
                <a:ea typeface="Calibri"/>
                <a:cs typeface="Calibri"/>
                <a:sym typeface="Calibri"/>
              </a:endParaRPr>
            </a:p>
          </p:txBody>
        </p:sp>
        <p:sp>
          <p:nvSpPr>
            <p:cNvPr id="55" name="Google Shape;129;p5"/>
            <p:cNvSpPr txBox="1"/>
            <p:nvPr/>
          </p:nvSpPr>
          <p:spPr>
            <a:xfrm>
              <a:off x="6172200" y="2133600"/>
              <a:ext cx="1828800"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b="1" dirty="0">
                  <a:solidFill>
                    <a:srgbClr val="3F3F3F"/>
                  </a:solidFill>
                  <a:latin typeface="Calibri"/>
                  <a:ea typeface="Calibri"/>
                  <a:cs typeface="Calibri"/>
                  <a:sym typeface="Calibri"/>
                </a:rPr>
                <a:t>I.O.3</a:t>
              </a:r>
              <a:endParaRPr dirty="0"/>
            </a:p>
            <a:p>
              <a:pPr lvl="0" algn="ctr"/>
              <a:r>
                <a:rPr lang="de-DE" b="1" dirty="0">
                  <a:solidFill>
                    <a:srgbClr val="3F3F3F"/>
                  </a:solidFill>
                  <a:latin typeface="Calibri"/>
                  <a:ea typeface="Calibri"/>
                  <a:cs typeface="Calibri"/>
                  <a:sym typeface="Calibri"/>
                </a:rPr>
                <a:t>DPTAs</a:t>
              </a:r>
              <a:endParaRPr sz="1400" b="1" dirty="0">
                <a:solidFill>
                  <a:srgbClr val="3F3F3F"/>
                </a:solidFill>
                <a:latin typeface="Calibri"/>
                <a:ea typeface="Calibri"/>
                <a:cs typeface="Calibri"/>
                <a:sym typeface="Calibri"/>
              </a:endParaRPr>
            </a:p>
          </p:txBody>
        </p:sp>
        <p:sp>
          <p:nvSpPr>
            <p:cNvPr id="56" name="Google Shape;130;p5"/>
            <p:cNvSpPr txBox="1"/>
            <p:nvPr/>
          </p:nvSpPr>
          <p:spPr>
            <a:xfrm>
              <a:off x="5943600" y="2667000"/>
              <a:ext cx="2286000" cy="1200288"/>
            </a:xfrm>
            <a:prstGeom prst="rect">
              <a:avLst/>
            </a:prstGeom>
            <a:solidFill>
              <a:srgbClr val="538CD5">
                <a:alpha val="46666"/>
              </a:srgbClr>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endParaRPr sz="1200" dirty="0">
                <a:solidFill>
                  <a:srgbClr val="3F3F3F"/>
                </a:solidFill>
                <a:latin typeface="Calibri"/>
                <a:ea typeface="Calibri"/>
                <a:cs typeface="Calibri"/>
                <a:sym typeface="Calibri"/>
              </a:endParaRPr>
            </a:p>
            <a:p>
              <a:pPr marL="0" marR="0" lvl="0" indent="0" algn="ctr" rtl="0">
                <a:spcBef>
                  <a:spcPts val="0"/>
                </a:spcBef>
                <a:spcAft>
                  <a:spcPts val="0"/>
                </a:spcAft>
                <a:buNone/>
              </a:pPr>
              <a:endParaRPr sz="1200" dirty="0">
                <a:solidFill>
                  <a:srgbClr val="3F3F3F"/>
                </a:solidFill>
                <a:latin typeface="Calibri"/>
                <a:ea typeface="Calibri"/>
                <a:cs typeface="Calibri"/>
                <a:sym typeface="Calibri"/>
              </a:endParaRPr>
            </a:p>
            <a:p>
              <a:pPr marL="0" marR="0" lvl="0" indent="0" algn="ctr" rtl="0">
                <a:spcBef>
                  <a:spcPts val="0"/>
                </a:spcBef>
                <a:spcAft>
                  <a:spcPts val="0"/>
                </a:spcAft>
                <a:buNone/>
              </a:pPr>
              <a:endParaRPr sz="1200" dirty="0">
                <a:solidFill>
                  <a:srgbClr val="3F3F3F"/>
                </a:solidFill>
                <a:latin typeface="Calibri"/>
                <a:ea typeface="Calibri"/>
                <a:cs typeface="Calibri"/>
                <a:sym typeface="Calibri"/>
              </a:endParaRPr>
            </a:p>
            <a:p>
              <a:pPr marL="0" marR="0" lvl="0" indent="0" algn="ctr" rtl="0">
                <a:spcBef>
                  <a:spcPts val="0"/>
                </a:spcBef>
                <a:spcAft>
                  <a:spcPts val="0"/>
                </a:spcAft>
                <a:buNone/>
              </a:pPr>
              <a:endParaRPr sz="1200" dirty="0">
                <a:solidFill>
                  <a:srgbClr val="3F3F3F"/>
                </a:solidFill>
                <a:latin typeface="Calibri"/>
                <a:ea typeface="Calibri"/>
                <a:cs typeface="Calibri"/>
                <a:sym typeface="Calibri"/>
              </a:endParaRPr>
            </a:p>
            <a:p>
              <a:pPr lvl="0" algn="ctr"/>
              <a:r>
                <a:rPr lang="de-DE" sz="1200" dirty="0">
                  <a:solidFill>
                    <a:schemeClr val="dk1"/>
                  </a:solidFill>
                  <a:latin typeface="Calibri"/>
                  <a:ea typeface="Calibri"/>
                  <a:cs typeface="Calibri"/>
                  <a:sym typeface="Calibri"/>
                </a:rPr>
                <a:t>Leitfaden für die Durchführung der einzelnen Lernleitfäden</a:t>
              </a:r>
              <a:endParaRPr sz="1200" dirty="0">
                <a:solidFill>
                  <a:srgbClr val="3F3F3F"/>
                </a:solidFill>
                <a:latin typeface="Calibri"/>
                <a:ea typeface="Calibri"/>
                <a:cs typeface="Calibri"/>
                <a:sym typeface="Calibri"/>
              </a:endParaRPr>
            </a:p>
          </p:txBody>
        </p:sp>
        <p:sp>
          <p:nvSpPr>
            <p:cNvPr id="57" name="Google Shape;131;p5"/>
            <p:cNvSpPr/>
            <p:nvPr/>
          </p:nvSpPr>
          <p:spPr>
            <a:xfrm rot="10800000">
              <a:off x="7996800" y="1519800"/>
              <a:ext cx="864000" cy="864000"/>
            </a:xfrm>
            <a:prstGeom prst="ellipse">
              <a:avLst/>
            </a:prstGeom>
            <a:solidFill>
              <a:schemeClr val="accent2">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Calibri"/>
                <a:ea typeface="Calibri"/>
                <a:cs typeface="Calibri"/>
                <a:sym typeface="Calibri"/>
              </a:endParaRPr>
            </a:p>
          </p:txBody>
        </p:sp>
        <p:sp>
          <p:nvSpPr>
            <p:cNvPr id="58" name="Google Shape;132;p5"/>
            <p:cNvSpPr/>
            <p:nvPr/>
          </p:nvSpPr>
          <p:spPr>
            <a:xfrm rot="10800000">
              <a:off x="7924800" y="1447800"/>
              <a:ext cx="1008000" cy="1008000"/>
            </a:xfrm>
            <a:prstGeom prst="ellipse">
              <a:avLst/>
            </a:prstGeom>
            <a:noFill/>
            <a:ln w="19050" cap="flat" cmpd="sng">
              <a:solidFill>
                <a:srgbClr val="7F7F7F"/>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Calibri"/>
                <a:ea typeface="Calibri"/>
                <a:cs typeface="Calibri"/>
                <a:sym typeface="Calibri"/>
              </a:endParaRPr>
            </a:p>
          </p:txBody>
        </p:sp>
        <p:sp>
          <p:nvSpPr>
            <p:cNvPr id="59" name="Google Shape;133;p5"/>
            <p:cNvSpPr txBox="1"/>
            <p:nvPr/>
          </p:nvSpPr>
          <p:spPr>
            <a:xfrm>
              <a:off x="8001000" y="1524000"/>
              <a:ext cx="861868"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200" dirty="0">
                  <a:solidFill>
                    <a:schemeClr val="tx1">
                      <a:lumMod val="75000"/>
                      <a:lumOff val="25000"/>
                    </a:schemeClr>
                  </a:solidFill>
                  <a:latin typeface="Calibri"/>
                  <a:ea typeface="Calibri"/>
                  <a:cs typeface="Calibri"/>
                  <a:sym typeface="Calibri"/>
                </a:rPr>
                <a:t>I.O.1</a:t>
              </a:r>
              <a:endParaRPr dirty="0">
                <a:solidFill>
                  <a:schemeClr val="tx1">
                    <a:lumMod val="75000"/>
                    <a:lumOff val="25000"/>
                  </a:schemeClr>
                </a:solidFill>
              </a:endParaRPr>
            </a:p>
            <a:p>
              <a:pPr marL="0" marR="0" lvl="0" indent="0" algn="ctr" rtl="0">
                <a:spcBef>
                  <a:spcPts val="0"/>
                </a:spcBef>
                <a:spcAft>
                  <a:spcPts val="0"/>
                </a:spcAft>
                <a:buNone/>
              </a:pPr>
              <a:r>
                <a:rPr lang="de-DE" sz="1200" dirty="0">
                  <a:solidFill>
                    <a:schemeClr val="tx1">
                      <a:lumMod val="75000"/>
                      <a:lumOff val="25000"/>
                    </a:schemeClr>
                  </a:solidFill>
                  <a:latin typeface="Calibri"/>
                  <a:ea typeface="Calibri"/>
                  <a:cs typeface="Calibri"/>
                  <a:sym typeface="Calibri"/>
                </a:rPr>
                <a:t>Ergebnisse aus Co-Kreation</a:t>
              </a:r>
              <a:endParaRPr sz="1200" dirty="0">
                <a:solidFill>
                  <a:schemeClr val="tx1">
                    <a:lumMod val="75000"/>
                    <a:lumOff val="25000"/>
                  </a:schemeClr>
                </a:solidFill>
                <a:latin typeface="Calibri"/>
                <a:ea typeface="Calibri"/>
                <a:cs typeface="Calibri"/>
                <a:sym typeface="Calibri"/>
              </a:endParaRPr>
            </a:p>
          </p:txBody>
        </p:sp>
        <p:cxnSp>
          <p:nvCxnSpPr>
            <p:cNvPr id="60" name="Google Shape;134;p5"/>
            <p:cNvCxnSpPr>
              <a:stCxn id="44" idx="2"/>
              <a:endCxn id="64" idx="5"/>
            </p:cNvCxnSpPr>
            <p:nvPr/>
          </p:nvCxnSpPr>
          <p:spPr>
            <a:xfrm>
              <a:off x="1541400" y="2028000"/>
              <a:ext cx="456600" cy="17100"/>
            </a:xfrm>
            <a:prstGeom prst="straightConnector1">
              <a:avLst/>
            </a:prstGeom>
            <a:noFill/>
            <a:ln w="9525" cap="flat" cmpd="sng">
              <a:solidFill>
                <a:srgbClr val="4A7DBA"/>
              </a:solidFill>
              <a:prstDash val="solid"/>
              <a:round/>
              <a:headEnd type="none" w="sm" len="sm"/>
              <a:tailEnd type="stealth" w="med" len="med"/>
            </a:ln>
          </p:spPr>
        </p:cxnSp>
        <p:cxnSp>
          <p:nvCxnSpPr>
            <p:cNvPr id="61" name="Google Shape;135;p5"/>
            <p:cNvCxnSpPr>
              <a:stCxn id="58" idx="6"/>
            </p:cNvCxnSpPr>
            <p:nvPr/>
          </p:nvCxnSpPr>
          <p:spPr>
            <a:xfrm flipH="1">
              <a:off x="7696200" y="1951800"/>
              <a:ext cx="228600" cy="181800"/>
            </a:xfrm>
            <a:prstGeom prst="straightConnector1">
              <a:avLst/>
            </a:prstGeom>
            <a:noFill/>
            <a:ln w="9525" cap="flat" cmpd="sng">
              <a:solidFill>
                <a:srgbClr val="4A7DBA"/>
              </a:solidFill>
              <a:prstDash val="solid"/>
              <a:round/>
              <a:headEnd type="none" w="sm" len="sm"/>
              <a:tailEnd type="stealth" w="med" len="med"/>
            </a:ln>
          </p:spPr>
        </p:cxnSp>
        <p:cxnSp>
          <p:nvCxnSpPr>
            <p:cNvPr id="62" name="Google Shape;136;p5"/>
            <p:cNvCxnSpPr>
              <a:stCxn id="42" idx="0"/>
              <a:endCxn id="48" idx="4"/>
            </p:cNvCxnSpPr>
            <p:nvPr/>
          </p:nvCxnSpPr>
          <p:spPr>
            <a:xfrm rot="10800000">
              <a:off x="4914000" y="5027100"/>
              <a:ext cx="39000" cy="306900"/>
            </a:xfrm>
            <a:prstGeom prst="straightConnector1">
              <a:avLst/>
            </a:prstGeom>
            <a:noFill/>
            <a:ln w="9525" cap="flat" cmpd="sng">
              <a:solidFill>
                <a:srgbClr val="4A7DBA"/>
              </a:solidFill>
              <a:prstDash val="solid"/>
              <a:round/>
              <a:headEnd type="none" w="sm" len="sm"/>
              <a:tailEnd type="stealth" w="med" len="med"/>
            </a:ln>
          </p:spPr>
        </p:cxnSp>
        <p:grpSp>
          <p:nvGrpSpPr>
            <p:cNvPr id="63" name="Google Shape;137;p5"/>
            <p:cNvGrpSpPr/>
            <p:nvPr/>
          </p:nvGrpSpPr>
          <p:grpSpPr>
            <a:xfrm>
              <a:off x="1752600" y="1828800"/>
              <a:ext cx="1676400" cy="1477071"/>
              <a:chOff x="1752600" y="1828800"/>
              <a:chExt cx="1676400" cy="1477071"/>
            </a:xfrm>
          </p:grpSpPr>
          <p:sp>
            <p:nvSpPr>
              <p:cNvPr id="64" name="Google Shape;126;p5"/>
              <p:cNvSpPr/>
              <p:nvPr/>
            </p:nvSpPr>
            <p:spPr>
              <a:xfrm rot="10800000">
                <a:off x="1752600" y="1828800"/>
                <a:ext cx="1676400" cy="1477071"/>
              </a:xfrm>
              <a:prstGeom prst="ellipse">
                <a:avLst/>
              </a:prstGeom>
              <a:noFill/>
              <a:ln w="19050" cap="flat" cmpd="sng">
                <a:solidFill>
                  <a:srgbClr val="7F7F7F"/>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Calibri"/>
                  <a:ea typeface="Calibri"/>
                  <a:cs typeface="Calibri"/>
                  <a:sym typeface="Calibri"/>
                </a:endParaRPr>
              </a:p>
            </p:txBody>
          </p:sp>
          <p:sp>
            <p:nvSpPr>
              <p:cNvPr id="65" name="Google Shape;138;p5"/>
              <p:cNvSpPr txBox="1"/>
              <p:nvPr/>
            </p:nvSpPr>
            <p:spPr>
              <a:xfrm>
                <a:off x="1828800" y="2133600"/>
                <a:ext cx="1600199" cy="7386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b="1" dirty="0">
                    <a:solidFill>
                      <a:srgbClr val="3F3F3F"/>
                    </a:solidFill>
                    <a:latin typeface="Calibri"/>
                    <a:ea typeface="Calibri"/>
                    <a:cs typeface="Calibri"/>
                    <a:sym typeface="Calibri"/>
                  </a:rPr>
                  <a:t>I.O.2</a:t>
                </a:r>
                <a:endParaRPr dirty="0"/>
              </a:p>
              <a:p>
                <a:pPr marL="0" marR="0" lvl="0" indent="0" algn="ctr" rtl="0">
                  <a:spcBef>
                    <a:spcPts val="0"/>
                  </a:spcBef>
                  <a:spcAft>
                    <a:spcPts val="0"/>
                  </a:spcAft>
                  <a:buNone/>
                </a:pPr>
                <a:r>
                  <a:rPr lang="de-DE" sz="1400" b="1" dirty="0">
                    <a:solidFill>
                      <a:srgbClr val="3F3F3F"/>
                    </a:solidFill>
                    <a:latin typeface="Calibri"/>
                    <a:ea typeface="Calibri"/>
                    <a:cs typeface="Calibri"/>
                    <a:sym typeface="Calibri"/>
                  </a:rPr>
                  <a:t>Trainingsmaterialien</a:t>
                </a:r>
                <a:endParaRPr sz="1400" b="1" dirty="0">
                  <a:solidFill>
                    <a:srgbClr val="3F3F3F"/>
                  </a:solidFill>
                  <a:latin typeface="Calibri"/>
                  <a:ea typeface="Calibri"/>
                  <a:cs typeface="Calibri"/>
                  <a:sym typeface="Calibri"/>
                </a:endParaRPr>
              </a:p>
            </p:txBody>
          </p:sp>
        </p:grpSp>
      </p:grpSp>
    </p:spTree>
    <p:extLst>
      <p:ext uri="{BB962C8B-B14F-4D97-AF65-F5344CB8AC3E}">
        <p14:creationId xmlns:p14="http://schemas.microsoft.com/office/powerpoint/2010/main" val="2381558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2" name="Τίτλος 1">
            <a:extLst>
              <a:ext uri="{FF2B5EF4-FFF2-40B4-BE49-F238E27FC236}">
                <a16:creationId xmlns:a16="http://schemas.microsoft.com/office/drawing/2014/main" id="{687D8036-B967-435D-B4D8-B9E62CAF94E0}"/>
              </a:ext>
            </a:extLst>
          </p:cNvPr>
          <p:cNvSpPr>
            <a:spLocks noGrp="1"/>
          </p:cNvSpPr>
          <p:nvPr>
            <p:ph type="title"/>
          </p:nvPr>
        </p:nvSpPr>
        <p:spPr/>
        <p:txBody>
          <a:bodyPr/>
          <a:lstStyle/>
          <a:p>
            <a:r>
              <a:rPr lang="en-US" dirty="0"/>
              <a:t>Überblick über das Projekt - Inhalt</a:t>
            </a:r>
            <a:endParaRPr lang="en-GB" dirty="0"/>
          </a:p>
        </p:txBody>
      </p:sp>
      <p:grpSp>
        <p:nvGrpSpPr>
          <p:cNvPr id="22" name="Google Shape;106;p4"/>
          <p:cNvGrpSpPr/>
          <p:nvPr/>
        </p:nvGrpSpPr>
        <p:grpSpPr>
          <a:xfrm>
            <a:off x="1948274" y="2098482"/>
            <a:ext cx="6536930" cy="3911449"/>
            <a:chOff x="-18270" y="158831"/>
            <a:chExt cx="6393896" cy="3089382"/>
          </a:xfrm>
        </p:grpSpPr>
        <p:sp>
          <p:nvSpPr>
            <p:cNvPr id="24" name="Google Shape;107;p4"/>
            <p:cNvSpPr/>
            <p:nvPr/>
          </p:nvSpPr>
          <p:spPr>
            <a:xfrm>
              <a:off x="0" y="158831"/>
              <a:ext cx="6251110" cy="479700"/>
            </a:xfrm>
            <a:prstGeom prst="roundRect">
              <a:avLst>
                <a:gd name="adj" fmla="val 16667"/>
              </a:avLst>
            </a:prstGeom>
            <a:solidFill>
              <a:srgbClr val="44546A"/>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5" name="Google Shape;108;p4"/>
            <p:cNvSpPr txBox="1"/>
            <p:nvPr/>
          </p:nvSpPr>
          <p:spPr>
            <a:xfrm>
              <a:off x="47111" y="217745"/>
              <a:ext cx="6328515" cy="318924"/>
            </a:xfrm>
            <a:prstGeom prst="rect">
              <a:avLst/>
            </a:prstGeom>
            <a:noFill/>
            <a:ln>
              <a:noFill/>
            </a:ln>
          </p:spPr>
          <p:txBody>
            <a:bodyPr spcFirstLastPara="1" wrap="square" lIns="76200" tIns="76200" rIns="76200" bIns="76200" anchor="ctr" anchorCtr="0">
              <a:noAutofit/>
            </a:bodyPr>
            <a:lstStyle/>
            <a:p>
              <a:pPr marL="273050" lvl="0" indent="-273050">
                <a:lnSpc>
                  <a:spcPct val="90000"/>
                </a:lnSpc>
                <a:buSzPts val="2000"/>
              </a:pPr>
              <a:r>
                <a:rPr lang="de-DE" sz="2000" b="0" i="0" u="none" strike="noStrike" cap="none" dirty="0">
                  <a:solidFill>
                    <a:schemeClr val="lt1"/>
                  </a:solidFill>
                  <a:latin typeface="Calibri" panose="020F0502020204030204" pitchFamily="34" charset="0"/>
                  <a:ea typeface="Calibri"/>
                  <a:cs typeface="Calibri" panose="020F0502020204030204" pitchFamily="34" charset="0"/>
                  <a:sym typeface="Calibri"/>
                </a:rPr>
                <a:t>1</a:t>
              </a:r>
              <a:r>
                <a:rPr lang="de-DE" sz="2000" dirty="0">
                  <a:solidFill>
                    <a:schemeClr val="lt1"/>
                  </a:solidFill>
                  <a:latin typeface="Calibri" panose="020F0502020204030204" pitchFamily="34" charset="0"/>
                  <a:cs typeface="Calibri" panose="020F0502020204030204" pitchFamily="34" charset="0"/>
                </a:rPr>
                <a:t>. Was ist digitale Gesundheitskompetenz?</a:t>
              </a:r>
              <a:endParaRPr sz="20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6" name="Google Shape;109;p4"/>
            <p:cNvSpPr/>
            <p:nvPr/>
          </p:nvSpPr>
          <p:spPr>
            <a:xfrm>
              <a:off x="0" y="696131"/>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7" name="Google Shape;110;p4"/>
            <p:cNvSpPr txBox="1"/>
            <p:nvPr/>
          </p:nvSpPr>
          <p:spPr>
            <a:xfrm>
              <a:off x="23417" y="719548"/>
              <a:ext cx="6204276" cy="432866"/>
            </a:xfrm>
            <a:prstGeom prst="rect">
              <a:avLst/>
            </a:prstGeom>
            <a:noFill/>
            <a:ln>
              <a:noFill/>
            </a:ln>
          </p:spPr>
          <p:txBody>
            <a:bodyPr spcFirstLastPara="1" wrap="square" lIns="76200" tIns="76200" rIns="76200" bIns="76200" anchor="ctr" anchorCtr="0">
              <a:noAutofit/>
            </a:bodyPr>
            <a:lstStyle/>
            <a:p>
              <a:pPr marL="273050" lvl="0" indent="-273050">
                <a:lnSpc>
                  <a:spcPct val="90000"/>
                </a:lnSpc>
                <a:buSzPts val="2000"/>
                <a:tabLst>
                  <a:tab pos="273050" algn="l"/>
                </a:tabLst>
              </a:pPr>
              <a:r>
                <a:rPr lang="de-DE" sz="2000" b="0" i="0" u="none" strike="noStrike" cap="none" dirty="0">
                  <a:solidFill>
                    <a:schemeClr val="lt1"/>
                  </a:solidFill>
                  <a:latin typeface="Calibri"/>
                  <a:ea typeface="Calibri"/>
                  <a:cs typeface="Calibri"/>
                  <a:sym typeface="Calibri"/>
                </a:rPr>
                <a:t>2. </a:t>
              </a:r>
              <a:r>
                <a:rPr lang="de-DE" sz="2000" dirty="0">
                  <a:solidFill>
                    <a:schemeClr val="lt1"/>
                  </a:solidFill>
                  <a:latin typeface="Calibri" panose="020F0502020204030204" pitchFamily="34" charset="0"/>
                  <a:cs typeface="Calibri" panose="020F0502020204030204" pitchFamily="34" charset="0"/>
                </a:rPr>
                <a:t>Die wichtigsten Gesundheitsfragen bei der Ankunft in einem neuen Land</a:t>
              </a:r>
              <a:endParaRPr sz="20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8" name="Google Shape;111;p4"/>
            <p:cNvSpPr/>
            <p:nvPr/>
          </p:nvSpPr>
          <p:spPr>
            <a:xfrm>
              <a:off x="0" y="1233432"/>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9" name="Google Shape;112;p4"/>
            <p:cNvSpPr txBox="1"/>
            <p:nvPr/>
          </p:nvSpPr>
          <p:spPr>
            <a:xfrm>
              <a:off x="23417" y="1256849"/>
              <a:ext cx="620427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Calibri"/>
                <a:buNone/>
              </a:pPr>
              <a:r>
                <a:rPr lang="de-DE" sz="2000" b="0" i="0" u="none" strike="noStrike" cap="none" dirty="0">
                  <a:solidFill>
                    <a:schemeClr val="lt1"/>
                  </a:solidFill>
                  <a:latin typeface="Calibri"/>
                  <a:ea typeface="Calibri"/>
                  <a:cs typeface="Calibri"/>
                  <a:sym typeface="Calibri"/>
                </a:rPr>
                <a:t>3. Das nationale Gesundheitssystem</a:t>
              </a:r>
              <a:endParaRPr sz="2000" b="0" i="0" u="none" strike="noStrike" cap="none" dirty="0">
                <a:solidFill>
                  <a:schemeClr val="lt1"/>
                </a:solidFill>
                <a:latin typeface="Calibri"/>
                <a:ea typeface="Calibri"/>
                <a:cs typeface="Calibri"/>
                <a:sym typeface="Calibri"/>
              </a:endParaRPr>
            </a:p>
          </p:txBody>
        </p:sp>
        <p:sp>
          <p:nvSpPr>
            <p:cNvPr id="30" name="Google Shape;113;p4"/>
            <p:cNvSpPr/>
            <p:nvPr/>
          </p:nvSpPr>
          <p:spPr>
            <a:xfrm>
              <a:off x="0" y="1727355"/>
              <a:ext cx="6251110" cy="479700"/>
            </a:xfrm>
            <a:prstGeom prst="roundRect">
              <a:avLst>
                <a:gd name="adj" fmla="val 16667"/>
              </a:avLst>
            </a:prstGeom>
            <a:solidFill>
              <a:srgbClr val="44546A"/>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1" name="Google Shape;114;p4"/>
            <p:cNvSpPr txBox="1"/>
            <p:nvPr/>
          </p:nvSpPr>
          <p:spPr>
            <a:xfrm>
              <a:off x="-1" y="1772295"/>
              <a:ext cx="620427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Calibri"/>
                <a:buNone/>
              </a:pPr>
              <a:r>
                <a:rPr lang="de-DE" sz="2000" b="0" i="0" u="none" strike="noStrike" cap="none" dirty="0">
                  <a:solidFill>
                    <a:schemeClr val="lt1"/>
                  </a:solidFill>
                  <a:latin typeface="Calibri"/>
                  <a:ea typeface="Calibri"/>
                  <a:cs typeface="Calibri"/>
                  <a:sym typeface="Calibri"/>
                </a:rPr>
                <a:t>4. Digitale Kompetenzen entwickeln</a:t>
              </a:r>
              <a:endParaRPr sz="2000" b="0" i="0" u="none" strike="noStrike" cap="none" dirty="0">
                <a:solidFill>
                  <a:schemeClr val="lt1"/>
                </a:solidFill>
                <a:latin typeface="Calibri"/>
                <a:ea typeface="Calibri"/>
                <a:cs typeface="Calibri"/>
                <a:sym typeface="Calibri"/>
              </a:endParaRPr>
            </a:p>
          </p:txBody>
        </p:sp>
        <p:sp>
          <p:nvSpPr>
            <p:cNvPr id="32" name="Google Shape;115;p4"/>
            <p:cNvSpPr/>
            <p:nvPr/>
          </p:nvSpPr>
          <p:spPr>
            <a:xfrm>
              <a:off x="-18270" y="2235456"/>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3" name="Google Shape;116;p4"/>
            <p:cNvSpPr txBox="1"/>
            <p:nvPr/>
          </p:nvSpPr>
          <p:spPr>
            <a:xfrm>
              <a:off x="23248" y="2294620"/>
              <a:ext cx="620427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Calibri"/>
                <a:buNone/>
              </a:pPr>
              <a:r>
                <a:rPr lang="de-DE" sz="2000" b="0" i="0" u="none" strike="noStrike" cap="none" dirty="0">
                  <a:solidFill>
                    <a:schemeClr val="lt1"/>
                  </a:solidFill>
                  <a:latin typeface="Calibri"/>
                  <a:ea typeface="Calibri"/>
                  <a:cs typeface="Calibri"/>
                  <a:sym typeface="Calibri"/>
                </a:rPr>
                <a:t>5. Das nationale Gesundheitssystem im Internet erkunden</a:t>
              </a:r>
              <a:endParaRPr sz="2000" b="0" i="0" u="none" strike="noStrike" cap="none" dirty="0">
                <a:solidFill>
                  <a:schemeClr val="lt1"/>
                </a:solidFill>
                <a:latin typeface="Calibri"/>
                <a:ea typeface="Calibri"/>
                <a:cs typeface="Calibri"/>
                <a:sym typeface="Calibri"/>
              </a:endParaRPr>
            </a:p>
          </p:txBody>
        </p:sp>
        <p:sp>
          <p:nvSpPr>
            <p:cNvPr id="34" name="Google Shape;117;p4"/>
            <p:cNvSpPr/>
            <p:nvPr/>
          </p:nvSpPr>
          <p:spPr>
            <a:xfrm>
              <a:off x="0" y="2768513"/>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5" name="Google Shape;118;p4"/>
            <p:cNvSpPr txBox="1"/>
            <p:nvPr/>
          </p:nvSpPr>
          <p:spPr>
            <a:xfrm>
              <a:off x="-1" y="2801626"/>
              <a:ext cx="620427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Calibri"/>
                <a:buNone/>
              </a:pPr>
              <a:r>
                <a:rPr lang="de-DE" sz="2000" b="0" i="0" u="none" strike="noStrike" cap="none" dirty="0">
                  <a:solidFill>
                    <a:schemeClr val="lt1"/>
                  </a:solidFill>
                  <a:latin typeface="Calibri"/>
                  <a:ea typeface="Calibri"/>
                  <a:cs typeface="Calibri"/>
                  <a:sym typeface="Calibri"/>
                </a:rPr>
                <a:t>6. Digitale </a:t>
              </a:r>
              <a:r>
                <a:rPr lang="en-US" sz="2000" b="0" i="0" u="none" strike="noStrike" cap="none" dirty="0" err="1">
                  <a:solidFill>
                    <a:schemeClr val="lt1"/>
                  </a:solidFill>
                  <a:latin typeface="Calibri"/>
                  <a:ea typeface="Calibri"/>
                  <a:cs typeface="Calibri"/>
                  <a:sym typeface="Calibri"/>
                </a:rPr>
                <a:t>Aktiv</a:t>
              </a:r>
              <a:r>
                <a:rPr lang="en-US" sz="2000" dirty="0" err="1">
                  <a:solidFill>
                    <a:schemeClr val="lt1"/>
                  </a:solidFill>
                </a:rPr>
                <a:t>itäten</a:t>
              </a:r>
              <a:r>
                <a:rPr lang="en-US" sz="2000" dirty="0">
                  <a:solidFill>
                    <a:schemeClr val="lt1"/>
                  </a:solidFill>
                </a:rPr>
                <a:t> </a:t>
              </a:r>
              <a:r>
                <a:rPr lang="en-US" sz="2000" dirty="0" err="1">
                  <a:solidFill>
                    <a:schemeClr val="lt1"/>
                  </a:solidFill>
                </a:rPr>
                <a:t>zu</a:t>
              </a:r>
              <a:r>
                <a:rPr lang="en-US" sz="2000" dirty="0">
                  <a:solidFill>
                    <a:schemeClr val="lt1"/>
                  </a:solidFill>
                </a:rPr>
                <a:t> </a:t>
              </a:r>
              <a:r>
                <a:rPr lang="en-US" sz="2000" b="0" i="0" u="none" strike="noStrike" cap="none" dirty="0" err="1">
                  <a:solidFill>
                    <a:schemeClr val="lt1"/>
                  </a:solidFill>
                  <a:latin typeface="Calibri"/>
                  <a:ea typeface="Calibri"/>
                  <a:cs typeface="Calibri"/>
                  <a:sym typeface="Calibri"/>
                </a:rPr>
                <a:t>Gesundheitsthemen</a:t>
              </a:r>
              <a:r>
                <a:rPr lang="en-US" sz="2000" b="0" i="0" u="none" strike="noStrike" cap="none" dirty="0">
                  <a:solidFill>
                    <a:schemeClr val="lt1"/>
                  </a:solidFill>
                  <a:latin typeface="Calibri"/>
                  <a:ea typeface="Calibri"/>
                  <a:cs typeface="Calibri"/>
                  <a:sym typeface="Calibri"/>
                </a:rPr>
                <a:t> </a:t>
              </a:r>
            </a:p>
          </p:txBody>
        </p:sp>
      </p:grpSp>
      <p:sp>
        <p:nvSpPr>
          <p:cNvPr id="36" name="Google Shape;182;p7">
            <a:extLst>
              <a:ext uri="{FF2B5EF4-FFF2-40B4-BE49-F238E27FC236}">
                <a16:creationId xmlns:a16="http://schemas.microsoft.com/office/drawing/2014/main" id="{123B3487-EC3E-4084-A02F-0D2BEBDC187A}"/>
              </a:ext>
            </a:extLst>
          </p:cNvPr>
          <p:cNvSpPr/>
          <p:nvPr/>
        </p:nvSpPr>
        <p:spPr>
          <a:xfrm>
            <a:off x="10310648" y="0"/>
            <a:ext cx="1881352" cy="440358"/>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dirty="0">
                <a:solidFill>
                  <a:schemeClr val="lt1"/>
                </a:solidFill>
                <a:effectLst>
                  <a:outerShdw blurRad="38100" dist="38100" dir="2700000" algn="tl">
                    <a:srgbClr val="000000">
                      <a:alpha val="43137"/>
                    </a:srgbClr>
                  </a:outerShdw>
                </a:effectLst>
                <a:latin typeface="Arial"/>
                <a:ea typeface="Arial"/>
                <a:cs typeface="Arial"/>
                <a:sym typeface="Arial"/>
              </a:rPr>
              <a:t>1.1 </a:t>
            </a:r>
            <a:r>
              <a:rPr lang="en-US" sz="1530" dirty="0" err="1">
                <a:solidFill>
                  <a:schemeClr val="lt1"/>
                </a:solidFill>
                <a:effectLst>
                  <a:outerShdw blurRad="38100" dist="38100" dir="2700000" algn="tl">
                    <a:srgbClr val="000000">
                      <a:alpha val="43137"/>
                    </a:srgbClr>
                  </a:outerShdw>
                </a:effectLst>
                <a:latin typeface="Arial"/>
                <a:ea typeface="Arial"/>
                <a:cs typeface="Arial"/>
                <a:sym typeface="Arial"/>
              </a:rPr>
              <a:t>Einführung</a:t>
            </a:r>
            <a:endParaRPr sz="1275" dirty="0">
              <a:solidFill>
                <a:schemeClr val="lt1"/>
              </a:solidFill>
              <a:effectLst>
                <a:outerShdw blurRad="38100" dist="38100" dir="2700000" algn="tl">
                  <a:srgbClr val="000000">
                    <a:alpha val="43137"/>
                  </a:srgbClr>
                </a:outerShdw>
              </a:effectLst>
              <a:latin typeface="Arial"/>
              <a:ea typeface="Arial"/>
              <a:cs typeface="Arial"/>
              <a:sym typeface="Arial"/>
            </a:endParaRPr>
          </a:p>
        </p:txBody>
      </p:sp>
    </p:spTree>
    <p:extLst>
      <p:ext uri="{BB962C8B-B14F-4D97-AF65-F5344CB8AC3E}">
        <p14:creationId xmlns:p14="http://schemas.microsoft.com/office/powerpoint/2010/main" val="1033968690"/>
      </p:ext>
    </p:extLst>
  </p:cSld>
  <p:clrMapOvr>
    <a:masterClrMapping/>
  </p:clrMapOvr>
</p:sld>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EF3466DE4BB014F91F3181A8421C90C" ma:contentTypeVersion="11" ma:contentTypeDescription="Ein neues Dokument erstellen." ma:contentTypeScope="" ma:versionID="d411799645efc202998fb95bbd2b2b1b">
  <xsd:schema xmlns:xsd="http://www.w3.org/2001/XMLSchema" xmlns:xs="http://www.w3.org/2001/XMLSchema" xmlns:p="http://schemas.microsoft.com/office/2006/metadata/properties" xmlns:ns3="f31421c9-628b-4b4d-907b-e4fb7eb6347f" targetNamespace="http://schemas.microsoft.com/office/2006/metadata/properties" ma:root="true" ma:fieldsID="3a6d949ea3435310d1d50635f6976d2c" ns3:_="">
    <xsd:import namespace="f31421c9-628b-4b4d-907b-e4fb7eb6347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1421c9-628b-4b4d-907b-e4fb7eb634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36770E5-1687-46D5-9D35-531EE72D0F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1421c9-628b-4b4d-907b-e4fb7eb634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2D78E0-464A-4669-87D4-3DEFC76C8211}">
  <ds:schemaRefs>
    <ds:schemaRef ds:uri="http://schemas.microsoft.com/sharepoint/v3/contenttype/forms"/>
  </ds:schemaRefs>
</ds:datastoreItem>
</file>

<file path=customXml/itemProps3.xml><?xml version="1.0" encoding="utf-8"?>
<ds:datastoreItem xmlns:ds="http://schemas.openxmlformats.org/officeDocument/2006/customXml" ds:itemID="{1C6322B6-805F-4960-B463-B4E718496B46}">
  <ds:schemaRefs>
    <ds:schemaRef ds:uri="http://www.w3.org/XML/1998/namespace"/>
    <ds:schemaRef ds:uri="http://schemas.microsoft.com/office/2006/documentManagement/types"/>
    <ds:schemaRef ds:uri="http://schemas.microsoft.com/office/2006/metadata/properties"/>
    <ds:schemaRef ds:uri="http://purl.org/dc/terms/"/>
    <ds:schemaRef ds:uri="http://purl.org/dc/elements/1.1/"/>
    <ds:schemaRef ds:uri="http://schemas.openxmlformats.org/package/2006/metadata/core-properties"/>
    <ds:schemaRef ds:uri="http://schemas.microsoft.com/office/infopath/2007/PartnerControls"/>
    <ds:schemaRef ds:uri="f31421c9-628b-4b4d-907b-e4fb7eb6347f"/>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1540</Words>
  <Application>Microsoft Office PowerPoint</Application>
  <PresentationFormat>Ευρεία οθόνη</PresentationFormat>
  <Paragraphs>288</Paragraphs>
  <Slides>36</Slides>
  <Notes>25</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2</vt:i4>
      </vt:variant>
      <vt:variant>
        <vt:lpstr>Τίτλοι διαφανειών</vt:lpstr>
      </vt:variant>
      <vt:variant>
        <vt:i4>36</vt:i4>
      </vt:variant>
    </vt:vector>
  </HeadingPairs>
  <TitlesOfParts>
    <vt:vector size="45" baseType="lpstr">
      <vt:lpstr>Courier New</vt:lpstr>
      <vt:lpstr>Arial</vt:lpstr>
      <vt:lpstr>Wingdings</vt:lpstr>
      <vt:lpstr>Gill Sans</vt:lpstr>
      <vt:lpstr>Impact</vt:lpstr>
      <vt:lpstr>Calibri</vt:lpstr>
      <vt:lpstr>Roboto</vt:lpstr>
      <vt:lpstr>Θέμα του Office</vt:lpstr>
      <vt:lpstr>Θέμα του Office</vt:lpstr>
      <vt:lpstr>Παρουσίαση του PowerPoint</vt:lpstr>
      <vt:lpstr>Partner</vt:lpstr>
      <vt:lpstr>Module</vt:lpstr>
      <vt:lpstr>Zielsetzungen</vt:lpstr>
      <vt:lpstr>Kompetenzen</vt:lpstr>
      <vt:lpstr>Aktivität 1.1.1 Einführung </vt:lpstr>
      <vt:lpstr>Das Programm Erasmus+</vt:lpstr>
      <vt:lpstr>Überblick über das Projekt - die Materialien</vt:lpstr>
      <vt:lpstr>Überblick über das Projekt - Inhalt</vt:lpstr>
      <vt:lpstr>Überblick über das Projekt - Organisationsstruktur der Module</vt:lpstr>
      <vt:lpstr>Vorstellungsrunde</vt:lpstr>
      <vt:lpstr>Aktivität 1.1.2 Gruppenübung - Konzept der digitalen Gesundheitskompetenz </vt:lpstr>
      <vt:lpstr>Das Konzept der digitalen Gesundheitskompetenz</vt:lpstr>
      <vt:lpstr>Operative Fähigkeiten</vt:lpstr>
      <vt:lpstr>Navigationskenntnisse</vt:lpstr>
      <vt:lpstr>Informationssuche</vt:lpstr>
      <vt:lpstr>Bewertung der Zuverlässigkeit</vt:lpstr>
      <vt:lpstr>Bestimmung der Relevanz</vt:lpstr>
      <vt:lpstr>Hinzufügen von Inhalten</vt:lpstr>
      <vt:lpstr>Schutz der Privatsphäre</vt:lpstr>
      <vt:lpstr>Aktivität 1.1.3 Gruppenübung - praktisches Beispiel</vt:lpstr>
      <vt:lpstr>Aktivität 1.1.4 Umfrage  </vt:lpstr>
      <vt:lpstr>Παρουσίαση του PowerPoint</vt:lpstr>
      <vt:lpstr>Aktivität 1.1.5 Abschluss</vt:lpstr>
      <vt:lpstr>Παρουσίαση του PowerPoint</vt:lpstr>
      <vt:lpstr>Aktivität 1.2.1 Einführung </vt:lpstr>
      <vt:lpstr>Aktion 1.2.2 Besprechung der Hausaufgaben</vt:lpstr>
      <vt:lpstr>Gruppenübung – Zusammenfassung der Ergebnisse der online Aktivitäten</vt:lpstr>
      <vt:lpstr>Aktivität 1.2.3 Management der eigenen Gesundheit</vt:lpstr>
      <vt:lpstr>Beispiel 1</vt:lpstr>
      <vt:lpstr>Beispiel 2</vt:lpstr>
      <vt:lpstr>Beispiel 3</vt:lpstr>
      <vt:lpstr>Beispiel 4</vt:lpstr>
      <vt:lpstr>Aktivität 1.2.4 Abschluss und Nachbesprechung</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pantelis bbalaouras</dc:creator>
  <cp:keywords>, docId:A9EE62E5932B62CD085FE61152CC33B1</cp:keywords>
  <cp:lastModifiedBy>pantelis balaouras</cp:lastModifiedBy>
  <cp:revision>33</cp:revision>
  <dcterms:created xsi:type="dcterms:W3CDTF">2020-06-02T13:31:56Z</dcterms:created>
  <dcterms:modified xsi:type="dcterms:W3CDTF">2022-08-23T11:29:10Z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0x010100FEF3466DE4BB014F91F3181A8421C90C</vt:lpwstr>
  </property>
</Properties>
</file>