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6" r:id="rId2"/>
  </p:sldMasterIdLst>
  <p:notesMasterIdLst>
    <p:notesMasterId r:id="rId93"/>
  </p:notesMasterIdLst>
  <p:sldIdLst>
    <p:sldId id="256" r:id="rId3"/>
    <p:sldId id="257" r:id="rId4"/>
    <p:sldId id="258" r:id="rId5"/>
    <p:sldId id="259" r:id="rId6"/>
    <p:sldId id="262" r:id="rId7"/>
    <p:sldId id="271" r:id="rId8"/>
    <p:sldId id="315" r:id="rId9"/>
    <p:sldId id="317" r:id="rId10"/>
    <p:sldId id="388" r:id="rId11"/>
    <p:sldId id="265" r:id="rId12"/>
    <p:sldId id="266" r:id="rId13"/>
    <p:sldId id="267" r:id="rId14"/>
    <p:sldId id="268" r:id="rId15"/>
    <p:sldId id="269" r:id="rId16"/>
    <p:sldId id="292" r:id="rId17"/>
    <p:sldId id="322" r:id="rId18"/>
    <p:sldId id="293" r:id="rId19"/>
    <p:sldId id="295" r:id="rId20"/>
    <p:sldId id="294" r:id="rId21"/>
    <p:sldId id="296" r:id="rId22"/>
    <p:sldId id="318" r:id="rId23"/>
    <p:sldId id="319" r:id="rId24"/>
    <p:sldId id="297" r:id="rId25"/>
    <p:sldId id="298" r:id="rId26"/>
    <p:sldId id="299" r:id="rId27"/>
    <p:sldId id="307" r:id="rId28"/>
    <p:sldId id="300" r:id="rId29"/>
    <p:sldId id="431" r:id="rId30"/>
    <p:sldId id="432" r:id="rId31"/>
    <p:sldId id="433" r:id="rId32"/>
    <p:sldId id="434" r:id="rId33"/>
    <p:sldId id="436" r:id="rId34"/>
    <p:sldId id="435" r:id="rId35"/>
    <p:sldId id="429" r:id="rId36"/>
    <p:sldId id="437" r:id="rId37"/>
    <p:sldId id="438" r:id="rId38"/>
    <p:sldId id="439" r:id="rId39"/>
    <p:sldId id="324" r:id="rId40"/>
    <p:sldId id="383" r:id="rId41"/>
    <p:sldId id="325" r:id="rId42"/>
    <p:sldId id="326" r:id="rId43"/>
    <p:sldId id="327" r:id="rId44"/>
    <p:sldId id="328" r:id="rId45"/>
    <p:sldId id="329" r:id="rId46"/>
    <p:sldId id="330" r:id="rId47"/>
    <p:sldId id="331" r:id="rId48"/>
    <p:sldId id="332" r:id="rId49"/>
    <p:sldId id="333" r:id="rId50"/>
    <p:sldId id="334" r:id="rId51"/>
    <p:sldId id="335" r:id="rId52"/>
    <p:sldId id="336" r:id="rId53"/>
    <p:sldId id="337" r:id="rId54"/>
    <p:sldId id="338" r:id="rId55"/>
    <p:sldId id="339" r:id="rId56"/>
    <p:sldId id="340" r:id="rId57"/>
    <p:sldId id="423" r:id="rId58"/>
    <p:sldId id="440" r:id="rId59"/>
    <p:sldId id="441" r:id="rId60"/>
    <p:sldId id="374" r:id="rId61"/>
    <p:sldId id="347" r:id="rId62"/>
    <p:sldId id="348" r:id="rId63"/>
    <p:sldId id="349" r:id="rId64"/>
    <p:sldId id="350" r:id="rId65"/>
    <p:sldId id="444" r:id="rId66"/>
    <p:sldId id="352" r:id="rId67"/>
    <p:sldId id="353" r:id="rId68"/>
    <p:sldId id="354" r:id="rId69"/>
    <p:sldId id="355" r:id="rId70"/>
    <p:sldId id="366" r:id="rId71"/>
    <p:sldId id="367" r:id="rId72"/>
    <p:sldId id="368" r:id="rId73"/>
    <p:sldId id="369" r:id="rId74"/>
    <p:sldId id="427" r:id="rId75"/>
    <p:sldId id="428" r:id="rId76"/>
    <p:sldId id="442" r:id="rId77"/>
    <p:sldId id="286" r:id="rId78"/>
    <p:sldId id="287" r:id="rId79"/>
    <p:sldId id="321" r:id="rId80"/>
    <p:sldId id="320" r:id="rId81"/>
    <p:sldId id="384" r:id="rId82"/>
    <p:sldId id="375" r:id="rId83"/>
    <p:sldId id="376" r:id="rId84"/>
    <p:sldId id="377" r:id="rId85"/>
    <p:sldId id="378" r:id="rId86"/>
    <p:sldId id="426" r:id="rId87"/>
    <p:sldId id="443" r:id="rId88"/>
    <p:sldId id="385" r:id="rId89"/>
    <p:sldId id="387" r:id="rId90"/>
    <p:sldId id="386" r:id="rId91"/>
    <p:sldId id="285" r:id="rId92"/>
  </p:sldIdLst>
  <p:sldSz cx="12192000" cy="6858000"/>
  <p:notesSz cx="6858000" cy="9144000"/>
  <p:embeddedFontLst>
    <p:embeddedFont>
      <p:font typeface="Calibri" panose="020F0502020204030204" pitchFamily="34" charset="0"/>
      <p:regular r:id="rId94"/>
      <p:bold r:id="rId95"/>
      <p:italic r:id="rId96"/>
      <p:boldItalic r:id="rId97"/>
    </p:embeddedFont>
    <p:embeddedFont>
      <p:font typeface="Gill Sans" panose="020B0604020202020204" charset="0"/>
      <p:regular r:id="rId98"/>
      <p:bold r:id="rId99"/>
    </p:embeddedFont>
    <p:embeddedFont>
      <p:font typeface="Impact" panose="020B0806030902050204" pitchFamily="34" charset="0"/>
      <p:regular r:id="rId100"/>
    </p:embeddedFont>
    <p:embeddedFont>
      <p:font typeface="Roboto" panose="02000000000000000000" pitchFamily="2" charset="0"/>
      <p:regular r:id="rId10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12" roundtripDataSignature="AMtx7mj+nziTmwKEPsD7VpJOu8K/VZgkP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3864"/>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854" autoAdjust="0"/>
  </p:normalViewPr>
  <p:slideViewPr>
    <p:cSldViewPr snapToGrid="0">
      <p:cViewPr varScale="1">
        <p:scale>
          <a:sx n="100" d="100"/>
          <a:sy n="100" d="100"/>
        </p:scale>
        <p:origin x="108" y="22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microsoft.com/office/2016/11/relationships/changesInfo" Target="changesInfos/changesInfo1.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customschemas.google.com/relationships/presentationmetadata" Target="meta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15"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font" Target="fonts/font2.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font" Target="fonts/font7.fntdata"/><Relationship Id="rId113"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notesMaster" Target="notesMasters/notesMaster1.xml"/><Relationship Id="rId98" Type="http://schemas.openxmlformats.org/officeDocument/2006/relationships/font" Target="fonts/font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1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14"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font" Target="fonts/font1.fntdata"/><Relationship Id="rId99" Type="http://schemas.openxmlformats.org/officeDocument/2006/relationships/font" Target="fonts/font6.fntdata"/><Relationship Id="rId10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ntelis balaouras" userId="25e8755020fc1734" providerId="LiveId" clId="{376E2F2E-E8A3-4FA9-B424-7E8D54E56D71}"/>
    <pc:docChg chg="modSld">
      <pc:chgData name="pantelis balaouras" userId="25e8755020fc1734" providerId="LiveId" clId="{376E2F2E-E8A3-4FA9-B424-7E8D54E56D71}" dt="2022-08-01T11:08:39.824" v="4" actId="1440"/>
      <pc:docMkLst>
        <pc:docMk/>
      </pc:docMkLst>
      <pc:sldChg chg="modSp mod">
        <pc:chgData name="pantelis balaouras" userId="25e8755020fc1734" providerId="LiveId" clId="{376E2F2E-E8A3-4FA9-B424-7E8D54E56D71}" dt="2022-07-27T12:59:34.433" v="3" actId="255"/>
        <pc:sldMkLst>
          <pc:docMk/>
          <pc:sldMk cId="0" sldId="259"/>
        </pc:sldMkLst>
        <pc:spChg chg="mod">
          <ac:chgData name="pantelis balaouras" userId="25e8755020fc1734" providerId="LiveId" clId="{376E2F2E-E8A3-4FA9-B424-7E8D54E56D71}" dt="2022-07-27T12:59:34.433" v="3" actId="255"/>
          <ac:spMkLst>
            <pc:docMk/>
            <pc:sldMk cId="0" sldId="259"/>
            <ac:spMk id="18" creationId="{3AE4C40A-5197-438A-A6E1-420A0922F67A}"/>
          </ac:spMkLst>
        </pc:spChg>
      </pc:sldChg>
      <pc:sldChg chg="modSp mod">
        <pc:chgData name="pantelis balaouras" userId="25e8755020fc1734" providerId="LiveId" clId="{376E2F2E-E8A3-4FA9-B424-7E8D54E56D71}" dt="2022-08-01T11:08:39.824" v="4" actId="1440"/>
        <pc:sldMkLst>
          <pc:docMk/>
          <pc:sldMk cId="176046753" sldId="322"/>
        </pc:sldMkLst>
        <pc:picChg chg="mod">
          <ac:chgData name="pantelis balaouras" userId="25e8755020fc1734" providerId="LiveId" clId="{376E2F2E-E8A3-4FA9-B424-7E8D54E56D71}" dt="2022-08-01T11:08:39.824" v="4" actId="1440"/>
          <ac:picMkLst>
            <pc:docMk/>
            <pc:sldMk cId="176046753" sldId="322"/>
            <ac:picMk id="4"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6510726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who.int/health-topics/vaccines-and-immunization#tab=tab_1"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ec.europa.eu/commission/presscorner/detail/en/fs_20_2364" TargetMode="External"/><Relationship Id="rId5" Type="http://schemas.openxmlformats.org/officeDocument/2006/relationships/hyperlink" Target="https://www.who.int/news-room/facts-in-pictures/detail/immunization" TargetMode="External"/><Relationship Id="rId4" Type="http://schemas.openxmlformats.org/officeDocument/2006/relationships/hyperlink" Target="https://www.who.int/news-room/questions-and-answers/item/vaccines-and-immunization-what-is-vaccination"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unicef.org/eca/health/immunization"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www.who.int/vaccine_safety/initiative/tech_support/Vaccine-safety-E-course-manual.pdf"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who.int/news-room/facts-in-pictures/detail/nutrition"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www.hopkinsmedicine.org/health/conditions-and-diseases/malnutrition"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hopkinsmedicine.org/health/conditions-and-diseases/malnutrition"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rcpjournals.org/content/clinmedicine/10/6/624"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www.hopkinsmedicine.org/health/wellness-and-prevention/abcs-of-eating-smart-for-a-healthy-heart"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pubs.niaaa.nih.gov/publications/aa71/aa71.htm"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euro.who.int/en/health-topics/disease-prevention/alcohol-use#:~:text=Across%20the%20WHO%20European%20Region,to%20unintentional%20and%20intentional%20injuries"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hopkinsmedicine.org/health/treatment-tests-and-therapies/screening-tests-for-common-diseases"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hopkinsmedicine.org/health/treatment-tests-and-therapies/screening-tests-for-common-diseases"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ecdc.europa.eu/sites/default/files/documents/COVID-19-guidance-refugee-asylum-seekers-migrants-EU.pdf"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s://www.who.int/water_sanitation_health/hygiene/settings/hvchap8.pdf" TargetMode="Externa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ifh-homehygiene.org/sites/default/files/publications/IFH%20White%20Paper-10-18.pdf"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cdc.gov/pregnancy/during.html"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 name="Google Shape;6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US"/>
              <a:t>This slide should be included in every activity; but the next four slides only need to be in the introduction part of each module </a:t>
            </a:r>
            <a:endParaRPr/>
          </a:p>
        </p:txBody>
      </p:sp>
      <p:sp>
        <p:nvSpPr>
          <p:cNvPr id="68" name="Google Shape;6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extLst>
      <p:ext uri="{BB962C8B-B14F-4D97-AF65-F5344CB8AC3E}">
        <p14:creationId xmlns:p14="http://schemas.microsoft.com/office/powerpoint/2010/main" val="3494253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3" name="Google Shape;23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83415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3" name="Google Shape;24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92565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2" name="Google Shape;252;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12506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1" name="Google Shape;26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92157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0d154e970d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1" name="Google Shape;271;g10d154e970d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55605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0d154e970d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1" name="Google Shape;271;g10d154e970d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74702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0d154e970d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1" name="Google Shape;271;g10d154e970d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663138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4143007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176360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extLst>
      <p:ext uri="{BB962C8B-B14F-4D97-AF65-F5344CB8AC3E}">
        <p14:creationId xmlns:p14="http://schemas.microsoft.com/office/powerpoint/2010/main" val="1124386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40622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31670673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3618633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extLst>
      <p:ext uri="{BB962C8B-B14F-4D97-AF65-F5344CB8AC3E}">
        <p14:creationId xmlns:p14="http://schemas.microsoft.com/office/powerpoint/2010/main" val="30740095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extLst>
      <p:ext uri="{BB962C8B-B14F-4D97-AF65-F5344CB8AC3E}">
        <p14:creationId xmlns:p14="http://schemas.microsoft.com/office/powerpoint/2010/main" val="11975752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extLst>
      <p:ext uri="{BB962C8B-B14F-4D97-AF65-F5344CB8AC3E}">
        <p14:creationId xmlns:p14="http://schemas.microsoft.com/office/powerpoint/2010/main" val="40234609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extLst>
      <p:ext uri="{BB962C8B-B14F-4D97-AF65-F5344CB8AC3E}">
        <p14:creationId xmlns:p14="http://schemas.microsoft.com/office/powerpoint/2010/main" val="38194621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extLst>
      <p:ext uri="{BB962C8B-B14F-4D97-AF65-F5344CB8AC3E}">
        <p14:creationId xmlns:p14="http://schemas.microsoft.com/office/powerpoint/2010/main" val="15587904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extLst>
      <p:ext uri="{BB962C8B-B14F-4D97-AF65-F5344CB8AC3E}">
        <p14:creationId xmlns:p14="http://schemas.microsoft.com/office/powerpoint/2010/main" val="21938338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D</a:t>
            </a:r>
            <a:endParaRPr lang="el-GR"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406016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D</a:t>
            </a:r>
            <a:endParaRPr lang="el-GR"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84477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 name="Google Shape;11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977275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A</a:t>
            </a:r>
            <a:endParaRPr lang="el-GR"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02399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b="0" dirty="0"/>
              <a:t>B</a:t>
            </a:r>
            <a:endParaRPr lang="el-GR" b="0"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644150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b="0" dirty="0"/>
              <a:t>B</a:t>
            </a:r>
            <a:endParaRPr lang="el-GR" b="0"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66803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A,D</a:t>
            </a:r>
            <a:endParaRPr lang="el-GR"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76622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False</a:t>
            </a:r>
            <a:endParaRPr lang="el-GR"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872053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False</a:t>
            </a:r>
            <a:endParaRPr lang="el-GR"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66370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False</a:t>
            </a:r>
            <a:endParaRPr lang="el-GR"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12999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a:t>A</a:t>
            </a:r>
            <a:r>
              <a:rPr lang="en-US" dirty="0">
                <a:sym typeface="Wingdings" panose="05000000000000000000" pitchFamily="2" charset="2"/>
              </a:rPr>
              <a:t>3</a:t>
            </a:r>
            <a:endParaRPr lang="en-US" dirty="0"/>
          </a:p>
          <a:p>
            <a:pPr marL="0" lvl="0" indent="0" algn="l" rtl="0">
              <a:lnSpc>
                <a:spcPct val="100000"/>
              </a:lnSpc>
              <a:spcBef>
                <a:spcPts val="0"/>
              </a:spcBef>
              <a:spcAft>
                <a:spcPts val="0"/>
              </a:spcAft>
              <a:buSzPts val="1400"/>
              <a:buNone/>
            </a:pPr>
            <a:r>
              <a:rPr lang="en-US" dirty="0"/>
              <a:t>B</a:t>
            </a:r>
            <a:r>
              <a:rPr lang="en-US" dirty="0">
                <a:sym typeface="Wingdings" panose="05000000000000000000" pitchFamily="2" charset="2"/>
              </a:rPr>
              <a:t>1</a:t>
            </a:r>
            <a:endParaRPr lang="en-US" dirty="0"/>
          </a:p>
          <a:p>
            <a:pPr marL="0" lvl="0" indent="0" algn="l" rtl="0">
              <a:lnSpc>
                <a:spcPct val="100000"/>
              </a:lnSpc>
              <a:spcBef>
                <a:spcPts val="0"/>
              </a:spcBef>
              <a:spcAft>
                <a:spcPts val="0"/>
              </a:spcAft>
              <a:buSzPts val="1400"/>
              <a:buNone/>
            </a:pPr>
            <a:r>
              <a:rPr lang="en-US" dirty="0"/>
              <a:t>C</a:t>
            </a:r>
            <a:r>
              <a:rPr lang="en-US" dirty="0">
                <a:sym typeface="Wingdings" panose="05000000000000000000" pitchFamily="2" charset="2"/>
              </a:rPr>
              <a:t>4</a:t>
            </a:r>
            <a:endParaRPr lang="en-US" dirty="0"/>
          </a:p>
          <a:p>
            <a:pPr marL="0" lvl="0" indent="0" algn="l" rtl="0">
              <a:lnSpc>
                <a:spcPct val="100000"/>
              </a:lnSpc>
              <a:spcBef>
                <a:spcPts val="0"/>
              </a:spcBef>
              <a:spcAft>
                <a:spcPts val="0"/>
              </a:spcAft>
              <a:buSzPts val="1400"/>
              <a:buNone/>
            </a:pPr>
            <a:r>
              <a:rPr lang="en-US" dirty="0"/>
              <a:t>D</a:t>
            </a:r>
            <a:r>
              <a:rPr lang="en-US" dirty="0">
                <a:sym typeface="Wingdings" panose="05000000000000000000" pitchFamily="2" charset="2"/>
              </a:rPr>
              <a:t>2</a:t>
            </a:r>
            <a:endParaRPr lang="en-US" dirty="0"/>
          </a:p>
          <a:p>
            <a:endParaRPr lang="el-GR"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49876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5" name="Google Shape;115;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335608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400"/>
              <a:buFont typeface="Arial"/>
              <a:buAutoNum type="arabicPeriod"/>
            </a:pPr>
            <a:r>
              <a:rPr lang="en-US" dirty="0"/>
              <a:t>World Health Organization. (2019). Vaccines and immunizations. </a:t>
            </a:r>
            <a:r>
              <a:rPr lang="en-US" u="sng" dirty="0">
                <a:solidFill>
                  <a:schemeClr val="hlink"/>
                </a:solidFill>
                <a:hlinkClick r:id="rId3"/>
              </a:rPr>
              <a:t>https://www.who.int/health-topics/vaccines-and-immunization#tab=tab_1</a:t>
            </a:r>
            <a:r>
              <a:rPr lang="en-US" dirty="0"/>
              <a:t>. Accessed 17 Jan 2022</a:t>
            </a:r>
            <a:endParaRPr dirty="0"/>
          </a:p>
          <a:p>
            <a:pPr marL="228600" lvl="0" indent="-228600" algn="l" rtl="0">
              <a:lnSpc>
                <a:spcPct val="100000"/>
              </a:lnSpc>
              <a:spcBef>
                <a:spcPts val="0"/>
              </a:spcBef>
              <a:spcAft>
                <a:spcPts val="0"/>
              </a:spcAft>
              <a:buSzPts val="1400"/>
              <a:buFont typeface="Arial"/>
              <a:buAutoNum type="arabicPeriod"/>
            </a:pPr>
            <a:r>
              <a:rPr lang="en-US" dirty="0"/>
              <a:t>World Health Organization .(2021). Vaccines and immunization: What is vaccination? </a:t>
            </a:r>
            <a:r>
              <a:rPr lang="en-US" u="sng" dirty="0">
                <a:solidFill>
                  <a:schemeClr val="hlink"/>
                </a:solidFill>
                <a:hlinkClick r:id="rId4"/>
              </a:rPr>
              <a:t>https://www.who.int/news-room/questions-and-answers/item/vaccines-and-immunization-what-is-vaccination</a:t>
            </a:r>
            <a:r>
              <a:rPr lang="en-US" dirty="0"/>
              <a:t>. Accessed 17 Jan 2022</a:t>
            </a:r>
            <a:endParaRPr dirty="0"/>
          </a:p>
          <a:p>
            <a:pPr marL="228600" lvl="0" indent="-228600" algn="l" rtl="0">
              <a:lnSpc>
                <a:spcPct val="100000"/>
              </a:lnSpc>
              <a:spcBef>
                <a:spcPts val="0"/>
              </a:spcBef>
              <a:spcAft>
                <a:spcPts val="0"/>
              </a:spcAft>
              <a:buSzPts val="1400"/>
              <a:buFont typeface="Arial"/>
              <a:buAutoNum type="arabicPeriod"/>
            </a:pPr>
            <a:r>
              <a:rPr lang="en-US" dirty="0"/>
              <a:t>World Health Organization. (2019). </a:t>
            </a:r>
            <a:r>
              <a:rPr lang="en-US" u="sng" dirty="0">
                <a:solidFill>
                  <a:schemeClr val="hlink"/>
                </a:solidFill>
                <a:hlinkClick r:id="rId5"/>
              </a:rPr>
              <a:t>https://www.who.int/news-room/facts-in-pictures/detail/immunization</a:t>
            </a:r>
            <a:r>
              <a:rPr lang="en-US" dirty="0"/>
              <a:t>. Accessed 17 Jan 2022</a:t>
            </a:r>
            <a:endParaRPr dirty="0"/>
          </a:p>
          <a:p>
            <a:pPr marL="228600" lvl="0" indent="-228600" algn="l" rtl="0">
              <a:lnSpc>
                <a:spcPct val="100000"/>
              </a:lnSpc>
              <a:spcBef>
                <a:spcPts val="0"/>
              </a:spcBef>
              <a:spcAft>
                <a:spcPts val="0"/>
              </a:spcAft>
              <a:buSzPts val="1400"/>
              <a:buFont typeface="Arial"/>
              <a:buAutoNum type="arabicPeriod"/>
            </a:pPr>
            <a:r>
              <a:rPr lang="en-US" dirty="0"/>
              <a:t>European Commission. (2020). The health benefits of vaccination. </a:t>
            </a:r>
            <a:r>
              <a:rPr lang="en-US" u="sng" dirty="0">
                <a:solidFill>
                  <a:schemeClr val="hlink"/>
                </a:solidFill>
                <a:hlinkClick r:id="rId6"/>
              </a:rPr>
              <a:t>https://ec.europa.eu/commission/presscorner/detail/en/fs_20_2364</a:t>
            </a:r>
            <a:r>
              <a:rPr lang="en-US" dirty="0"/>
              <a:t>. Accessed 17 Jan 2022</a:t>
            </a:r>
            <a:endParaRPr dirty="0"/>
          </a:p>
          <a:p>
            <a:pPr marL="0" lvl="0" indent="0" algn="l" rtl="0">
              <a:lnSpc>
                <a:spcPct val="100000"/>
              </a:lnSpc>
              <a:spcBef>
                <a:spcPts val="0"/>
              </a:spcBef>
              <a:spcAft>
                <a:spcPts val="0"/>
              </a:spcAft>
              <a:buSzPts val="1400"/>
              <a:buNone/>
            </a:pPr>
            <a:endParaRPr dirty="0"/>
          </a:p>
        </p:txBody>
      </p:sp>
      <p:sp>
        <p:nvSpPr>
          <p:cNvPr id="115" name="Google Shape;115;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16959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 name="Google Shape;13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37956661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1. UNICEF .(2020). Immunization. </a:t>
            </a:r>
            <a:r>
              <a:rPr lang="en-US" u="sng" dirty="0">
                <a:solidFill>
                  <a:schemeClr val="hlink"/>
                </a:solidFill>
                <a:hlinkClick r:id="rId3"/>
              </a:rPr>
              <a:t>https://www.unicef.org/eca/health/immunization</a:t>
            </a:r>
            <a:r>
              <a:rPr lang="en-US" dirty="0"/>
              <a:t>. Accessed 17 Jan 2022</a:t>
            </a:r>
            <a:endParaRPr dirty="0"/>
          </a:p>
          <a:p>
            <a:pPr marL="0" lvl="0" indent="0" algn="l" rtl="0">
              <a:lnSpc>
                <a:spcPct val="100000"/>
              </a:lnSpc>
              <a:spcBef>
                <a:spcPts val="0"/>
              </a:spcBef>
              <a:spcAft>
                <a:spcPts val="0"/>
              </a:spcAft>
              <a:buSzPts val="1400"/>
              <a:buNone/>
            </a:pPr>
            <a:r>
              <a:rPr lang="en-US" dirty="0"/>
              <a:t>2. World Health Organization .(2013). Vaccine Safety Basics: Learning Manual. SAFETY. </a:t>
            </a:r>
            <a:r>
              <a:rPr lang="en-US" u="sng" dirty="0">
                <a:solidFill>
                  <a:schemeClr val="hlink"/>
                </a:solidFill>
                <a:hlinkClick r:id="rId4"/>
              </a:rPr>
              <a:t>https://www.who.int/vaccine_safety/initiative/tech_support/Vaccine-safety-E-course-manual.pdf</a:t>
            </a:r>
            <a:r>
              <a:rPr lang="en-US" dirty="0"/>
              <a:t>. Accessed 17 Jan 2022</a:t>
            </a:r>
            <a:endParaRPr dirty="0"/>
          </a:p>
        </p:txBody>
      </p:sp>
      <p:sp>
        <p:nvSpPr>
          <p:cNvPr id="126" name="Google Shape;126;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045945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7" name="Google Shape;137;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103786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1. World Health Organization .(2018). Nutrition. </a:t>
            </a:r>
            <a:r>
              <a:rPr lang="en-US" u="sng" dirty="0">
                <a:solidFill>
                  <a:schemeClr val="hlink"/>
                </a:solidFill>
                <a:hlinkClick r:id="rId3"/>
              </a:rPr>
              <a:t>https://www.who.int/news-room/facts-in-pictures/detail/nutrition</a:t>
            </a:r>
            <a:r>
              <a:rPr lang="en-US" dirty="0"/>
              <a:t>. Accessed 16 Jan 2022</a:t>
            </a:r>
            <a:endParaRPr dirty="0"/>
          </a:p>
          <a:p>
            <a:pPr marL="0" lvl="0" indent="0" algn="l" rtl="0">
              <a:lnSpc>
                <a:spcPct val="100000"/>
              </a:lnSpc>
              <a:spcBef>
                <a:spcPts val="0"/>
              </a:spcBef>
              <a:spcAft>
                <a:spcPts val="0"/>
              </a:spcAft>
              <a:buSzPts val="1400"/>
              <a:buNone/>
            </a:pPr>
            <a:r>
              <a:rPr lang="en-US" dirty="0"/>
              <a:t>2. John Hopkins Medicine .(</a:t>
            </a:r>
            <a:r>
              <a:rPr lang="en-US" dirty="0" err="1"/>
              <a:t>n.d.</a:t>
            </a:r>
            <a:r>
              <a:rPr lang="en-US" dirty="0"/>
              <a:t>). Malnutrition. </a:t>
            </a:r>
            <a:r>
              <a:rPr lang="en-US" u="sng" dirty="0">
                <a:solidFill>
                  <a:schemeClr val="hlink"/>
                </a:solidFill>
                <a:hlinkClick r:id="rId4"/>
              </a:rPr>
              <a:t>https://www.hopkinsmedicine.org/health/conditions-and-diseases/malnutrition</a:t>
            </a:r>
            <a:r>
              <a:rPr lang="en-US" dirty="0"/>
              <a:t>. Accessed 16 Jan 2022</a:t>
            </a:r>
            <a:endParaRPr dirty="0"/>
          </a:p>
          <a:p>
            <a:pPr marL="0" lvl="0" indent="0" algn="l" rtl="0">
              <a:lnSpc>
                <a:spcPct val="100000"/>
              </a:lnSpc>
              <a:spcBef>
                <a:spcPts val="0"/>
              </a:spcBef>
              <a:spcAft>
                <a:spcPts val="0"/>
              </a:spcAft>
              <a:buSzPts val="1400"/>
              <a:buNone/>
            </a:pPr>
            <a:endParaRPr dirty="0"/>
          </a:p>
        </p:txBody>
      </p:sp>
      <p:sp>
        <p:nvSpPr>
          <p:cNvPr id="148" name="Google Shape;148;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419040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1. John Hopkins Medicine .(n.d.). Malnutrition. </a:t>
            </a:r>
            <a:r>
              <a:rPr lang="en-US" u="sng">
                <a:solidFill>
                  <a:schemeClr val="hlink"/>
                </a:solidFill>
                <a:hlinkClick r:id="rId3"/>
              </a:rPr>
              <a:t>https://www.hopkinsmedicine.org/health/conditions-and-diseases/malnutrition</a:t>
            </a:r>
            <a:r>
              <a:rPr lang="en-US"/>
              <a:t>. Accessed16 Jan 2022</a:t>
            </a:r>
            <a:endParaRPr/>
          </a:p>
        </p:txBody>
      </p:sp>
      <p:sp>
        <p:nvSpPr>
          <p:cNvPr id="159" name="Google Shape;159;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455911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1. Saunders J, Smith T,. (2010), Malnutrition: causes and consequences. </a:t>
            </a:r>
            <a:r>
              <a:rPr lang="en-US" i="1" dirty="0" err="1"/>
              <a:t>Clin</a:t>
            </a:r>
            <a:r>
              <a:rPr lang="en-US" i="1" dirty="0"/>
              <a:t> Med.</a:t>
            </a:r>
            <a:r>
              <a:rPr lang="en-US" dirty="0"/>
              <a:t> 2010;10(6):624-627. doi:10.7861/clinmedicine.10-6-624</a:t>
            </a:r>
            <a:endParaRPr dirty="0"/>
          </a:p>
          <a:p>
            <a:pPr marL="0" lvl="0" indent="0" algn="l" rtl="0">
              <a:lnSpc>
                <a:spcPct val="100000"/>
              </a:lnSpc>
              <a:spcBef>
                <a:spcPts val="0"/>
              </a:spcBef>
              <a:spcAft>
                <a:spcPts val="0"/>
              </a:spcAft>
              <a:buSzPts val="1400"/>
              <a:buNone/>
            </a:pPr>
            <a:r>
              <a:rPr lang="en-US" dirty="0"/>
              <a:t> </a:t>
            </a:r>
            <a:r>
              <a:rPr lang="en-US" u="sng" dirty="0">
                <a:solidFill>
                  <a:schemeClr val="hlink"/>
                </a:solidFill>
                <a:hlinkClick r:id="rId3"/>
              </a:rPr>
              <a:t>https://www.rcpjournals.org/content/clinmedicine/10/6/624</a:t>
            </a:r>
            <a:r>
              <a:rPr lang="en-US" dirty="0"/>
              <a:t> </a:t>
            </a:r>
            <a:endParaRPr dirty="0"/>
          </a:p>
          <a:p>
            <a:pPr marL="0" lvl="0" indent="0" algn="l" rtl="0">
              <a:lnSpc>
                <a:spcPct val="100000"/>
              </a:lnSpc>
              <a:spcBef>
                <a:spcPts val="0"/>
              </a:spcBef>
              <a:spcAft>
                <a:spcPts val="0"/>
              </a:spcAft>
              <a:buSzPts val="1400"/>
              <a:buNone/>
            </a:pPr>
            <a:r>
              <a:rPr lang="en-US" dirty="0"/>
              <a:t>2. </a:t>
            </a:r>
            <a:r>
              <a:rPr lang="en-US" dirty="0" err="1"/>
              <a:t>Carr</a:t>
            </a:r>
            <a:r>
              <a:rPr lang="en-US" dirty="0"/>
              <a:t> T.P et al .(2016). Advanced Nutrition and Human Metabolism. Cengage Learning; 2016.</a:t>
            </a:r>
            <a:endParaRPr dirty="0"/>
          </a:p>
          <a:p>
            <a:pPr marL="0" lvl="0" indent="0" algn="l" rtl="0">
              <a:lnSpc>
                <a:spcPct val="100000"/>
              </a:lnSpc>
              <a:spcBef>
                <a:spcPts val="0"/>
              </a:spcBef>
              <a:spcAft>
                <a:spcPts val="0"/>
              </a:spcAft>
              <a:buSzPts val="1400"/>
              <a:buNone/>
            </a:pPr>
            <a:r>
              <a:rPr lang="en-US" dirty="0"/>
              <a:t>3. Johns Hopkins Medicine - </a:t>
            </a:r>
            <a:r>
              <a:rPr lang="en-US" u="sng" dirty="0">
                <a:solidFill>
                  <a:schemeClr val="hlink"/>
                </a:solidFill>
                <a:hlinkClick r:id="rId4"/>
              </a:rPr>
              <a:t>https://www.hopkinsmedicine.org/health/wellness-and-prevention/abcs-of-eating-smart-for-a-healthy-heart</a:t>
            </a:r>
            <a:r>
              <a:rPr lang="en-US" dirty="0"/>
              <a:t>  </a:t>
            </a:r>
            <a:endParaRPr dirty="0"/>
          </a:p>
        </p:txBody>
      </p:sp>
      <p:sp>
        <p:nvSpPr>
          <p:cNvPr id="169" name="Google Shape;169;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099044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0" name="Google Shape;18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309497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a:t>1. National Institute on Alcohol Abuse and Alcoholism(2007). - Alcohol and Tobacco </a:t>
            </a:r>
            <a:r>
              <a:rPr lang="en-US" u="sng" dirty="0">
                <a:solidFill>
                  <a:schemeClr val="hlink"/>
                </a:solidFill>
                <a:hlinkClick r:id="rId3"/>
              </a:rPr>
              <a:t>https://pubs.niaaa.nih.gov/publications/aa71/aa71.htm</a:t>
            </a:r>
            <a:r>
              <a:rPr lang="en-US" dirty="0"/>
              <a:t>. Accessed 17 Jan 2022</a:t>
            </a:r>
            <a:endParaRPr dirty="0"/>
          </a:p>
          <a:p>
            <a:pPr marL="0" lvl="0" indent="0" algn="l" rtl="0">
              <a:lnSpc>
                <a:spcPct val="100000"/>
              </a:lnSpc>
              <a:spcBef>
                <a:spcPts val="0"/>
              </a:spcBef>
              <a:spcAft>
                <a:spcPts val="0"/>
              </a:spcAft>
              <a:buSzPts val="1400"/>
              <a:buNone/>
            </a:pPr>
            <a:endParaRPr dirty="0"/>
          </a:p>
        </p:txBody>
      </p:sp>
      <p:sp>
        <p:nvSpPr>
          <p:cNvPr id="193" name="Google Shape;19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795840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WHO/Europe - </a:t>
            </a:r>
            <a:r>
              <a:rPr lang="en-US" u="sng" dirty="0">
                <a:solidFill>
                  <a:schemeClr val="hlink"/>
                </a:solidFill>
                <a:hlinkClick r:id="rId3"/>
              </a:rPr>
              <a:t>https://www.euro.who.int/en/health-topics/disease-prevention/alcohol-use#:~:text=Across%20the%20WHO%20European%20Region,to%20unintentional%20and%20intentional%20injuries</a:t>
            </a:r>
            <a:r>
              <a:rPr lang="en-US" dirty="0"/>
              <a:t>. </a:t>
            </a:r>
            <a:endParaRPr dirty="0"/>
          </a:p>
        </p:txBody>
      </p:sp>
      <p:sp>
        <p:nvSpPr>
          <p:cNvPr id="204" name="Google Shape;204;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131750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4" name="Google Shape;214;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437956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5" name="Google Shape;225;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40484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3" name="Google Shape;19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35470972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6" name="Google Shape;23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328960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John Hopkins Medicine - </a:t>
            </a:r>
            <a:r>
              <a:rPr lang="en-US" u="sng" dirty="0">
                <a:solidFill>
                  <a:schemeClr val="hlink"/>
                </a:solidFill>
                <a:hlinkClick r:id="rId3"/>
              </a:rPr>
              <a:t>https://www.hopkinsmedicine.org/health/treatment-tests-and-therapies/screening-tests-for-common-diseases</a:t>
            </a:r>
            <a:r>
              <a:rPr lang="en-US" dirty="0"/>
              <a:t> </a:t>
            </a:r>
            <a:endParaRPr dirty="0"/>
          </a:p>
        </p:txBody>
      </p:sp>
      <p:sp>
        <p:nvSpPr>
          <p:cNvPr id="253" name="Google Shape;253;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643050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Johns Hopkins Medicine - (</a:t>
            </a:r>
            <a:r>
              <a:rPr lang="en-US" u="sng" dirty="0">
                <a:solidFill>
                  <a:schemeClr val="hlink"/>
                </a:solidFill>
                <a:hlinkClick r:id="rId3"/>
              </a:rPr>
              <a:t>https://www.hopkinsmedicine.org/health/treatment-tests-and-therapies/screening-tests-for-common-diseases</a:t>
            </a:r>
            <a:r>
              <a:rPr lang="en-US" dirty="0"/>
              <a:t>) </a:t>
            </a:r>
            <a:endParaRPr dirty="0"/>
          </a:p>
        </p:txBody>
      </p:sp>
      <p:sp>
        <p:nvSpPr>
          <p:cNvPr id="262" name="Google Shape;262;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654260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1 European Centre for Disease Prevention and Control. (2020). Guidance on infection prevention and control of coronavirus disease (COVID-19) in migrant and refugee reception and detention </a:t>
            </a:r>
            <a:r>
              <a:rPr lang="en-US" dirty="0" err="1"/>
              <a:t>centres</a:t>
            </a:r>
            <a:r>
              <a:rPr lang="en-US" dirty="0"/>
              <a:t> in the EU/EEA and the United Kingdom – June 2020. ECDC: Stockholm; 2020. Accessed 16 Jan 2022</a:t>
            </a:r>
            <a:endParaRPr dirty="0"/>
          </a:p>
          <a:p>
            <a:pPr marL="0" lvl="0" indent="0" algn="l" rtl="0">
              <a:lnSpc>
                <a:spcPct val="100000"/>
              </a:lnSpc>
              <a:spcBef>
                <a:spcPts val="0"/>
              </a:spcBef>
              <a:spcAft>
                <a:spcPts val="0"/>
              </a:spcAft>
              <a:buSzPts val="1400"/>
              <a:buNone/>
            </a:pPr>
            <a:r>
              <a:rPr lang="en-US" u="sng" dirty="0">
                <a:solidFill>
                  <a:schemeClr val="hlink"/>
                </a:solidFill>
                <a:hlinkClick r:id="rId3"/>
              </a:rPr>
              <a:t>https://www.ecdc.europa.eu/sites/default/files/documents/COVID-19-guidance-refugee-asylum-seekers-migrants-EU.pdf</a:t>
            </a:r>
            <a:r>
              <a:rPr lang="en-US" dirty="0"/>
              <a:t> Accessed 16 Jan 2022</a:t>
            </a:r>
            <a:endParaRPr dirty="0"/>
          </a:p>
          <a:p>
            <a:pPr marL="0" lvl="0" indent="0" algn="l" rtl="0">
              <a:lnSpc>
                <a:spcPct val="100000"/>
              </a:lnSpc>
              <a:spcBef>
                <a:spcPts val="0"/>
              </a:spcBef>
              <a:spcAft>
                <a:spcPts val="0"/>
              </a:spcAft>
              <a:buSzPts val="1400"/>
              <a:buNone/>
            </a:pPr>
            <a:r>
              <a:rPr lang="en-US" dirty="0"/>
              <a:t>2. WHO. (</a:t>
            </a:r>
            <a:r>
              <a:rPr lang="en-US" dirty="0" err="1"/>
              <a:t>n.d.</a:t>
            </a:r>
            <a:r>
              <a:rPr lang="en-US" dirty="0"/>
              <a:t>). Chapter 8 - Personal, domestic and community hygiene. </a:t>
            </a:r>
            <a:r>
              <a:rPr lang="en-US" u="sng" dirty="0">
                <a:solidFill>
                  <a:schemeClr val="hlink"/>
                </a:solidFill>
                <a:hlinkClick r:id="rId4"/>
              </a:rPr>
              <a:t>https://www.who.int/water_sanitation_health/hygiene/settings/hvchap8.pdf</a:t>
            </a:r>
            <a:r>
              <a:rPr lang="en-US" dirty="0"/>
              <a:t>. Accessed  16 Jan 2022 </a:t>
            </a:r>
            <a:endParaRPr dirty="0"/>
          </a:p>
        </p:txBody>
      </p:sp>
      <p:sp>
        <p:nvSpPr>
          <p:cNvPr id="273" name="Google Shape;273;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974134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4" name="Google Shape;28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061124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just" rtl="0">
              <a:lnSpc>
                <a:spcPct val="100000"/>
              </a:lnSpc>
              <a:spcBef>
                <a:spcPts val="0"/>
              </a:spcBef>
              <a:spcAft>
                <a:spcPts val="0"/>
              </a:spcAft>
              <a:buSzPts val="1400"/>
              <a:buNone/>
            </a:pPr>
            <a:r>
              <a:rPr lang="en-US" dirty="0"/>
              <a:t>1. International Scientific Forum on Home Hygiene. (2018). </a:t>
            </a:r>
            <a:r>
              <a:rPr lang="en-US" i="1" dirty="0"/>
              <a:t>Containing the burden of infectious diseases is everyone’s responsibility: A call for an integrated strategy for developing and promoting hygiene </a:t>
            </a:r>
            <a:r>
              <a:rPr lang="en-US" i="1" dirty="0" err="1"/>
              <a:t>behaviour</a:t>
            </a:r>
            <a:r>
              <a:rPr lang="en-US" i="1" dirty="0"/>
              <a:t> change in home and everyday life</a:t>
            </a:r>
            <a:r>
              <a:rPr lang="en-US" dirty="0"/>
              <a:t> [White Paper]. (</a:t>
            </a:r>
            <a:r>
              <a:rPr lang="en-US" dirty="0" err="1"/>
              <a:t>n.p</a:t>
            </a:r>
            <a:r>
              <a:rPr lang="en-US" dirty="0"/>
              <a:t>.). </a:t>
            </a:r>
            <a:r>
              <a:rPr lang="en-US" u="sng" dirty="0">
                <a:solidFill>
                  <a:schemeClr val="hlink"/>
                </a:solidFill>
                <a:hlinkClick r:id="rId3"/>
              </a:rPr>
              <a:t>https://www.ifh-homehygiene.org/sites/default/files/publications/IFH%20White%20Paper-10-18.pdf</a:t>
            </a:r>
            <a:r>
              <a:rPr lang="en-US" dirty="0"/>
              <a:t>. Accessed 16 Jan 2022</a:t>
            </a:r>
            <a:endParaRPr dirty="0"/>
          </a:p>
          <a:p>
            <a:pPr marL="0" lvl="0" indent="0" algn="l" rtl="0">
              <a:lnSpc>
                <a:spcPct val="100000"/>
              </a:lnSpc>
              <a:spcBef>
                <a:spcPts val="0"/>
              </a:spcBef>
              <a:spcAft>
                <a:spcPts val="0"/>
              </a:spcAft>
              <a:buSzPts val="1400"/>
              <a:buNone/>
            </a:pPr>
            <a:endParaRPr dirty="0"/>
          </a:p>
        </p:txBody>
      </p:sp>
      <p:sp>
        <p:nvSpPr>
          <p:cNvPr id="295" name="Google Shape;295;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837903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D</a:t>
            </a:r>
            <a:endParaRPr lang="el-GR"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95633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457200" lvl="0" indent="-228600" algn="just" rtl="0">
              <a:lnSpc>
                <a:spcPct val="100000"/>
              </a:lnSpc>
              <a:spcBef>
                <a:spcPts val="0"/>
              </a:spcBef>
              <a:spcAft>
                <a:spcPts val="0"/>
              </a:spcAft>
              <a:buSzPts val="1400"/>
              <a:buNone/>
            </a:pPr>
            <a:r>
              <a:rPr lang="en-US" dirty="0"/>
              <a:t>A</a:t>
            </a:r>
            <a:r>
              <a:rPr lang="en-US" dirty="0">
                <a:sym typeface="Wingdings" panose="05000000000000000000" pitchFamily="2" charset="2"/>
              </a:rPr>
              <a:t>3</a:t>
            </a:r>
            <a:endParaRPr lang="en-US" dirty="0"/>
          </a:p>
          <a:p>
            <a:pPr marL="457200" lvl="0" indent="-228600" algn="just" rtl="0">
              <a:lnSpc>
                <a:spcPct val="100000"/>
              </a:lnSpc>
              <a:spcBef>
                <a:spcPts val="0"/>
              </a:spcBef>
              <a:spcAft>
                <a:spcPts val="0"/>
              </a:spcAft>
              <a:buSzPts val="1400"/>
              <a:buNone/>
            </a:pPr>
            <a:r>
              <a:rPr lang="en-US" dirty="0"/>
              <a:t>B</a:t>
            </a:r>
            <a:r>
              <a:rPr lang="en-US" dirty="0">
                <a:sym typeface="Wingdings" panose="05000000000000000000" pitchFamily="2" charset="2"/>
              </a:rPr>
              <a:t>1</a:t>
            </a:r>
            <a:endParaRPr lang="en-US" dirty="0"/>
          </a:p>
          <a:p>
            <a:pPr marL="457200" lvl="0" indent="-228600" algn="just" rtl="0">
              <a:lnSpc>
                <a:spcPct val="100000"/>
              </a:lnSpc>
              <a:spcBef>
                <a:spcPts val="0"/>
              </a:spcBef>
              <a:spcAft>
                <a:spcPts val="0"/>
              </a:spcAft>
              <a:buSzPts val="1400"/>
              <a:buNone/>
            </a:pPr>
            <a:r>
              <a:rPr lang="en-US" dirty="0"/>
              <a:t>C</a:t>
            </a:r>
            <a:r>
              <a:rPr lang="en-US" dirty="0">
                <a:sym typeface="Wingdings" panose="05000000000000000000" pitchFamily="2" charset="2"/>
              </a:rPr>
              <a:t>2</a:t>
            </a:r>
            <a:endParaRPr lang="en-US" dirty="0"/>
          </a:p>
          <a:p>
            <a:endParaRPr lang="el-GR"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986565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A, C</a:t>
            </a:r>
            <a:endParaRPr lang="el-GR"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657405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9" name="Google Shape;559;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84434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0" name="Google Shape;26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6</a:t>
            </a:fld>
            <a:endParaRPr/>
          </a:p>
        </p:txBody>
      </p:sp>
    </p:spTree>
    <p:extLst>
      <p:ext uri="{BB962C8B-B14F-4D97-AF65-F5344CB8AC3E}">
        <p14:creationId xmlns:p14="http://schemas.microsoft.com/office/powerpoint/2010/main" val="4742392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4" name="Google Shape;384;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026157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3" name="Google Shape;393;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932125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3" name="Google Shape;403;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370031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4" name="Google Shape;414;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226785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4" name="Google Shape;414;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083564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Center for Disease Control and Prevention (CDC) - </a:t>
            </a:r>
            <a:r>
              <a:rPr lang="en-US" u="sng">
                <a:solidFill>
                  <a:schemeClr val="hlink"/>
                </a:solidFill>
                <a:hlinkClick r:id="rId3"/>
              </a:rPr>
              <a:t>https://www.cdc.gov/pregnancy/during.html</a:t>
            </a:r>
            <a:r>
              <a:rPr lang="en-US"/>
              <a:t>. Accessed 17 Jan 2022</a:t>
            </a:r>
            <a:endParaRPr/>
          </a:p>
        </p:txBody>
      </p:sp>
      <p:sp>
        <p:nvSpPr>
          <p:cNvPr id="433" name="Google Shape;433;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17759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3" name="Google Shape;443;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437334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1" name="Google Shape;451;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254553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1113201ef8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g1113201ef8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8312948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Bryce, E., </a:t>
            </a:r>
            <a:r>
              <a:rPr lang="en-US" dirty="0" err="1"/>
              <a:t>Mullany</a:t>
            </a:r>
            <a:r>
              <a:rPr lang="en-US" dirty="0"/>
              <a:t>, L.C., </a:t>
            </a:r>
            <a:r>
              <a:rPr lang="en-US" dirty="0" err="1"/>
              <a:t>Khatry</a:t>
            </a:r>
            <a:r>
              <a:rPr lang="en-US" dirty="0"/>
              <a:t>, S.K. </a:t>
            </a:r>
            <a:r>
              <a:rPr lang="en-US" i="1" dirty="0"/>
              <a:t>et al.</a:t>
            </a:r>
            <a:r>
              <a:rPr lang="en-US" dirty="0"/>
              <a:t> Coverage of the WHO’s four essential elements of newborn care and their association with neonatal survival in southern Nepal. </a:t>
            </a:r>
            <a:r>
              <a:rPr lang="en-US" i="1" dirty="0"/>
              <a:t>BMC Pregnancy Childbirth</a:t>
            </a:r>
            <a:r>
              <a:rPr lang="en-US" dirty="0"/>
              <a:t> </a:t>
            </a:r>
            <a:r>
              <a:rPr lang="en-US" b="1" dirty="0"/>
              <a:t>20, </a:t>
            </a:r>
            <a:r>
              <a:rPr lang="en-US" dirty="0"/>
              <a:t>540 (2020). https://doi.org/10.1186/s12884-020-03239-6</a:t>
            </a:r>
            <a:endParaRPr dirty="0"/>
          </a:p>
        </p:txBody>
      </p:sp>
      <p:sp>
        <p:nvSpPr>
          <p:cNvPr id="476" name="Google Shape;476;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51593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26963189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Bryce, E., Mullany, L.C., Khatry, S.K. </a:t>
            </a:r>
            <a:r>
              <a:rPr lang="en-US" i="1"/>
              <a:t>et al.</a:t>
            </a:r>
            <a:r>
              <a:rPr lang="en-US"/>
              <a:t> Coverage of the WHO’s four essential elements of newborn care and their association with neonatal survival in southern Nepal. </a:t>
            </a:r>
            <a:r>
              <a:rPr lang="en-US" i="1"/>
              <a:t>BMC Pregnancy Childbirth</a:t>
            </a:r>
            <a:r>
              <a:rPr lang="en-US"/>
              <a:t> </a:t>
            </a:r>
            <a:r>
              <a:rPr lang="en-US" b="1"/>
              <a:t>20, </a:t>
            </a:r>
            <a:r>
              <a:rPr lang="en-US"/>
              <a:t>540 (2020). https://doi.org/10.1186/s12884-020-03239-6</a:t>
            </a:r>
            <a:endParaRPr/>
          </a:p>
        </p:txBody>
      </p:sp>
      <p:sp>
        <p:nvSpPr>
          <p:cNvPr id="487" name="Google Shape;487;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20756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Bryce, E., Mullany, L.C., Khatry, S.K. </a:t>
            </a:r>
            <a:r>
              <a:rPr lang="en-US" i="1"/>
              <a:t>et al.</a:t>
            </a:r>
            <a:r>
              <a:rPr lang="en-US"/>
              <a:t> Coverage of the WHO’s four essential elements of newborn care and their association with neonatal survival in southern Nepal. </a:t>
            </a:r>
            <a:r>
              <a:rPr lang="en-US" i="1"/>
              <a:t>BMC Pregnancy Childbirth</a:t>
            </a:r>
            <a:r>
              <a:rPr lang="en-US"/>
              <a:t> </a:t>
            </a:r>
            <a:r>
              <a:rPr lang="en-US" b="1"/>
              <a:t>20, </a:t>
            </a:r>
            <a:r>
              <a:rPr lang="en-US"/>
              <a:t>540 (2020). https://doi.org/10.1186/s12884-020-03239-6</a:t>
            </a:r>
            <a:endParaRPr/>
          </a:p>
        </p:txBody>
      </p:sp>
      <p:sp>
        <p:nvSpPr>
          <p:cNvPr id="495" name="Google Shape;495;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043917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5" name="Google Shape;505;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93582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C</a:t>
            </a:r>
            <a:endParaRPr lang="el-GR"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029430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True</a:t>
            </a:r>
            <a:endParaRPr lang="el-GR"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118671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a:t>A</a:t>
            </a:r>
            <a:r>
              <a:rPr lang="en-US" dirty="0">
                <a:sym typeface="Wingdings" panose="05000000000000000000" pitchFamily="2" charset="2"/>
              </a:rPr>
              <a:t></a:t>
            </a:r>
            <a:r>
              <a:rPr lang="en-US" dirty="0"/>
              <a:t>2</a:t>
            </a:r>
          </a:p>
          <a:p>
            <a:pPr marL="0" lvl="0" indent="0" algn="l" rtl="0">
              <a:lnSpc>
                <a:spcPct val="100000"/>
              </a:lnSpc>
              <a:spcBef>
                <a:spcPts val="0"/>
              </a:spcBef>
              <a:spcAft>
                <a:spcPts val="0"/>
              </a:spcAft>
              <a:buSzPts val="1400"/>
              <a:buNone/>
            </a:pPr>
            <a:r>
              <a:rPr lang="en-US" dirty="0"/>
              <a:t>B</a:t>
            </a:r>
            <a:r>
              <a:rPr lang="en-US" dirty="0">
                <a:sym typeface="Wingdings" panose="05000000000000000000" pitchFamily="2" charset="2"/>
              </a:rPr>
              <a:t>1</a:t>
            </a:r>
            <a:endParaRPr lang="en-US" dirty="0"/>
          </a:p>
          <a:p>
            <a:endParaRPr lang="el-GR"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4706789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0" name="Google Shape;43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6646700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2" name="Google Shape;44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137413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2" name="Google Shape;44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0910769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2" name="Google Shape;44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91170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384005827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9" name="Google Shape;559;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3070301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0" name="Google Shape;570;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988589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1" name="Google Shape;581;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0284430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0" name="Google Shape;590;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877671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1113201ef8f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g1113201ef8f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25313343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B</a:t>
            </a:r>
            <a:endParaRPr lang="el-GR"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85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377006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6" name="Google Shape;31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87</a:t>
            </a:fld>
            <a:endParaRPr/>
          </a:p>
        </p:txBody>
      </p:sp>
    </p:spTree>
    <p:extLst>
      <p:ext uri="{BB962C8B-B14F-4D97-AF65-F5344CB8AC3E}">
        <p14:creationId xmlns:p14="http://schemas.microsoft.com/office/powerpoint/2010/main" val="223094679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05" name="Google Shape;30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9190518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05" name="Google Shape;30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9190518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1400"/>
              <a:buNone/>
            </a:pPr>
            <a:endParaRPr dirty="0"/>
          </a:p>
        </p:txBody>
      </p:sp>
      <p:sp>
        <p:nvSpPr>
          <p:cNvPr id="418" name="Google Shape;418;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90</a:t>
            </a:fld>
            <a:endParaRPr/>
          </a:p>
        </p:txBody>
      </p:sp>
    </p:spTree>
    <p:extLst>
      <p:ext uri="{BB962C8B-B14F-4D97-AF65-F5344CB8AC3E}">
        <p14:creationId xmlns:p14="http://schemas.microsoft.com/office/powerpoint/2010/main" val="3025031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0" name="Google Shape;26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9</a:t>
            </a:fld>
            <a:endParaRPr/>
          </a:p>
        </p:txBody>
      </p:sp>
    </p:spTree>
    <p:extLst>
      <p:ext uri="{BB962C8B-B14F-4D97-AF65-F5344CB8AC3E}">
        <p14:creationId xmlns:p14="http://schemas.microsoft.com/office/powerpoint/2010/main" val="2560171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tarting slide">
  <p:cSld name="Starting slide">
    <p:spTree>
      <p:nvGrpSpPr>
        <p:cNvPr id="1" name="Shape 15"/>
        <p:cNvGrpSpPr/>
        <p:nvPr/>
      </p:nvGrpSpPr>
      <p:grpSpPr>
        <a:xfrm>
          <a:off x="0" y="0"/>
          <a:ext cx="0" cy="0"/>
          <a:chOff x="0" y="0"/>
          <a:chExt cx="0" cy="0"/>
        </a:xfrm>
      </p:grpSpPr>
      <p:pic>
        <p:nvPicPr>
          <p:cNvPr id="16" name="Google Shape;16;p33" descr="C:\Users\Georgia-Work\AppData\Roaming\Skype\georgia.aristidou\media_messaging\media_cache\^DD49E969C8C275A0BF0095F3F01442BBA23C6B6D6D2A977CE4^pimgpsh_fullsize_distr.jpg"/>
          <p:cNvPicPr preferRelativeResize="0"/>
          <p:nvPr/>
        </p:nvPicPr>
        <p:blipFill rotWithShape="1">
          <a:blip r:embed="rId2">
            <a:alphaModFix/>
          </a:blip>
          <a:srcRect/>
          <a:stretch/>
        </p:blipFill>
        <p:spPr>
          <a:xfrm>
            <a:off x="0" y="6371295"/>
            <a:ext cx="1684020" cy="4953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Περιεχόμενο με λεζάντα" type="objTx">
  <p:cSld name="Περιεχόμενο με λεζάντα">
    <p:spTree>
      <p:nvGrpSpPr>
        <p:cNvPr id="1" name="Shape 41"/>
        <p:cNvGrpSpPr/>
        <p:nvPr/>
      </p:nvGrpSpPr>
      <p:grpSpPr>
        <a:xfrm>
          <a:off x="0" y="0"/>
          <a:ext cx="0" cy="0"/>
          <a:chOff x="0" y="0"/>
          <a:chExt cx="0" cy="0"/>
        </a:xfrm>
      </p:grpSpPr>
      <p:sp>
        <p:nvSpPr>
          <p:cNvPr id="42" name="Google Shape;42;p7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4400"/>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7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600"/>
              </a:spcBef>
              <a:spcAft>
                <a:spcPts val="0"/>
              </a:spcAft>
              <a:buSzPts val="2400"/>
              <a:buChar char="▪"/>
              <a:defRPr sz="3200"/>
            </a:lvl1pPr>
            <a:lvl2pPr marL="914400" lvl="1" indent="-396240" algn="l">
              <a:lnSpc>
                <a:spcPct val="100000"/>
              </a:lnSpc>
              <a:spcBef>
                <a:spcPts val="600"/>
              </a:spcBef>
              <a:spcAft>
                <a:spcPts val="0"/>
              </a:spcAft>
              <a:buSzPts val="2640"/>
              <a:buChar char="▪"/>
              <a:defRPr sz="2800"/>
            </a:lvl2pPr>
            <a:lvl3pPr marL="1371600" lvl="2" indent="-355600" algn="l">
              <a:lnSpc>
                <a:spcPct val="100000"/>
              </a:lnSpc>
              <a:spcBef>
                <a:spcPts val="600"/>
              </a:spcBef>
              <a:spcAft>
                <a:spcPts val="0"/>
              </a:spcAft>
              <a:buSzPts val="2000"/>
              <a:buChar char="▪"/>
              <a:defRPr sz="2400"/>
            </a:lvl3pPr>
            <a:lvl4pPr marL="1828800" lvl="3" indent="-355600" algn="l">
              <a:lnSpc>
                <a:spcPct val="100000"/>
              </a:lnSpc>
              <a:spcBef>
                <a:spcPts val="600"/>
              </a:spcBef>
              <a:spcAft>
                <a:spcPts val="0"/>
              </a:spcAft>
              <a:buSzPts val="2000"/>
              <a:buChar char="▪"/>
              <a:defRPr sz="2000"/>
            </a:lvl4pPr>
            <a:lvl5pPr marL="2286000" lvl="4" indent="-355600" algn="l">
              <a:lnSpc>
                <a:spcPct val="100000"/>
              </a:lnSpc>
              <a:spcBef>
                <a:spcPts val="600"/>
              </a:spcBef>
              <a:spcAft>
                <a:spcPts val="0"/>
              </a:spcAft>
              <a:buSzPts val="2000"/>
              <a:buChar char="▪"/>
              <a:defRPr sz="2000"/>
            </a:lvl5pPr>
            <a:lvl6pPr marL="2743200" lvl="5" indent="-342900" algn="l">
              <a:lnSpc>
                <a:spcPct val="90000"/>
              </a:lnSpc>
              <a:spcBef>
                <a:spcPts val="600"/>
              </a:spcBef>
              <a:spcAft>
                <a:spcPts val="0"/>
              </a:spcAft>
              <a:buSzPts val="1800"/>
              <a:buChar char="•"/>
              <a:defRPr sz="2000"/>
            </a:lvl6pPr>
            <a:lvl7pPr marL="3200400" lvl="6" indent="-342900" algn="l">
              <a:lnSpc>
                <a:spcPct val="90000"/>
              </a:lnSpc>
              <a:spcBef>
                <a:spcPts val="500"/>
              </a:spcBef>
              <a:spcAft>
                <a:spcPts val="0"/>
              </a:spcAft>
              <a:buSzPts val="1800"/>
              <a:buChar char="•"/>
              <a:defRPr sz="2000"/>
            </a:lvl7pPr>
            <a:lvl8pPr marL="3657600" lvl="7" indent="-342900" algn="l">
              <a:lnSpc>
                <a:spcPct val="90000"/>
              </a:lnSpc>
              <a:spcBef>
                <a:spcPts val="500"/>
              </a:spcBef>
              <a:spcAft>
                <a:spcPts val="0"/>
              </a:spcAft>
              <a:buSzPts val="1800"/>
              <a:buChar char="•"/>
              <a:defRPr sz="2000"/>
            </a:lvl8pPr>
            <a:lvl9pPr marL="4114800" lvl="8" indent="-342900" algn="l">
              <a:lnSpc>
                <a:spcPct val="90000"/>
              </a:lnSpc>
              <a:spcBef>
                <a:spcPts val="500"/>
              </a:spcBef>
              <a:spcAft>
                <a:spcPts val="0"/>
              </a:spcAft>
              <a:buSzPts val="1800"/>
              <a:buChar char="•"/>
              <a:defRPr sz="2000"/>
            </a:lvl9pPr>
          </a:lstStyle>
          <a:p>
            <a:endParaRPr/>
          </a:p>
        </p:txBody>
      </p:sp>
      <p:sp>
        <p:nvSpPr>
          <p:cNvPr id="44" name="Google Shape;44;p7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SzPts val="2400"/>
              <a:buNone/>
              <a:defRPr sz="1600"/>
            </a:lvl1pPr>
            <a:lvl2pPr marL="914400" lvl="1" indent="-228600" algn="l">
              <a:lnSpc>
                <a:spcPct val="100000"/>
              </a:lnSpc>
              <a:spcBef>
                <a:spcPts val="600"/>
              </a:spcBef>
              <a:spcAft>
                <a:spcPts val="0"/>
              </a:spcAft>
              <a:buSzPts val="2640"/>
              <a:buNone/>
              <a:defRPr sz="1400"/>
            </a:lvl2pPr>
            <a:lvl3pPr marL="1371600" lvl="2" indent="-228600" algn="l">
              <a:lnSpc>
                <a:spcPct val="100000"/>
              </a:lnSpc>
              <a:spcBef>
                <a:spcPts val="600"/>
              </a:spcBef>
              <a:spcAft>
                <a:spcPts val="0"/>
              </a:spcAft>
              <a:buSzPts val="2000"/>
              <a:buNone/>
              <a:defRPr sz="1200"/>
            </a:lvl3pPr>
            <a:lvl4pPr marL="1828800" lvl="3" indent="-228600" algn="l">
              <a:lnSpc>
                <a:spcPct val="100000"/>
              </a:lnSpc>
              <a:spcBef>
                <a:spcPts val="600"/>
              </a:spcBef>
              <a:spcAft>
                <a:spcPts val="0"/>
              </a:spcAft>
              <a:buSzPts val="2000"/>
              <a:buNone/>
              <a:defRPr sz="1000"/>
            </a:lvl4pPr>
            <a:lvl5pPr marL="2286000" lvl="4" indent="-228600" algn="l">
              <a:lnSpc>
                <a:spcPct val="100000"/>
              </a:lnSpc>
              <a:spcBef>
                <a:spcPts val="600"/>
              </a:spcBef>
              <a:spcAft>
                <a:spcPts val="0"/>
              </a:spcAft>
              <a:buSzPts val="2000"/>
              <a:buNone/>
              <a:defRPr sz="1000"/>
            </a:lvl5pPr>
            <a:lvl6pPr marL="2743200" lvl="5" indent="-228600" algn="l">
              <a:lnSpc>
                <a:spcPct val="90000"/>
              </a:lnSpc>
              <a:spcBef>
                <a:spcPts val="600"/>
              </a:spcBef>
              <a:spcAft>
                <a:spcPts val="0"/>
              </a:spcAft>
              <a:buSzPts val="1800"/>
              <a:buNone/>
              <a:defRPr sz="1000"/>
            </a:lvl6pPr>
            <a:lvl7pPr marL="3200400" lvl="6" indent="-228600" algn="l">
              <a:lnSpc>
                <a:spcPct val="90000"/>
              </a:lnSpc>
              <a:spcBef>
                <a:spcPts val="500"/>
              </a:spcBef>
              <a:spcAft>
                <a:spcPts val="0"/>
              </a:spcAft>
              <a:buSzPts val="1800"/>
              <a:buNone/>
              <a:defRPr sz="1000"/>
            </a:lvl7pPr>
            <a:lvl8pPr marL="3657600" lvl="7" indent="-228600" algn="l">
              <a:lnSpc>
                <a:spcPct val="90000"/>
              </a:lnSpc>
              <a:spcBef>
                <a:spcPts val="500"/>
              </a:spcBef>
              <a:spcAft>
                <a:spcPts val="0"/>
              </a:spcAft>
              <a:buSzPts val="1800"/>
              <a:buNone/>
              <a:defRPr sz="1000"/>
            </a:lvl8pPr>
            <a:lvl9pPr marL="4114800" lvl="8" indent="-228600" algn="l">
              <a:lnSpc>
                <a:spcPct val="90000"/>
              </a:lnSpc>
              <a:spcBef>
                <a:spcPts val="500"/>
              </a:spcBef>
              <a:spcAft>
                <a:spcPts val="0"/>
              </a:spcAft>
              <a:buSzPts val="1800"/>
              <a:buNone/>
              <a:defRPr sz="1000"/>
            </a:lvl9pPr>
          </a:lstStyle>
          <a:p>
            <a:endParaRPr/>
          </a:p>
        </p:txBody>
      </p:sp>
      <p:sp>
        <p:nvSpPr>
          <p:cNvPr id="45" name="Google Shape;45;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8" name="Google Shape;27;p58">
            <a:extLst>
              <a:ext uri="{FF2B5EF4-FFF2-40B4-BE49-F238E27FC236}">
                <a16:creationId xmlns:a16="http://schemas.microsoft.com/office/drawing/2014/main" id="{86C4C630-AD53-4B29-A4F2-EB01D00F5F0D}"/>
              </a:ext>
            </a:extLst>
          </p:cNvPr>
          <p:cNvSpPr txBox="1"/>
          <p:nvPr userDrawn="1"/>
        </p:nvSpPr>
        <p:spPr>
          <a:xfrm>
            <a:off x="0" y="98623"/>
            <a:ext cx="7213599" cy="313892"/>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rgbClr val="000000"/>
              </a:buClr>
              <a:buSzPts val="1800"/>
              <a:buFont typeface="Calibri"/>
              <a:buNone/>
            </a:pPr>
            <a:r>
              <a:rPr lang="de-DE" sz="1800" b="1" i="0" u="none" strike="noStrike" cap="none" dirty="0">
                <a:solidFill>
                  <a:schemeClr val="lt1"/>
                </a:solidFill>
                <a:highlight>
                  <a:srgbClr val="C01E24"/>
                </a:highlight>
                <a:latin typeface="Calibri"/>
                <a:ea typeface="Calibri"/>
                <a:cs typeface="Calibri"/>
                <a:sym typeface="Calibri"/>
              </a:rPr>
              <a:t> 2 </a:t>
            </a:r>
            <a:r>
              <a:rPr lang="de-DE" sz="1800" b="0" i="0" u="none" strike="noStrike" cap="none" dirty="0">
                <a:solidFill>
                  <a:srgbClr val="7F7F7F"/>
                </a:solidFill>
                <a:latin typeface="Calibri"/>
                <a:ea typeface="Calibri"/>
                <a:cs typeface="Calibri"/>
                <a:sym typeface="Calibri"/>
              </a:rPr>
              <a:t> Die wichtigsten Gesundheitsfragen bei der Ankunft in einem neuen Land </a:t>
            </a:r>
            <a:endParaRPr sz="1800" b="0" i="0" u="none" strike="noStrike" cap="none" dirty="0">
              <a:solidFill>
                <a:srgbClr val="7F7F7F"/>
              </a:solidFill>
              <a:latin typeface="Calibri"/>
              <a:ea typeface="Calibri"/>
              <a:cs typeface="Calibri"/>
              <a:sym typeface="Calibri"/>
            </a:endParaRPr>
          </a:p>
        </p:txBody>
      </p:sp>
    </p:spTree>
    <p:extLst>
      <p:ext uri="{BB962C8B-B14F-4D97-AF65-F5344CB8AC3E}">
        <p14:creationId xmlns:p14="http://schemas.microsoft.com/office/powerpoint/2010/main" val="571608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tarting slide">
  <p:cSld name="Starting slide">
    <p:spTree>
      <p:nvGrpSpPr>
        <p:cNvPr id="1" name="Shape 57"/>
        <p:cNvGrpSpPr/>
        <p:nvPr/>
      </p:nvGrpSpPr>
      <p:grpSpPr>
        <a:xfrm>
          <a:off x="0" y="0"/>
          <a:ext cx="0" cy="0"/>
          <a:chOff x="0" y="0"/>
          <a:chExt cx="0" cy="0"/>
        </a:xfrm>
      </p:grpSpPr>
      <p:pic>
        <p:nvPicPr>
          <p:cNvPr id="58" name="Google Shape;58;p41" descr="C:\Users\Georgia-Work\AppData\Roaming\Skype\georgia.aristidou\media_messaging\media_cache\^DD49E969C8C275A0BF0095F3F01442BBA23C6B6D6D2A977CE4^pimgpsh_fullsize_distr.jpg"/>
          <p:cNvPicPr preferRelativeResize="0"/>
          <p:nvPr/>
        </p:nvPicPr>
        <p:blipFill rotWithShape="1">
          <a:blip r:embed="rId2">
            <a:alphaModFix/>
          </a:blip>
          <a:srcRect/>
          <a:stretch/>
        </p:blipFill>
        <p:spPr>
          <a:xfrm>
            <a:off x="0" y="6371295"/>
            <a:ext cx="1684020" cy="4953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ubmodule Intro" type="obj">
  <p:cSld name="OBJECT">
    <p:spTree>
      <p:nvGrpSpPr>
        <p:cNvPr id="1" name="Shape 59"/>
        <p:cNvGrpSpPr/>
        <p:nvPr/>
      </p:nvGrpSpPr>
      <p:grpSpPr>
        <a:xfrm>
          <a:off x="0" y="0"/>
          <a:ext cx="0" cy="0"/>
          <a:chOff x="0" y="0"/>
          <a:chExt cx="0" cy="0"/>
        </a:xfrm>
      </p:grpSpPr>
      <p:sp>
        <p:nvSpPr>
          <p:cNvPr id="60" name="Google Shape;60;p42"/>
          <p:cNvSpPr/>
          <p:nvPr/>
        </p:nvSpPr>
        <p:spPr>
          <a:xfrm>
            <a:off x="0" y="2218305"/>
            <a:ext cx="12192000" cy="3787362"/>
          </a:xfrm>
          <a:prstGeom prst="rect">
            <a:avLst/>
          </a:prstGeom>
          <a:solidFill>
            <a:srgbClr val="203864"/>
          </a:solidFill>
          <a:ln>
            <a:noFill/>
          </a:ln>
          <a:effectLst>
            <a:outerShdw blurRad="40000" dist="23000" dir="5400000" rotWithShape="0">
              <a:srgbClr val="808080">
                <a:alpha val="34117"/>
              </a:srgbClr>
            </a:outerShdw>
          </a:effectLst>
        </p:spPr>
        <p:txBody>
          <a:bodyPr spcFirstLastPara="1" wrap="square" lIns="91425" tIns="45700" rIns="91425" bIns="45700" anchor="ctr" anchorCtr="0">
            <a:noAutofit/>
          </a:bodyPr>
          <a:lstStyle/>
          <a:p>
            <a:pPr marL="285750" marR="0" lvl="0" indent="-171450" algn="ctr" rtl="0">
              <a:lnSpc>
                <a:spcPct val="100000"/>
              </a:lnSpc>
              <a:spcBef>
                <a:spcPts val="0"/>
              </a:spcBef>
              <a:spcAft>
                <a:spcPts val="0"/>
              </a:spcAft>
              <a:buClr>
                <a:schemeClr val="lt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1" name="Google Shape;61;p42"/>
          <p:cNvSpPr txBox="1">
            <a:spLocks noGrp="1"/>
          </p:cNvSpPr>
          <p:nvPr>
            <p:ph type="title"/>
          </p:nvPr>
        </p:nvSpPr>
        <p:spPr>
          <a:xfrm>
            <a:off x="558000" y="1080000"/>
            <a:ext cx="10515600" cy="61834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C01E24"/>
              </a:buClr>
              <a:buSzPts val="2200"/>
              <a:buFont typeface="Calibri"/>
              <a:buNone/>
              <a:defRPr sz="2200">
                <a:solidFill>
                  <a:srgbClr val="C01E2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42"/>
          <p:cNvSpPr txBox="1">
            <a:spLocks noGrp="1"/>
          </p:cNvSpPr>
          <p:nvPr>
            <p:ph type="body" idx="1"/>
          </p:nvPr>
        </p:nvSpPr>
        <p:spPr>
          <a:xfrm>
            <a:off x="558000" y="2218304"/>
            <a:ext cx="7872768" cy="3787361"/>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600"/>
              </a:spcBef>
              <a:spcAft>
                <a:spcPts val="0"/>
              </a:spcAft>
              <a:buClr>
                <a:schemeClr val="dk1"/>
              </a:buClr>
              <a:buSzPts val="2400"/>
              <a:buChar char="▪"/>
              <a:defRPr>
                <a:solidFill>
                  <a:schemeClr val="dk1"/>
                </a:solidFill>
                <a:latin typeface="Calibri"/>
                <a:ea typeface="Calibri"/>
                <a:cs typeface="Calibri"/>
                <a:sym typeface="Calibri"/>
              </a:defRPr>
            </a:lvl1pPr>
            <a:lvl2pPr marL="914400" lvl="1" indent="-396240" algn="l">
              <a:lnSpc>
                <a:spcPct val="100000"/>
              </a:lnSpc>
              <a:spcBef>
                <a:spcPts val="600"/>
              </a:spcBef>
              <a:spcAft>
                <a:spcPts val="0"/>
              </a:spcAft>
              <a:buClr>
                <a:schemeClr val="dk1"/>
              </a:buClr>
              <a:buSzPts val="2640"/>
              <a:buChar char="▪"/>
              <a:defRPr>
                <a:solidFill>
                  <a:schemeClr val="dk1"/>
                </a:solidFill>
                <a:latin typeface="Calibri"/>
                <a:ea typeface="Calibri"/>
                <a:cs typeface="Calibri"/>
                <a:sym typeface="Calibri"/>
              </a:defRPr>
            </a:lvl2pPr>
            <a:lvl3pPr marL="1371600" lvl="2" indent="-355600" algn="l">
              <a:lnSpc>
                <a:spcPct val="100000"/>
              </a:lnSpc>
              <a:spcBef>
                <a:spcPts val="600"/>
              </a:spcBef>
              <a:spcAft>
                <a:spcPts val="0"/>
              </a:spcAft>
              <a:buClr>
                <a:schemeClr val="dk1"/>
              </a:buClr>
              <a:buSzPts val="2000"/>
              <a:buChar char="▪"/>
              <a:defRPr>
                <a:solidFill>
                  <a:schemeClr val="dk1"/>
                </a:solidFill>
                <a:latin typeface="Calibri"/>
                <a:ea typeface="Calibri"/>
                <a:cs typeface="Calibri"/>
                <a:sym typeface="Calibri"/>
              </a:defRPr>
            </a:lvl3pPr>
            <a:lvl4pPr marL="1828800" lvl="3" indent="-355600" algn="l">
              <a:lnSpc>
                <a:spcPct val="100000"/>
              </a:lnSpc>
              <a:spcBef>
                <a:spcPts val="600"/>
              </a:spcBef>
              <a:spcAft>
                <a:spcPts val="0"/>
              </a:spcAft>
              <a:buClr>
                <a:schemeClr val="dk1"/>
              </a:buClr>
              <a:buSzPts val="2000"/>
              <a:buChar char="▪"/>
              <a:defRPr>
                <a:solidFill>
                  <a:schemeClr val="dk1"/>
                </a:solidFill>
                <a:latin typeface="Calibri"/>
                <a:ea typeface="Calibri"/>
                <a:cs typeface="Calibri"/>
                <a:sym typeface="Calibri"/>
              </a:defRPr>
            </a:lvl4pPr>
            <a:lvl5pPr marL="2286000" lvl="4" indent="-355600" algn="l">
              <a:lnSpc>
                <a:spcPct val="100000"/>
              </a:lnSpc>
              <a:spcBef>
                <a:spcPts val="600"/>
              </a:spcBef>
              <a:spcAft>
                <a:spcPts val="0"/>
              </a:spcAft>
              <a:buClr>
                <a:schemeClr val="dk1"/>
              </a:buClr>
              <a:buSzPts val="2000"/>
              <a:buChar char="▪"/>
              <a:defRPr>
                <a:solidFill>
                  <a:schemeClr val="dk1"/>
                </a:solidFill>
                <a:latin typeface="Calibri"/>
                <a:ea typeface="Calibri"/>
                <a:cs typeface="Calibri"/>
                <a:sym typeface="Calibri"/>
              </a:defRPr>
            </a:lvl5pPr>
            <a:lvl6pPr marL="2743200" lvl="5" indent="-342900" algn="l">
              <a:lnSpc>
                <a:spcPct val="90000"/>
              </a:lnSpc>
              <a:spcBef>
                <a:spcPts val="6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pic>
        <p:nvPicPr>
          <p:cNvPr id="63" name="Google Shape;63;p42" descr="C:\Users\Georgia-Work\AppData\Roaming\Skype\georgia.aristidou\media_messaging\media_cache\^DD49E969C8C275A0BF0095F3F01442BBA23C6B6D6D2A977CE4^pimgpsh_fullsize_distr.jpg"/>
          <p:cNvPicPr preferRelativeResize="0"/>
          <p:nvPr/>
        </p:nvPicPr>
        <p:blipFill rotWithShape="1">
          <a:blip r:embed="rId2">
            <a:alphaModFix/>
          </a:blip>
          <a:srcRect/>
          <a:stretch/>
        </p:blipFill>
        <p:spPr>
          <a:xfrm>
            <a:off x="10507980" y="6356323"/>
            <a:ext cx="1684020" cy="495300"/>
          </a:xfrm>
          <a:prstGeom prst="rect">
            <a:avLst/>
          </a:prstGeom>
          <a:noFill/>
          <a:ln>
            <a:noFill/>
          </a:ln>
        </p:spPr>
      </p:pic>
      <p:pic>
        <p:nvPicPr>
          <p:cNvPr id="64" name="Google Shape;64;p42"/>
          <p:cNvPicPr preferRelativeResize="0"/>
          <p:nvPr/>
        </p:nvPicPr>
        <p:blipFill rotWithShape="1">
          <a:blip r:embed="rId3">
            <a:alphaModFix/>
          </a:blip>
          <a:srcRect/>
          <a:stretch/>
        </p:blipFill>
        <p:spPr>
          <a:xfrm>
            <a:off x="29817" y="6301390"/>
            <a:ext cx="528183" cy="52818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verall outline">
  <p:cSld name="Overall outline">
    <p:spTree>
      <p:nvGrpSpPr>
        <p:cNvPr id="1" name="Shape 17"/>
        <p:cNvGrpSpPr/>
        <p:nvPr/>
      </p:nvGrpSpPr>
      <p:grpSpPr>
        <a:xfrm>
          <a:off x="0" y="0"/>
          <a:ext cx="0" cy="0"/>
          <a:chOff x="0" y="0"/>
          <a:chExt cx="0" cy="0"/>
        </a:xfrm>
      </p:grpSpPr>
      <p:sp>
        <p:nvSpPr>
          <p:cNvPr id="18" name="Google Shape;18;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000"/>
              <a:buFont typeface="Gill Sans"/>
              <a:buNone/>
              <a:defRPr sz="4000" b="0">
                <a:solidFill>
                  <a:schemeClr val="dk1"/>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4"/>
          <p:cNvSpPr txBox="1"/>
          <p:nvPr/>
        </p:nvSpPr>
        <p:spPr>
          <a:xfrm>
            <a:off x="361999" y="5260932"/>
            <a:ext cx="2562438"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Impact"/>
                <a:ea typeface="Impact"/>
                <a:cs typeface="Impact"/>
                <a:sym typeface="Impact"/>
              </a:rPr>
              <a:t>2. Empower</a:t>
            </a:r>
            <a:endParaRPr sz="1400" b="0" i="0" u="none" strike="noStrike" cap="none">
              <a:solidFill>
                <a:srgbClr val="000000"/>
              </a:solidFill>
              <a:latin typeface="Arial"/>
              <a:ea typeface="Arial"/>
              <a:cs typeface="Arial"/>
              <a:sym typeface="Arial"/>
            </a:endParaRPr>
          </a:p>
        </p:txBody>
      </p:sp>
      <p:sp>
        <p:nvSpPr>
          <p:cNvPr id="20" name="Google Shape;20;p34"/>
          <p:cNvSpPr txBox="1"/>
          <p:nvPr/>
        </p:nvSpPr>
        <p:spPr>
          <a:xfrm>
            <a:off x="6112132" y="5231422"/>
            <a:ext cx="2465863"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Impact"/>
                <a:ea typeface="Impact"/>
                <a:cs typeface="Impact"/>
                <a:sym typeface="Impact"/>
              </a:rPr>
              <a:t>3. Participate</a:t>
            </a:r>
            <a:endParaRPr sz="1400" b="0" i="0" u="none" strike="noStrike" cap="none">
              <a:solidFill>
                <a:srgbClr val="000000"/>
              </a:solidFill>
              <a:latin typeface="Arial"/>
              <a:ea typeface="Arial"/>
              <a:cs typeface="Arial"/>
              <a:sym typeface="Arial"/>
            </a:endParaRPr>
          </a:p>
        </p:txBody>
      </p:sp>
      <p:sp>
        <p:nvSpPr>
          <p:cNvPr id="21" name="Google Shape;21;p34"/>
          <p:cNvSpPr txBox="1"/>
          <p:nvPr/>
        </p:nvSpPr>
        <p:spPr>
          <a:xfrm>
            <a:off x="381260" y="2409476"/>
            <a:ext cx="250962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FFFFFF"/>
                </a:solidFill>
                <a:latin typeface="Impact"/>
                <a:ea typeface="Impact"/>
                <a:cs typeface="Impact"/>
                <a:sym typeface="Impact"/>
              </a:rPr>
              <a:t>1. Prevent</a:t>
            </a:r>
            <a:endParaRPr sz="1400" b="0" i="0" u="none" strike="noStrike" cap="none">
              <a:solidFill>
                <a:srgbClr val="000000"/>
              </a:solidFill>
              <a:latin typeface="Arial"/>
              <a:ea typeface="Arial"/>
              <a:cs typeface="Arial"/>
              <a:sym typeface="Arial"/>
            </a:endParaRPr>
          </a:p>
        </p:txBody>
      </p:sp>
      <p:pic>
        <p:nvPicPr>
          <p:cNvPr id="22" name="Google Shape;22;p34" descr="C:\Users\Georgia-Work\AppData\Roaming\Skype\georgia.aristidou\media_messaging\media_cache\^DD49E969C8C275A0BF0095F3F01442BBA23C6B6D6D2A977CE4^pimgpsh_fullsize_distr.jpg"/>
          <p:cNvPicPr preferRelativeResize="0"/>
          <p:nvPr/>
        </p:nvPicPr>
        <p:blipFill rotWithShape="1">
          <a:blip r:embed="rId2">
            <a:alphaModFix/>
          </a:blip>
          <a:srcRect/>
          <a:stretch/>
        </p:blipFill>
        <p:spPr>
          <a:xfrm>
            <a:off x="0" y="6371295"/>
            <a:ext cx="1684020" cy="495300"/>
          </a:xfrm>
          <a:prstGeom prst="rect">
            <a:avLst/>
          </a:prstGeom>
          <a:noFill/>
          <a:ln>
            <a:noFill/>
          </a:ln>
        </p:spPr>
      </p:pic>
      <p:pic>
        <p:nvPicPr>
          <p:cNvPr id="23" name="Google Shape;23;p34"/>
          <p:cNvPicPr preferRelativeResize="0"/>
          <p:nvPr/>
        </p:nvPicPr>
        <p:blipFill rotWithShape="1">
          <a:blip r:embed="rId3">
            <a:alphaModFix/>
          </a:blip>
          <a:srcRect/>
          <a:stretch/>
        </p:blipFill>
        <p:spPr>
          <a:xfrm>
            <a:off x="29817" y="29817"/>
            <a:ext cx="1015241" cy="101524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Unit slide single column" type="obj">
  <p:cSld name="OBJECT">
    <p:spTree>
      <p:nvGrpSpPr>
        <p:cNvPr id="1" name="Shape 24"/>
        <p:cNvGrpSpPr/>
        <p:nvPr/>
      </p:nvGrpSpPr>
      <p:grpSpPr>
        <a:xfrm>
          <a:off x="0" y="0"/>
          <a:ext cx="0" cy="0"/>
          <a:chOff x="0" y="0"/>
          <a:chExt cx="0" cy="0"/>
        </a:xfrm>
      </p:grpSpPr>
      <p:sp>
        <p:nvSpPr>
          <p:cNvPr id="25" name="Google Shape;25;p35"/>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2800"/>
              <a:buFont typeface="Calibri"/>
              <a:buNone/>
              <a:defRPr sz="2800" b="1">
                <a:solidFill>
                  <a:srgbClr val="20386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5"/>
          <p:cNvSpPr txBox="1">
            <a:spLocks noGrp="1"/>
          </p:cNvSpPr>
          <p:nvPr>
            <p:ph type="body" idx="1"/>
          </p:nvPr>
        </p:nvSpPr>
        <p:spPr>
          <a:xfrm>
            <a:off x="557999" y="1799999"/>
            <a:ext cx="5852132" cy="4865977"/>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600"/>
              </a:spcBef>
              <a:spcAft>
                <a:spcPts val="0"/>
              </a:spcAft>
              <a:buSzPts val="2400"/>
              <a:buChar char="▪"/>
              <a:defRPr sz="2400"/>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8" name="Google Shape;28;p35"/>
          <p:cNvPicPr preferRelativeResize="0"/>
          <p:nvPr/>
        </p:nvPicPr>
        <p:blipFill rotWithShape="1">
          <a:blip r:embed="rId2">
            <a:alphaModFix/>
          </a:blip>
          <a:srcRect/>
          <a:stretch/>
        </p:blipFill>
        <p:spPr>
          <a:xfrm>
            <a:off x="29817" y="6301390"/>
            <a:ext cx="528183" cy="528183"/>
          </a:xfrm>
          <a:prstGeom prst="rect">
            <a:avLst/>
          </a:prstGeom>
          <a:noFill/>
          <a:ln>
            <a:noFill/>
          </a:ln>
        </p:spPr>
      </p:pic>
      <p:sp>
        <p:nvSpPr>
          <p:cNvPr id="5" name="Google Shape;27;p58">
            <a:extLst>
              <a:ext uri="{FF2B5EF4-FFF2-40B4-BE49-F238E27FC236}">
                <a16:creationId xmlns:a16="http://schemas.microsoft.com/office/drawing/2014/main" id="{CF474ED5-3F4C-40DE-84B3-8567D6ED6DB7}"/>
              </a:ext>
            </a:extLst>
          </p:cNvPr>
          <p:cNvSpPr txBox="1"/>
          <p:nvPr userDrawn="1"/>
        </p:nvSpPr>
        <p:spPr>
          <a:xfrm>
            <a:off x="1" y="98623"/>
            <a:ext cx="7839074" cy="313892"/>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rgbClr val="000000"/>
              </a:buClr>
              <a:buSzPts val="1800"/>
              <a:buFont typeface="Calibri"/>
              <a:buNone/>
            </a:pPr>
            <a:r>
              <a:rPr lang="de-DE" sz="1800" b="1" i="0" u="none" strike="noStrike" cap="none" dirty="0">
                <a:solidFill>
                  <a:schemeClr val="lt1"/>
                </a:solidFill>
                <a:highlight>
                  <a:srgbClr val="C01E24"/>
                </a:highlight>
                <a:latin typeface="Calibri"/>
                <a:ea typeface="Calibri"/>
                <a:cs typeface="Calibri"/>
                <a:sym typeface="Calibri"/>
              </a:rPr>
              <a:t> 2 </a:t>
            </a:r>
            <a:r>
              <a:rPr lang="de-DE" sz="1800" b="0" i="0" u="none" strike="noStrike" cap="none" dirty="0">
                <a:solidFill>
                  <a:srgbClr val="7F7F7F"/>
                </a:solidFill>
                <a:latin typeface="Calibri"/>
                <a:ea typeface="Calibri"/>
                <a:cs typeface="Calibri"/>
                <a:sym typeface="Calibri"/>
              </a:rPr>
              <a:t> Die wichtigsten Gesundheitsfragen bei der Ankunft in einem neuen Land </a:t>
            </a:r>
            <a:endParaRPr sz="1800" b="0" i="0" u="none" strike="noStrike" cap="none" dirty="0">
              <a:solidFill>
                <a:srgbClr val="7F7F7F"/>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ubmodule Intro">
  <p:cSld name="Submodule Intro">
    <p:spTree>
      <p:nvGrpSpPr>
        <p:cNvPr id="1" name="Shape 29"/>
        <p:cNvGrpSpPr/>
        <p:nvPr/>
      </p:nvGrpSpPr>
      <p:grpSpPr>
        <a:xfrm>
          <a:off x="0" y="0"/>
          <a:ext cx="0" cy="0"/>
          <a:chOff x="0" y="0"/>
          <a:chExt cx="0" cy="0"/>
        </a:xfrm>
      </p:grpSpPr>
      <p:sp>
        <p:nvSpPr>
          <p:cNvPr id="30" name="Google Shape;30;p36"/>
          <p:cNvSpPr/>
          <p:nvPr/>
        </p:nvSpPr>
        <p:spPr>
          <a:xfrm>
            <a:off x="0" y="2218305"/>
            <a:ext cx="12192000" cy="3787362"/>
          </a:xfrm>
          <a:prstGeom prst="rect">
            <a:avLst/>
          </a:prstGeom>
          <a:solidFill>
            <a:srgbClr val="203864"/>
          </a:solidFill>
          <a:ln>
            <a:noFill/>
          </a:ln>
          <a:effectLst>
            <a:outerShdw blurRad="40000" dist="23000" dir="5400000" rotWithShape="0">
              <a:srgbClr val="808080">
                <a:alpha val="34117"/>
              </a:srgbClr>
            </a:outerShdw>
          </a:effectLst>
        </p:spPr>
        <p:txBody>
          <a:bodyPr spcFirstLastPara="1" wrap="square" lIns="91425" tIns="45700" rIns="91425" bIns="45700" anchor="ctr" anchorCtr="0">
            <a:noAutofit/>
          </a:bodyPr>
          <a:lstStyle/>
          <a:p>
            <a:pPr marL="285750" marR="0" lvl="0" indent="-171450" algn="ctr"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1" name="Google Shape;31;p36"/>
          <p:cNvSpPr txBox="1">
            <a:spLocks noGrp="1"/>
          </p:cNvSpPr>
          <p:nvPr>
            <p:ph type="title"/>
          </p:nvPr>
        </p:nvSpPr>
        <p:spPr>
          <a:xfrm>
            <a:off x="558000" y="1080000"/>
            <a:ext cx="10515600" cy="61834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C01E24"/>
              </a:buClr>
              <a:buSzPts val="2200"/>
              <a:buFont typeface="Calibri"/>
              <a:buNone/>
              <a:defRPr sz="2200">
                <a:solidFill>
                  <a:srgbClr val="C01E2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6"/>
          <p:cNvSpPr txBox="1">
            <a:spLocks noGrp="1"/>
          </p:cNvSpPr>
          <p:nvPr>
            <p:ph type="body" idx="1"/>
          </p:nvPr>
        </p:nvSpPr>
        <p:spPr>
          <a:xfrm>
            <a:off x="558000" y="2218304"/>
            <a:ext cx="7872768" cy="3787361"/>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600"/>
              </a:spcBef>
              <a:spcAft>
                <a:spcPts val="0"/>
              </a:spcAft>
              <a:buClr>
                <a:schemeClr val="lt1"/>
              </a:buClr>
              <a:buSzPts val="2400"/>
              <a:buChar char="▪"/>
              <a:defRPr>
                <a:solidFill>
                  <a:schemeClr val="lt1"/>
                </a:solidFill>
                <a:latin typeface="Calibri"/>
                <a:ea typeface="Calibri"/>
                <a:cs typeface="Calibri"/>
                <a:sym typeface="Calibri"/>
              </a:defRPr>
            </a:lvl1pPr>
            <a:lvl2pPr marL="914400" lvl="1" indent="-396240" algn="l">
              <a:lnSpc>
                <a:spcPct val="100000"/>
              </a:lnSpc>
              <a:spcBef>
                <a:spcPts val="600"/>
              </a:spcBef>
              <a:spcAft>
                <a:spcPts val="0"/>
              </a:spcAft>
              <a:buClr>
                <a:schemeClr val="lt1"/>
              </a:buClr>
              <a:buSzPts val="2640"/>
              <a:buChar char="▪"/>
              <a:defRPr>
                <a:solidFill>
                  <a:schemeClr val="lt1"/>
                </a:solidFill>
                <a:latin typeface="Calibri"/>
                <a:ea typeface="Calibri"/>
                <a:cs typeface="Calibri"/>
                <a:sym typeface="Calibri"/>
              </a:defRPr>
            </a:lvl2pPr>
            <a:lvl3pPr marL="1371600" lvl="2" indent="-355600" algn="l">
              <a:lnSpc>
                <a:spcPct val="100000"/>
              </a:lnSpc>
              <a:spcBef>
                <a:spcPts val="600"/>
              </a:spcBef>
              <a:spcAft>
                <a:spcPts val="0"/>
              </a:spcAft>
              <a:buClr>
                <a:schemeClr val="lt1"/>
              </a:buClr>
              <a:buSzPts val="2000"/>
              <a:buChar char="▪"/>
              <a:defRPr>
                <a:solidFill>
                  <a:schemeClr val="lt1"/>
                </a:solidFill>
                <a:latin typeface="Calibri"/>
                <a:ea typeface="Calibri"/>
                <a:cs typeface="Calibri"/>
                <a:sym typeface="Calibri"/>
              </a:defRPr>
            </a:lvl3pPr>
            <a:lvl4pPr marL="1828800" lvl="3" indent="-355600" algn="l">
              <a:lnSpc>
                <a:spcPct val="100000"/>
              </a:lnSpc>
              <a:spcBef>
                <a:spcPts val="600"/>
              </a:spcBef>
              <a:spcAft>
                <a:spcPts val="0"/>
              </a:spcAft>
              <a:buClr>
                <a:schemeClr val="lt1"/>
              </a:buClr>
              <a:buSzPts val="2000"/>
              <a:buChar char="▪"/>
              <a:defRPr>
                <a:solidFill>
                  <a:schemeClr val="lt1"/>
                </a:solidFill>
                <a:latin typeface="Calibri"/>
                <a:ea typeface="Calibri"/>
                <a:cs typeface="Calibri"/>
                <a:sym typeface="Calibri"/>
              </a:defRPr>
            </a:lvl4pPr>
            <a:lvl5pPr marL="2286000" lvl="4" indent="-355600" algn="l">
              <a:lnSpc>
                <a:spcPct val="100000"/>
              </a:lnSpc>
              <a:spcBef>
                <a:spcPts val="600"/>
              </a:spcBef>
              <a:spcAft>
                <a:spcPts val="0"/>
              </a:spcAft>
              <a:buClr>
                <a:schemeClr val="lt1"/>
              </a:buClr>
              <a:buSzPts val="2000"/>
              <a:buChar char="▪"/>
              <a:defRPr>
                <a:solidFill>
                  <a:schemeClr val="lt1"/>
                </a:solidFill>
                <a:latin typeface="Calibri"/>
                <a:ea typeface="Calibri"/>
                <a:cs typeface="Calibri"/>
                <a:sym typeface="Calibri"/>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3" name="Google Shape;33;p36" descr="C:\Users\Georgia-Work\AppData\Roaming\Skype\georgia.aristidou\media_messaging\media_cache\^DD49E969C8C275A0BF0095F3F01442BBA23C6B6D6D2A977CE4^pimgpsh_fullsize_distr.jpg"/>
          <p:cNvPicPr preferRelativeResize="0"/>
          <p:nvPr/>
        </p:nvPicPr>
        <p:blipFill rotWithShape="1">
          <a:blip r:embed="rId2">
            <a:alphaModFix/>
          </a:blip>
          <a:srcRect/>
          <a:stretch/>
        </p:blipFill>
        <p:spPr>
          <a:xfrm>
            <a:off x="10507980" y="6356323"/>
            <a:ext cx="1684020" cy="495300"/>
          </a:xfrm>
          <a:prstGeom prst="rect">
            <a:avLst/>
          </a:prstGeom>
          <a:noFill/>
          <a:ln>
            <a:noFill/>
          </a:ln>
        </p:spPr>
      </p:pic>
      <p:pic>
        <p:nvPicPr>
          <p:cNvPr id="34" name="Google Shape;34;p36"/>
          <p:cNvPicPr preferRelativeResize="0"/>
          <p:nvPr/>
        </p:nvPicPr>
        <p:blipFill rotWithShape="1">
          <a:blip r:embed="rId3">
            <a:alphaModFix/>
          </a:blip>
          <a:srcRect/>
          <a:stretch/>
        </p:blipFill>
        <p:spPr>
          <a:xfrm>
            <a:off x="29817" y="6301390"/>
            <a:ext cx="528183" cy="52818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ntro Unit">
  <p:cSld name="Intro Unit">
    <p:spTree>
      <p:nvGrpSpPr>
        <p:cNvPr id="1" name="Shape 35"/>
        <p:cNvGrpSpPr/>
        <p:nvPr/>
      </p:nvGrpSpPr>
      <p:grpSpPr>
        <a:xfrm>
          <a:off x="0" y="0"/>
          <a:ext cx="0" cy="0"/>
          <a:chOff x="0" y="0"/>
          <a:chExt cx="0" cy="0"/>
        </a:xfrm>
      </p:grpSpPr>
      <p:sp>
        <p:nvSpPr>
          <p:cNvPr id="36" name="Google Shape;36;p37"/>
          <p:cNvSpPr txBox="1">
            <a:spLocks noGrp="1"/>
          </p:cNvSpPr>
          <p:nvPr>
            <p:ph type="title"/>
          </p:nvPr>
        </p:nvSpPr>
        <p:spPr>
          <a:xfrm>
            <a:off x="558000" y="1079999"/>
            <a:ext cx="10515600" cy="89317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3600"/>
              <a:buFont typeface="Calibri"/>
              <a:buNone/>
              <a:defRPr sz="3600" b="1">
                <a:solidFill>
                  <a:srgbClr val="20386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7"/>
          <p:cNvSpPr txBox="1">
            <a:spLocks noGrp="1"/>
          </p:cNvSpPr>
          <p:nvPr>
            <p:ph type="body" idx="1"/>
          </p:nvPr>
        </p:nvSpPr>
        <p:spPr>
          <a:xfrm>
            <a:off x="558000" y="2160000"/>
            <a:ext cx="5157787" cy="50302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600"/>
              </a:spcBef>
              <a:spcAft>
                <a:spcPts val="0"/>
              </a:spcAft>
              <a:buSzPts val="1800"/>
              <a:buNone/>
              <a:defRPr sz="1800" b="1">
                <a:solidFill>
                  <a:srgbClr val="000000"/>
                </a:solidFill>
                <a:latin typeface="Arial"/>
                <a:ea typeface="Arial"/>
                <a:cs typeface="Arial"/>
                <a:sym typeface="Arial"/>
              </a:defRPr>
            </a:lvl1pPr>
            <a:lvl2pPr marL="914400" lvl="1" indent="-228600" algn="l">
              <a:lnSpc>
                <a:spcPct val="100000"/>
              </a:lnSpc>
              <a:spcBef>
                <a:spcPts val="600"/>
              </a:spcBef>
              <a:spcAft>
                <a:spcPts val="0"/>
              </a:spcAft>
              <a:buSzPts val="24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8" name="Google Shape;38;p37"/>
          <p:cNvSpPr txBox="1">
            <a:spLocks noGrp="1"/>
          </p:cNvSpPr>
          <p:nvPr>
            <p:ph type="body" idx="2"/>
          </p:nvPr>
        </p:nvSpPr>
        <p:spPr>
          <a:xfrm>
            <a:off x="558000" y="2687950"/>
            <a:ext cx="10515600" cy="3684588"/>
          </a:xfrm>
          <a:prstGeom prst="rect">
            <a:avLst/>
          </a:prstGeom>
          <a:noFill/>
          <a:ln>
            <a:noFill/>
          </a:ln>
        </p:spPr>
        <p:txBody>
          <a:bodyPr spcFirstLastPara="1" wrap="square" lIns="91425" tIns="45700" rIns="91425" bIns="45700" anchor="t" anchorCtr="0">
            <a:normAutofit/>
          </a:bodyPr>
          <a:lstStyle>
            <a:lvl1pPr marL="457200" lvl="0" indent="-381000" algn="l">
              <a:lnSpc>
                <a:spcPct val="150000"/>
              </a:lnSpc>
              <a:spcBef>
                <a:spcPts val="600"/>
              </a:spcBef>
              <a:spcAft>
                <a:spcPts val="0"/>
              </a:spcAft>
              <a:buClr>
                <a:srgbClr val="C01E24"/>
              </a:buClr>
              <a:buSzPts val="2400"/>
              <a:buChar char="▪"/>
              <a:defRPr>
                <a:latin typeface="Calibri"/>
                <a:ea typeface="Calibri"/>
                <a:cs typeface="Calibri"/>
                <a:sym typeface="Calibri"/>
              </a:defRPr>
            </a:lvl1pPr>
            <a:lvl2pPr marL="914400" lvl="1" indent="-396240" algn="l">
              <a:lnSpc>
                <a:spcPct val="150000"/>
              </a:lnSpc>
              <a:spcBef>
                <a:spcPts val="600"/>
              </a:spcBef>
              <a:spcAft>
                <a:spcPts val="0"/>
              </a:spcAft>
              <a:buClr>
                <a:srgbClr val="C01E24"/>
              </a:buClr>
              <a:buSzPts val="2640"/>
              <a:buChar char="▪"/>
              <a:defRPr>
                <a:latin typeface="Calibri"/>
                <a:ea typeface="Calibri"/>
                <a:cs typeface="Calibri"/>
                <a:sym typeface="Calibri"/>
              </a:defRPr>
            </a:lvl2pPr>
            <a:lvl3pPr marL="1371600" lvl="2" indent="-355600" algn="l">
              <a:lnSpc>
                <a:spcPct val="150000"/>
              </a:lnSpc>
              <a:spcBef>
                <a:spcPts val="600"/>
              </a:spcBef>
              <a:spcAft>
                <a:spcPts val="0"/>
              </a:spcAft>
              <a:buClr>
                <a:srgbClr val="C01E24"/>
              </a:buClr>
              <a:buSzPts val="2000"/>
              <a:buChar char="▪"/>
              <a:defRPr>
                <a:latin typeface="Calibri"/>
                <a:ea typeface="Calibri"/>
                <a:cs typeface="Calibri"/>
                <a:sym typeface="Calibri"/>
              </a:defRPr>
            </a:lvl3pPr>
            <a:lvl4pPr marL="1828800" lvl="3" indent="-355600" algn="l">
              <a:lnSpc>
                <a:spcPct val="150000"/>
              </a:lnSpc>
              <a:spcBef>
                <a:spcPts val="600"/>
              </a:spcBef>
              <a:spcAft>
                <a:spcPts val="0"/>
              </a:spcAft>
              <a:buClr>
                <a:srgbClr val="C01E24"/>
              </a:buClr>
              <a:buSzPts val="2000"/>
              <a:buChar char="▪"/>
              <a:defRPr>
                <a:latin typeface="Calibri"/>
                <a:ea typeface="Calibri"/>
                <a:cs typeface="Calibri"/>
                <a:sym typeface="Calibri"/>
              </a:defRPr>
            </a:lvl4pPr>
            <a:lvl5pPr marL="2286000" lvl="4" indent="-355600" algn="l">
              <a:lnSpc>
                <a:spcPct val="150000"/>
              </a:lnSpc>
              <a:spcBef>
                <a:spcPts val="600"/>
              </a:spcBef>
              <a:spcAft>
                <a:spcPts val="0"/>
              </a:spcAft>
              <a:buClr>
                <a:srgbClr val="C01E24"/>
              </a:buClr>
              <a:buSzPts val="2000"/>
              <a:buChar char="▪"/>
              <a:defRPr>
                <a:latin typeface="Calibri"/>
                <a:ea typeface="Calibri"/>
                <a:cs typeface="Calibri"/>
                <a:sym typeface="Calibri"/>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9" name="Google Shape;39;p37" descr="C:\Users\Georgia-Work\AppData\Roaming\Skype\georgia.aristidou\media_messaging\media_cache\^DD49E969C8C275A0BF0095F3F01442BBA23C6B6D6D2A977CE4^pimgpsh_fullsize_distr.jpg"/>
          <p:cNvPicPr preferRelativeResize="0"/>
          <p:nvPr/>
        </p:nvPicPr>
        <p:blipFill rotWithShape="1">
          <a:blip r:embed="rId2">
            <a:alphaModFix/>
          </a:blip>
          <a:srcRect/>
          <a:stretch/>
        </p:blipFill>
        <p:spPr>
          <a:xfrm>
            <a:off x="10507980" y="6356323"/>
            <a:ext cx="1684020" cy="495300"/>
          </a:xfrm>
          <a:prstGeom prst="rect">
            <a:avLst/>
          </a:prstGeom>
          <a:noFill/>
          <a:ln>
            <a:noFill/>
          </a:ln>
        </p:spPr>
      </p:pic>
      <p:pic>
        <p:nvPicPr>
          <p:cNvPr id="40" name="Google Shape;40;p37"/>
          <p:cNvPicPr preferRelativeResize="0"/>
          <p:nvPr/>
        </p:nvPicPr>
        <p:blipFill rotWithShape="1">
          <a:blip r:embed="rId3">
            <a:alphaModFix/>
          </a:blip>
          <a:srcRect/>
          <a:stretch/>
        </p:blipFill>
        <p:spPr>
          <a:xfrm>
            <a:off x="29817" y="6301390"/>
            <a:ext cx="528183" cy="52818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Unit slide with 2 columns" type="twoObj">
  <p:cSld name="TWO_OBJECTS">
    <p:spTree>
      <p:nvGrpSpPr>
        <p:cNvPr id="1" name="Shape 41"/>
        <p:cNvGrpSpPr/>
        <p:nvPr/>
      </p:nvGrpSpPr>
      <p:grpSpPr>
        <a:xfrm>
          <a:off x="0" y="0"/>
          <a:ext cx="0" cy="0"/>
          <a:chOff x="0" y="0"/>
          <a:chExt cx="0" cy="0"/>
        </a:xfrm>
      </p:grpSpPr>
      <p:sp>
        <p:nvSpPr>
          <p:cNvPr id="42" name="Google Shape;42;p38"/>
          <p:cNvSpPr txBox="1">
            <a:spLocks noGrp="1"/>
          </p:cNvSpPr>
          <p:nvPr>
            <p:ph type="title"/>
          </p:nvPr>
        </p:nvSpPr>
        <p:spPr>
          <a:xfrm>
            <a:off x="558000" y="1080000"/>
            <a:ext cx="11396576" cy="59918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2800"/>
              <a:buFont typeface="Calibri"/>
              <a:buNone/>
              <a:defRPr sz="2800" b="1">
                <a:solidFill>
                  <a:srgbClr val="20386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3" name="Google Shape;43;p38"/>
          <p:cNvSpPr txBox="1">
            <a:spLocks noGrp="1"/>
          </p:cNvSpPr>
          <p:nvPr>
            <p:ph type="body" idx="1"/>
          </p:nvPr>
        </p:nvSpPr>
        <p:spPr>
          <a:xfrm>
            <a:off x="557999" y="1800000"/>
            <a:ext cx="5409663" cy="489340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600"/>
              </a:spcBef>
              <a:spcAft>
                <a:spcPts val="0"/>
              </a:spcAft>
              <a:buSzPct val="100000"/>
              <a:buChar char="▪"/>
              <a:defRPr/>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8"/>
          <p:cNvSpPr txBox="1">
            <a:spLocks noGrp="1"/>
          </p:cNvSpPr>
          <p:nvPr>
            <p:ph type="body" idx="2"/>
          </p:nvPr>
        </p:nvSpPr>
        <p:spPr>
          <a:xfrm>
            <a:off x="6172199" y="1800000"/>
            <a:ext cx="5782377" cy="489340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600"/>
              </a:spcBef>
              <a:spcAft>
                <a:spcPts val="0"/>
              </a:spcAft>
              <a:buSzPct val="100000"/>
              <a:buChar char="▪"/>
              <a:defRPr/>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5" name="Google Shape;45;p38"/>
          <p:cNvPicPr preferRelativeResize="0"/>
          <p:nvPr/>
        </p:nvPicPr>
        <p:blipFill rotWithShape="1">
          <a:blip r:embed="rId2">
            <a:alphaModFix/>
          </a:blip>
          <a:srcRect/>
          <a:stretch/>
        </p:blipFill>
        <p:spPr>
          <a:xfrm>
            <a:off x="29817" y="6301390"/>
            <a:ext cx="528183" cy="528183"/>
          </a:xfrm>
          <a:prstGeom prst="rect">
            <a:avLst/>
          </a:prstGeom>
          <a:noFill/>
          <a:ln>
            <a:noFill/>
          </a:ln>
        </p:spPr>
      </p:pic>
      <p:sp>
        <p:nvSpPr>
          <p:cNvPr id="8" name="Google Shape;27;p58">
            <a:extLst>
              <a:ext uri="{FF2B5EF4-FFF2-40B4-BE49-F238E27FC236}">
                <a16:creationId xmlns:a16="http://schemas.microsoft.com/office/drawing/2014/main" id="{37557174-6BBE-438A-A75A-9D55A28D20CA}"/>
              </a:ext>
            </a:extLst>
          </p:cNvPr>
          <p:cNvSpPr txBox="1"/>
          <p:nvPr userDrawn="1"/>
        </p:nvSpPr>
        <p:spPr>
          <a:xfrm>
            <a:off x="0" y="98623"/>
            <a:ext cx="7543799" cy="313892"/>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rgbClr val="000000"/>
              </a:buClr>
              <a:buSzPts val="1800"/>
              <a:buFont typeface="Calibri"/>
              <a:buNone/>
            </a:pPr>
            <a:r>
              <a:rPr lang="de-DE" sz="1800" b="1" i="0" u="none" strike="noStrike" cap="none" dirty="0">
                <a:solidFill>
                  <a:schemeClr val="lt1"/>
                </a:solidFill>
                <a:highlight>
                  <a:srgbClr val="C01E24"/>
                </a:highlight>
                <a:latin typeface="Calibri"/>
                <a:ea typeface="Calibri"/>
                <a:cs typeface="Calibri"/>
                <a:sym typeface="Calibri"/>
              </a:rPr>
              <a:t> 2 </a:t>
            </a:r>
            <a:r>
              <a:rPr lang="en-US" sz="1800" b="0" i="0" u="none" strike="noStrike" cap="none" dirty="0">
                <a:solidFill>
                  <a:srgbClr val="7F7F7F"/>
                </a:solidFill>
                <a:latin typeface="Calibri"/>
                <a:ea typeface="Calibri"/>
                <a:cs typeface="Calibri"/>
                <a:sym typeface="Calibri"/>
              </a:rPr>
              <a:t> D</a:t>
            </a:r>
            <a:r>
              <a:rPr lang="de-DE" sz="1800" b="0" i="0" u="none" strike="noStrike" cap="none" dirty="0" err="1">
                <a:solidFill>
                  <a:srgbClr val="7F7F7F"/>
                </a:solidFill>
                <a:latin typeface="Calibri"/>
                <a:ea typeface="Calibri"/>
                <a:cs typeface="Calibri"/>
                <a:sym typeface="Calibri"/>
              </a:rPr>
              <a:t>ie</a:t>
            </a:r>
            <a:r>
              <a:rPr lang="de-DE" sz="1800" b="0" i="0" u="none" strike="noStrike" cap="none" dirty="0">
                <a:solidFill>
                  <a:srgbClr val="7F7F7F"/>
                </a:solidFill>
                <a:latin typeface="Calibri"/>
                <a:ea typeface="Calibri"/>
                <a:cs typeface="Calibri"/>
                <a:sym typeface="Calibri"/>
              </a:rPr>
              <a:t> wichtigsten Gesundheitsfragen bei der Ankunft in einem neuen Land </a:t>
            </a:r>
            <a:endParaRPr sz="1800" b="0" i="0" u="none" strike="noStrike" cap="none" dirty="0">
              <a:solidFill>
                <a:srgbClr val="7F7F7F"/>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Σύγκριση" type="twoTxTwoObj">
  <p:cSld name="Σύγκριση">
    <p:spTree>
      <p:nvGrpSpPr>
        <p:cNvPr id="1" name="Shape 23"/>
        <p:cNvGrpSpPr/>
        <p:nvPr/>
      </p:nvGrpSpPr>
      <p:grpSpPr>
        <a:xfrm>
          <a:off x="0" y="0"/>
          <a:ext cx="0" cy="0"/>
          <a:chOff x="0" y="0"/>
          <a:chExt cx="0" cy="0"/>
        </a:xfrm>
      </p:grpSpPr>
      <p:sp>
        <p:nvSpPr>
          <p:cNvPr id="24" name="Google Shape;24;p7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7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600"/>
              </a:spcBef>
              <a:spcAft>
                <a:spcPts val="0"/>
              </a:spcAft>
              <a:buSzPts val="2400"/>
              <a:buNone/>
              <a:defRPr sz="2400" b="1"/>
            </a:lvl1pPr>
            <a:lvl2pPr marL="914400" lvl="1" indent="-228600" algn="l">
              <a:lnSpc>
                <a:spcPct val="100000"/>
              </a:lnSpc>
              <a:spcBef>
                <a:spcPts val="600"/>
              </a:spcBef>
              <a:spcAft>
                <a:spcPts val="0"/>
              </a:spcAft>
              <a:buSzPts val="2640"/>
              <a:buNone/>
              <a:defRPr sz="2000" b="1"/>
            </a:lvl2pPr>
            <a:lvl3pPr marL="1371600" lvl="2" indent="-228600" algn="l">
              <a:lnSpc>
                <a:spcPct val="100000"/>
              </a:lnSpc>
              <a:spcBef>
                <a:spcPts val="600"/>
              </a:spcBef>
              <a:spcAft>
                <a:spcPts val="0"/>
              </a:spcAft>
              <a:buSzPts val="2000"/>
              <a:buNone/>
              <a:defRPr sz="1800" b="1"/>
            </a:lvl3pPr>
            <a:lvl4pPr marL="1828800" lvl="3" indent="-228600" algn="l">
              <a:lnSpc>
                <a:spcPct val="100000"/>
              </a:lnSpc>
              <a:spcBef>
                <a:spcPts val="600"/>
              </a:spcBef>
              <a:spcAft>
                <a:spcPts val="0"/>
              </a:spcAft>
              <a:buSzPts val="2000"/>
              <a:buNone/>
              <a:defRPr sz="1600" b="1"/>
            </a:lvl4pPr>
            <a:lvl5pPr marL="2286000" lvl="4" indent="-228600" algn="l">
              <a:lnSpc>
                <a:spcPct val="100000"/>
              </a:lnSpc>
              <a:spcBef>
                <a:spcPts val="600"/>
              </a:spcBef>
              <a:spcAft>
                <a:spcPts val="0"/>
              </a:spcAft>
              <a:buSzPts val="2000"/>
              <a:buNone/>
              <a:defRPr sz="1600" b="1"/>
            </a:lvl5pPr>
            <a:lvl6pPr marL="2743200" lvl="5" indent="-228600" algn="l">
              <a:lnSpc>
                <a:spcPct val="90000"/>
              </a:lnSpc>
              <a:spcBef>
                <a:spcPts val="600"/>
              </a:spcBef>
              <a:spcAft>
                <a:spcPts val="0"/>
              </a:spcAft>
              <a:buSzPts val="1800"/>
              <a:buNone/>
              <a:defRPr sz="1600" b="1"/>
            </a:lvl6pPr>
            <a:lvl7pPr marL="3200400" lvl="6" indent="-228600" algn="l">
              <a:lnSpc>
                <a:spcPct val="90000"/>
              </a:lnSpc>
              <a:spcBef>
                <a:spcPts val="500"/>
              </a:spcBef>
              <a:spcAft>
                <a:spcPts val="0"/>
              </a:spcAft>
              <a:buSzPts val="1800"/>
              <a:buNone/>
              <a:defRPr sz="1600" b="1"/>
            </a:lvl7pPr>
            <a:lvl8pPr marL="3657600" lvl="7" indent="-228600" algn="l">
              <a:lnSpc>
                <a:spcPct val="90000"/>
              </a:lnSpc>
              <a:spcBef>
                <a:spcPts val="500"/>
              </a:spcBef>
              <a:spcAft>
                <a:spcPts val="0"/>
              </a:spcAft>
              <a:buSzPts val="1800"/>
              <a:buNone/>
              <a:defRPr sz="1600" b="1"/>
            </a:lvl8pPr>
            <a:lvl9pPr marL="4114800" lvl="8" indent="-228600" algn="l">
              <a:lnSpc>
                <a:spcPct val="90000"/>
              </a:lnSpc>
              <a:spcBef>
                <a:spcPts val="500"/>
              </a:spcBef>
              <a:spcAft>
                <a:spcPts val="0"/>
              </a:spcAft>
              <a:buSzPts val="1800"/>
              <a:buNone/>
              <a:defRPr sz="1600" b="1"/>
            </a:lvl9pPr>
          </a:lstStyle>
          <a:p>
            <a:endParaRPr/>
          </a:p>
        </p:txBody>
      </p:sp>
      <p:sp>
        <p:nvSpPr>
          <p:cNvPr id="26" name="Google Shape;26;p7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600"/>
              </a:spcBef>
              <a:spcAft>
                <a:spcPts val="0"/>
              </a:spcAft>
              <a:buSzPts val="2400"/>
              <a:buChar char="▪"/>
              <a:defRPr/>
            </a:lvl1pPr>
            <a:lvl2pPr marL="914400" lvl="1" indent="-396240" algn="l">
              <a:lnSpc>
                <a:spcPct val="100000"/>
              </a:lnSpc>
              <a:spcBef>
                <a:spcPts val="600"/>
              </a:spcBef>
              <a:spcAft>
                <a:spcPts val="0"/>
              </a:spcAft>
              <a:buSzPts val="2640"/>
              <a:buChar char="▪"/>
              <a:defRPr/>
            </a:lvl2pPr>
            <a:lvl3pPr marL="1371600" lvl="2" indent="-355600" algn="l">
              <a:lnSpc>
                <a:spcPct val="100000"/>
              </a:lnSpc>
              <a:spcBef>
                <a:spcPts val="600"/>
              </a:spcBef>
              <a:spcAft>
                <a:spcPts val="0"/>
              </a:spcAft>
              <a:buSzPts val="2000"/>
              <a:buChar char="▪"/>
              <a:defRPr/>
            </a:lvl3pPr>
            <a:lvl4pPr marL="1828800" lvl="3" indent="-355600" algn="l">
              <a:lnSpc>
                <a:spcPct val="100000"/>
              </a:lnSpc>
              <a:spcBef>
                <a:spcPts val="600"/>
              </a:spcBef>
              <a:spcAft>
                <a:spcPts val="0"/>
              </a:spcAft>
              <a:buSzPts val="2000"/>
              <a:buChar char="▪"/>
              <a:defRPr/>
            </a:lvl4pPr>
            <a:lvl5pPr marL="2286000" lvl="4" indent="-355600" algn="l">
              <a:lnSpc>
                <a:spcPct val="100000"/>
              </a:lnSpc>
              <a:spcBef>
                <a:spcPts val="600"/>
              </a:spcBef>
              <a:spcAft>
                <a:spcPts val="0"/>
              </a:spcAft>
              <a:buSzPts val="20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7" name="Google Shape;27;p7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600"/>
              </a:spcBef>
              <a:spcAft>
                <a:spcPts val="0"/>
              </a:spcAft>
              <a:buSzPts val="2400"/>
              <a:buNone/>
              <a:defRPr sz="2400" b="1"/>
            </a:lvl1pPr>
            <a:lvl2pPr marL="914400" lvl="1" indent="-228600" algn="l">
              <a:lnSpc>
                <a:spcPct val="100000"/>
              </a:lnSpc>
              <a:spcBef>
                <a:spcPts val="600"/>
              </a:spcBef>
              <a:spcAft>
                <a:spcPts val="0"/>
              </a:spcAft>
              <a:buSzPts val="2640"/>
              <a:buNone/>
              <a:defRPr sz="2000" b="1"/>
            </a:lvl2pPr>
            <a:lvl3pPr marL="1371600" lvl="2" indent="-228600" algn="l">
              <a:lnSpc>
                <a:spcPct val="100000"/>
              </a:lnSpc>
              <a:spcBef>
                <a:spcPts val="600"/>
              </a:spcBef>
              <a:spcAft>
                <a:spcPts val="0"/>
              </a:spcAft>
              <a:buSzPts val="2000"/>
              <a:buNone/>
              <a:defRPr sz="1800" b="1"/>
            </a:lvl3pPr>
            <a:lvl4pPr marL="1828800" lvl="3" indent="-228600" algn="l">
              <a:lnSpc>
                <a:spcPct val="100000"/>
              </a:lnSpc>
              <a:spcBef>
                <a:spcPts val="600"/>
              </a:spcBef>
              <a:spcAft>
                <a:spcPts val="0"/>
              </a:spcAft>
              <a:buSzPts val="2000"/>
              <a:buNone/>
              <a:defRPr sz="1600" b="1"/>
            </a:lvl4pPr>
            <a:lvl5pPr marL="2286000" lvl="4" indent="-228600" algn="l">
              <a:lnSpc>
                <a:spcPct val="100000"/>
              </a:lnSpc>
              <a:spcBef>
                <a:spcPts val="600"/>
              </a:spcBef>
              <a:spcAft>
                <a:spcPts val="0"/>
              </a:spcAft>
              <a:buSzPts val="2000"/>
              <a:buNone/>
              <a:defRPr sz="1600" b="1"/>
            </a:lvl5pPr>
            <a:lvl6pPr marL="2743200" lvl="5" indent="-228600" algn="l">
              <a:lnSpc>
                <a:spcPct val="90000"/>
              </a:lnSpc>
              <a:spcBef>
                <a:spcPts val="600"/>
              </a:spcBef>
              <a:spcAft>
                <a:spcPts val="0"/>
              </a:spcAft>
              <a:buSzPts val="1800"/>
              <a:buNone/>
              <a:defRPr sz="1600" b="1"/>
            </a:lvl6pPr>
            <a:lvl7pPr marL="3200400" lvl="6" indent="-228600" algn="l">
              <a:lnSpc>
                <a:spcPct val="90000"/>
              </a:lnSpc>
              <a:spcBef>
                <a:spcPts val="500"/>
              </a:spcBef>
              <a:spcAft>
                <a:spcPts val="0"/>
              </a:spcAft>
              <a:buSzPts val="1800"/>
              <a:buNone/>
              <a:defRPr sz="1600" b="1"/>
            </a:lvl7pPr>
            <a:lvl8pPr marL="3657600" lvl="7" indent="-228600" algn="l">
              <a:lnSpc>
                <a:spcPct val="90000"/>
              </a:lnSpc>
              <a:spcBef>
                <a:spcPts val="500"/>
              </a:spcBef>
              <a:spcAft>
                <a:spcPts val="0"/>
              </a:spcAft>
              <a:buSzPts val="1800"/>
              <a:buNone/>
              <a:defRPr sz="1600" b="1"/>
            </a:lvl8pPr>
            <a:lvl9pPr marL="4114800" lvl="8" indent="-228600" algn="l">
              <a:lnSpc>
                <a:spcPct val="90000"/>
              </a:lnSpc>
              <a:spcBef>
                <a:spcPts val="500"/>
              </a:spcBef>
              <a:spcAft>
                <a:spcPts val="0"/>
              </a:spcAft>
              <a:buSzPts val="1800"/>
              <a:buNone/>
              <a:defRPr sz="1600" b="1"/>
            </a:lvl9pPr>
          </a:lstStyle>
          <a:p>
            <a:endParaRPr/>
          </a:p>
        </p:txBody>
      </p:sp>
      <p:sp>
        <p:nvSpPr>
          <p:cNvPr id="28" name="Google Shape;28;p7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600"/>
              </a:spcBef>
              <a:spcAft>
                <a:spcPts val="0"/>
              </a:spcAft>
              <a:buSzPts val="2400"/>
              <a:buChar char="▪"/>
              <a:defRPr/>
            </a:lvl1pPr>
            <a:lvl2pPr marL="914400" lvl="1" indent="-396240" algn="l">
              <a:lnSpc>
                <a:spcPct val="100000"/>
              </a:lnSpc>
              <a:spcBef>
                <a:spcPts val="600"/>
              </a:spcBef>
              <a:spcAft>
                <a:spcPts val="0"/>
              </a:spcAft>
              <a:buSzPts val="2640"/>
              <a:buChar char="▪"/>
              <a:defRPr/>
            </a:lvl2pPr>
            <a:lvl3pPr marL="1371600" lvl="2" indent="-355600" algn="l">
              <a:lnSpc>
                <a:spcPct val="100000"/>
              </a:lnSpc>
              <a:spcBef>
                <a:spcPts val="600"/>
              </a:spcBef>
              <a:spcAft>
                <a:spcPts val="0"/>
              </a:spcAft>
              <a:buSzPts val="2000"/>
              <a:buChar char="▪"/>
              <a:defRPr/>
            </a:lvl3pPr>
            <a:lvl4pPr marL="1828800" lvl="3" indent="-355600" algn="l">
              <a:lnSpc>
                <a:spcPct val="100000"/>
              </a:lnSpc>
              <a:spcBef>
                <a:spcPts val="600"/>
              </a:spcBef>
              <a:spcAft>
                <a:spcPts val="0"/>
              </a:spcAft>
              <a:buSzPts val="2000"/>
              <a:buChar char="▪"/>
              <a:defRPr/>
            </a:lvl4pPr>
            <a:lvl5pPr marL="2286000" lvl="4" indent="-355600" algn="l">
              <a:lnSpc>
                <a:spcPct val="100000"/>
              </a:lnSpc>
              <a:spcBef>
                <a:spcPts val="600"/>
              </a:spcBef>
              <a:spcAft>
                <a:spcPts val="0"/>
              </a:spcAft>
              <a:buSzPts val="20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9" name="Google Shape;29;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0" name="Google Shape;27;p58">
            <a:extLst>
              <a:ext uri="{FF2B5EF4-FFF2-40B4-BE49-F238E27FC236}">
                <a16:creationId xmlns:a16="http://schemas.microsoft.com/office/drawing/2014/main" id="{8AACD0B5-EF5A-4B96-8219-4082AD643833}"/>
              </a:ext>
            </a:extLst>
          </p:cNvPr>
          <p:cNvSpPr txBox="1"/>
          <p:nvPr userDrawn="1"/>
        </p:nvSpPr>
        <p:spPr>
          <a:xfrm>
            <a:off x="1" y="98623"/>
            <a:ext cx="7255932" cy="313892"/>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rgbClr val="000000"/>
              </a:buClr>
              <a:buSzPts val="1800"/>
              <a:buFont typeface="Calibri"/>
              <a:buNone/>
            </a:pPr>
            <a:r>
              <a:rPr lang="de-DE" sz="1800" b="1" i="0" u="none" strike="noStrike" cap="none" dirty="0">
                <a:solidFill>
                  <a:schemeClr val="lt1"/>
                </a:solidFill>
                <a:highlight>
                  <a:srgbClr val="C01E24"/>
                </a:highlight>
                <a:latin typeface="Calibri"/>
                <a:ea typeface="Calibri"/>
                <a:cs typeface="Calibri"/>
                <a:sym typeface="Calibri"/>
              </a:rPr>
              <a:t> 2 </a:t>
            </a:r>
            <a:r>
              <a:rPr lang="de-DE" sz="1800" b="0" i="0" u="none" strike="noStrike" cap="none" dirty="0">
                <a:solidFill>
                  <a:srgbClr val="7F7F7F"/>
                </a:solidFill>
                <a:latin typeface="Calibri"/>
                <a:ea typeface="Calibri"/>
                <a:cs typeface="Calibri"/>
                <a:sym typeface="Calibri"/>
              </a:rPr>
              <a:t> Die wichtigsten Gesundheitsfragen bei der Ankunft in einem neuen Land </a:t>
            </a:r>
            <a:endParaRPr sz="1800" b="0" i="0" u="none" strike="noStrike" cap="none" dirty="0">
              <a:solidFill>
                <a:srgbClr val="7F7F7F"/>
              </a:solidFill>
              <a:latin typeface="Calibri"/>
              <a:ea typeface="Calibri"/>
              <a:cs typeface="Calibri"/>
              <a:sym typeface="Calibri"/>
            </a:endParaRPr>
          </a:p>
        </p:txBody>
      </p:sp>
    </p:spTree>
    <p:extLst>
      <p:ext uri="{BB962C8B-B14F-4D97-AF65-F5344CB8AC3E}">
        <p14:creationId xmlns:p14="http://schemas.microsoft.com/office/powerpoint/2010/main" val="3078292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2"/>
        <p:cNvGrpSpPr/>
        <p:nvPr/>
      </p:nvGrpSpPr>
      <p:grpSpPr>
        <a:xfrm>
          <a:off x="0" y="0"/>
          <a:ext cx="0" cy="0"/>
          <a:chOff x="0" y="0"/>
          <a:chExt cx="0" cy="0"/>
        </a:xfrm>
      </p:grpSpPr>
      <p:sp>
        <p:nvSpPr>
          <p:cNvPr id="33" name="Google Shape;33;p7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4" name="Google Shape;34;p7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0"/>
              </a:spcBef>
              <a:spcAft>
                <a:spcPts val="0"/>
              </a:spcAft>
              <a:buSzPts val="1800"/>
              <a:buChar char="●"/>
              <a:defRPr/>
            </a:lvl1pPr>
            <a:lvl2pPr marL="914400" lvl="1" indent="-317500" algn="l">
              <a:lnSpc>
                <a:spcPct val="100000"/>
              </a:lnSpc>
              <a:spcBef>
                <a:spcPts val="2133"/>
              </a:spcBef>
              <a:spcAft>
                <a:spcPts val="0"/>
              </a:spcAft>
              <a:buSzPts val="1400"/>
              <a:buChar char="○"/>
              <a:defRPr/>
            </a:lvl2pPr>
            <a:lvl3pPr marL="1371600" lvl="2" indent="-317500" algn="l">
              <a:lnSpc>
                <a:spcPct val="100000"/>
              </a:lnSpc>
              <a:spcBef>
                <a:spcPts val="2133"/>
              </a:spcBef>
              <a:spcAft>
                <a:spcPts val="0"/>
              </a:spcAft>
              <a:buSzPts val="1400"/>
              <a:buChar char="■"/>
              <a:defRPr/>
            </a:lvl3pPr>
            <a:lvl4pPr marL="1828800" lvl="3" indent="-317500" algn="l">
              <a:lnSpc>
                <a:spcPct val="100000"/>
              </a:lnSpc>
              <a:spcBef>
                <a:spcPts val="2133"/>
              </a:spcBef>
              <a:spcAft>
                <a:spcPts val="0"/>
              </a:spcAft>
              <a:buSzPts val="1400"/>
              <a:buChar char="●"/>
              <a:defRPr/>
            </a:lvl4pPr>
            <a:lvl5pPr marL="2286000" lvl="4" indent="-317500" algn="l">
              <a:lnSpc>
                <a:spcPct val="100000"/>
              </a:lnSpc>
              <a:spcBef>
                <a:spcPts val="2133"/>
              </a:spcBef>
              <a:spcAft>
                <a:spcPts val="0"/>
              </a:spcAft>
              <a:buSzPts val="1400"/>
              <a:buChar char="○"/>
              <a:defRPr/>
            </a:lvl5pPr>
            <a:lvl6pPr marL="2743200" lvl="5" indent="-317500" algn="l">
              <a:lnSpc>
                <a:spcPct val="90000"/>
              </a:lnSpc>
              <a:spcBef>
                <a:spcPts val="2133"/>
              </a:spcBef>
              <a:spcAft>
                <a:spcPts val="0"/>
              </a:spcAft>
              <a:buSzPts val="1400"/>
              <a:buChar char="■"/>
              <a:defRPr/>
            </a:lvl6pPr>
            <a:lvl7pPr marL="3200400" lvl="6" indent="-317500" algn="l">
              <a:lnSpc>
                <a:spcPct val="90000"/>
              </a:lnSpc>
              <a:spcBef>
                <a:spcPts val="2133"/>
              </a:spcBef>
              <a:spcAft>
                <a:spcPts val="0"/>
              </a:spcAft>
              <a:buSzPts val="1400"/>
              <a:buChar char="●"/>
              <a:defRPr/>
            </a:lvl7pPr>
            <a:lvl8pPr marL="3657600" lvl="7" indent="-317500" algn="l">
              <a:lnSpc>
                <a:spcPct val="90000"/>
              </a:lnSpc>
              <a:spcBef>
                <a:spcPts val="2133"/>
              </a:spcBef>
              <a:spcAft>
                <a:spcPts val="0"/>
              </a:spcAft>
              <a:buSzPts val="1400"/>
              <a:buChar char="○"/>
              <a:defRPr/>
            </a:lvl8pPr>
            <a:lvl9pPr marL="4114800" lvl="8" indent="-317500" algn="l">
              <a:lnSpc>
                <a:spcPct val="90000"/>
              </a:lnSpc>
              <a:spcBef>
                <a:spcPts val="2133"/>
              </a:spcBef>
              <a:spcAft>
                <a:spcPts val="2133"/>
              </a:spcAft>
              <a:buSzPts val="1400"/>
              <a:buChar char="■"/>
              <a:defRPr/>
            </a:lvl9pPr>
          </a:lstStyle>
          <a:p>
            <a:endParaRPr/>
          </a:p>
        </p:txBody>
      </p:sp>
      <p:sp>
        <p:nvSpPr>
          <p:cNvPr id="35" name="Google Shape;35;p7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5" name="Google Shape;27;p58">
            <a:extLst>
              <a:ext uri="{FF2B5EF4-FFF2-40B4-BE49-F238E27FC236}">
                <a16:creationId xmlns:a16="http://schemas.microsoft.com/office/drawing/2014/main" id="{8A12C362-532A-4E82-AA4D-193FD2E48BA6}"/>
              </a:ext>
            </a:extLst>
          </p:cNvPr>
          <p:cNvSpPr txBox="1"/>
          <p:nvPr userDrawn="1"/>
        </p:nvSpPr>
        <p:spPr>
          <a:xfrm>
            <a:off x="1" y="98623"/>
            <a:ext cx="7323666" cy="313892"/>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rgbClr val="000000"/>
              </a:buClr>
              <a:buSzPts val="1800"/>
              <a:buFont typeface="Calibri"/>
              <a:buNone/>
            </a:pPr>
            <a:r>
              <a:rPr lang="de-DE" sz="1800" b="1" i="0" u="none" strike="noStrike" cap="none" dirty="0">
                <a:solidFill>
                  <a:schemeClr val="lt1"/>
                </a:solidFill>
                <a:highlight>
                  <a:srgbClr val="C01E24"/>
                </a:highlight>
                <a:latin typeface="Calibri"/>
                <a:ea typeface="Calibri"/>
                <a:cs typeface="Calibri"/>
                <a:sym typeface="Calibri"/>
              </a:rPr>
              <a:t> 2 </a:t>
            </a:r>
            <a:r>
              <a:rPr lang="de-DE" sz="1800" b="0" i="0" u="none" strike="noStrike" cap="none" dirty="0">
                <a:solidFill>
                  <a:srgbClr val="7F7F7F"/>
                </a:solidFill>
                <a:latin typeface="Calibri"/>
                <a:ea typeface="Calibri"/>
                <a:cs typeface="Calibri"/>
                <a:sym typeface="Calibri"/>
              </a:rPr>
              <a:t> Die wichtigsten Gesundheitsfragen bei der Ankunft in einem neuen Land </a:t>
            </a:r>
            <a:endParaRPr sz="1800" b="0" i="0" u="none" strike="noStrike" cap="none" dirty="0">
              <a:solidFill>
                <a:srgbClr val="7F7F7F"/>
              </a:solidFill>
              <a:latin typeface="Calibri"/>
              <a:ea typeface="Calibri"/>
              <a:cs typeface="Calibri"/>
              <a:sym typeface="Calibri"/>
            </a:endParaRPr>
          </a:p>
        </p:txBody>
      </p:sp>
    </p:spTree>
    <p:extLst>
      <p:ext uri="{BB962C8B-B14F-4D97-AF65-F5344CB8AC3E}">
        <p14:creationId xmlns:p14="http://schemas.microsoft.com/office/powerpoint/2010/main" val="3043676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6"/>
        <p:cNvGrpSpPr/>
        <p:nvPr/>
      </p:nvGrpSpPr>
      <p:grpSpPr>
        <a:xfrm>
          <a:off x="0" y="0"/>
          <a:ext cx="0" cy="0"/>
          <a:chOff x="0" y="0"/>
          <a:chExt cx="0" cy="0"/>
        </a:xfrm>
      </p:grpSpPr>
      <p:sp>
        <p:nvSpPr>
          <p:cNvPr id="37" name="Google Shape;37;p75"/>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 name="Google Shape;38;p75"/>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SzPts val="1400"/>
              <a:buChar char="●"/>
              <a:defRPr sz="1867"/>
            </a:lvl1pPr>
            <a:lvl2pPr marL="914400" lvl="1" indent="-304800" algn="l">
              <a:lnSpc>
                <a:spcPct val="100000"/>
              </a:lnSpc>
              <a:spcBef>
                <a:spcPts val="2133"/>
              </a:spcBef>
              <a:spcAft>
                <a:spcPts val="0"/>
              </a:spcAft>
              <a:buSzPts val="1200"/>
              <a:buChar char="○"/>
              <a:defRPr sz="1600"/>
            </a:lvl2pPr>
            <a:lvl3pPr marL="1371600" lvl="2" indent="-304800" algn="l">
              <a:lnSpc>
                <a:spcPct val="100000"/>
              </a:lnSpc>
              <a:spcBef>
                <a:spcPts val="2133"/>
              </a:spcBef>
              <a:spcAft>
                <a:spcPts val="0"/>
              </a:spcAft>
              <a:buSzPts val="1200"/>
              <a:buChar char="■"/>
              <a:defRPr sz="1600"/>
            </a:lvl3pPr>
            <a:lvl4pPr marL="1828800" lvl="3" indent="-304800" algn="l">
              <a:lnSpc>
                <a:spcPct val="100000"/>
              </a:lnSpc>
              <a:spcBef>
                <a:spcPts val="2133"/>
              </a:spcBef>
              <a:spcAft>
                <a:spcPts val="0"/>
              </a:spcAft>
              <a:buSzPts val="1200"/>
              <a:buChar char="●"/>
              <a:defRPr sz="1600"/>
            </a:lvl4pPr>
            <a:lvl5pPr marL="2286000" lvl="4" indent="-304800" algn="l">
              <a:lnSpc>
                <a:spcPct val="100000"/>
              </a:lnSpc>
              <a:spcBef>
                <a:spcPts val="2133"/>
              </a:spcBef>
              <a:spcAft>
                <a:spcPts val="0"/>
              </a:spcAft>
              <a:buSzPts val="1200"/>
              <a:buChar char="○"/>
              <a:defRPr sz="1600"/>
            </a:lvl5pPr>
            <a:lvl6pPr marL="2743200" lvl="5" indent="-304800" algn="l">
              <a:lnSpc>
                <a:spcPct val="90000"/>
              </a:lnSpc>
              <a:spcBef>
                <a:spcPts val="2133"/>
              </a:spcBef>
              <a:spcAft>
                <a:spcPts val="0"/>
              </a:spcAft>
              <a:buSzPts val="1200"/>
              <a:buChar char="■"/>
              <a:defRPr sz="1600"/>
            </a:lvl6pPr>
            <a:lvl7pPr marL="3200400" lvl="6" indent="-304800" algn="l">
              <a:lnSpc>
                <a:spcPct val="90000"/>
              </a:lnSpc>
              <a:spcBef>
                <a:spcPts val="2133"/>
              </a:spcBef>
              <a:spcAft>
                <a:spcPts val="0"/>
              </a:spcAft>
              <a:buSzPts val="1200"/>
              <a:buChar char="●"/>
              <a:defRPr sz="1600"/>
            </a:lvl7pPr>
            <a:lvl8pPr marL="3657600" lvl="7" indent="-304800" algn="l">
              <a:lnSpc>
                <a:spcPct val="90000"/>
              </a:lnSpc>
              <a:spcBef>
                <a:spcPts val="2133"/>
              </a:spcBef>
              <a:spcAft>
                <a:spcPts val="0"/>
              </a:spcAft>
              <a:buSzPts val="1200"/>
              <a:buChar char="○"/>
              <a:defRPr sz="1600"/>
            </a:lvl8pPr>
            <a:lvl9pPr marL="4114800" lvl="8" indent="-304800" algn="l">
              <a:lnSpc>
                <a:spcPct val="90000"/>
              </a:lnSpc>
              <a:spcBef>
                <a:spcPts val="2133"/>
              </a:spcBef>
              <a:spcAft>
                <a:spcPts val="2133"/>
              </a:spcAft>
              <a:buSzPts val="1200"/>
              <a:buChar char="■"/>
              <a:defRPr sz="1600"/>
            </a:lvl9pPr>
          </a:lstStyle>
          <a:p>
            <a:endParaRPr/>
          </a:p>
        </p:txBody>
      </p:sp>
      <p:sp>
        <p:nvSpPr>
          <p:cNvPr id="39" name="Google Shape;39;p75"/>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SzPts val="1400"/>
              <a:buChar char="●"/>
              <a:defRPr sz="1867"/>
            </a:lvl1pPr>
            <a:lvl2pPr marL="914400" lvl="1" indent="-304800" algn="l">
              <a:lnSpc>
                <a:spcPct val="100000"/>
              </a:lnSpc>
              <a:spcBef>
                <a:spcPts val="2133"/>
              </a:spcBef>
              <a:spcAft>
                <a:spcPts val="0"/>
              </a:spcAft>
              <a:buSzPts val="1200"/>
              <a:buChar char="○"/>
              <a:defRPr sz="1600"/>
            </a:lvl2pPr>
            <a:lvl3pPr marL="1371600" lvl="2" indent="-304800" algn="l">
              <a:lnSpc>
                <a:spcPct val="100000"/>
              </a:lnSpc>
              <a:spcBef>
                <a:spcPts val="2133"/>
              </a:spcBef>
              <a:spcAft>
                <a:spcPts val="0"/>
              </a:spcAft>
              <a:buSzPts val="1200"/>
              <a:buChar char="■"/>
              <a:defRPr sz="1600"/>
            </a:lvl3pPr>
            <a:lvl4pPr marL="1828800" lvl="3" indent="-304800" algn="l">
              <a:lnSpc>
                <a:spcPct val="100000"/>
              </a:lnSpc>
              <a:spcBef>
                <a:spcPts val="2133"/>
              </a:spcBef>
              <a:spcAft>
                <a:spcPts val="0"/>
              </a:spcAft>
              <a:buSzPts val="1200"/>
              <a:buChar char="●"/>
              <a:defRPr sz="1600"/>
            </a:lvl4pPr>
            <a:lvl5pPr marL="2286000" lvl="4" indent="-304800" algn="l">
              <a:lnSpc>
                <a:spcPct val="100000"/>
              </a:lnSpc>
              <a:spcBef>
                <a:spcPts val="2133"/>
              </a:spcBef>
              <a:spcAft>
                <a:spcPts val="0"/>
              </a:spcAft>
              <a:buSzPts val="1200"/>
              <a:buChar char="○"/>
              <a:defRPr sz="1600"/>
            </a:lvl5pPr>
            <a:lvl6pPr marL="2743200" lvl="5" indent="-304800" algn="l">
              <a:lnSpc>
                <a:spcPct val="90000"/>
              </a:lnSpc>
              <a:spcBef>
                <a:spcPts val="2133"/>
              </a:spcBef>
              <a:spcAft>
                <a:spcPts val="0"/>
              </a:spcAft>
              <a:buSzPts val="1200"/>
              <a:buChar char="■"/>
              <a:defRPr sz="1600"/>
            </a:lvl6pPr>
            <a:lvl7pPr marL="3200400" lvl="6" indent="-304800" algn="l">
              <a:lnSpc>
                <a:spcPct val="90000"/>
              </a:lnSpc>
              <a:spcBef>
                <a:spcPts val="2133"/>
              </a:spcBef>
              <a:spcAft>
                <a:spcPts val="0"/>
              </a:spcAft>
              <a:buSzPts val="1200"/>
              <a:buChar char="●"/>
              <a:defRPr sz="1600"/>
            </a:lvl7pPr>
            <a:lvl8pPr marL="3657600" lvl="7" indent="-304800" algn="l">
              <a:lnSpc>
                <a:spcPct val="90000"/>
              </a:lnSpc>
              <a:spcBef>
                <a:spcPts val="2133"/>
              </a:spcBef>
              <a:spcAft>
                <a:spcPts val="0"/>
              </a:spcAft>
              <a:buSzPts val="1200"/>
              <a:buChar char="○"/>
              <a:defRPr sz="1600"/>
            </a:lvl8pPr>
            <a:lvl9pPr marL="4114800" lvl="8" indent="-304800" algn="l">
              <a:lnSpc>
                <a:spcPct val="90000"/>
              </a:lnSpc>
              <a:spcBef>
                <a:spcPts val="2133"/>
              </a:spcBef>
              <a:spcAft>
                <a:spcPts val="2133"/>
              </a:spcAft>
              <a:buSzPts val="1200"/>
              <a:buChar char="■"/>
              <a:defRPr sz="1600"/>
            </a:lvl9pPr>
          </a:lstStyle>
          <a:p>
            <a:endParaRPr/>
          </a:p>
        </p:txBody>
      </p:sp>
      <p:sp>
        <p:nvSpPr>
          <p:cNvPr id="40" name="Google Shape;40;p7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 name="Google Shape;27;p58">
            <a:extLst>
              <a:ext uri="{FF2B5EF4-FFF2-40B4-BE49-F238E27FC236}">
                <a16:creationId xmlns:a16="http://schemas.microsoft.com/office/drawing/2014/main" id="{8F2302C2-C5FE-41BC-A794-CA31DC2A90ED}"/>
              </a:ext>
            </a:extLst>
          </p:cNvPr>
          <p:cNvSpPr txBox="1"/>
          <p:nvPr userDrawn="1"/>
        </p:nvSpPr>
        <p:spPr>
          <a:xfrm>
            <a:off x="0" y="98623"/>
            <a:ext cx="7238999" cy="313892"/>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rgbClr val="000000"/>
              </a:buClr>
              <a:buSzPts val="1800"/>
              <a:buFont typeface="Calibri"/>
              <a:buNone/>
            </a:pPr>
            <a:r>
              <a:rPr lang="de-DE" sz="1800" b="1" i="0" u="none" strike="noStrike" cap="none" dirty="0">
                <a:solidFill>
                  <a:schemeClr val="lt1"/>
                </a:solidFill>
                <a:highlight>
                  <a:srgbClr val="C01E24"/>
                </a:highlight>
                <a:latin typeface="Calibri"/>
                <a:ea typeface="Calibri"/>
                <a:cs typeface="Calibri"/>
                <a:sym typeface="Calibri"/>
              </a:rPr>
              <a:t> 2 </a:t>
            </a:r>
            <a:r>
              <a:rPr lang="de-DE" sz="1800" b="0" i="0" u="none" strike="noStrike" cap="none" dirty="0">
                <a:solidFill>
                  <a:srgbClr val="7F7F7F"/>
                </a:solidFill>
                <a:latin typeface="Calibri"/>
                <a:ea typeface="Calibri"/>
                <a:cs typeface="Calibri"/>
                <a:sym typeface="Calibri"/>
              </a:rPr>
              <a:t> Die wichtigsten Gesundheitsfragen bei der Ankunft in einem neuen Land </a:t>
            </a:r>
            <a:endParaRPr sz="1800" b="0" i="0" u="none" strike="noStrike" cap="none" dirty="0">
              <a:solidFill>
                <a:srgbClr val="7F7F7F"/>
              </a:solidFill>
              <a:latin typeface="Calibri"/>
              <a:ea typeface="Calibri"/>
              <a:cs typeface="Calibri"/>
              <a:sym typeface="Calibri"/>
            </a:endParaRPr>
          </a:p>
        </p:txBody>
      </p:sp>
    </p:spTree>
    <p:extLst>
      <p:ext uri="{BB962C8B-B14F-4D97-AF65-F5344CB8AC3E}">
        <p14:creationId xmlns:p14="http://schemas.microsoft.com/office/powerpoint/2010/main" val="2611497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03864"/>
              </a:buClr>
              <a:buSzPts val="4400"/>
              <a:buFont typeface="Calibri"/>
              <a:buNone/>
              <a:defRPr sz="44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2"/>
          <p:cNvSpPr txBox="1">
            <a:spLocks noGrp="1"/>
          </p:cNvSpPr>
          <p:nvPr>
            <p:ph type="body" idx="1"/>
          </p:nvPr>
        </p:nvSpPr>
        <p:spPr>
          <a:xfrm>
            <a:off x="838200" y="1825624"/>
            <a:ext cx="10515600" cy="453072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600"/>
              </a:spcBef>
              <a:spcAft>
                <a:spcPts val="0"/>
              </a:spcAft>
              <a:buClr>
                <a:srgbClr val="C01E24"/>
              </a:buClr>
              <a:buSzPts val="2400"/>
              <a:buFont typeface="Calibri"/>
              <a:buChar char="▪"/>
              <a:defRPr sz="2400" b="0" i="0" u="none" strike="noStrike" cap="none">
                <a:solidFill>
                  <a:schemeClr val="dk1"/>
                </a:solidFill>
                <a:latin typeface="Calibri"/>
                <a:ea typeface="Calibri"/>
                <a:cs typeface="Calibri"/>
                <a:sym typeface="Calibri"/>
              </a:defRPr>
            </a:lvl1pPr>
            <a:lvl2pPr marL="914400" marR="0" lvl="1" indent="-396240" algn="l" rtl="0">
              <a:lnSpc>
                <a:spcPct val="100000"/>
              </a:lnSpc>
              <a:spcBef>
                <a:spcPts val="600"/>
              </a:spcBef>
              <a:spcAft>
                <a:spcPts val="0"/>
              </a:spcAft>
              <a:buClr>
                <a:srgbClr val="C01E24"/>
              </a:buClr>
              <a:buSzPts val="2640"/>
              <a:buFont typeface="Calibri"/>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600"/>
              </a:spcBef>
              <a:spcAft>
                <a:spcPts val="0"/>
              </a:spcAft>
              <a:buClr>
                <a:srgbClr val="C01E24"/>
              </a:buClr>
              <a:buSzPts val="2000"/>
              <a:buFont typeface="Calibri"/>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600"/>
              </a:spcBef>
              <a:spcAft>
                <a:spcPts val="0"/>
              </a:spcAft>
              <a:buClr>
                <a:srgbClr val="C01E24"/>
              </a:buClr>
              <a:buSzPts val="2000"/>
              <a:buFont typeface="Calibri"/>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600"/>
              </a:spcBef>
              <a:spcAft>
                <a:spcPts val="0"/>
              </a:spcAft>
              <a:buClr>
                <a:srgbClr val="C01E24"/>
              </a:buClr>
              <a:buSzPts val="2000"/>
              <a:buFont typeface="Calibri"/>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9" r:id="rId7"/>
    <p:sldLayoutId id="2147483660" r:id="rId8"/>
    <p:sldLayoutId id="2147483661" r:id="rId9"/>
    <p:sldLayoutId id="214748366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1"/>
        <p:cNvGrpSpPr/>
        <p:nvPr/>
      </p:nvGrpSpPr>
      <p:grpSpPr>
        <a:xfrm>
          <a:off x="0" y="0"/>
          <a:ext cx="0" cy="0"/>
          <a:chOff x="0" y="0"/>
          <a:chExt cx="0" cy="0"/>
        </a:xfrm>
      </p:grpSpPr>
      <p:sp>
        <p:nvSpPr>
          <p:cNvPr id="52" name="Google Shape;52;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03864"/>
              </a:buClr>
              <a:buSzPts val="4400"/>
              <a:buFont typeface="Calibri"/>
              <a:buNone/>
              <a:defRPr sz="44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3" name="Google Shape;53;p40"/>
          <p:cNvSpPr txBox="1">
            <a:spLocks noGrp="1"/>
          </p:cNvSpPr>
          <p:nvPr>
            <p:ph type="body" idx="1"/>
          </p:nvPr>
        </p:nvSpPr>
        <p:spPr>
          <a:xfrm>
            <a:off x="838200" y="1825624"/>
            <a:ext cx="10515600" cy="453072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600"/>
              </a:spcBef>
              <a:spcAft>
                <a:spcPts val="0"/>
              </a:spcAft>
              <a:buClr>
                <a:srgbClr val="C01E24"/>
              </a:buClr>
              <a:buSzPts val="2400"/>
              <a:buFont typeface="Calibri"/>
              <a:buChar char="▪"/>
              <a:defRPr sz="2400" b="0" i="0" u="none" strike="noStrike" cap="none">
                <a:solidFill>
                  <a:schemeClr val="lt1"/>
                </a:solidFill>
                <a:latin typeface="Calibri"/>
                <a:ea typeface="Calibri"/>
                <a:cs typeface="Calibri"/>
                <a:sym typeface="Calibri"/>
              </a:defRPr>
            </a:lvl1pPr>
            <a:lvl2pPr marL="914400" marR="0" lvl="1" indent="-396240" algn="l" rtl="0">
              <a:lnSpc>
                <a:spcPct val="100000"/>
              </a:lnSpc>
              <a:spcBef>
                <a:spcPts val="600"/>
              </a:spcBef>
              <a:spcAft>
                <a:spcPts val="0"/>
              </a:spcAft>
              <a:buClr>
                <a:srgbClr val="C01E24"/>
              </a:buClr>
              <a:buSzPts val="2640"/>
              <a:buFont typeface="Calibri"/>
              <a:buChar char="▪"/>
              <a:defRPr sz="2200" b="0" i="0" u="none" strike="noStrike" cap="none">
                <a:solidFill>
                  <a:schemeClr val="lt1"/>
                </a:solidFill>
                <a:latin typeface="Calibri"/>
                <a:ea typeface="Calibri"/>
                <a:cs typeface="Calibri"/>
                <a:sym typeface="Calibri"/>
              </a:defRPr>
            </a:lvl2pPr>
            <a:lvl3pPr marL="1371600" marR="0" lvl="2" indent="-355600" algn="l" rtl="0">
              <a:lnSpc>
                <a:spcPct val="100000"/>
              </a:lnSpc>
              <a:spcBef>
                <a:spcPts val="600"/>
              </a:spcBef>
              <a:spcAft>
                <a:spcPts val="0"/>
              </a:spcAft>
              <a:buClr>
                <a:srgbClr val="C01E24"/>
              </a:buClr>
              <a:buSzPts val="2000"/>
              <a:buFont typeface="Calibri"/>
              <a:buChar char="▪"/>
              <a:defRPr sz="20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600"/>
              </a:spcBef>
              <a:spcAft>
                <a:spcPts val="0"/>
              </a:spcAft>
              <a:buClr>
                <a:srgbClr val="C01E24"/>
              </a:buClr>
              <a:buSzPts val="2000"/>
              <a:buFont typeface="Calibri"/>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600"/>
              </a:spcBef>
              <a:spcAft>
                <a:spcPts val="0"/>
              </a:spcAft>
              <a:buClr>
                <a:srgbClr val="C01E24"/>
              </a:buClr>
              <a:buSzPts val="2000"/>
              <a:buFont typeface="Calibri"/>
              <a:buChar char="▪"/>
              <a:defRPr sz="20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54" name="Google Shape;54;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55" name="Google Shape;55;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56" name="Google Shape;56;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s://publichealthreviews.biomedcentral.com/articles/10.1186/s40985-018-0104-9/figures/2"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publichealthreviews.biomedcentral.com/articles/10.1186/s40985-018-0104-9/figures/2"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publichealthreviews.biomedcentral.com/articles/10.1186/s40985-018-0104-9/figures/2"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eLbmUbj0edk"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hyperlink" Target="https://pixabay.com/de/vectors/video-arbeit-youtube-zu-betrachten-3782430/" TargetMode="Externa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hyperlink" Target="https://pixabay.com/de/illustrations/pinnwand-notizzettel-post-it-zettel-2768204/"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hyperlink" Target="https://pixabay.com/illustrations/silhouettes-people-mankind-gears-78014/"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training.mig-dhl.eu/modules/document/file.php/TMA103/Material/Create%20your%20own%20Pocket%20Guide%20with%20health%20terms.pdf"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hyperlink" Target="https://pixabay.com/de/vectors/elektrokardiogramm-blutdruck-ekg-2858693/"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hyperlink" Target="https://pixabay.com/service/license/"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pixabay.com/de/vectors/blutdruck-ekg-die-gesundheit-herz-3312513/"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hyperlink" Target="https://pixabay.com/service/license/"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euro.who.int/__data/assets/pdf_file/0005/293270/Migration-Health-Key-Issues-.pdf"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hyperlink" Target="http://www.coordina-oerh.com/" TargetMode="External"/><Relationship Id="rId13"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9.jpg"/><Relationship Id="rId12" Type="http://schemas.openxmlformats.org/officeDocument/2006/relationships/hyperlink" Target="https://www.uv.es/" TargetMode="External"/><Relationship Id="rId2" Type="http://schemas.openxmlformats.org/officeDocument/2006/relationships/notesSlide" Target="../notesSlides/notesSlide2.xml"/><Relationship Id="rId16" Type="http://schemas.openxmlformats.org/officeDocument/2006/relationships/hyperlink" Target="https://www.oxfamitalia.org/" TargetMode="External"/><Relationship Id="rId1" Type="http://schemas.openxmlformats.org/officeDocument/2006/relationships/slideLayout" Target="../slideLayouts/slideLayout2.xml"/><Relationship Id="rId6" Type="http://schemas.openxmlformats.org/officeDocument/2006/relationships/hyperlink" Target="https://www.w-hs.de/" TargetMode="External"/><Relationship Id="rId11" Type="http://schemas.openxmlformats.org/officeDocument/2006/relationships/image" Target="../media/image11.jpg"/><Relationship Id="rId5" Type="http://schemas.openxmlformats.org/officeDocument/2006/relationships/image" Target="../media/image8.jpg"/><Relationship Id="rId15" Type="http://schemas.openxmlformats.org/officeDocument/2006/relationships/image" Target="../media/image13.jpg"/><Relationship Id="rId10" Type="http://schemas.openxmlformats.org/officeDocument/2006/relationships/hyperlink" Target="https://www.prolepsis.gr/" TargetMode="External"/><Relationship Id="rId4" Type="http://schemas.openxmlformats.org/officeDocument/2006/relationships/hyperlink" Target="https://www.gunet.gr/" TargetMode="External"/><Relationship Id="rId9" Type="http://schemas.openxmlformats.org/officeDocument/2006/relationships/image" Target="../media/image10.jpg"/><Relationship Id="rId14" Type="http://schemas.openxmlformats.org/officeDocument/2006/relationships/hyperlink" Target="https://www.media-k.eu/"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pixabay.com/photos/heart-curve-health-healthy-pulse-3689233/"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9.jpeg"/><Relationship Id="rId4" Type="http://schemas.openxmlformats.org/officeDocument/2006/relationships/hyperlink" Target="https://pixabay.com/service/license/"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pixabay.com/photos/doctor-doctor-visit-ill-hospital-3827088/"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hyperlink" Target="https://pixabay.com/service/license/"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cdn.pixabay.com/photo/2021/01/09/06/25/online-consultation-5901524_960_720.jpg"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hyperlink" Target="https://pixabay.com/service/license/"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pixabay.com/de/vectors/furcht-angst-depression-frau-6562668/"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hyperlink" Target="https://pixabay.com/service/license/"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cdn.pixabay.com/photo/2015/08/15/09/58/network-889351_960_720.jpg"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hyperlink" Target="https://pixabay.com/service/license/"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cdn.pixabay.com/photo/2017/08/18/08/04/idea-2654150_960_720.jpg"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hyperlink" Target="https://pixabay.com/service/license/"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cdn.pixabay.com/photo/2021/12/24/13/34/headache-6891133_960_720.jpg"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hyperlink" Target="https://pixabay.com/service/license/"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cdn.pixabay.com/photo/2019/01/27/17/51/doctor-on-call-3958602_1280.jpg"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hyperlink" Target="https://pixabay.com/service/license/"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hyperlink" Target="https://www.pexels.com/license/" TargetMode="External"/><Relationship Id="rId5" Type="http://schemas.openxmlformats.org/officeDocument/2006/relationships/hyperlink" Target="https://www.pexels.com/photo/medical-stethoscope-with-red-paper-heart-on-white-surface-4386467/" TargetMode="External"/><Relationship Id="rId4" Type="http://schemas.openxmlformats.org/officeDocument/2006/relationships/image" Target="../media/image38.jpeg"/></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hyperlink" Target="https://www.pexels.com/license/" TargetMode="External"/><Relationship Id="rId4" Type="http://schemas.openxmlformats.org/officeDocument/2006/relationships/hyperlink" Target="https://www.pexels.com/pt-br/foto/medico-doutor-saude-cuidados-de-saude-399321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hyperlink" Target="https://pixabay.com/photos/globe-syringe-vaccination-vaccinate-6002422/"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40.jpg"/><Relationship Id="rId4" Type="http://schemas.openxmlformats.org/officeDocument/2006/relationships/hyperlink" Target="https://pixabay.com/service/license/"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euro.who.int/en/health-topics/disease-prevention/vaccines-and-immunization/video-gallery" TargetMode="External"/><Relationship Id="rId7"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hyperlink" Target="https://pixabay.com/service/license/" TargetMode="External"/><Relationship Id="rId5" Type="http://schemas.openxmlformats.org/officeDocument/2006/relationships/hyperlink" Target="https://pixabay.com/el/illustrations/%ce%b2%ce%b1%ce%ba%cf%84%ce%ae%cf%81%ce%b9%ce%b1-%ce%b9%cf%8c%cf%82-%cf%83%cf%84%ce%ad%ce%bc%ce%bc%ce%b1-%ce%b1%cf%83%ce%b8%ce%ad%ce%bd%ce%b5%ce%b9%ce%b1-5545353/" TargetMode="External"/><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8.xml"/><Relationship Id="rId6" Type="http://schemas.openxmlformats.org/officeDocument/2006/relationships/hyperlink" Target="https://pixabay.com/service/license/" TargetMode="External"/><Relationship Id="rId5" Type="http://schemas.openxmlformats.org/officeDocument/2006/relationships/hyperlink" Target="https://cdn.pixabay.com/photo/2020/07/11/18/54/veggies-5395029_960_720.png" TargetMode="External"/><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4.xml"/><Relationship Id="rId1" Type="http://schemas.openxmlformats.org/officeDocument/2006/relationships/slideLayout" Target="../slideLayouts/slideLayout10.xml"/><Relationship Id="rId6" Type="http://schemas.openxmlformats.org/officeDocument/2006/relationships/image" Target="../media/image37.png"/><Relationship Id="rId5" Type="http://schemas.openxmlformats.org/officeDocument/2006/relationships/hyperlink" Target="https://pixabay.com/service/license/" TargetMode="External"/><Relationship Id="rId4" Type="http://schemas.openxmlformats.org/officeDocument/2006/relationships/hyperlink" Target="https://pixabay.com/photos/healthy-food-food-power-dietetic-1348430/"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sunriseseniorliving.com/blog/july-2020/5-tips-for-shopping-a-farmers-market-this-summer.aspx" TargetMode="External"/><Relationship Id="rId2" Type="http://schemas.openxmlformats.org/officeDocument/2006/relationships/notesSlide" Target="../notesSlides/notesSlide45.xml"/><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8" Type="http://schemas.openxmlformats.org/officeDocument/2006/relationships/hyperlink" Target="https://pixabay.com/service/license/" TargetMode="External"/><Relationship Id="rId3" Type="http://schemas.openxmlformats.org/officeDocument/2006/relationships/hyperlink" Target="https://apps.apple.com/us/app/quitnow/id483994930" TargetMode="External"/><Relationship Id="rId7" Type="http://schemas.openxmlformats.org/officeDocument/2006/relationships/hyperlink" Target="https://pixabay.com/el/vectors/%ce%b1%cf%80%ce%b1%ce%b3%ce%bf%cf%81%ce%b5%cf%8d%ce%b5%cf%84%ce%b1%ce%b9-%cf%84%ce%bf-%ce%ba%ce%ac%cf%80%ce%bd%ce%b9%cf%83%ce%bc%ce%b1-%cf%84%cf%83%ce%b9%ce%b3%ce%ac%cf%81%ce%bf-148825/" TargetMode="External"/><Relationship Id="rId2" Type="http://schemas.openxmlformats.org/officeDocument/2006/relationships/notesSlide" Target="../notesSlides/notesSlide46.xml"/><Relationship Id="rId1" Type="http://schemas.openxmlformats.org/officeDocument/2006/relationships/slideLayout" Target="../slideLayouts/slideLayout10.xml"/><Relationship Id="rId6" Type="http://schemas.openxmlformats.org/officeDocument/2006/relationships/image" Target="../media/image44.png"/><Relationship Id="rId5" Type="http://schemas.openxmlformats.org/officeDocument/2006/relationships/hyperlink" Target="https://apps.apple.com/app/apple-store/id494552000" TargetMode="External"/><Relationship Id="rId4" Type="http://schemas.openxmlformats.org/officeDocument/2006/relationships/hyperlink" Target="https://apps.apple.com/us/app/smoke-free-quit-smoking-now/id577767592" TargetMode="External"/><Relationship Id="rId9" Type="http://schemas.openxmlformats.org/officeDocument/2006/relationships/image" Target="../media/image37.png"/></Relationships>
</file>

<file path=ppt/slides/_rels/slide47.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hyperlink" Target="https://www.euro.who.int/en/health-topics/disease-prevention/alcohol-use#:~:text=Across%20the%20WHO%20European%20Region,to%20unintentional%20and%20intentional%20injuries" TargetMode="External"/><Relationship Id="rId2" Type="http://schemas.openxmlformats.org/officeDocument/2006/relationships/notesSlide" Target="../notesSlides/notesSlide47.xm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hyperlink" Target="https://unsplash.com/license" TargetMode="External"/><Relationship Id="rId4" Type="http://schemas.openxmlformats.org/officeDocument/2006/relationships/hyperlink" Target="https://unsplash.com/photos/o5bot9dytg0"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8.xm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hyperlink" Target="https://pixabay.com/service/license/" TargetMode="External"/><Relationship Id="rId4" Type="http://schemas.openxmlformats.org/officeDocument/2006/relationships/hyperlink" Target="https://www.pexels.com/pt-br/foto/exercicio-atividade-fisica-ginastica-fitness-5038818/"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pexels.com/pt-br/foto/atividade-acao-movimento-adoravel-6691662/" TargetMode="External"/><Relationship Id="rId2" Type="http://schemas.openxmlformats.org/officeDocument/2006/relationships/notesSlide" Target="../notesSlides/notesSlide49.xml"/><Relationship Id="rId1" Type="http://schemas.openxmlformats.org/officeDocument/2006/relationships/slideLayout" Target="../slideLayouts/slideLayout9.xml"/><Relationship Id="rId6" Type="http://schemas.openxmlformats.org/officeDocument/2006/relationships/image" Target="../media/image47.jpeg"/><Relationship Id="rId5" Type="http://schemas.openxmlformats.org/officeDocument/2006/relationships/image" Target="../media/image37.png"/><Relationship Id="rId4" Type="http://schemas.openxmlformats.org/officeDocument/2006/relationships/hyperlink" Target="https://pixabay.com/service/licens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hyperlink" Target="https://pixabay.com/service/license/"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1.xml"/><Relationship Id="rId1" Type="http://schemas.openxmlformats.org/officeDocument/2006/relationships/slideLayout" Target="../slideLayouts/slideLayout8.xml"/><Relationship Id="rId4" Type="http://schemas.openxmlformats.org/officeDocument/2006/relationships/hyperlink" Target="https://www.hopkinsmedicine.org/health/treatment-tests-and-therapies/screening-tests-for-common-diseases"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hopkinsmedicine.org/health/treatment-tests-and-therapies/screening-tests-for-common-diseases" TargetMode="External"/><Relationship Id="rId7" Type="http://schemas.openxmlformats.org/officeDocument/2006/relationships/image" Target="../media/image37.png"/><Relationship Id="rId2" Type="http://schemas.openxmlformats.org/officeDocument/2006/relationships/notesSlide" Target="../notesSlides/notesSlide52.xml"/><Relationship Id="rId1" Type="http://schemas.openxmlformats.org/officeDocument/2006/relationships/slideLayout" Target="../slideLayouts/slideLayout8.xml"/><Relationship Id="rId6" Type="http://schemas.openxmlformats.org/officeDocument/2006/relationships/hyperlink" Target="https://pixabay.com/service/license/" TargetMode="External"/><Relationship Id="rId5" Type="http://schemas.openxmlformats.org/officeDocument/2006/relationships/hyperlink" Target="https://pixabay.com/photos/laboratory-medical-medicine-hand-3827736/" TargetMode="External"/><Relationship Id="rId4" Type="http://schemas.openxmlformats.org/officeDocument/2006/relationships/image" Target="../media/image51.jpg"/></Relationships>
</file>

<file path=ppt/slides/_rels/slide53.xml.rels><?xml version="1.0" encoding="UTF-8" standalone="yes"?>
<Relationships xmlns="http://schemas.openxmlformats.org/package/2006/relationships"><Relationship Id="rId8" Type="http://schemas.openxmlformats.org/officeDocument/2006/relationships/hyperlink" Target="https://www.who.int/water_sanitation_health/hygiene/settings/hvchap8.pdf" TargetMode="External"/><Relationship Id="rId3" Type="http://schemas.openxmlformats.org/officeDocument/2006/relationships/image" Target="../media/image52.jpg"/><Relationship Id="rId7" Type="http://schemas.openxmlformats.org/officeDocument/2006/relationships/hyperlink" Target="https://www.ecdc.europa.eu/sites/default/files/documents/COVID-19-guidance-refugee-asylum-seekers-migrants-EU.pdf" TargetMode="External"/><Relationship Id="rId2" Type="http://schemas.openxmlformats.org/officeDocument/2006/relationships/notesSlide" Target="../notesSlides/notesSlide53.xml"/><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hyperlink" Target="https://unsplash.com/license" TargetMode="External"/><Relationship Id="rId4" Type="http://schemas.openxmlformats.org/officeDocument/2006/relationships/hyperlink" Target="https://unsplash.com/photos/9EJVIo6XTB8"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4.xml"/><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hyperlink" Target="https://www.pexels.com/license/" TargetMode="External"/><Relationship Id="rId4" Type="http://schemas.openxmlformats.org/officeDocument/2006/relationships/hyperlink" Target="https://www.pexels.com/pt-br/foto/mulher-etnica-pouco-saudavel-tomando-comprimidos-enquanto-descansa-na-cama-5692652/"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5.xml"/><Relationship Id="rId1" Type="http://schemas.openxmlformats.org/officeDocument/2006/relationships/slideLayout" Target="../slideLayouts/slideLayout10.xml"/><Relationship Id="rId6" Type="http://schemas.openxmlformats.org/officeDocument/2006/relationships/hyperlink" Target=".).%20https:/www.ifh-homehygiene.org/sites/default/files/publications/IFH%20White%20Paper-10-18.pdf" TargetMode="External"/><Relationship Id="rId5" Type="http://schemas.openxmlformats.org/officeDocument/2006/relationships/image" Target="../media/image37.png"/><Relationship Id="rId4" Type="http://schemas.openxmlformats.org/officeDocument/2006/relationships/hyperlink" Target="https://www.pexels.com/pt-br/foto/cuidado-atencao-cautela-limpar-4099481/"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1.xm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hyperlink" Target="https://pixabay.com/service/license/" TargetMode="External"/><Relationship Id="rId4" Type="http://schemas.openxmlformats.org/officeDocument/2006/relationships/hyperlink" Target="https://www.pexels.com/pt-br/foto/mulher-em-pe-segurando-a-barriga-1765353/"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56.jpg"/><Relationship Id="rId7" Type="http://schemas.openxmlformats.org/officeDocument/2006/relationships/image" Target="../media/image37.png"/><Relationship Id="rId2" Type="http://schemas.openxmlformats.org/officeDocument/2006/relationships/notesSlide" Target="../notesSlides/notesSlide62.xml"/><Relationship Id="rId1" Type="http://schemas.openxmlformats.org/officeDocument/2006/relationships/slideLayout" Target="../slideLayouts/slideLayout8.xml"/><Relationship Id="rId6" Type="http://schemas.openxmlformats.org/officeDocument/2006/relationships/hyperlink" Target="https://pixabay.com/service/license/" TargetMode="External"/><Relationship Id="rId5" Type="http://schemas.openxmlformats.org/officeDocument/2006/relationships/hyperlink" Target="https://www.pexels.com/pt-br/foto/frio-com-frio-dor-de-cabeca-casa-6753143/" TargetMode="External"/><Relationship Id="rId4" Type="http://schemas.openxmlformats.org/officeDocument/2006/relationships/hyperlink" Target="https://northeast.jeffersonhealth.org/"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3.xml"/><Relationship Id="rId1" Type="http://schemas.openxmlformats.org/officeDocument/2006/relationships/slideLayout" Target="../slideLayouts/slideLayout6.xml"/><Relationship Id="rId5" Type="http://schemas.openxmlformats.org/officeDocument/2006/relationships/hyperlink" Target="https://unsplash.com/license" TargetMode="External"/><Relationship Id="rId4" Type="http://schemas.openxmlformats.org/officeDocument/2006/relationships/hyperlink" Target="https://unsplash.com/photos/t2FYyS9-NFo"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hyperlink" Target="https://www.pexels.com/pt-br/foto/adultos-analise-pesquisa-antecipacao-7089047/" TargetMode="External"/><Relationship Id="rId2" Type="http://schemas.openxmlformats.org/officeDocument/2006/relationships/notesSlide" Target="../notesSlides/notesSlide65.xml"/><Relationship Id="rId1" Type="http://schemas.openxmlformats.org/officeDocument/2006/relationships/slideLayout" Target="../slideLayouts/slideLayout9.xml"/><Relationship Id="rId6" Type="http://schemas.openxmlformats.org/officeDocument/2006/relationships/image" Target="../media/image58.jpeg"/><Relationship Id="rId5" Type="http://schemas.openxmlformats.org/officeDocument/2006/relationships/image" Target="../media/image37.png"/><Relationship Id="rId4" Type="http://schemas.openxmlformats.org/officeDocument/2006/relationships/hyperlink" Target="https://pixabay.com/service/license/"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7.xml"/><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hyperlink" Target="https://pixabay.com/service/license/" TargetMode="External"/><Relationship Id="rId4" Type="http://schemas.openxmlformats.org/officeDocument/2006/relationships/hyperlink" Target="https://www.pexels.com/photo/woman-lying-inside-delivery-room-3259625/"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www.youtube.com/watch?v=S7qO_9-NJmA"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9.xm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hyperlink" Target="https://pixabay.com/service/license/" TargetMode="External"/><Relationship Id="rId4" Type="http://schemas.openxmlformats.org/officeDocument/2006/relationships/hyperlink" Target="https://www.pexels.com/pt-br/foto/bebe-recem-nascido-3376797/"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pixabay.com/de/illustrations/digitalisierung-gesundheitswesen-6939537/"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9.jpeg"/><Relationship Id="rId4" Type="http://schemas.openxmlformats.org/officeDocument/2006/relationships/hyperlink" Target="https://pixabay.com/service/license/"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1.xm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hyperlink" Target="https://unsplash.com/license" TargetMode="External"/><Relationship Id="rId4" Type="http://schemas.openxmlformats.org/officeDocument/2006/relationships/hyperlink" Target="https://unsplash.com/photos/zhWUl24kf5A"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72.xm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hyperlink" Target="https://unsplash.com/license" TargetMode="External"/><Relationship Id="rId4" Type="http://schemas.openxmlformats.org/officeDocument/2006/relationships/hyperlink" Target="https://unsplash.com/photos/Jqhwp4mcuUM" TargetMode="Externa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7.xml"/><Relationship Id="rId1" Type="http://schemas.openxmlformats.org/officeDocument/2006/relationships/slideLayout" Target="../slideLayouts/slideLayout3.xml"/><Relationship Id="rId5" Type="http://schemas.openxmlformats.org/officeDocument/2006/relationships/hyperlink" Target="https://pixabay.com/service/license/" TargetMode="External"/><Relationship Id="rId4" Type="http://schemas.openxmlformats.org/officeDocument/2006/relationships/hyperlink" Target="https://cdn.pixabay.com/photo/2019/03/22/16/10/disorder-4073570__340.png"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pixabay.com/de/vectors/psychische-gesundheit-verwechslung-6991769/" TargetMode="External"/><Relationship Id="rId2" Type="http://schemas.openxmlformats.org/officeDocument/2006/relationships/notesSlide" Target="../notesSlides/notesSlide78.xml"/><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hyperlink" Target="https://pixabay.com/service/license/"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pixabay.com/de/illustrations/gehirn-kopf-stethoskop-platine-4381325/" TargetMode="External"/><Relationship Id="rId2" Type="http://schemas.openxmlformats.org/officeDocument/2006/relationships/notesSlide" Target="../notesSlides/notesSlide79.xml"/><Relationship Id="rId1" Type="http://schemas.openxmlformats.org/officeDocument/2006/relationships/slideLayout" Target="../slideLayouts/slideLayout3.xml"/><Relationship Id="rId5" Type="http://schemas.openxmlformats.org/officeDocument/2006/relationships/image" Target="../media/image65.jpeg"/><Relationship Id="rId4" Type="http://schemas.openxmlformats.org/officeDocument/2006/relationships/hyperlink" Target="https://pixabay.com/service/license/"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pixabay.com/photos/the-conference-lecture-lecture-hall-3248255/"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0.jpeg"/><Relationship Id="rId4" Type="http://schemas.openxmlformats.org/officeDocument/2006/relationships/hyperlink" Target="https://pixabay.com/service/license/" TargetMode="Externa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81.xm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hyperlink" Target="https://pixabay.com/service/license/" TargetMode="External"/><Relationship Id="rId4" Type="http://schemas.openxmlformats.org/officeDocument/2006/relationships/hyperlink" Target="https://www.pexels.com/pt-br/foto/cara-de-homem-583437/"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hyperlink" Target="https://www.youtube.com/watch?v=RMnZFXjKtAs" TargetMode="External"/><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hyperlink" Target="http://www.europarl.europa.eu/RegData/etudes/IDAN/2017/602004/IPOL_IDA(2017)602004_EN.pdf" TargetMode="External"/><Relationship Id="rId2" Type="http://schemas.openxmlformats.org/officeDocument/2006/relationships/notesSlide" Target="../notesSlides/notesSlide86.xml"/><Relationship Id="rId1" Type="http://schemas.openxmlformats.org/officeDocument/2006/relationships/slideLayout" Target="../slideLayouts/slideLayout3.xml"/><Relationship Id="rId6" Type="http://schemas.openxmlformats.org/officeDocument/2006/relationships/hyperlink" Target="https://www.hopkinsmedicine.org/health/conditions-and-diseases/malnutrition" TargetMode="External"/><Relationship Id="rId5" Type="http://schemas.openxmlformats.org/officeDocument/2006/relationships/hyperlink" Target="https://www.hopkinsmedicine.org/health/wellness-and-prevention/abcs-of-eating-smart-for-a-healthy-heart" TargetMode="External"/><Relationship Id="rId4" Type="http://schemas.openxmlformats.org/officeDocument/2006/relationships/hyperlink" Target="https://www.hopkinsmedicine.org/health/treatment-tests-and-therapies/screening-tests-for-common-diseases" TargetMode="External"/></Relationships>
</file>

<file path=ppt/slides/_rels/slide88.xml.rels><?xml version="1.0" encoding="UTF-8" standalone="yes"?>
<Relationships xmlns="http://schemas.openxmlformats.org/package/2006/relationships"><Relationship Id="rId8" Type="http://schemas.openxmlformats.org/officeDocument/2006/relationships/hyperlink" Target="https://www.who.int/vaccine_safety/initiative/tech_support/Vaccine-safety-E-course-manual.pdf" TargetMode="External"/><Relationship Id="rId3" Type="http://schemas.openxmlformats.org/officeDocument/2006/relationships/image" Target="../media/image37.png"/><Relationship Id="rId7" Type="http://schemas.openxmlformats.org/officeDocument/2006/relationships/hyperlink" Target="https://www.euro.who.int/__data/assets/pdf_file/0005/293270/Migration-Health-Key-Issues-.pdf" TargetMode="External"/><Relationship Id="rId2" Type="http://schemas.openxmlformats.org/officeDocument/2006/relationships/notesSlide" Target="../notesSlides/notesSlide87.xml"/><Relationship Id="rId1" Type="http://schemas.openxmlformats.org/officeDocument/2006/relationships/slideLayout" Target="../slideLayouts/slideLayout10.xml"/><Relationship Id="rId6" Type="http://schemas.openxmlformats.org/officeDocument/2006/relationships/hyperlink" Target="https://www.who.int/water_sanitation_health/hygiene/settings/hvchap8.pdf" TargetMode="External"/><Relationship Id="rId5" Type="http://schemas.openxmlformats.org/officeDocument/2006/relationships/hyperlink" Target="https://www.startts.org.au/media/Resource-Working-with-Refugees-Social-Worker-Guide.pdf" TargetMode="External"/><Relationship Id="rId4" Type="http://schemas.openxmlformats.org/officeDocument/2006/relationships/hyperlink" Target="https://pubs.niaaa.nih.gov/publications/aa71/aa71.htm" TargetMode="External"/><Relationship Id="rId9" Type="http://schemas.openxmlformats.org/officeDocument/2006/relationships/hyperlink" Target="https://www.who.int/news-room/facts-in-pictures/detail/nutrition" TargetMode="External"/></Relationships>
</file>

<file path=ppt/slides/_rels/slide89.xml.rels><?xml version="1.0" encoding="UTF-8" standalone="yes"?>
<Relationships xmlns="http://schemas.openxmlformats.org/package/2006/relationships"><Relationship Id="rId8" Type="http://schemas.openxmlformats.org/officeDocument/2006/relationships/hyperlink" Target="http://www.euro.who.int/en/health-topics/health-determinants/migration-and-health/publications/2016/mental-health-and-psychosocial-support-for-refugees,-asylum-seekers-and-migrants-on-the-move-in-europe.-a-multi-agency-guidance-note-2015" TargetMode="External"/><Relationship Id="rId3" Type="http://schemas.openxmlformats.org/officeDocument/2006/relationships/hyperlink" Target="https://www.euro.who.int/en/health-topics/health-determinants/migration-and-health/publications/2018/report-on-the-health-of-refugees-and-migrants-in-the-who-european-region-no-public-health-without-refugee-and-migrant-health-2018" TargetMode="External"/><Relationship Id="rId7" Type="http://schemas.openxmlformats.org/officeDocument/2006/relationships/hyperlink" Target="https://www.unhcr.org/55f6b90f9.pdf" TargetMode="External"/><Relationship Id="rId2" Type="http://schemas.openxmlformats.org/officeDocument/2006/relationships/notesSlide" Target="../notesSlides/notesSlide88.xml"/><Relationship Id="rId1" Type="http://schemas.openxmlformats.org/officeDocument/2006/relationships/slideLayout" Target="../slideLayouts/slideLayout10.xml"/><Relationship Id="rId6" Type="http://schemas.openxmlformats.org/officeDocument/2006/relationships/hyperlink" Target="https://www.unicef.org/eca/health/immunization" TargetMode="External"/><Relationship Id="rId5" Type="http://schemas.openxmlformats.org/officeDocument/2006/relationships/hyperlink" Target="https://www.who.int/health-topics/vaccines-and-immunization#tab=tab_1" TargetMode="External"/><Relationship Id="rId4" Type="http://schemas.openxmlformats.org/officeDocument/2006/relationships/hyperlink" Target="https://www.who.int/news-room/facts-in-pictures/detail/immunization" TargetMode="External"/><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hyperlink" Target="https://pixabay.com/de/vectors/stethoskop-icon-medizinisch-medizin-3725131/"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hyperlink" Target="https://pixabay.com/service/license/"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9.xml"/><Relationship Id="rId1" Type="http://schemas.openxmlformats.org/officeDocument/2006/relationships/slideLayout" Target="../slideLayouts/slideLayout11.xml"/><Relationship Id="rId5" Type="http://schemas.openxmlformats.org/officeDocument/2006/relationships/image" Target="../media/image1.png"/><Relationship Id="rId4" Type="http://schemas.openxmlformats.org/officeDocument/2006/relationships/image" Target="../media/image6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
        <p:cNvGrpSpPr/>
        <p:nvPr/>
      </p:nvGrpSpPr>
      <p:grpSpPr>
        <a:xfrm>
          <a:off x="0" y="0"/>
          <a:ext cx="0" cy="0"/>
          <a:chOff x="0" y="0"/>
          <a:chExt cx="0" cy="0"/>
        </a:xfrm>
      </p:grpSpPr>
      <p:sp>
        <p:nvSpPr>
          <p:cNvPr id="70" name="Google Shape;70;p1"/>
          <p:cNvSpPr/>
          <p:nvPr/>
        </p:nvSpPr>
        <p:spPr>
          <a:xfrm>
            <a:off x="-1" y="0"/>
            <a:ext cx="12191696"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 name="Google Shape;71;p1"/>
          <p:cNvSpPr txBox="1"/>
          <p:nvPr/>
        </p:nvSpPr>
        <p:spPr>
          <a:xfrm>
            <a:off x="1349530" y="4227707"/>
            <a:ext cx="7862563" cy="2015774"/>
          </a:xfrm>
          <a:prstGeom prst="rect">
            <a:avLst/>
          </a:prstGeom>
          <a:noFill/>
          <a:ln>
            <a:noFill/>
          </a:ln>
        </p:spPr>
        <p:txBody>
          <a:bodyPr spcFirstLastPara="1" wrap="square" lIns="91425" tIns="45700" rIns="91425" bIns="45700" anchor="ctr" anchorCtr="0">
            <a:normAutofit/>
          </a:bodyPr>
          <a:lstStyle/>
          <a:p>
            <a:r>
              <a:rPr lang="en-US" sz="3400" b="1" i="0" u="none" strike="noStrike" cap="none" dirty="0" err="1">
                <a:solidFill>
                  <a:srgbClr val="C01E24"/>
                </a:solidFill>
                <a:latin typeface="Calibri"/>
                <a:ea typeface="Calibri"/>
                <a:cs typeface="Calibri"/>
                <a:sym typeface="Calibri"/>
              </a:rPr>
              <a:t>Modul</a:t>
            </a:r>
            <a:r>
              <a:rPr lang="en-US" sz="3400" b="1" i="0" u="none" strike="noStrike" cap="none" dirty="0">
                <a:solidFill>
                  <a:srgbClr val="C01E24"/>
                </a:solidFill>
                <a:latin typeface="Calibri"/>
                <a:ea typeface="Calibri"/>
                <a:cs typeface="Calibri"/>
                <a:sym typeface="Calibri"/>
              </a:rPr>
              <a:t> 2</a:t>
            </a:r>
            <a:br>
              <a:rPr lang="en-US" sz="3400" b="1" i="0" u="none" strike="noStrike" cap="none" dirty="0">
                <a:solidFill>
                  <a:schemeClr val="dk1"/>
                </a:solidFill>
                <a:latin typeface="Calibri"/>
                <a:ea typeface="Calibri"/>
                <a:cs typeface="Calibri"/>
                <a:sym typeface="Calibri"/>
              </a:rPr>
            </a:br>
            <a:r>
              <a:rPr lang="de-DE" sz="3200" b="1" dirty="0"/>
              <a:t>Die wichtigsten Gesundheitsfragen bei der Ankunft in einem neuen Land</a:t>
            </a:r>
          </a:p>
        </p:txBody>
      </p:sp>
      <p:sp>
        <p:nvSpPr>
          <p:cNvPr id="72" name="Google Shape;72;p1"/>
          <p:cNvSpPr/>
          <p:nvPr/>
        </p:nvSpPr>
        <p:spPr>
          <a:xfrm>
            <a:off x="0" y="891540"/>
            <a:ext cx="722376" cy="5071110"/>
          </a:xfrm>
          <a:prstGeom prst="rect">
            <a:avLst/>
          </a:prstGeom>
          <a:solidFill>
            <a:srgbClr val="4C525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3" name="Google Shape;73;p1"/>
          <p:cNvPicPr preferRelativeResize="0"/>
          <p:nvPr/>
        </p:nvPicPr>
        <p:blipFill rotWithShape="1">
          <a:blip r:embed="rId3">
            <a:alphaModFix/>
          </a:blip>
          <a:srcRect/>
          <a:stretch/>
        </p:blipFill>
        <p:spPr>
          <a:xfrm>
            <a:off x="1349531" y="1140044"/>
            <a:ext cx="10228659" cy="2706488"/>
          </a:xfrm>
          <a:prstGeom prst="rect">
            <a:avLst/>
          </a:prstGeom>
          <a:noFill/>
          <a:ln>
            <a:noFill/>
          </a:ln>
          <a:effectLst>
            <a:outerShdw blurRad="406400" dist="317500" dir="5400000" sx="89000" sy="89000" rotWithShape="0">
              <a:srgbClr val="000000">
                <a:alpha val="14117"/>
              </a:srgbClr>
            </a:outerShdw>
          </a:effectLst>
        </p:spPr>
      </p:pic>
      <p:sp>
        <p:nvSpPr>
          <p:cNvPr id="74" name="Google Shape;74;p1"/>
          <p:cNvSpPr/>
          <p:nvPr/>
        </p:nvSpPr>
        <p:spPr>
          <a:xfrm>
            <a:off x="1675899" y="6380247"/>
            <a:ext cx="8752151" cy="632422"/>
          </a:xfrm>
          <a:prstGeom prst="rect">
            <a:avLst/>
          </a:prstGeom>
          <a:noFill/>
          <a:ln>
            <a:noFill/>
          </a:ln>
        </p:spPr>
        <p:txBody>
          <a:bodyPr spcFirstLastPara="1" wrap="square" lIns="91425" tIns="45700" rIns="91425" bIns="45700" anchor="ctr" anchorCtr="0">
            <a:normAutofit/>
          </a:bodyPr>
          <a:lstStyle/>
          <a:p>
            <a:r>
              <a:rPr lang="de-DE" sz="900" dirty="0">
                <a:latin typeface="Calibri" panose="020F0502020204030204" pitchFamily="34" charset="0"/>
                <a:cs typeface="Calibri" panose="020F0502020204030204" pitchFamily="34" charset="0"/>
              </a:rPr>
              <a:t>Die Unterstützung der Europäischen Kommission für die Erstellung dieser Veröffentlichung stellt keine Billigung des Inhalts dar, der ausschließlich die Ansichten der Autor*innen widerspiegelt, und die Kommission kann nicht für eine etwaige Verwendung der darin enthaltenen Informationen verantwortlich gemacht werden.. </a:t>
            </a:r>
          </a:p>
        </p:txBody>
      </p:sp>
      <p:pic>
        <p:nvPicPr>
          <p:cNvPr id="75" name="Google Shape;75;p1" descr="C:\Users\Georgia-Work\AppData\Roaming\Skype\georgia.aristidou\media_messaging\media_cache\^DD49E969C8C275A0BF0095F3F01442BBA23C6B6D6D2A977CE4^pimgpsh_fullsize_distr.jpg"/>
          <p:cNvPicPr preferRelativeResize="0"/>
          <p:nvPr/>
        </p:nvPicPr>
        <p:blipFill rotWithShape="1">
          <a:blip r:embed="rId4">
            <a:alphaModFix/>
          </a:blip>
          <a:srcRect/>
          <a:stretch/>
        </p:blipFill>
        <p:spPr>
          <a:xfrm>
            <a:off x="22751" y="6332226"/>
            <a:ext cx="1684020" cy="495300"/>
          </a:xfrm>
          <a:prstGeom prst="rect">
            <a:avLst/>
          </a:prstGeom>
          <a:noFill/>
          <a:ln>
            <a:noFill/>
          </a:ln>
        </p:spPr>
      </p:pic>
      <p:sp>
        <p:nvSpPr>
          <p:cNvPr id="77" name="Google Shape;77;p1"/>
          <p:cNvSpPr/>
          <p:nvPr/>
        </p:nvSpPr>
        <p:spPr>
          <a:xfrm>
            <a:off x="-2" y="862700"/>
            <a:ext cx="722376" cy="868136"/>
          </a:xfrm>
          <a:prstGeom prst="rect">
            <a:avLst/>
          </a:prstGeom>
          <a:solidFill>
            <a:srgbClr val="2038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dirty="0">
                <a:solidFill>
                  <a:srgbClr val="2F5496"/>
                </a:solidFill>
                <a:latin typeface="Calibri"/>
                <a:cs typeface="Calibri"/>
                <a:sym typeface="Calibri"/>
              </a:rPr>
              <a:t>1</a:t>
            </a:r>
            <a:endParaRPr sz="2400" dirty="0">
              <a:solidFill>
                <a:srgbClr val="2F5496"/>
              </a:solidFill>
              <a:latin typeface="Calibri"/>
              <a:cs typeface="Calibri"/>
              <a:sym typeface="Calibri"/>
            </a:endParaRPr>
          </a:p>
        </p:txBody>
      </p:sp>
      <p:sp>
        <p:nvSpPr>
          <p:cNvPr id="78" name="Google Shape;78;p1"/>
          <p:cNvSpPr/>
          <p:nvPr/>
        </p:nvSpPr>
        <p:spPr>
          <a:xfrm>
            <a:off x="2609" y="1698521"/>
            <a:ext cx="722376" cy="868136"/>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bg1"/>
                </a:solidFill>
                <a:effectLst>
                  <a:outerShdw blurRad="38100" dist="38100" dir="2700000" algn="tl">
                    <a:srgbClr val="000000">
                      <a:alpha val="43137"/>
                    </a:srgbClr>
                  </a:outerShdw>
                </a:effectLst>
                <a:latin typeface="Calibri"/>
                <a:ea typeface="Calibri"/>
                <a:cs typeface="Calibri"/>
                <a:sym typeface="Calibri"/>
              </a:rPr>
              <a:t>2</a:t>
            </a:r>
            <a:endParaRPr sz="2400" b="1" i="0" u="none" strike="noStrike" cap="none" dirty="0">
              <a:solidFill>
                <a:schemeClr val="bg1"/>
              </a:solidFill>
              <a:effectLst>
                <a:outerShdw blurRad="38100" dist="38100" dir="2700000" algn="tl">
                  <a:srgbClr val="000000">
                    <a:alpha val="43137"/>
                  </a:srgbClr>
                </a:outerShdw>
              </a:effectLst>
              <a:latin typeface="Calibri"/>
              <a:ea typeface="Calibri"/>
              <a:cs typeface="Calibri"/>
              <a:sym typeface="Calibri"/>
            </a:endParaRPr>
          </a:p>
        </p:txBody>
      </p:sp>
      <p:sp>
        <p:nvSpPr>
          <p:cNvPr id="79" name="Google Shape;79;p1"/>
          <p:cNvSpPr/>
          <p:nvPr/>
        </p:nvSpPr>
        <p:spPr>
          <a:xfrm>
            <a:off x="-56" y="2493288"/>
            <a:ext cx="722376" cy="868136"/>
          </a:xfrm>
          <a:prstGeom prst="rect">
            <a:avLst/>
          </a:prstGeom>
          <a:solidFill>
            <a:srgbClr val="2038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2F5496"/>
                </a:solidFill>
                <a:latin typeface="Calibri"/>
                <a:ea typeface="Calibri"/>
                <a:cs typeface="Calibri"/>
                <a:sym typeface="Calibri"/>
              </a:rPr>
              <a:t>3</a:t>
            </a:r>
            <a:endParaRPr sz="2400" b="0" i="0" u="none" strike="noStrike" cap="none" dirty="0">
              <a:solidFill>
                <a:srgbClr val="2F5496"/>
              </a:solidFill>
              <a:latin typeface="Calibri"/>
              <a:ea typeface="Calibri"/>
              <a:cs typeface="Calibri"/>
              <a:sym typeface="Calibri"/>
            </a:endParaRPr>
          </a:p>
        </p:txBody>
      </p:sp>
      <p:sp>
        <p:nvSpPr>
          <p:cNvPr id="80" name="Google Shape;80;p1"/>
          <p:cNvSpPr/>
          <p:nvPr/>
        </p:nvSpPr>
        <p:spPr>
          <a:xfrm>
            <a:off x="-2" y="3361744"/>
            <a:ext cx="722376" cy="868136"/>
          </a:xfrm>
          <a:prstGeom prst="rect">
            <a:avLst/>
          </a:prstGeom>
          <a:solidFill>
            <a:srgbClr val="2038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2F5496"/>
                </a:solidFill>
                <a:latin typeface="Calibri"/>
                <a:ea typeface="Calibri"/>
                <a:cs typeface="Calibri"/>
                <a:sym typeface="Calibri"/>
              </a:rPr>
              <a:t>4</a:t>
            </a:r>
            <a:endParaRPr sz="2400" b="0" i="0" u="none" strike="noStrike" cap="none">
              <a:solidFill>
                <a:srgbClr val="2F5496"/>
              </a:solidFill>
              <a:latin typeface="Calibri"/>
              <a:ea typeface="Calibri"/>
              <a:cs typeface="Calibri"/>
              <a:sym typeface="Calibri"/>
            </a:endParaRPr>
          </a:p>
        </p:txBody>
      </p:sp>
      <p:sp>
        <p:nvSpPr>
          <p:cNvPr id="81" name="Google Shape;81;p1"/>
          <p:cNvSpPr/>
          <p:nvPr/>
        </p:nvSpPr>
        <p:spPr>
          <a:xfrm>
            <a:off x="1655" y="4227707"/>
            <a:ext cx="722376" cy="868136"/>
          </a:xfrm>
          <a:prstGeom prst="rect">
            <a:avLst/>
          </a:prstGeom>
          <a:solidFill>
            <a:srgbClr val="2038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2F5496"/>
                </a:solidFill>
                <a:latin typeface="Calibri"/>
                <a:ea typeface="Calibri"/>
                <a:cs typeface="Calibri"/>
                <a:sym typeface="Calibri"/>
              </a:rPr>
              <a:t>5</a:t>
            </a:r>
            <a:endParaRPr sz="2400" b="0" i="0" u="none" strike="noStrike" cap="none">
              <a:solidFill>
                <a:srgbClr val="2F5496"/>
              </a:solidFill>
              <a:latin typeface="Calibri"/>
              <a:ea typeface="Calibri"/>
              <a:cs typeface="Calibri"/>
              <a:sym typeface="Calibri"/>
            </a:endParaRPr>
          </a:p>
        </p:txBody>
      </p:sp>
      <p:sp>
        <p:nvSpPr>
          <p:cNvPr id="82" name="Google Shape;82;p1"/>
          <p:cNvSpPr/>
          <p:nvPr/>
        </p:nvSpPr>
        <p:spPr>
          <a:xfrm>
            <a:off x="510" y="5094514"/>
            <a:ext cx="722376" cy="868136"/>
          </a:xfrm>
          <a:prstGeom prst="rect">
            <a:avLst/>
          </a:prstGeom>
          <a:solidFill>
            <a:srgbClr val="2038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2F5496"/>
                </a:solidFill>
                <a:latin typeface="Calibri"/>
                <a:ea typeface="Calibri"/>
                <a:cs typeface="Calibri"/>
                <a:sym typeface="Calibri"/>
              </a:rPr>
              <a:t>6</a:t>
            </a:r>
            <a:endParaRPr sz="2400" b="0" i="0" u="none" strike="noStrike" cap="none">
              <a:solidFill>
                <a:srgbClr val="2F5496"/>
              </a:solidFill>
              <a:latin typeface="Calibri"/>
              <a:ea typeface="Calibri"/>
              <a:cs typeface="Calibri"/>
              <a:sym typeface="Calibri"/>
            </a:endParaRPr>
          </a:p>
        </p:txBody>
      </p:sp>
      <p:pic>
        <p:nvPicPr>
          <p:cNvPr id="17" name="Picture 2">
            <a:extLst>
              <a:ext uri="{FF2B5EF4-FFF2-40B4-BE49-F238E27FC236}">
                <a16:creationId xmlns:a16="http://schemas.microsoft.com/office/drawing/2014/main" id="{01784A46-7075-498C-8909-F4557F4442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18231" y="6316337"/>
            <a:ext cx="1406013" cy="4921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7"/>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lvl="0"/>
            <a:r>
              <a:rPr lang="en-US" dirty="0" err="1"/>
              <a:t>Gesundheitsrisiken</a:t>
            </a:r>
            <a:r>
              <a:rPr lang="en-US" dirty="0"/>
              <a:t> in </a:t>
            </a:r>
            <a:r>
              <a:rPr lang="en-US" dirty="0" err="1"/>
              <a:t>Ihrem</a:t>
            </a:r>
            <a:r>
              <a:rPr lang="en-US" dirty="0"/>
              <a:t> </a:t>
            </a:r>
            <a:r>
              <a:rPr lang="en-US" dirty="0" err="1"/>
              <a:t>Herkunftsland</a:t>
            </a:r>
            <a:endParaRPr dirty="0"/>
          </a:p>
        </p:txBody>
      </p:sp>
      <p:sp>
        <p:nvSpPr>
          <p:cNvPr id="236" name="Google Shape;236;p7"/>
          <p:cNvSpPr txBox="1">
            <a:spLocks noGrp="1"/>
          </p:cNvSpPr>
          <p:nvPr>
            <p:ph type="body" idx="1"/>
          </p:nvPr>
        </p:nvSpPr>
        <p:spPr>
          <a:xfrm>
            <a:off x="557999" y="1799999"/>
            <a:ext cx="7326368" cy="4865977"/>
          </a:xfrm>
          <a:prstGeom prst="rect">
            <a:avLst/>
          </a:prstGeom>
          <a:noFill/>
          <a:ln>
            <a:noFill/>
          </a:ln>
        </p:spPr>
        <p:txBody>
          <a:bodyPr spcFirstLastPara="1" wrap="square" lIns="91425" tIns="45700" rIns="91425" bIns="45700" anchor="t" anchorCtr="0">
            <a:normAutofit/>
          </a:bodyPr>
          <a:lstStyle/>
          <a:p>
            <a:pPr marL="0" lvl="0" indent="0" algn="just">
              <a:spcAft>
                <a:spcPts val="600"/>
              </a:spcAft>
              <a:buNone/>
            </a:pPr>
            <a:r>
              <a:rPr lang="de-DE" sz="2200" dirty="0"/>
              <a:t>In Ihrem Herkunftsland hängen die Gesundheitsrisiken von vielen verschiedenen Faktoren ab: Bildungsniveau, Hygiene-defizite, Umweltfaktoren, traumatische Ereignisse wie Umweltkatastrophen oder Kriege, unzureichende Gesund-</a:t>
            </a:r>
            <a:r>
              <a:rPr lang="de-DE" sz="2200" dirty="0" err="1"/>
              <a:t>heitsversorgung</a:t>
            </a:r>
            <a:r>
              <a:rPr lang="de-DE" sz="2200" dirty="0"/>
              <a:t> aufgrund mangelnder finanzieller Ressourcen oder unzureichender Infrastruktur. </a:t>
            </a:r>
          </a:p>
          <a:p>
            <a:pPr marL="0" lvl="0" indent="0" algn="just">
              <a:spcAft>
                <a:spcPts val="600"/>
              </a:spcAft>
              <a:buNone/>
            </a:pPr>
            <a:r>
              <a:rPr lang="de-DE" sz="2200" dirty="0"/>
              <a:t>Auch kulturelle Unterschiede können eine Rolle spielen, z. B. eine mangelnde Wertschätzung der Zahngesundheit oder der psychischen Gesundheit.</a:t>
            </a:r>
            <a:endParaRPr sz="2200" dirty="0"/>
          </a:p>
        </p:txBody>
      </p:sp>
      <p:sp>
        <p:nvSpPr>
          <p:cNvPr id="9" name="Google Shape;171;p8">
            <a:extLst>
              <a:ext uri="{FF2B5EF4-FFF2-40B4-BE49-F238E27FC236}">
                <a16:creationId xmlns:a16="http://schemas.microsoft.com/office/drawing/2014/main" id="{32BE9AA0-5AF0-44E8-9B6F-3FE7FEA3B330}"/>
              </a:ext>
            </a:extLst>
          </p:cNvPr>
          <p:cNvSpPr/>
          <p:nvPr/>
        </p:nvSpPr>
        <p:spPr>
          <a:xfrm>
            <a:off x="8905875" y="-3933"/>
            <a:ext cx="3284865"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.2 Risikofaktoren für die Gesundheit</a:t>
            </a:r>
            <a:endParaRPr sz="1500" b="0" i="0" u="none" strike="noStrike" cap="none" dirty="0">
              <a:solidFill>
                <a:schemeClr val="lt1"/>
              </a:solidFill>
              <a:latin typeface="Calibri"/>
              <a:ea typeface="Calibri"/>
              <a:cs typeface="Calibri"/>
              <a:sym typeface="Calibri"/>
            </a:endParaRPr>
          </a:p>
        </p:txBody>
      </p:sp>
      <p:sp>
        <p:nvSpPr>
          <p:cNvPr id="2" name="TextBox 1">
            <a:extLst>
              <a:ext uri="{FF2B5EF4-FFF2-40B4-BE49-F238E27FC236}">
                <a16:creationId xmlns:a16="http://schemas.microsoft.com/office/drawing/2014/main" id="{CE946373-9AD7-45EB-AB6D-CBBE09BD38B5}"/>
              </a:ext>
            </a:extLst>
          </p:cNvPr>
          <p:cNvSpPr txBox="1"/>
          <p:nvPr/>
        </p:nvSpPr>
        <p:spPr>
          <a:xfrm>
            <a:off x="8289701" y="1967400"/>
            <a:ext cx="3392731" cy="3046988"/>
          </a:xfrm>
          <a:prstGeom prst="rect">
            <a:avLst/>
          </a:prstGeom>
          <a:solidFill>
            <a:schemeClr val="bg1">
              <a:lumMod val="95000"/>
            </a:schemeClr>
          </a:solidFill>
        </p:spPr>
        <p:txBody>
          <a:bodyPr wrap="square" rtlCol="0">
            <a:spAutoFit/>
          </a:bodyPr>
          <a:lstStyle/>
          <a:p>
            <a:pPr marL="285750" indent="-285750">
              <a:buFont typeface="Wingdings" panose="05000000000000000000" pitchFamily="2" charset="2"/>
              <a:buChar char="§"/>
            </a:pPr>
            <a:r>
              <a:rPr lang="de-DE" sz="1600" dirty="0">
                <a:solidFill>
                  <a:srgbClr val="002060"/>
                </a:solidFill>
              </a:rPr>
              <a:t>Sozio-ökonomischer Status</a:t>
            </a:r>
          </a:p>
          <a:p>
            <a:pPr marL="285750" indent="-285750">
              <a:buFont typeface="Wingdings" panose="05000000000000000000" pitchFamily="2" charset="2"/>
              <a:buChar char="§"/>
            </a:pPr>
            <a:r>
              <a:rPr lang="de-DE" sz="1600" dirty="0">
                <a:solidFill>
                  <a:srgbClr val="002060"/>
                </a:solidFill>
              </a:rPr>
              <a:t>Bildungsstand</a:t>
            </a:r>
          </a:p>
          <a:p>
            <a:pPr marL="285750" indent="-285750">
              <a:buFont typeface="Wingdings" panose="05000000000000000000" pitchFamily="2" charset="2"/>
              <a:buChar char="§"/>
            </a:pPr>
            <a:r>
              <a:rPr lang="de-DE" sz="1600" dirty="0">
                <a:solidFill>
                  <a:srgbClr val="002060"/>
                </a:solidFill>
              </a:rPr>
              <a:t>Genetische Veranlagung</a:t>
            </a:r>
          </a:p>
          <a:p>
            <a:pPr marL="285750" indent="-285750">
              <a:buFont typeface="Wingdings" panose="05000000000000000000" pitchFamily="2" charset="2"/>
              <a:buChar char="§"/>
            </a:pPr>
            <a:r>
              <a:rPr lang="de-DE" sz="1600" dirty="0">
                <a:solidFill>
                  <a:srgbClr val="002060"/>
                </a:solidFill>
              </a:rPr>
              <a:t>Lokales Krankheitsprofil</a:t>
            </a:r>
          </a:p>
          <a:p>
            <a:pPr marL="285750" indent="-285750">
              <a:buFont typeface="Wingdings" panose="05000000000000000000" pitchFamily="2" charset="2"/>
              <a:buChar char="§"/>
            </a:pPr>
            <a:r>
              <a:rPr lang="de-DE" sz="1600" dirty="0">
                <a:solidFill>
                  <a:srgbClr val="002060"/>
                </a:solidFill>
              </a:rPr>
              <a:t>Schlechte persönliche und Lebensmittelhygiene</a:t>
            </a:r>
          </a:p>
          <a:p>
            <a:pPr marL="285750" indent="-285750">
              <a:buFont typeface="Wingdings" panose="05000000000000000000" pitchFamily="2" charset="2"/>
              <a:buChar char="§"/>
            </a:pPr>
            <a:r>
              <a:rPr lang="de-DE" sz="1600" dirty="0">
                <a:solidFill>
                  <a:srgbClr val="002060"/>
                </a:solidFill>
              </a:rPr>
              <a:t>Spezifische Gesundheitsbedingungen</a:t>
            </a:r>
          </a:p>
          <a:p>
            <a:pPr marL="285750" indent="-285750">
              <a:buFont typeface="Wingdings" panose="05000000000000000000" pitchFamily="2" charset="2"/>
              <a:buChar char="§"/>
            </a:pPr>
            <a:r>
              <a:rPr lang="de-DE" sz="1600" dirty="0">
                <a:solidFill>
                  <a:srgbClr val="002060"/>
                </a:solidFill>
              </a:rPr>
              <a:t>Umweltbedingte Push-Faktoren</a:t>
            </a:r>
          </a:p>
          <a:p>
            <a:pPr marL="285750" indent="-285750">
              <a:buFont typeface="Wingdings" panose="05000000000000000000" pitchFamily="2" charset="2"/>
              <a:buChar char="§"/>
            </a:pPr>
            <a:r>
              <a:rPr lang="de-DE" sz="1600" dirty="0">
                <a:solidFill>
                  <a:srgbClr val="002060"/>
                </a:solidFill>
              </a:rPr>
              <a:t>Konflikte, Katastrophen und andere traumatische Ereignisse</a:t>
            </a:r>
          </a:p>
          <a:p>
            <a:pPr marL="285750" indent="-285750">
              <a:buFont typeface="Wingdings" panose="05000000000000000000" pitchFamily="2" charset="2"/>
              <a:buChar char="§"/>
            </a:pPr>
            <a:r>
              <a:rPr lang="de-DE" sz="1600" dirty="0">
                <a:solidFill>
                  <a:srgbClr val="002060"/>
                </a:solidFill>
              </a:rPr>
              <a:t>Schwaches Gesundheitssystem</a:t>
            </a:r>
            <a:endParaRPr lang="el-GR" sz="1600" dirty="0">
              <a:solidFill>
                <a:srgbClr val="002060"/>
              </a:solidFill>
            </a:endParaRPr>
          </a:p>
        </p:txBody>
      </p:sp>
      <p:sp>
        <p:nvSpPr>
          <p:cNvPr id="10" name="Google Shape;258;p43">
            <a:extLst>
              <a:ext uri="{FF2B5EF4-FFF2-40B4-BE49-F238E27FC236}">
                <a16:creationId xmlns:a16="http://schemas.microsoft.com/office/drawing/2014/main" id="{21625021-5425-4D89-82A9-8EBC3F90A255}"/>
              </a:ext>
            </a:extLst>
          </p:cNvPr>
          <p:cNvSpPr txBox="1"/>
          <p:nvPr/>
        </p:nvSpPr>
        <p:spPr>
          <a:xfrm>
            <a:off x="11035163" y="6420663"/>
            <a:ext cx="835324"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dirty="0" err="1">
                <a:hlinkClick r:id="rId3"/>
              </a:rPr>
              <a:t>Quelle</a:t>
            </a:r>
            <a:endParaRPr sz="1200" b="0" i="0" u="none" strike="noStrike" cap="none" dirty="0">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8"/>
          <p:cNvSpPr txBox="1">
            <a:spLocks noGrp="1"/>
          </p:cNvSpPr>
          <p:nvPr>
            <p:ph type="title"/>
          </p:nvPr>
        </p:nvSpPr>
        <p:spPr>
          <a:xfrm>
            <a:off x="557999" y="932247"/>
            <a:ext cx="11396700" cy="599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dirty="0" err="1"/>
              <a:t>Gesundheitsrisiken</a:t>
            </a:r>
            <a:r>
              <a:rPr lang="en-US" dirty="0"/>
              <a:t> </a:t>
            </a:r>
            <a:r>
              <a:rPr lang="en-US" dirty="0" err="1"/>
              <a:t>während</a:t>
            </a:r>
            <a:r>
              <a:rPr lang="en-US" dirty="0"/>
              <a:t> der </a:t>
            </a:r>
            <a:r>
              <a:rPr lang="en-US" dirty="0" err="1"/>
              <a:t>Reise</a:t>
            </a:r>
            <a:endParaRPr dirty="0"/>
          </a:p>
        </p:txBody>
      </p:sp>
      <p:sp>
        <p:nvSpPr>
          <p:cNvPr id="246" name="Google Shape;246;p8"/>
          <p:cNvSpPr txBox="1">
            <a:spLocks noGrp="1"/>
          </p:cNvSpPr>
          <p:nvPr>
            <p:ph type="body" idx="1"/>
          </p:nvPr>
        </p:nvSpPr>
        <p:spPr>
          <a:xfrm>
            <a:off x="557999" y="1800000"/>
            <a:ext cx="5409600" cy="4893300"/>
          </a:xfrm>
          <a:prstGeom prst="rect">
            <a:avLst/>
          </a:prstGeom>
          <a:noFill/>
          <a:ln>
            <a:noFill/>
          </a:ln>
        </p:spPr>
        <p:txBody>
          <a:bodyPr spcFirstLastPara="1" wrap="square" lIns="91425" tIns="45700" rIns="91425" bIns="45700" anchor="t" anchorCtr="0">
            <a:normAutofit/>
          </a:bodyPr>
          <a:lstStyle/>
          <a:p>
            <a:pPr marL="0" lvl="0" indent="0">
              <a:lnSpc>
                <a:spcPct val="120000"/>
              </a:lnSpc>
              <a:spcBef>
                <a:spcPts val="0"/>
              </a:spcBef>
              <a:buSzPts val="2400"/>
              <a:buNone/>
            </a:pPr>
            <a:r>
              <a:rPr lang="de-DE" sz="2200" dirty="0"/>
              <a:t>Zu den Strapazen der Reise kommen viele gesundheitliche Risiken hinzu: monatelanger Stress, extreme Hitze oder Kälte ohne angemessene Kleidung, Verletzungen, ungesunde Ernährung und unzureichende sanitäre Einrichtungen, sexuelle Übergriffe und andere traumatische Erlebnisse.</a:t>
            </a:r>
          </a:p>
        </p:txBody>
      </p:sp>
      <p:sp>
        <p:nvSpPr>
          <p:cNvPr id="8" name="TextBox 7">
            <a:extLst>
              <a:ext uri="{FF2B5EF4-FFF2-40B4-BE49-F238E27FC236}">
                <a16:creationId xmlns:a16="http://schemas.microsoft.com/office/drawing/2014/main" id="{79127E68-191A-4E9B-9BC1-6363A0E5CBD0}"/>
              </a:ext>
            </a:extLst>
          </p:cNvPr>
          <p:cNvSpPr txBox="1"/>
          <p:nvPr/>
        </p:nvSpPr>
        <p:spPr>
          <a:xfrm>
            <a:off x="7591425" y="1531347"/>
            <a:ext cx="4185450" cy="3970318"/>
          </a:xfrm>
          <a:prstGeom prst="rect">
            <a:avLst/>
          </a:prstGeom>
          <a:solidFill>
            <a:schemeClr val="bg1">
              <a:lumMod val="95000"/>
            </a:schemeClr>
          </a:solidFill>
        </p:spPr>
        <p:txBody>
          <a:bodyPr wrap="square" rtlCol="0">
            <a:spAutoFit/>
          </a:bodyPr>
          <a:lstStyle/>
          <a:p>
            <a:pPr marL="285750" indent="-285750">
              <a:buFont typeface="Wingdings" panose="05000000000000000000" pitchFamily="2" charset="2"/>
              <a:buChar char="§"/>
            </a:pPr>
            <a:r>
              <a:rPr lang="de-DE" sz="1800" dirty="0">
                <a:solidFill>
                  <a:srgbClr val="002060"/>
                </a:solidFill>
              </a:rPr>
              <a:t>Modalitäten der Reise</a:t>
            </a:r>
          </a:p>
          <a:p>
            <a:pPr marL="285750" indent="-285750">
              <a:buFont typeface="Wingdings" panose="05000000000000000000" pitchFamily="2" charset="2"/>
              <a:buChar char="§"/>
            </a:pPr>
            <a:r>
              <a:rPr lang="de-DE" sz="1800" dirty="0">
                <a:solidFill>
                  <a:srgbClr val="002060"/>
                </a:solidFill>
              </a:rPr>
              <a:t>Legaler oder illegaler Grenzübertritt</a:t>
            </a:r>
          </a:p>
          <a:p>
            <a:pPr marL="285750" indent="-285750">
              <a:buFont typeface="Wingdings" panose="05000000000000000000" pitchFamily="2" charset="2"/>
              <a:buChar char="§"/>
            </a:pPr>
            <a:r>
              <a:rPr lang="de-DE" sz="1800" dirty="0">
                <a:solidFill>
                  <a:srgbClr val="002060"/>
                </a:solidFill>
              </a:rPr>
              <a:t>Umwelteinflüsse</a:t>
            </a:r>
          </a:p>
          <a:p>
            <a:pPr marL="285750" indent="-285750">
              <a:buFont typeface="Wingdings" panose="05000000000000000000" pitchFamily="2" charset="2"/>
              <a:buChar char="§"/>
            </a:pPr>
            <a:r>
              <a:rPr lang="de-DE" sz="1800" dirty="0">
                <a:solidFill>
                  <a:srgbClr val="002060"/>
                </a:solidFill>
              </a:rPr>
              <a:t>Sexuelle und andere Gewalt, Inhaftierung und weitere traumatische Ereignisse</a:t>
            </a:r>
          </a:p>
          <a:p>
            <a:pPr marL="285750" indent="-285750">
              <a:buFont typeface="Wingdings" panose="05000000000000000000" pitchFamily="2" charset="2"/>
              <a:buChar char="§"/>
            </a:pPr>
            <a:r>
              <a:rPr lang="de-DE" sz="1800" dirty="0">
                <a:solidFill>
                  <a:srgbClr val="002060"/>
                </a:solidFill>
              </a:rPr>
              <a:t>Geschlechtskrankheiten,</a:t>
            </a:r>
          </a:p>
          <a:p>
            <a:pPr marL="285750" indent="-285750">
              <a:buFont typeface="Wingdings" panose="05000000000000000000" pitchFamily="2" charset="2"/>
              <a:buChar char="§"/>
            </a:pPr>
            <a:r>
              <a:rPr lang="de-DE" sz="1800" dirty="0">
                <a:solidFill>
                  <a:srgbClr val="002060"/>
                </a:solidFill>
              </a:rPr>
              <a:t>Verletzungen, physische Gefahren und extreme Umweltbedingungen</a:t>
            </a:r>
          </a:p>
          <a:p>
            <a:pPr marL="285750" indent="-285750">
              <a:buFont typeface="Wingdings" panose="05000000000000000000" pitchFamily="2" charset="2"/>
              <a:buChar char="§"/>
            </a:pPr>
            <a:r>
              <a:rPr lang="de-DE" sz="1800" dirty="0">
                <a:solidFill>
                  <a:srgbClr val="002060"/>
                </a:solidFill>
              </a:rPr>
              <a:t>Unhygienische Bedingungen und Überbelegung in der Beherbergung</a:t>
            </a:r>
          </a:p>
          <a:p>
            <a:pPr marL="285750" indent="-285750">
              <a:buFont typeface="Wingdings" panose="05000000000000000000" pitchFamily="2" charset="2"/>
              <a:buChar char="§"/>
            </a:pPr>
            <a:r>
              <a:rPr lang="de-DE" sz="1800" dirty="0">
                <a:solidFill>
                  <a:srgbClr val="002060"/>
                </a:solidFill>
              </a:rPr>
              <a:t>Unzureichende Ernährung</a:t>
            </a:r>
          </a:p>
          <a:p>
            <a:pPr marL="285750" indent="-285750">
              <a:buFont typeface="Wingdings" panose="05000000000000000000" pitchFamily="2" charset="2"/>
              <a:buChar char="§"/>
            </a:pPr>
            <a:r>
              <a:rPr lang="de-DE" sz="1800" dirty="0">
                <a:solidFill>
                  <a:srgbClr val="002060"/>
                </a:solidFill>
              </a:rPr>
              <a:t>Schlechte Körper- und Lebensmittelhygiene</a:t>
            </a:r>
            <a:endParaRPr lang="en-US" sz="1800" dirty="0">
              <a:solidFill>
                <a:srgbClr val="002060"/>
              </a:solidFill>
            </a:endParaRPr>
          </a:p>
        </p:txBody>
      </p:sp>
      <p:sp>
        <p:nvSpPr>
          <p:cNvPr id="9" name="Google Shape;258;p43">
            <a:extLst>
              <a:ext uri="{FF2B5EF4-FFF2-40B4-BE49-F238E27FC236}">
                <a16:creationId xmlns:a16="http://schemas.microsoft.com/office/drawing/2014/main" id="{51F9F75F-6D75-443A-881D-FE65A11B2A5E}"/>
              </a:ext>
            </a:extLst>
          </p:cNvPr>
          <p:cNvSpPr txBox="1"/>
          <p:nvPr/>
        </p:nvSpPr>
        <p:spPr>
          <a:xfrm>
            <a:off x="11035163" y="6420663"/>
            <a:ext cx="835324"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dirty="0" err="1">
                <a:hlinkClick r:id="rId3"/>
              </a:rPr>
              <a:t>Quelle</a:t>
            </a:r>
            <a:endParaRPr sz="1200" b="0" i="0" u="none" strike="noStrike" cap="none" dirty="0">
              <a:solidFill>
                <a:srgbClr val="000000"/>
              </a:solidFill>
              <a:latin typeface="Arial"/>
              <a:ea typeface="Arial"/>
              <a:cs typeface="Arial"/>
              <a:sym typeface="Arial"/>
            </a:endParaRPr>
          </a:p>
        </p:txBody>
      </p:sp>
      <p:sp>
        <p:nvSpPr>
          <p:cNvPr id="10" name="Google Shape;171;p8">
            <a:extLst>
              <a:ext uri="{FF2B5EF4-FFF2-40B4-BE49-F238E27FC236}">
                <a16:creationId xmlns:a16="http://schemas.microsoft.com/office/drawing/2014/main" id="{32BE9AA0-5AF0-44E8-9B6F-3FE7FEA3B330}"/>
              </a:ext>
            </a:extLst>
          </p:cNvPr>
          <p:cNvSpPr/>
          <p:nvPr/>
        </p:nvSpPr>
        <p:spPr>
          <a:xfrm>
            <a:off x="8905875" y="-3933"/>
            <a:ext cx="3284865"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.2 Risikofaktoren für die Gesundheit</a:t>
            </a:r>
            <a:endParaRPr sz="1500" b="0" i="0" u="none" strike="noStrike" cap="none" dirty="0">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43"/>
          <p:cNvSpPr txBox="1">
            <a:spLocks noGrp="1"/>
          </p:cNvSpPr>
          <p:nvPr>
            <p:ph type="title"/>
          </p:nvPr>
        </p:nvSpPr>
        <p:spPr>
          <a:xfrm>
            <a:off x="473911" y="870351"/>
            <a:ext cx="11396576" cy="59918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dirty="0" err="1"/>
              <a:t>Gesundheitsrisiken</a:t>
            </a:r>
            <a:r>
              <a:rPr lang="en-US" dirty="0"/>
              <a:t> </a:t>
            </a:r>
            <a:r>
              <a:rPr lang="en-US" dirty="0" err="1"/>
              <a:t>bei</a:t>
            </a:r>
            <a:r>
              <a:rPr lang="en-US" dirty="0"/>
              <a:t> </a:t>
            </a:r>
            <a:r>
              <a:rPr lang="en-US" dirty="0" err="1"/>
              <a:t>Ankunft</a:t>
            </a:r>
            <a:r>
              <a:rPr lang="en-US" dirty="0"/>
              <a:t> in </a:t>
            </a:r>
            <a:r>
              <a:rPr lang="en-US" dirty="0" err="1"/>
              <a:t>einem</a:t>
            </a:r>
            <a:r>
              <a:rPr lang="en-US" dirty="0"/>
              <a:t> </a:t>
            </a:r>
            <a:r>
              <a:rPr lang="en-US" dirty="0" err="1"/>
              <a:t>neuen</a:t>
            </a:r>
            <a:r>
              <a:rPr lang="en-US" dirty="0"/>
              <a:t> Land</a:t>
            </a:r>
            <a:endParaRPr dirty="0"/>
          </a:p>
        </p:txBody>
      </p:sp>
      <p:sp>
        <p:nvSpPr>
          <p:cNvPr id="255" name="Google Shape;255;p43"/>
          <p:cNvSpPr txBox="1">
            <a:spLocks noGrp="1"/>
          </p:cNvSpPr>
          <p:nvPr>
            <p:ph type="body" idx="1"/>
          </p:nvPr>
        </p:nvSpPr>
        <p:spPr>
          <a:xfrm>
            <a:off x="414697" y="1527255"/>
            <a:ext cx="6520675" cy="4893408"/>
          </a:xfrm>
          <a:prstGeom prst="rect">
            <a:avLst/>
          </a:prstGeom>
          <a:noFill/>
          <a:ln>
            <a:noFill/>
          </a:ln>
        </p:spPr>
        <p:txBody>
          <a:bodyPr spcFirstLastPara="1" wrap="square" lIns="91425" tIns="45700" rIns="91425" bIns="45700" anchor="t" anchorCtr="0">
            <a:normAutofit/>
          </a:bodyPr>
          <a:lstStyle/>
          <a:p>
            <a:pPr marL="0" lvl="0" indent="0">
              <a:lnSpc>
                <a:spcPct val="110000"/>
              </a:lnSpc>
              <a:spcAft>
                <a:spcPts val="600"/>
              </a:spcAft>
              <a:buNone/>
            </a:pPr>
            <a:r>
              <a:rPr lang="de-DE" sz="2200" dirty="0"/>
              <a:t>Die Ankunft in einem neuen Land ist zunächst von Erleichterung geprägt: Man hat es geschafft und ist in Sicherheit. Doch die Anpassung fällt schwer: Bestehende Krankheitsbilder verschlimmern sich, ungewohnte Speisen führen zu Ernährungsproblemen, die unsichere Aufenthaltssituation führt zu psychischen Problemen, Heimweh und Angst um Familienmitglieder gehören zum Alltag. </a:t>
            </a:r>
          </a:p>
          <a:p>
            <a:pPr marL="0" lvl="0" indent="0">
              <a:lnSpc>
                <a:spcPct val="110000"/>
              </a:lnSpc>
              <a:spcAft>
                <a:spcPts val="600"/>
              </a:spcAft>
              <a:buNone/>
            </a:pPr>
            <a:r>
              <a:rPr lang="de-DE" sz="2200" dirty="0"/>
              <a:t>Hinzu kommen Medikamentenunverträglichkeiten, unzureichende Impfungen, und Sprachschwierigkeiten bei der Vermittlung von Krankheitssymptomen.</a:t>
            </a:r>
            <a:endParaRPr sz="2200" dirty="0"/>
          </a:p>
        </p:txBody>
      </p:sp>
      <p:sp>
        <p:nvSpPr>
          <p:cNvPr id="258" name="Google Shape;258;p43"/>
          <p:cNvSpPr txBox="1"/>
          <p:nvPr/>
        </p:nvSpPr>
        <p:spPr>
          <a:xfrm>
            <a:off x="11035163" y="6420663"/>
            <a:ext cx="835324"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dirty="0" err="1">
                <a:hlinkClick r:id="rId3"/>
              </a:rPr>
              <a:t>Quelle</a:t>
            </a:r>
            <a:endParaRPr sz="1200" b="0" i="0" u="none" strike="noStrike" cap="none" dirty="0">
              <a:solidFill>
                <a:srgbClr val="000000"/>
              </a:solidFill>
              <a:latin typeface="Arial"/>
              <a:ea typeface="Arial"/>
              <a:cs typeface="Arial"/>
              <a:sym typeface="Arial"/>
            </a:endParaRPr>
          </a:p>
        </p:txBody>
      </p:sp>
      <p:sp>
        <p:nvSpPr>
          <p:cNvPr id="8" name="TextBox 7">
            <a:extLst>
              <a:ext uri="{FF2B5EF4-FFF2-40B4-BE49-F238E27FC236}">
                <a16:creationId xmlns:a16="http://schemas.microsoft.com/office/drawing/2014/main" id="{F35C044E-83CE-4D46-B137-5B1D40D7E746}"/>
              </a:ext>
            </a:extLst>
          </p:cNvPr>
          <p:cNvSpPr txBox="1"/>
          <p:nvPr/>
        </p:nvSpPr>
        <p:spPr>
          <a:xfrm>
            <a:off x="7591425" y="1531347"/>
            <a:ext cx="4185450" cy="4801314"/>
          </a:xfrm>
          <a:prstGeom prst="rect">
            <a:avLst/>
          </a:prstGeom>
          <a:solidFill>
            <a:schemeClr val="bg1">
              <a:lumMod val="95000"/>
            </a:schemeClr>
          </a:solidFill>
        </p:spPr>
        <p:txBody>
          <a:bodyPr wrap="square" rtlCol="0">
            <a:spAutoFit/>
          </a:bodyPr>
          <a:lstStyle/>
          <a:p>
            <a:pPr marL="285750" indent="-285750">
              <a:buFont typeface="Wingdings" panose="05000000000000000000" pitchFamily="2" charset="2"/>
              <a:buChar char="§"/>
            </a:pPr>
            <a:r>
              <a:rPr lang="de-DE" sz="1800" dirty="0">
                <a:solidFill>
                  <a:srgbClr val="002060"/>
                </a:solidFill>
                <a:latin typeface="Calibri" panose="020F0502020204030204" pitchFamily="34" charset="0"/>
                <a:cs typeface="Calibri" panose="020F0502020204030204" pitchFamily="34" charset="0"/>
              </a:rPr>
              <a:t>Anpassung an das neue Leben, die neue Umgebung und die neue Kultur</a:t>
            </a:r>
          </a:p>
          <a:p>
            <a:pPr marL="285750" indent="-285750">
              <a:buFont typeface="Wingdings" panose="05000000000000000000" pitchFamily="2" charset="2"/>
              <a:buChar char="§"/>
            </a:pPr>
            <a:r>
              <a:rPr lang="de-DE" sz="1800" dirty="0">
                <a:solidFill>
                  <a:srgbClr val="002060"/>
                </a:solidFill>
                <a:latin typeface="Calibri" panose="020F0502020204030204" pitchFamily="34" charset="0"/>
                <a:cs typeface="Calibri" panose="020F0502020204030204" pitchFamily="34" charset="0"/>
              </a:rPr>
              <a:t>Kollektive Unterbringung</a:t>
            </a:r>
          </a:p>
          <a:p>
            <a:pPr marL="285750" indent="-285750">
              <a:buFont typeface="Wingdings" panose="05000000000000000000" pitchFamily="2" charset="2"/>
              <a:buChar char="§"/>
            </a:pPr>
            <a:r>
              <a:rPr lang="de-DE" sz="1800" dirty="0">
                <a:solidFill>
                  <a:srgbClr val="002060"/>
                </a:solidFill>
                <a:latin typeface="Calibri" panose="020F0502020204030204" pitchFamily="34" charset="0"/>
                <a:cs typeface="Calibri" panose="020F0502020204030204" pitchFamily="34" charset="0"/>
              </a:rPr>
              <a:t>Ungewisser rechtlicher Status</a:t>
            </a:r>
          </a:p>
          <a:p>
            <a:pPr marL="285750" indent="-285750">
              <a:buFont typeface="Wingdings" panose="05000000000000000000" pitchFamily="2" charset="2"/>
              <a:buChar char="§"/>
            </a:pPr>
            <a:r>
              <a:rPr lang="de-DE" sz="1800" dirty="0">
                <a:solidFill>
                  <a:srgbClr val="002060"/>
                </a:solidFill>
                <a:latin typeface="Calibri" panose="020F0502020204030204" pitchFamily="34" charset="0"/>
                <a:cs typeface="Calibri" panose="020F0502020204030204" pitchFamily="34" charset="0"/>
              </a:rPr>
              <a:t>Zugang zu grundlegenden Überlebensbedürfnissen</a:t>
            </a:r>
          </a:p>
          <a:p>
            <a:pPr marL="285750" indent="-285750">
              <a:buFont typeface="Wingdings" panose="05000000000000000000" pitchFamily="2" charset="2"/>
              <a:buChar char="§"/>
            </a:pPr>
            <a:r>
              <a:rPr lang="de-DE" sz="1800" dirty="0">
                <a:solidFill>
                  <a:srgbClr val="002060"/>
                </a:solidFill>
                <a:latin typeface="Calibri" panose="020F0502020204030204" pitchFamily="34" charset="0"/>
                <a:cs typeface="Calibri" panose="020F0502020204030204" pitchFamily="34" charset="0"/>
              </a:rPr>
              <a:t>Anspruch auf und Zugang zu Gesundheitsdiensten</a:t>
            </a:r>
          </a:p>
          <a:p>
            <a:pPr marL="285750" indent="-285750">
              <a:buFont typeface="Wingdings" panose="05000000000000000000" pitchFamily="2" charset="2"/>
              <a:buChar char="§"/>
            </a:pPr>
            <a:r>
              <a:rPr lang="de-DE" sz="1800" dirty="0">
                <a:solidFill>
                  <a:srgbClr val="002060"/>
                </a:solidFill>
                <a:latin typeface="Calibri" panose="020F0502020204030204" pitchFamily="34" charset="0"/>
                <a:cs typeface="Calibri" panose="020F0502020204030204" pitchFamily="34" charset="0"/>
              </a:rPr>
              <a:t>Anfälligkeit für neue Krankheiten</a:t>
            </a:r>
          </a:p>
          <a:p>
            <a:pPr marL="285750" indent="-285750">
              <a:buFont typeface="Wingdings" panose="05000000000000000000" pitchFamily="2" charset="2"/>
              <a:buChar char="§"/>
            </a:pPr>
            <a:r>
              <a:rPr lang="de-DE" sz="1800" dirty="0">
                <a:solidFill>
                  <a:srgbClr val="002060"/>
                </a:solidFill>
                <a:latin typeface="Calibri" panose="020F0502020204030204" pitchFamily="34" charset="0"/>
                <a:cs typeface="Calibri" panose="020F0502020204030204" pitchFamily="34" charset="0"/>
              </a:rPr>
              <a:t>Umweltbedingungen</a:t>
            </a:r>
          </a:p>
          <a:p>
            <a:pPr marL="285750" indent="-285750">
              <a:buFont typeface="Wingdings" panose="05000000000000000000" pitchFamily="2" charset="2"/>
              <a:buChar char="§"/>
            </a:pPr>
            <a:r>
              <a:rPr lang="de-DE" sz="1800" dirty="0">
                <a:solidFill>
                  <a:srgbClr val="002060"/>
                </a:solidFill>
                <a:latin typeface="Calibri" panose="020F0502020204030204" pitchFamily="34" charset="0"/>
                <a:cs typeface="Calibri" panose="020F0502020204030204" pitchFamily="34" charset="0"/>
              </a:rPr>
              <a:t>Soziale Ausgrenzung</a:t>
            </a:r>
          </a:p>
          <a:p>
            <a:pPr marL="285750" indent="-285750">
              <a:buFont typeface="Wingdings" panose="05000000000000000000" pitchFamily="2" charset="2"/>
              <a:buChar char="§"/>
            </a:pPr>
            <a:r>
              <a:rPr lang="de-DE" sz="1800" dirty="0">
                <a:solidFill>
                  <a:srgbClr val="002060"/>
                </a:solidFill>
                <a:latin typeface="Calibri" panose="020F0502020204030204" pitchFamily="34" charset="0"/>
                <a:cs typeface="Calibri" panose="020F0502020204030204" pitchFamily="34" charset="0"/>
              </a:rPr>
              <a:t>Kulturelle, sprachliche und rechtliche Hindernisse beim Zugang zu Gesundheitsdiensten</a:t>
            </a:r>
          </a:p>
          <a:p>
            <a:pPr marL="285750" indent="-285750">
              <a:buFont typeface="Wingdings" panose="05000000000000000000" pitchFamily="2" charset="2"/>
              <a:buChar char="§"/>
            </a:pPr>
            <a:r>
              <a:rPr lang="de-DE" sz="1800" dirty="0">
                <a:solidFill>
                  <a:srgbClr val="002060"/>
                </a:solidFill>
                <a:latin typeface="Calibri" panose="020F0502020204030204" pitchFamily="34" charset="0"/>
                <a:cs typeface="Calibri" panose="020F0502020204030204" pitchFamily="34" charset="0"/>
              </a:rPr>
              <a:t>Diskriminierung</a:t>
            </a:r>
          </a:p>
          <a:p>
            <a:pPr marL="285750" indent="-285750">
              <a:buFont typeface="Wingdings" panose="05000000000000000000" pitchFamily="2" charset="2"/>
              <a:buChar char="§"/>
            </a:pPr>
            <a:r>
              <a:rPr lang="de-DE" sz="1800" dirty="0">
                <a:solidFill>
                  <a:srgbClr val="002060"/>
                </a:solidFill>
                <a:latin typeface="Calibri" panose="020F0502020204030204" pitchFamily="34" charset="0"/>
                <a:cs typeface="Calibri" panose="020F0502020204030204" pitchFamily="34" charset="0"/>
              </a:rPr>
              <a:t>Mangelnder Zugang zu gesunden Lebensmitteln</a:t>
            </a:r>
            <a:endParaRPr lang="en-US" sz="1800" dirty="0">
              <a:solidFill>
                <a:srgbClr val="002060"/>
              </a:solidFill>
              <a:latin typeface="Calibri" panose="020F0502020204030204" pitchFamily="34" charset="0"/>
              <a:cs typeface="Calibri" panose="020F0502020204030204" pitchFamily="34" charset="0"/>
            </a:endParaRPr>
          </a:p>
        </p:txBody>
      </p:sp>
      <p:sp>
        <p:nvSpPr>
          <p:cNvPr id="9" name="Google Shape;171;p8">
            <a:extLst>
              <a:ext uri="{FF2B5EF4-FFF2-40B4-BE49-F238E27FC236}">
                <a16:creationId xmlns:a16="http://schemas.microsoft.com/office/drawing/2014/main" id="{32BE9AA0-5AF0-44E8-9B6F-3FE7FEA3B330}"/>
              </a:ext>
            </a:extLst>
          </p:cNvPr>
          <p:cNvSpPr/>
          <p:nvPr/>
        </p:nvSpPr>
        <p:spPr>
          <a:xfrm>
            <a:off x="8905875" y="-3933"/>
            <a:ext cx="3284865"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.2 Risikofaktoren für die Gesundheit</a:t>
            </a:r>
            <a:endParaRPr sz="1500" b="0" i="0" u="none" strike="noStrike" cap="none" dirty="0">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9"/>
          <p:cNvSpPr txBox="1">
            <a:spLocks noGrp="1"/>
          </p:cNvSpPr>
          <p:nvPr>
            <p:ph type="title"/>
          </p:nvPr>
        </p:nvSpPr>
        <p:spPr>
          <a:xfrm>
            <a:off x="558000" y="1080000"/>
            <a:ext cx="11396576" cy="59918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dirty="0" err="1"/>
              <a:t>Beschreiben</a:t>
            </a:r>
            <a:r>
              <a:rPr lang="en-US" dirty="0"/>
              <a:t> </a:t>
            </a:r>
            <a:r>
              <a:rPr lang="en-US" dirty="0" err="1"/>
              <a:t>Sie</a:t>
            </a:r>
            <a:r>
              <a:rPr lang="en-US" dirty="0"/>
              <a:t> </a:t>
            </a:r>
            <a:r>
              <a:rPr lang="en-US" dirty="0" err="1"/>
              <a:t>Ihre</a:t>
            </a:r>
            <a:r>
              <a:rPr lang="en-US" dirty="0"/>
              <a:t> </a:t>
            </a:r>
            <a:r>
              <a:rPr lang="en-US" dirty="0" err="1"/>
              <a:t>Erfahrungen</a:t>
            </a:r>
            <a:endParaRPr dirty="0"/>
          </a:p>
        </p:txBody>
      </p:sp>
      <p:sp>
        <p:nvSpPr>
          <p:cNvPr id="264" name="Google Shape;264;p9"/>
          <p:cNvSpPr txBox="1">
            <a:spLocks noGrp="1"/>
          </p:cNvSpPr>
          <p:nvPr>
            <p:ph type="body" idx="1"/>
          </p:nvPr>
        </p:nvSpPr>
        <p:spPr>
          <a:xfrm>
            <a:off x="557999" y="1800000"/>
            <a:ext cx="7729551" cy="4893408"/>
          </a:xfrm>
          <a:prstGeom prst="rect">
            <a:avLst/>
          </a:prstGeom>
          <a:noFill/>
          <a:ln>
            <a:noFill/>
          </a:ln>
        </p:spPr>
        <p:txBody>
          <a:bodyPr spcFirstLastPara="1" wrap="square" lIns="91425" tIns="45700" rIns="91425" bIns="45700" anchor="t" anchorCtr="0">
            <a:normAutofit/>
          </a:bodyPr>
          <a:lstStyle/>
          <a:p>
            <a:pPr marL="548640" lvl="1" indent="0" algn="l" rtl="0">
              <a:lnSpc>
                <a:spcPct val="100000"/>
              </a:lnSpc>
              <a:spcBef>
                <a:spcPts val="600"/>
              </a:spcBef>
              <a:spcAft>
                <a:spcPts val="0"/>
              </a:spcAft>
              <a:buSzPts val="2160"/>
              <a:buNone/>
            </a:pPr>
            <a:r>
              <a:rPr lang="en-US" sz="2400" dirty="0"/>
              <a:t> </a:t>
            </a:r>
            <a:endParaRPr sz="1600" dirty="0"/>
          </a:p>
          <a:p>
            <a:pPr marL="457200" lvl="0" indent="-342900" algn="l" rtl="0">
              <a:lnSpc>
                <a:spcPct val="100000"/>
              </a:lnSpc>
              <a:spcBef>
                <a:spcPts val="600"/>
              </a:spcBef>
              <a:spcAft>
                <a:spcPts val="0"/>
              </a:spcAft>
              <a:buSzPct val="100000"/>
              <a:buChar char="▪"/>
            </a:pPr>
            <a:r>
              <a:rPr lang="en-US" dirty="0" err="1"/>
              <a:t>Bitte</a:t>
            </a:r>
            <a:r>
              <a:rPr lang="en-US" dirty="0"/>
              <a:t> </a:t>
            </a:r>
            <a:r>
              <a:rPr lang="en-US" dirty="0" err="1"/>
              <a:t>schauen</a:t>
            </a:r>
            <a:r>
              <a:rPr lang="en-US" dirty="0"/>
              <a:t> </a:t>
            </a:r>
            <a:r>
              <a:rPr lang="en-US" dirty="0" err="1"/>
              <a:t>Sie</a:t>
            </a:r>
            <a:r>
              <a:rPr lang="en-US" dirty="0"/>
              <a:t> </a:t>
            </a:r>
            <a:r>
              <a:rPr lang="en-US" dirty="0" err="1"/>
              <a:t>sich</a:t>
            </a:r>
            <a:r>
              <a:rPr lang="en-US" dirty="0"/>
              <a:t> das Video an (in </a:t>
            </a:r>
            <a:r>
              <a:rPr lang="en-US" dirty="0" err="1"/>
              <a:t>englischer</a:t>
            </a:r>
            <a:r>
              <a:rPr lang="en-US" dirty="0"/>
              <a:t> </a:t>
            </a:r>
            <a:r>
              <a:rPr lang="en-US" dirty="0" err="1"/>
              <a:t>Sprache</a:t>
            </a:r>
            <a:r>
              <a:rPr lang="en-US" dirty="0"/>
              <a:t>): </a:t>
            </a:r>
            <a:r>
              <a:rPr lang="en-US" u="sng" dirty="0">
                <a:solidFill>
                  <a:schemeClr val="hlink"/>
                </a:solidFill>
                <a:hlinkClick r:id="rId3"/>
              </a:rPr>
              <a:t>https://www.youtube.com/watch?v=eLbmUbj0edk</a:t>
            </a:r>
            <a:endParaRPr lang="en-US" u="sng" dirty="0">
              <a:solidFill>
                <a:schemeClr val="hlink"/>
              </a:solidFill>
            </a:endParaRPr>
          </a:p>
          <a:p>
            <a:pPr marL="457200" lvl="0" indent="-342900" algn="l" rtl="0">
              <a:lnSpc>
                <a:spcPct val="100000"/>
              </a:lnSpc>
              <a:spcBef>
                <a:spcPts val="600"/>
              </a:spcBef>
              <a:spcAft>
                <a:spcPts val="0"/>
              </a:spcAft>
              <a:buSzPts val="1800"/>
              <a:buChar char="▪"/>
            </a:pPr>
            <a:endParaRPr lang="en-US" u="sng" dirty="0">
              <a:solidFill>
                <a:schemeClr val="hlink"/>
              </a:solidFill>
            </a:endParaRPr>
          </a:p>
          <a:p>
            <a:pPr marL="457200" lvl="0" indent="-342900" algn="l" rtl="0">
              <a:lnSpc>
                <a:spcPct val="100000"/>
              </a:lnSpc>
              <a:spcBef>
                <a:spcPts val="600"/>
              </a:spcBef>
              <a:spcAft>
                <a:spcPts val="0"/>
              </a:spcAft>
              <a:buSzPts val="1800"/>
              <a:buChar char="▪"/>
            </a:pPr>
            <a:endParaRPr lang="en-US" u="sng" dirty="0">
              <a:solidFill>
                <a:schemeClr val="hlink"/>
              </a:solidFill>
            </a:endParaRPr>
          </a:p>
          <a:p>
            <a:pPr marL="457200" lvl="0" indent="-342900" algn="l" rtl="0">
              <a:lnSpc>
                <a:spcPct val="100000"/>
              </a:lnSpc>
              <a:spcBef>
                <a:spcPts val="600"/>
              </a:spcBef>
              <a:spcAft>
                <a:spcPts val="0"/>
              </a:spcAft>
              <a:buSzPts val="1800"/>
              <a:buChar char="▪"/>
            </a:pPr>
            <a:endParaRPr lang="en-US" u="sng" dirty="0">
              <a:solidFill>
                <a:schemeClr val="hlink"/>
              </a:solidFill>
            </a:endParaRPr>
          </a:p>
          <a:p>
            <a:pPr marL="457200" lvl="0" indent="-342900" algn="l" rtl="0">
              <a:lnSpc>
                <a:spcPct val="100000"/>
              </a:lnSpc>
              <a:spcBef>
                <a:spcPts val="600"/>
              </a:spcBef>
              <a:spcAft>
                <a:spcPts val="0"/>
              </a:spcAft>
              <a:buSzPts val="1800"/>
              <a:buChar char="▪"/>
            </a:pPr>
            <a:endParaRPr lang="en-US" u="sng" dirty="0">
              <a:solidFill>
                <a:schemeClr val="hlink"/>
              </a:solidFill>
            </a:endParaRPr>
          </a:p>
          <a:p>
            <a:pPr marL="457200" lvl="0" indent="-342900" algn="l" rtl="0">
              <a:lnSpc>
                <a:spcPct val="100000"/>
              </a:lnSpc>
              <a:spcBef>
                <a:spcPts val="600"/>
              </a:spcBef>
              <a:spcAft>
                <a:spcPts val="0"/>
              </a:spcAft>
              <a:buSzPts val="1800"/>
              <a:buChar char="▪"/>
            </a:pPr>
            <a:endParaRPr lang="en-US" dirty="0">
              <a:solidFill>
                <a:schemeClr val="tx1"/>
              </a:solidFill>
            </a:endParaRPr>
          </a:p>
          <a:p>
            <a:pPr marL="457200" lvl="0" indent="-342900" algn="l" rtl="0">
              <a:lnSpc>
                <a:spcPct val="100000"/>
              </a:lnSpc>
              <a:spcBef>
                <a:spcPts val="600"/>
              </a:spcBef>
              <a:spcAft>
                <a:spcPts val="0"/>
              </a:spcAft>
              <a:buSzPct val="100000"/>
              <a:buChar char="▪"/>
            </a:pPr>
            <a:r>
              <a:rPr lang="en-US" dirty="0" err="1">
                <a:solidFill>
                  <a:schemeClr val="tx1"/>
                </a:solidFill>
              </a:rPr>
              <a:t>Diskussion</a:t>
            </a:r>
            <a:r>
              <a:rPr lang="en-US" dirty="0">
                <a:solidFill>
                  <a:schemeClr val="tx1"/>
                </a:solidFill>
              </a:rPr>
              <a:t> über das Video</a:t>
            </a:r>
          </a:p>
          <a:p>
            <a:pPr marL="457200" lvl="0" indent="-342900" algn="l" rtl="0">
              <a:lnSpc>
                <a:spcPct val="100000"/>
              </a:lnSpc>
              <a:spcBef>
                <a:spcPts val="600"/>
              </a:spcBef>
              <a:spcAft>
                <a:spcPts val="0"/>
              </a:spcAft>
              <a:buSzPts val="1800"/>
              <a:buChar char="▪"/>
            </a:pPr>
            <a:endParaRPr u="sng" dirty="0"/>
          </a:p>
          <a:p>
            <a:pPr marL="457200" lvl="0" indent="0" algn="l" rtl="0">
              <a:lnSpc>
                <a:spcPct val="100000"/>
              </a:lnSpc>
              <a:spcBef>
                <a:spcPts val="600"/>
              </a:spcBef>
              <a:spcAft>
                <a:spcPts val="0"/>
              </a:spcAft>
              <a:buNone/>
            </a:pPr>
            <a:endParaRPr dirty="0"/>
          </a:p>
          <a:p>
            <a:pPr marL="457200" lvl="0" indent="-228600" algn="l" rtl="0">
              <a:lnSpc>
                <a:spcPct val="100000"/>
              </a:lnSpc>
              <a:spcBef>
                <a:spcPts val="600"/>
              </a:spcBef>
              <a:spcAft>
                <a:spcPts val="0"/>
              </a:spcAft>
              <a:buSzPts val="1800"/>
              <a:buNone/>
            </a:pPr>
            <a:endParaRPr dirty="0"/>
          </a:p>
        </p:txBody>
      </p:sp>
      <p:sp>
        <p:nvSpPr>
          <p:cNvPr id="265" name="Google Shape;265;p9"/>
          <p:cNvSpPr txBox="1">
            <a:spLocks noGrp="1"/>
          </p:cNvSpPr>
          <p:nvPr>
            <p:ph type="body" idx="2"/>
          </p:nvPr>
        </p:nvSpPr>
        <p:spPr>
          <a:xfrm>
            <a:off x="6172199" y="1800000"/>
            <a:ext cx="5782377" cy="4893408"/>
          </a:xfrm>
          <a:prstGeom prst="rect">
            <a:avLst/>
          </a:prstGeom>
          <a:noFill/>
          <a:ln>
            <a:noFill/>
          </a:ln>
        </p:spPr>
        <p:txBody>
          <a:bodyPr spcFirstLastPara="1" wrap="square" lIns="91425" tIns="45700" rIns="91425" bIns="45700" anchor="t" anchorCtr="0">
            <a:normAutofit/>
          </a:bodyPr>
          <a:lstStyle/>
          <a:p>
            <a:pPr marL="228600" lvl="0" indent="-76200" algn="l" rtl="0">
              <a:lnSpc>
                <a:spcPct val="100000"/>
              </a:lnSpc>
              <a:spcBef>
                <a:spcPts val="0"/>
              </a:spcBef>
              <a:spcAft>
                <a:spcPts val="0"/>
              </a:spcAft>
              <a:buSzPts val="2400"/>
              <a:buNone/>
            </a:pPr>
            <a:endParaRPr lang="de-DE" dirty="0"/>
          </a:p>
          <a:p>
            <a:pPr marL="228600" lvl="0" indent="-76200" algn="l" rtl="0">
              <a:lnSpc>
                <a:spcPct val="100000"/>
              </a:lnSpc>
              <a:spcBef>
                <a:spcPts val="0"/>
              </a:spcBef>
              <a:spcAft>
                <a:spcPts val="0"/>
              </a:spcAft>
              <a:buSzPts val="2400"/>
              <a:buNone/>
            </a:pPr>
            <a:endParaRPr lang="de-DE" dirty="0"/>
          </a:p>
          <a:p>
            <a:pPr marL="228600" lvl="0" indent="-76200" algn="l" rtl="0">
              <a:lnSpc>
                <a:spcPct val="100000"/>
              </a:lnSpc>
              <a:spcBef>
                <a:spcPts val="0"/>
              </a:spcBef>
              <a:spcAft>
                <a:spcPts val="0"/>
              </a:spcAft>
              <a:buSzPts val="2400"/>
              <a:buNone/>
            </a:pPr>
            <a:endParaRPr lang="de-DE" dirty="0"/>
          </a:p>
          <a:p>
            <a:pPr marL="228600" lvl="0" indent="-76200" algn="l" rtl="0">
              <a:lnSpc>
                <a:spcPct val="100000"/>
              </a:lnSpc>
              <a:spcBef>
                <a:spcPts val="0"/>
              </a:spcBef>
              <a:spcAft>
                <a:spcPts val="0"/>
              </a:spcAft>
              <a:buSzPts val="2400"/>
              <a:buNone/>
            </a:pPr>
            <a:endParaRPr lang="de-DE" dirty="0"/>
          </a:p>
          <a:p>
            <a:pPr marL="228600" lvl="0" indent="-76200" algn="l" rtl="0">
              <a:lnSpc>
                <a:spcPct val="100000"/>
              </a:lnSpc>
              <a:spcBef>
                <a:spcPts val="0"/>
              </a:spcBef>
              <a:spcAft>
                <a:spcPts val="0"/>
              </a:spcAft>
              <a:buSzPts val="2400"/>
              <a:buNone/>
            </a:pPr>
            <a:endParaRPr lang="de-DE" dirty="0"/>
          </a:p>
          <a:p>
            <a:pPr marL="228600" lvl="0" indent="-76200" algn="l" rtl="0">
              <a:lnSpc>
                <a:spcPct val="100000"/>
              </a:lnSpc>
              <a:spcBef>
                <a:spcPts val="0"/>
              </a:spcBef>
              <a:spcAft>
                <a:spcPts val="0"/>
              </a:spcAft>
              <a:buSzPts val="2400"/>
              <a:buNone/>
            </a:pPr>
            <a:endParaRPr lang="de-DE" dirty="0"/>
          </a:p>
          <a:p>
            <a:pPr marL="228600" lvl="0" indent="-76200" algn="l" rtl="0">
              <a:lnSpc>
                <a:spcPct val="100000"/>
              </a:lnSpc>
              <a:spcBef>
                <a:spcPts val="0"/>
              </a:spcBef>
              <a:spcAft>
                <a:spcPts val="0"/>
              </a:spcAft>
              <a:buSzPts val="2400"/>
              <a:buNone/>
            </a:pPr>
            <a:endParaRPr lang="de-DE" dirty="0"/>
          </a:p>
          <a:p>
            <a:pPr marL="228600" lvl="0" indent="-76200" algn="l" rtl="0">
              <a:lnSpc>
                <a:spcPct val="100000"/>
              </a:lnSpc>
              <a:spcBef>
                <a:spcPts val="0"/>
              </a:spcBef>
              <a:spcAft>
                <a:spcPts val="0"/>
              </a:spcAft>
              <a:buSzPts val="2400"/>
              <a:buNone/>
            </a:pPr>
            <a:endParaRPr lang="de-DE" dirty="0"/>
          </a:p>
          <a:p>
            <a:pPr marL="228600" lvl="0" indent="-76200" algn="l" rtl="0">
              <a:lnSpc>
                <a:spcPct val="100000"/>
              </a:lnSpc>
              <a:spcBef>
                <a:spcPts val="0"/>
              </a:spcBef>
              <a:spcAft>
                <a:spcPts val="0"/>
              </a:spcAft>
              <a:buSzPts val="2400"/>
              <a:buNone/>
            </a:pPr>
            <a:endParaRPr lang="de-DE" dirty="0"/>
          </a:p>
          <a:p>
            <a:pPr marL="228600" lvl="0" indent="-76200" algn="l" rtl="0">
              <a:lnSpc>
                <a:spcPct val="100000"/>
              </a:lnSpc>
              <a:spcBef>
                <a:spcPts val="0"/>
              </a:spcBef>
              <a:spcAft>
                <a:spcPts val="0"/>
              </a:spcAft>
              <a:buSzPts val="2400"/>
              <a:buNone/>
            </a:pPr>
            <a:endParaRPr lang="de-DE" dirty="0"/>
          </a:p>
          <a:p>
            <a:pPr marL="228600" lvl="0" indent="-76200">
              <a:spcBef>
                <a:spcPts val="0"/>
              </a:spcBef>
              <a:buSzPts val="2400"/>
              <a:buNone/>
            </a:pPr>
            <a:r>
              <a:rPr lang="de-DE" sz="1400" dirty="0"/>
              <a:t>		</a:t>
            </a:r>
            <a:endParaRPr sz="1400" dirty="0"/>
          </a:p>
        </p:txBody>
      </p:sp>
      <p:sp>
        <p:nvSpPr>
          <p:cNvPr id="266" name="Google Shape;266;p9"/>
          <p:cNvSpPr/>
          <p:nvPr/>
        </p:nvSpPr>
        <p:spPr>
          <a:xfrm>
            <a:off x="4526097" y="5398288"/>
            <a:ext cx="7504512"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endParaRPr sz="1400" b="0" i="0" u="none" strike="noStrike" cap="none">
              <a:solidFill>
                <a:srgbClr val="000000"/>
              </a:solidFill>
              <a:latin typeface="Arial"/>
              <a:ea typeface="Arial"/>
              <a:cs typeface="Arial"/>
              <a:sym typeface="Arial"/>
            </a:endParaRPr>
          </a:p>
        </p:txBody>
      </p:sp>
      <p:sp>
        <p:nvSpPr>
          <p:cNvPr id="2" name="Ovale Legende 1"/>
          <p:cNvSpPr/>
          <p:nvPr/>
        </p:nvSpPr>
        <p:spPr>
          <a:xfrm>
            <a:off x="2791685" y="3597752"/>
            <a:ext cx="2948932" cy="1869145"/>
          </a:xfrm>
          <a:prstGeom prst="wedgeEllipseCallou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i="1" dirty="0">
                <a:solidFill>
                  <a:schemeClr val="tx1"/>
                </a:solidFill>
              </a:rPr>
              <a:t>Reflektiert das Video Ihre Erfahrungen?</a:t>
            </a:r>
          </a:p>
        </p:txBody>
      </p:sp>
      <p:pic>
        <p:nvPicPr>
          <p:cNvPr id="2050" name="Picture 2" descr="Video, Arbeit, Youtube, Zu Betrachten, Ansehen, Ansic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4302" y="1797217"/>
            <a:ext cx="3601071" cy="3601071"/>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9890003" y="6385631"/>
            <a:ext cx="3667026" cy="307777"/>
          </a:xfrm>
          <a:prstGeom prst="rect">
            <a:avLst/>
          </a:prstGeom>
          <a:noFill/>
        </p:spPr>
        <p:txBody>
          <a:bodyPr wrap="square" rtlCol="0">
            <a:spAutoFit/>
          </a:bodyPr>
          <a:lstStyle/>
          <a:p>
            <a:r>
              <a:rPr lang="de-DE" dirty="0">
                <a:hlinkClick r:id="rId5"/>
              </a:rPr>
              <a:t>Quelle</a:t>
            </a:r>
            <a:r>
              <a:rPr lang="de-DE" dirty="0"/>
              <a:t> | </a:t>
            </a:r>
            <a:r>
              <a:rPr lang="de-DE" dirty="0" err="1"/>
              <a:t>Pixabay</a:t>
            </a:r>
            <a:r>
              <a:rPr lang="de-DE" dirty="0"/>
              <a:t> Lizenz</a:t>
            </a:r>
          </a:p>
        </p:txBody>
      </p:sp>
      <p:sp>
        <p:nvSpPr>
          <p:cNvPr id="11" name="Google Shape;171;p8">
            <a:extLst>
              <a:ext uri="{FF2B5EF4-FFF2-40B4-BE49-F238E27FC236}">
                <a16:creationId xmlns:a16="http://schemas.microsoft.com/office/drawing/2014/main" id="{32BE9AA0-5AF0-44E8-9B6F-3FE7FEA3B330}"/>
              </a:ext>
            </a:extLst>
          </p:cNvPr>
          <p:cNvSpPr/>
          <p:nvPr/>
        </p:nvSpPr>
        <p:spPr>
          <a:xfrm>
            <a:off x="8907135" y="0"/>
            <a:ext cx="3284865"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.2 Risikofaktoren für die Gesundheit</a:t>
            </a:r>
            <a:endParaRPr sz="1500" b="0" i="0" u="none" strike="noStrike" cap="none" dirty="0">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g10d154e970d_2_0"/>
          <p:cNvSpPr txBox="1">
            <a:spLocks noGrp="1"/>
          </p:cNvSpPr>
          <p:nvPr>
            <p:ph type="title"/>
          </p:nvPr>
        </p:nvSpPr>
        <p:spPr>
          <a:xfrm>
            <a:off x="558000" y="1080000"/>
            <a:ext cx="11396700" cy="599100"/>
          </a:xfrm>
          <a:prstGeom prst="rect">
            <a:avLst/>
          </a:prstGeom>
          <a:noFill/>
          <a:ln>
            <a:noFill/>
          </a:ln>
        </p:spPr>
        <p:txBody>
          <a:bodyPr spcFirstLastPara="1" wrap="square" lIns="91425" tIns="45700" rIns="91425" bIns="45700" anchor="ctr" anchorCtr="0">
            <a:normAutofit/>
          </a:bodyPr>
          <a:lstStyle/>
          <a:p>
            <a:pPr lvl="0"/>
            <a:r>
              <a:rPr lang="en-US" dirty="0" err="1"/>
              <a:t>Beschreiben</a:t>
            </a:r>
            <a:r>
              <a:rPr lang="en-US" dirty="0"/>
              <a:t> </a:t>
            </a:r>
            <a:r>
              <a:rPr lang="en-US" dirty="0" err="1"/>
              <a:t>Sie</a:t>
            </a:r>
            <a:r>
              <a:rPr lang="en-US" dirty="0"/>
              <a:t> </a:t>
            </a:r>
            <a:r>
              <a:rPr lang="en-US" dirty="0" err="1"/>
              <a:t>Ihre</a:t>
            </a:r>
            <a:r>
              <a:rPr lang="en-US" dirty="0"/>
              <a:t> </a:t>
            </a:r>
            <a:r>
              <a:rPr lang="en-US" dirty="0" err="1"/>
              <a:t>Erfahrungen</a:t>
            </a:r>
            <a:endParaRPr dirty="0"/>
          </a:p>
        </p:txBody>
      </p:sp>
      <p:sp>
        <p:nvSpPr>
          <p:cNvPr id="274" name="Google Shape;274;g10d154e970d_2_0"/>
          <p:cNvSpPr txBox="1">
            <a:spLocks noGrp="1"/>
          </p:cNvSpPr>
          <p:nvPr>
            <p:ph type="body" idx="1"/>
          </p:nvPr>
        </p:nvSpPr>
        <p:spPr>
          <a:xfrm>
            <a:off x="448817" y="1523100"/>
            <a:ext cx="5409600" cy="4893300"/>
          </a:xfrm>
          <a:prstGeom prst="rect">
            <a:avLst/>
          </a:prstGeom>
          <a:noFill/>
          <a:ln>
            <a:noFill/>
          </a:ln>
        </p:spPr>
        <p:txBody>
          <a:bodyPr spcFirstLastPara="1" wrap="square" lIns="91425" tIns="45700" rIns="91425" bIns="45700" anchor="t" anchorCtr="0">
            <a:normAutofit/>
          </a:bodyPr>
          <a:lstStyle/>
          <a:p>
            <a:pPr marL="548640" lvl="1" indent="0" algn="l" rtl="0">
              <a:lnSpc>
                <a:spcPct val="100000"/>
              </a:lnSpc>
              <a:spcBef>
                <a:spcPts val="600"/>
              </a:spcBef>
              <a:spcAft>
                <a:spcPts val="600"/>
              </a:spcAft>
              <a:buSzPts val="2160"/>
              <a:buNone/>
            </a:pPr>
            <a:endParaRPr sz="1600" dirty="0"/>
          </a:p>
          <a:p>
            <a:pPr marL="114300" indent="0">
              <a:spcAft>
                <a:spcPts val="600"/>
              </a:spcAft>
              <a:buNone/>
            </a:pPr>
            <a:r>
              <a:rPr lang="de-DE" dirty="0"/>
              <a:t>Notieren Sie Ihre </a:t>
            </a:r>
            <a:r>
              <a:rPr lang="de-DE" dirty="0" err="1"/>
              <a:t>Gesundheitserfah</a:t>
            </a:r>
            <a:r>
              <a:rPr lang="de-DE" dirty="0"/>
              <a:t>-rungen in den drei Phasen an der Pinnwand oder am Flipchart:</a:t>
            </a:r>
          </a:p>
          <a:p>
            <a:pPr>
              <a:spcAft>
                <a:spcPts val="600"/>
              </a:spcAft>
            </a:pPr>
            <a:r>
              <a:rPr lang="de-DE" b="1" dirty="0"/>
              <a:t>Phase 1</a:t>
            </a:r>
            <a:r>
              <a:rPr lang="de-DE" dirty="0"/>
              <a:t>: Gesundheitsrisiken in den Herkunftsländern</a:t>
            </a:r>
          </a:p>
          <a:p>
            <a:pPr>
              <a:spcAft>
                <a:spcPts val="600"/>
              </a:spcAft>
            </a:pPr>
            <a:r>
              <a:rPr lang="de-DE" b="1" dirty="0"/>
              <a:t>Phase 2</a:t>
            </a:r>
            <a:r>
              <a:rPr lang="de-DE" dirty="0"/>
              <a:t>: Gesundheitsrisiken während der Reise</a:t>
            </a:r>
          </a:p>
          <a:p>
            <a:pPr>
              <a:spcAft>
                <a:spcPts val="600"/>
              </a:spcAft>
            </a:pPr>
            <a:r>
              <a:rPr lang="de-DE" b="1" dirty="0"/>
              <a:t>Phase 3</a:t>
            </a:r>
            <a:r>
              <a:rPr lang="de-DE" dirty="0"/>
              <a:t>: Gesundheitsrisiken bei der Ankunft in einem neuen Land</a:t>
            </a:r>
            <a:endParaRPr dirty="0"/>
          </a:p>
        </p:txBody>
      </p:sp>
      <p:sp>
        <p:nvSpPr>
          <p:cNvPr id="275" name="Google Shape;275;g10d154e970d_2_0"/>
          <p:cNvSpPr txBox="1">
            <a:spLocks noGrp="1"/>
          </p:cNvSpPr>
          <p:nvPr>
            <p:ph type="body" idx="2"/>
          </p:nvPr>
        </p:nvSpPr>
        <p:spPr>
          <a:xfrm>
            <a:off x="6172199" y="1800000"/>
            <a:ext cx="5782500" cy="4893300"/>
          </a:xfrm>
          <a:prstGeom prst="rect">
            <a:avLst/>
          </a:prstGeom>
          <a:noFill/>
          <a:ln>
            <a:noFill/>
          </a:ln>
        </p:spPr>
        <p:txBody>
          <a:bodyPr spcFirstLastPara="1" wrap="square" lIns="91425" tIns="45700" rIns="91425" bIns="45700" anchor="t" anchorCtr="0">
            <a:normAutofit/>
          </a:bodyPr>
          <a:lstStyle/>
          <a:p>
            <a:pPr marL="228600" lvl="0" indent="-76200" algn="l" rtl="0">
              <a:lnSpc>
                <a:spcPct val="100000"/>
              </a:lnSpc>
              <a:spcBef>
                <a:spcPts val="0"/>
              </a:spcBef>
              <a:spcAft>
                <a:spcPts val="0"/>
              </a:spcAft>
              <a:buSzPts val="2400"/>
              <a:buNone/>
            </a:pPr>
            <a:endParaRPr dirty="0"/>
          </a:p>
        </p:txBody>
      </p:sp>
      <p:sp>
        <p:nvSpPr>
          <p:cNvPr id="276" name="Google Shape;276;g10d154e970d_2_0"/>
          <p:cNvSpPr/>
          <p:nvPr/>
        </p:nvSpPr>
        <p:spPr>
          <a:xfrm>
            <a:off x="4526109" y="6416400"/>
            <a:ext cx="75045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dirty="0" err="1">
                <a:solidFill>
                  <a:schemeClr val="dk1"/>
                </a:solidFill>
                <a:latin typeface="Calibri"/>
                <a:ea typeface="Calibri"/>
                <a:cs typeface="Calibri"/>
                <a:sym typeface="Calibri"/>
                <a:hlinkClick r:id="rId3"/>
              </a:rPr>
              <a:t>Quell</a:t>
            </a:r>
            <a:r>
              <a:rPr lang="en-US" sz="1200" b="0" i="0" u="none" strike="noStrike" cap="none" dirty="0" err="1">
                <a:solidFill>
                  <a:schemeClr val="dk1"/>
                </a:solidFill>
                <a:latin typeface="Calibri"/>
                <a:ea typeface="Calibri"/>
                <a:cs typeface="Calibri"/>
                <a:sym typeface="Calibri"/>
                <a:hlinkClick r:id="rId3"/>
              </a:rPr>
              <a:t>e</a:t>
            </a:r>
            <a:r>
              <a:rPr lang="en-US" sz="1200" b="0" i="0" u="none" strike="noStrike" cap="none" dirty="0">
                <a:solidFill>
                  <a:schemeClr val="dk1"/>
                </a:solidFill>
                <a:latin typeface="Calibri"/>
                <a:ea typeface="Calibri"/>
                <a:cs typeface="Calibri"/>
                <a:sym typeface="Calibri"/>
              </a:rPr>
              <a:t> | </a:t>
            </a:r>
            <a:r>
              <a:rPr lang="en-US" sz="1200" b="0" i="0" u="none" strike="noStrike" cap="none" dirty="0" err="1">
                <a:solidFill>
                  <a:schemeClr val="dk1"/>
                </a:solidFill>
                <a:latin typeface="Calibri"/>
                <a:ea typeface="Calibri"/>
                <a:cs typeface="Calibri"/>
                <a:sym typeface="Calibri"/>
              </a:rPr>
              <a:t>Pixabay</a:t>
            </a:r>
            <a:r>
              <a:rPr lang="en-US" sz="1200" b="0" i="0" u="none" strike="noStrike" cap="none"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Lizenz</a:t>
            </a:r>
            <a:endParaRPr sz="1400" b="0" i="0" u="none" strike="noStrike" cap="none" dirty="0">
              <a:solidFill>
                <a:srgbClr val="000000"/>
              </a:solidFill>
              <a:latin typeface="Arial"/>
              <a:ea typeface="Arial"/>
              <a:cs typeface="Arial"/>
              <a:sym typeface="Arial"/>
            </a:endParaRPr>
          </a:p>
        </p:txBody>
      </p:sp>
      <p:pic>
        <p:nvPicPr>
          <p:cNvPr id="277" name="Google Shape;277;g10d154e970d_2_0"/>
          <p:cNvPicPr preferRelativeResize="0"/>
          <p:nvPr/>
        </p:nvPicPr>
        <p:blipFill rotWithShape="1">
          <a:blip r:embed="rId4">
            <a:alphaModFix/>
          </a:blip>
          <a:srcRect/>
          <a:stretch/>
        </p:blipFill>
        <p:spPr>
          <a:xfrm>
            <a:off x="6172199" y="1800000"/>
            <a:ext cx="5852160" cy="2985592"/>
          </a:xfrm>
          <a:prstGeom prst="rect">
            <a:avLst/>
          </a:prstGeom>
          <a:noFill/>
          <a:ln>
            <a:noFill/>
          </a:ln>
        </p:spPr>
      </p:pic>
      <p:sp>
        <p:nvSpPr>
          <p:cNvPr id="9" name="Google Shape;171;p8">
            <a:extLst>
              <a:ext uri="{FF2B5EF4-FFF2-40B4-BE49-F238E27FC236}">
                <a16:creationId xmlns:a16="http://schemas.microsoft.com/office/drawing/2014/main" id="{32BE9AA0-5AF0-44E8-9B6F-3FE7FEA3B330}"/>
              </a:ext>
            </a:extLst>
          </p:cNvPr>
          <p:cNvSpPr/>
          <p:nvPr/>
        </p:nvSpPr>
        <p:spPr>
          <a:xfrm>
            <a:off x="8905875" y="-3933"/>
            <a:ext cx="3284865"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.2 Risikofaktoren für die Gesundheit</a:t>
            </a:r>
            <a:endParaRPr sz="1500" b="0" i="0" u="none" strike="noStrike" cap="none" dirty="0">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g10d154e970d_2_0"/>
          <p:cNvSpPr txBox="1">
            <a:spLocks noGrp="1"/>
          </p:cNvSpPr>
          <p:nvPr>
            <p:ph type="title"/>
          </p:nvPr>
        </p:nvSpPr>
        <p:spPr>
          <a:xfrm>
            <a:off x="558000" y="1080000"/>
            <a:ext cx="11396700" cy="599100"/>
          </a:xfrm>
          <a:prstGeom prst="rect">
            <a:avLst/>
          </a:prstGeom>
          <a:noFill/>
          <a:ln>
            <a:noFill/>
          </a:ln>
        </p:spPr>
        <p:txBody>
          <a:bodyPr spcFirstLastPara="1" wrap="square" lIns="91425" tIns="45700" rIns="91425" bIns="45700" anchor="ctr" anchorCtr="0">
            <a:normAutofit/>
          </a:bodyPr>
          <a:lstStyle/>
          <a:p>
            <a:pPr lvl="0"/>
            <a:r>
              <a:rPr lang="en-US" dirty="0" err="1"/>
              <a:t>Beschreiben</a:t>
            </a:r>
            <a:r>
              <a:rPr lang="en-US" dirty="0"/>
              <a:t> </a:t>
            </a:r>
            <a:r>
              <a:rPr lang="en-US" dirty="0" err="1"/>
              <a:t>Sie</a:t>
            </a:r>
            <a:r>
              <a:rPr lang="en-US" dirty="0"/>
              <a:t> </a:t>
            </a:r>
            <a:r>
              <a:rPr lang="en-US" dirty="0" err="1"/>
              <a:t>Ihre</a:t>
            </a:r>
            <a:r>
              <a:rPr lang="en-US" dirty="0"/>
              <a:t> </a:t>
            </a:r>
            <a:r>
              <a:rPr lang="en-US" dirty="0" err="1"/>
              <a:t>Erfahrungen</a:t>
            </a:r>
            <a:endParaRPr dirty="0"/>
          </a:p>
        </p:txBody>
      </p:sp>
      <p:sp>
        <p:nvSpPr>
          <p:cNvPr id="274" name="Google Shape;274;g10d154e970d_2_0"/>
          <p:cNvSpPr txBox="1">
            <a:spLocks noGrp="1"/>
          </p:cNvSpPr>
          <p:nvPr>
            <p:ph type="body" idx="1"/>
          </p:nvPr>
        </p:nvSpPr>
        <p:spPr>
          <a:xfrm>
            <a:off x="557999" y="1800000"/>
            <a:ext cx="5409600" cy="4893300"/>
          </a:xfrm>
          <a:prstGeom prst="rect">
            <a:avLst/>
          </a:prstGeom>
          <a:noFill/>
          <a:ln>
            <a:noFill/>
          </a:ln>
        </p:spPr>
        <p:txBody>
          <a:bodyPr spcFirstLastPara="1" wrap="square" lIns="91425" tIns="45700" rIns="91425" bIns="45700" anchor="t" anchorCtr="0">
            <a:normAutofit lnSpcReduction="10000"/>
          </a:bodyPr>
          <a:lstStyle/>
          <a:p>
            <a:pPr lvl="0">
              <a:spcAft>
                <a:spcPts val="600"/>
              </a:spcAft>
              <a:buSzPts val="1800"/>
              <a:buFont typeface="Wingdings" panose="05000000000000000000" pitchFamily="2" charset="2"/>
              <a:buChar char="§"/>
            </a:pPr>
            <a:r>
              <a:rPr lang="de-DE" dirty="0"/>
              <a:t>Erstellen Sie eine Prioritätenliste für jede Phase, je nachdem, wie wichtig sie für Ihr Leben und Ihre Gesundheit ist.</a:t>
            </a:r>
          </a:p>
          <a:p>
            <a:pPr lvl="0">
              <a:spcAft>
                <a:spcPts val="600"/>
              </a:spcAft>
              <a:buSzPts val="1800"/>
              <a:buFont typeface="Wingdings" panose="05000000000000000000" pitchFamily="2" charset="2"/>
              <a:buChar char="§"/>
            </a:pPr>
            <a:r>
              <a:rPr lang="de-DE" dirty="0"/>
              <a:t>Je nach Herkunftsland kann es Unterschiede geben; bitte gruppieren Sie die Erfahrungen auf der Grundlage von Gemeinsamkeiten und Unterschieden</a:t>
            </a:r>
          </a:p>
          <a:p>
            <a:pPr lvl="0">
              <a:spcAft>
                <a:spcPts val="600"/>
              </a:spcAft>
              <a:buSzPts val="1800"/>
              <a:buFont typeface="Wingdings" panose="05000000000000000000" pitchFamily="2" charset="2"/>
              <a:buChar char="§"/>
            </a:pPr>
            <a:r>
              <a:rPr lang="de-DE" dirty="0"/>
              <a:t>Machen Sie sich Notizen zu den Ergebnissen, da diese in Ihre Hausaufgaben einfließen werden.</a:t>
            </a:r>
          </a:p>
        </p:txBody>
      </p:sp>
      <p:sp>
        <p:nvSpPr>
          <p:cNvPr id="276" name="Google Shape;276;g10d154e970d_2_0"/>
          <p:cNvSpPr/>
          <p:nvPr/>
        </p:nvSpPr>
        <p:spPr>
          <a:xfrm>
            <a:off x="7852527" y="5629468"/>
            <a:ext cx="4178069" cy="38645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endParaRPr sz="1400" b="0" i="0" u="none" strike="noStrike" cap="none" dirty="0">
              <a:solidFill>
                <a:srgbClr val="000000"/>
              </a:solidFill>
              <a:latin typeface="Arial"/>
              <a:ea typeface="Arial"/>
              <a:cs typeface="Arial"/>
              <a:sym typeface="Arial"/>
            </a:endParaRPr>
          </a:p>
        </p:txBody>
      </p:sp>
      <p:pic>
        <p:nvPicPr>
          <p:cNvPr id="1026" name="Picture 2" descr="Silhouetten, Menschen, Menscheit, Zahnräder, Krei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3477" y="1881887"/>
            <a:ext cx="4220387" cy="2980649"/>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6590849" y="6385523"/>
            <a:ext cx="5363851" cy="307777"/>
          </a:xfrm>
          <a:prstGeom prst="rect">
            <a:avLst/>
          </a:prstGeom>
          <a:noFill/>
        </p:spPr>
        <p:txBody>
          <a:bodyPr wrap="square" rtlCol="0">
            <a:spAutoFit/>
          </a:bodyPr>
          <a:lstStyle/>
          <a:p>
            <a:r>
              <a:rPr lang="de-DE" dirty="0"/>
              <a:t>			Quell</a:t>
            </a:r>
            <a:r>
              <a:rPr lang="de-DE" dirty="0">
                <a:hlinkClick r:id="rId4"/>
              </a:rPr>
              <a:t>e</a:t>
            </a:r>
            <a:r>
              <a:rPr lang="de-DE" dirty="0"/>
              <a:t> | </a:t>
            </a:r>
            <a:r>
              <a:rPr lang="de-DE" dirty="0" err="1"/>
              <a:t>Pixabay</a:t>
            </a:r>
            <a:r>
              <a:rPr lang="de-DE" dirty="0"/>
              <a:t> Lizenz</a:t>
            </a:r>
          </a:p>
        </p:txBody>
      </p:sp>
      <p:sp>
        <p:nvSpPr>
          <p:cNvPr id="8" name="Google Shape;171;p8">
            <a:extLst>
              <a:ext uri="{FF2B5EF4-FFF2-40B4-BE49-F238E27FC236}">
                <a16:creationId xmlns:a16="http://schemas.microsoft.com/office/drawing/2014/main" id="{32BE9AA0-5AF0-44E8-9B6F-3FE7FEA3B330}"/>
              </a:ext>
            </a:extLst>
          </p:cNvPr>
          <p:cNvSpPr/>
          <p:nvPr/>
        </p:nvSpPr>
        <p:spPr>
          <a:xfrm>
            <a:off x="8905875" y="-3933"/>
            <a:ext cx="3284865"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.2 Risikofaktoren für die Gesundheit</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234564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g10d154e970d_2_0"/>
          <p:cNvSpPr txBox="1">
            <a:spLocks noGrp="1"/>
          </p:cNvSpPr>
          <p:nvPr>
            <p:ph type="title"/>
          </p:nvPr>
        </p:nvSpPr>
        <p:spPr>
          <a:xfrm>
            <a:off x="633897" y="1141415"/>
            <a:ext cx="11396700" cy="599100"/>
          </a:xfrm>
          <a:prstGeom prst="rect">
            <a:avLst/>
          </a:prstGeom>
          <a:noFill/>
          <a:ln>
            <a:noFill/>
          </a:ln>
        </p:spPr>
        <p:txBody>
          <a:bodyPr spcFirstLastPara="1" wrap="square" lIns="91425" tIns="45700" rIns="91425" bIns="45700" anchor="ctr" anchorCtr="0">
            <a:normAutofit/>
          </a:bodyPr>
          <a:lstStyle/>
          <a:p>
            <a:pPr lvl="0"/>
            <a:r>
              <a:rPr lang="en-US" dirty="0" err="1"/>
              <a:t>Ihre</a:t>
            </a:r>
            <a:r>
              <a:rPr lang="en-US" dirty="0"/>
              <a:t> </a:t>
            </a:r>
            <a:r>
              <a:rPr lang="en-US" dirty="0" err="1"/>
              <a:t>Aufgabe</a:t>
            </a:r>
            <a:endParaRPr dirty="0"/>
          </a:p>
        </p:txBody>
      </p:sp>
      <p:sp>
        <p:nvSpPr>
          <p:cNvPr id="274" name="Google Shape;274;g10d154e970d_2_0"/>
          <p:cNvSpPr txBox="1">
            <a:spLocks noGrp="1"/>
          </p:cNvSpPr>
          <p:nvPr>
            <p:ph type="body" idx="1"/>
          </p:nvPr>
        </p:nvSpPr>
        <p:spPr>
          <a:xfrm>
            <a:off x="557999" y="1800000"/>
            <a:ext cx="5409600" cy="4893300"/>
          </a:xfrm>
          <a:prstGeom prst="rect">
            <a:avLst/>
          </a:prstGeom>
          <a:noFill/>
          <a:ln>
            <a:noFill/>
          </a:ln>
        </p:spPr>
        <p:txBody>
          <a:bodyPr spcFirstLastPara="1" wrap="square" lIns="91425" tIns="45700" rIns="91425" bIns="45700" anchor="t" anchorCtr="0">
            <a:normAutofit/>
          </a:bodyPr>
          <a:lstStyle/>
          <a:p>
            <a:pPr lvl="1"/>
            <a:r>
              <a:rPr lang="en-US" sz="2400" dirty="0" err="1"/>
              <a:t>Als</a:t>
            </a:r>
            <a:r>
              <a:rPr lang="en-US" sz="2400" dirty="0"/>
              <a:t> </a:t>
            </a:r>
            <a:r>
              <a:rPr lang="en-US" sz="2400" dirty="0" err="1"/>
              <a:t>Hausaufgabe</a:t>
            </a:r>
            <a:r>
              <a:rPr lang="en-US" sz="2400" dirty="0"/>
              <a:t> </a:t>
            </a:r>
            <a:r>
              <a:rPr lang="en-US" sz="2400" dirty="0" err="1"/>
              <a:t>erstellen</a:t>
            </a:r>
            <a:r>
              <a:rPr lang="en-US" sz="2400" dirty="0"/>
              <a:t> </a:t>
            </a:r>
            <a:r>
              <a:rPr lang="en-US" sz="2400" dirty="0" err="1"/>
              <a:t>Sie</a:t>
            </a:r>
            <a:r>
              <a:rPr lang="en-US" sz="2400" dirty="0"/>
              <a:t> </a:t>
            </a:r>
            <a:r>
              <a:rPr lang="en-US" sz="2400" dirty="0" err="1"/>
              <a:t>bitte</a:t>
            </a:r>
            <a:r>
              <a:rPr lang="en-US" sz="2400" dirty="0"/>
              <a:t> </a:t>
            </a:r>
            <a:r>
              <a:rPr lang="en-US" sz="2400" dirty="0" err="1"/>
              <a:t>Ihren</a:t>
            </a:r>
            <a:r>
              <a:rPr lang="en-US" sz="2400" dirty="0"/>
              <a:t> </a:t>
            </a:r>
            <a:r>
              <a:rPr lang="en-US" sz="2400" dirty="0" err="1"/>
              <a:t>eigenen</a:t>
            </a:r>
            <a:r>
              <a:rPr lang="en-US" sz="2400" dirty="0"/>
              <a:t> </a:t>
            </a:r>
            <a:r>
              <a:rPr lang="en-US" sz="2400" b="1" dirty="0" err="1">
                <a:solidFill>
                  <a:srgbClr val="C00000"/>
                </a:solidFill>
              </a:rPr>
              <a:t>Taschenführer</a:t>
            </a:r>
            <a:r>
              <a:rPr lang="en-US" sz="2400" dirty="0"/>
              <a:t> </a:t>
            </a:r>
            <a:r>
              <a:rPr lang="en-US" sz="2400" dirty="0" err="1"/>
              <a:t>mit</a:t>
            </a:r>
            <a:r>
              <a:rPr lang="en-US" sz="2400" dirty="0"/>
              <a:t> </a:t>
            </a:r>
            <a:r>
              <a:rPr lang="en-US" sz="2400" dirty="0" err="1"/>
              <a:t>Gesundheitsbegriffen</a:t>
            </a:r>
            <a:endParaRPr lang="en-US" sz="2400" dirty="0"/>
          </a:p>
          <a:p>
            <a:pPr lvl="1"/>
            <a:r>
              <a:rPr lang="en-US" sz="2400" dirty="0" err="1"/>
              <a:t>Nutzen</a:t>
            </a:r>
            <a:r>
              <a:rPr lang="en-US" sz="2400" dirty="0"/>
              <a:t> </a:t>
            </a:r>
            <a:r>
              <a:rPr lang="en-US" sz="2400" dirty="0" err="1"/>
              <a:t>Sie</a:t>
            </a:r>
            <a:r>
              <a:rPr lang="en-US" sz="2400" dirty="0"/>
              <a:t> </a:t>
            </a:r>
            <a:r>
              <a:rPr lang="en-US" sz="2400" dirty="0" err="1"/>
              <a:t>dazu</a:t>
            </a:r>
            <a:r>
              <a:rPr lang="en-US" sz="2400" dirty="0"/>
              <a:t> </a:t>
            </a:r>
            <a:r>
              <a:rPr lang="en-US" sz="2400" dirty="0" err="1"/>
              <a:t>bitte</a:t>
            </a:r>
            <a:r>
              <a:rPr lang="en-US" sz="2400" dirty="0"/>
              <a:t> die </a:t>
            </a:r>
            <a:r>
              <a:rPr lang="en-US" sz="2400" dirty="0" err="1"/>
              <a:t>Vorlage</a:t>
            </a:r>
            <a:r>
              <a:rPr lang="en-US" sz="2400" dirty="0"/>
              <a:t>, um </a:t>
            </a:r>
            <a:r>
              <a:rPr lang="en-US" sz="2400" dirty="0" err="1"/>
              <a:t>wichtige</a:t>
            </a:r>
            <a:r>
              <a:rPr lang="en-US" sz="2400" dirty="0"/>
              <a:t> </a:t>
            </a:r>
            <a:r>
              <a:rPr lang="en-US" sz="2400" b="1" dirty="0" err="1">
                <a:solidFill>
                  <a:srgbClr val="C00000"/>
                </a:solidFill>
              </a:rPr>
              <a:t>Begriffe</a:t>
            </a:r>
            <a:r>
              <a:rPr lang="en-US" sz="2400" b="1" dirty="0">
                <a:solidFill>
                  <a:srgbClr val="C00000"/>
                </a:solidFill>
              </a:rPr>
              <a:t> der </a:t>
            </a:r>
            <a:r>
              <a:rPr lang="en-US" sz="2400" b="1" dirty="0" err="1">
                <a:solidFill>
                  <a:srgbClr val="C00000"/>
                </a:solidFill>
              </a:rPr>
              <a:t>physischen</a:t>
            </a:r>
            <a:r>
              <a:rPr lang="en-US" sz="2400" b="1" dirty="0">
                <a:solidFill>
                  <a:srgbClr val="C00000"/>
                </a:solidFill>
              </a:rPr>
              <a:t> und </a:t>
            </a:r>
            <a:r>
              <a:rPr lang="en-US" sz="2400" b="1" dirty="0" err="1">
                <a:solidFill>
                  <a:srgbClr val="C00000"/>
                </a:solidFill>
              </a:rPr>
              <a:t>psychischen</a:t>
            </a:r>
            <a:r>
              <a:rPr lang="en-US" sz="2400" b="1" dirty="0">
                <a:solidFill>
                  <a:srgbClr val="C00000"/>
                </a:solidFill>
              </a:rPr>
              <a:t>  </a:t>
            </a:r>
            <a:r>
              <a:rPr lang="en-US" sz="2400" b="1" dirty="0" err="1">
                <a:solidFill>
                  <a:srgbClr val="C00000"/>
                </a:solidFill>
              </a:rPr>
              <a:t>Gesundheit</a:t>
            </a:r>
            <a:r>
              <a:rPr lang="en-US" sz="2400" b="1" dirty="0">
                <a:solidFill>
                  <a:srgbClr val="C00000"/>
                </a:solidFill>
              </a:rPr>
              <a:t> </a:t>
            </a:r>
            <a:r>
              <a:rPr lang="en-US" sz="2400" dirty="0"/>
              <a:t>im </a:t>
            </a:r>
            <a:r>
              <a:rPr lang="en-US" sz="2400" dirty="0" err="1"/>
              <a:t>allgemeinen</a:t>
            </a:r>
            <a:r>
              <a:rPr lang="en-US" sz="2400" dirty="0"/>
              <a:t> und für </a:t>
            </a:r>
            <a:r>
              <a:rPr lang="en-US" sz="2400" dirty="0" err="1"/>
              <a:t>Sie</a:t>
            </a:r>
            <a:r>
              <a:rPr lang="en-US" sz="2400" dirty="0"/>
              <a:t> </a:t>
            </a:r>
            <a:r>
              <a:rPr lang="en-US" sz="2400" dirty="0" err="1"/>
              <a:t>persönlich</a:t>
            </a:r>
            <a:r>
              <a:rPr lang="en-US" sz="2400" dirty="0"/>
              <a:t> </a:t>
            </a:r>
            <a:r>
              <a:rPr lang="en-US" sz="2400" dirty="0" err="1"/>
              <a:t>zusammen</a:t>
            </a:r>
            <a:r>
              <a:rPr lang="en-US" sz="2400" dirty="0"/>
              <a:t> </a:t>
            </a:r>
            <a:r>
              <a:rPr lang="en-US" sz="2400" dirty="0" err="1"/>
              <a:t>zu</a:t>
            </a:r>
            <a:r>
              <a:rPr lang="en-US" sz="2400" dirty="0"/>
              <a:t> </a:t>
            </a:r>
            <a:r>
              <a:rPr lang="en-US" sz="2400" dirty="0" err="1"/>
              <a:t>stellen</a:t>
            </a:r>
            <a:r>
              <a:rPr lang="en-US" sz="2400" dirty="0"/>
              <a:t>.</a:t>
            </a:r>
          </a:p>
          <a:p>
            <a:pPr lvl="1"/>
            <a:r>
              <a:rPr lang="en-US" sz="2400" b="1" dirty="0" err="1">
                <a:solidFill>
                  <a:srgbClr val="C00000"/>
                </a:solidFill>
              </a:rPr>
              <a:t>Suchen</a:t>
            </a:r>
            <a:r>
              <a:rPr lang="en-US" sz="2400" b="1" dirty="0">
                <a:solidFill>
                  <a:srgbClr val="C00000"/>
                </a:solidFill>
              </a:rPr>
              <a:t> </a:t>
            </a:r>
            <a:r>
              <a:rPr lang="en-US" sz="2400" b="1" dirty="0" err="1">
                <a:solidFill>
                  <a:srgbClr val="C00000"/>
                </a:solidFill>
              </a:rPr>
              <a:t>Sie</a:t>
            </a:r>
            <a:r>
              <a:rPr lang="en-US" sz="2400" b="1" dirty="0">
                <a:solidFill>
                  <a:srgbClr val="C00000"/>
                </a:solidFill>
              </a:rPr>
              <a:t> online </a:t>
            </a:r>
            <a:r>
              <a:rPr lang="en-US" sz="2400" dirty="0" err="1"/>
              <a:t>nach</a:t>
            </a:r>
            <a:r>
              <a:rPr lang="en-US" sz="2400" dirty="0"/>
              <a:t> den </a:t>
            </a:r>
            <a:r>
              <a:rPr lang="en-US" sz="2400" dirty="0" err="1"/>
              <a:t>richtigen</a:t>
            </a:r>
            <a:r>
              <a:rPr lang="en-US" sz="2400" dirty="0"/>
              <a:t> </a:t>
            </a:r>
            <a:r>
              <a:rPr lang="en-US" sz="2400" dirty="0" err="1"/>
              <a:t>Begriffen</a:t>
            </a:r>
            <a:endParaRPr sz="1600" dirty="0"/>
          </a:p>
        </p:txBody>
      </p:sp>
      <p:sp>
        <p:nvSpPr>
          <p:cNvPr id="276" name="Google Shape;276;g10d154e970d_2_0"/>
          <p:cNvSpPr/>
          <p:nvPr/>
        </p:nvSpPr>
        <p:spPr>
          <a:xfrm>
            <a:off x="4526097" y="5398288"/>
            <a:ext cx="75045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endParaRPr sz="1400" b="0" i="0" u="none" strike="noStrike" cap="none" dirty="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43809DF2-994F-4275-B6C5-3DF4090ACC5C}"/>
              </a:ext>
            </a:extLst>
          </p:cNvPr>
          <p:cNvSpPr txBox="1"/>
          <p:nvPr/>
        </p:nvSpPr>
        <p:spPr>
          <a:xfrm>
            <a:off x="6332247" y="6121020"/>
            <a:ext cx="5256567" cy="307777"/>
          </a:xfrm>
          <a:prstGeom prst="rect">
            <a:avLst/>
          </a:prstGeom>
          <a:solidFill>
            <a:schemeClr val="bg1">
              <a:lumMod val="95000"/>
            </a:schemeClr>
          </a:solidFill>
        </p:spPr>
        <p:txBody>
          <a:bodyPr wrap="none" rtlCol="0">
            <a:spAutoFit/>
          </a:bodyPr>
          <a:lstStyle/>
          <a:p>
            <a:r>
              <a:rPr lang="en-US" dirty="0" err="1">
                <a:solidFill>
                  <a:srgbClr val="C00000"/>
                </a:solidFill>
                <a:hlinkClick r:id="rId3">
                  <a:extLst>
                    <a:ext uri="{A12FA001-AC4F-418D-AE19-62706E023703}">
                      <ahyp:hlinkClr xmlns:ahyp="http://schemas.microsoft.com/office/drawing/2018/hyperlinkcolor" val="tx"/>
                    </a:ext>
                  </a:extLst>
                </a:hlinkClick>
              </a:rPr>
              <a:t>Hier</a:t>
            </a:r>
            <a:r>
              <a:rPr lang="en-US" dirty="0">
                <a:solidFill>
                  <a:srgbClr val="C00000"/>
                </a:solidFill>
                <a:hlinkClick r:id="rId3">
                  <a:extLst>
                    <a:ext uri="{A12FA001-AC4F-418D-AE19-62706E023703}">
                      <ahyp:hlinkClr xmlns:ahyp="http://schemas.microsoft.com/office/drawing/2018/hyperlinkcolor" val="tx"/>
                    </a:ext>
                  </a:extLst>
                </a:hlinkClick>
              </a:rPr>
              <a:t> </a:t>
            </a:r>
            <a:r>
              <a:rPr lang="en-US" dirty="0" err="1">
                <a:solidFill>
                  <a:srgbClr val="C00000"/>
                </a:solidFill>
                <a:hlinkClick r:id="rId3">
                  <a:extLst>
                    <a:ext uri="{A12FA001-AC4F-418D-AE19-62706E023703}">
                      <ahyp:hlinkClr xmlns:ahyp="http://schemas.microsoft.com/office/drawing/2018/hyperlinkcolor" val="tx"/>
                    </a:ext>
                  </a:extLst>
                </a:hlinkClick>
              </a:rPr>
              <a:t>können</a:t>
            </a:r>
            <a:r>
              <a:rPr lang="en-US" dirty="0">
                <a:solidFill>
                  <a:srgbClr val="C00000"/>
                </a:solidFill>
                <a:hlinkClick r:id="rId3">
                  <a:extLst>
                    <a:ext uri="{A12FA001-AC4F-418D-AE19-62706E023703}">
                      <ahyp:hlinkClr xmlns:ahyp="http://schemas.microsoft.com/office/drawing/2018/hyperlinkcolor" val="tx"/>
                    </a:ext>
                  </a:extLst>
                </a:hlinkClick>
              </a:rPr>
              <a:t> </a:t>
            </a:r>
            <a:r>
              <a:rPr lang="en-US" dirty="0" err="1">
                <a:solidFill>
                  <a:srgbClr val="C00000"/>
                </a:solidFill>
                <a:hlinkClick r:id="rId3">
                  <a:extLst>
                    <a:ext uri="{A12FA001-AC4F-418D-AE19-62706E023703}">
                      <ahyp:hlinkClr xmlns:ahyp="http://schemas.microsoft.com/office/drawing/2018/hyperlinkcolor" val="tx"/>
                    </a:ext>
                  </a:extLst>
                </a:hlinkClick>
              </a:rPr>
              <a:t>Sie</a:t>
            </a:r>
            <a:r>
              <a:rPr lang="en-US" dirty="0">
                <a:solidFill>
                  <a:srgbClr val="C00000"/>
                </a:solidFill>
                <a:hlinkClick r:id="rId3">
                  <a:extLst>
                    <a:ext uri="{A12FA001-AC4F-418D-AE19-62706E023703}">
                      <ahyp:hlinkClr xmlns:ahyp="http://schemas.microsoft.com/office/drawing/2018/hyperlinkcolor" val="tx"/>
                    </a:ext>
                  </a:extLst>
                </a:hlinkClick>
              </a:rPr>
              <a:t> die </a:t>
            </a:r>
            <a:r>
              <a:rPr lang="en-US" dirty="0" err="1">
                <a:solidFill>
                  <a:srgbClr val="C00000"/>
                </a:solidFill>
                <a:hlinkClick r:id="rId3">
                  <a:extLst>
                    <a:ext uri="{A12FA001-AC4F-418D-AE19-62706E023703}">
                      <ahyp:hlinkClr xmlns:ahyp="http://schemas.microsoft.com/office/drawing/2018/hyperlinkcolor" val="tx"/>
                    </a:ext>
                  </a:extLst>
                </a:hlinkClick>
              </a:rPr>
              <a:t>Vorlage</a:t>
            </a:r>
            <a:r>
              <a:rPr lang="en-US" dirty="0">
                <a:solidFill>
                  <a:srgbClr val="C00000"/>
                </a:solidFill>
                <a:hlinkClick r:id="rId3">
                  <a:extLst>
                    <a:ext uri="{A12FA001-AC4F-418D-AE19-62706E023703}">
                      <ahyp:hlinkClr xmlns:ahyp="http://schemas.microsoft.com/office/drawing/2018/hyperlinkcolor" val="tx"/>
                    </a:ext>
                  </a:extLst>
                </a:hlinkClick>
              </a:rPr>
              <a:t> </a:t>
            </a:r>
            <a:r>
              <a:rPr lang="en-US" dirty="0" err="1">
                <a:solidFill>
                  <a:srgbClr val="C00000"/>
                </a:solidFill>
                <a:hlinkClick r:id="rId3">
                  <a:extLst>
                    <a:ext uri="{A12FA001-AC4F-418D-AE19-62706E023703}">
                      <ahyp:hlinkClr xmlns:ahyp="http://schemas.microsoft.com/office/drawing/2018/hyperlinkcolor" val="tx"/>
                    </a:ext>
                  </a:extLst>
                </a:hlinkClick>
              </a:rPr>
              <a:t>zum</a:t>
            </a:r>
            <a:r>
              <a:rPr lang="en-US" dirty="0">
                <a:solidFill>
                  <a:srgbClr val="C00000"/>
                </a:solidFill>
                <a:hlinkClick r:id="rId3">
                  <a:extLst>
                    <a:ext uri="{A12FA001-AC4F-418D-AE19-62706E023703}">
                      <ahyp:hlinkClr xmlns:ahyp="http://schemas.microsoft.com/office/drawing/2018/hyperlinkcolor" val="tx"/>
                    </a:ext>
                  </a:extLst>
                </a:hlinkClick>
              </a:rPr>
              <a:t> </a:t>
            </a:r>
            <a:r>
              <a:rPr lang="en-US" dirty="0" err="1">
                <a:solidFill>
                  <a:srgbClr val="C00000"/>
                </a:solidFill>
                <a:hlinkClick r:id="rId3">
                  <a:extLst>
                    <a:ext uri="{A12FA001-AC4F-418D-AE19-62706E023703}">
                      <ahyp:hlinkClr xmlns:ahyp="http://schemas.microsoft.com/office/drawing/2018/hyperlinkcolor" val="tx"/>
                    </a:ext>
                  </a:extLst>
                </a:hlinkClick>
              </a:rPr>
              <a:t>Taschenführer</a:t>
            </a:r>
            <a:r>
              <a:rPr lang="en-US" dirty="0">
                <a:solidFill>
                  <a:srgbClr val="C00000"/>
                </a:solidFill>
                <a:hlinkClick r:id="rId3">
                  <a:extLst>
                    <a:ext uri="{A12FA001-AC4F-418D-AE19-62706E023703}">
                      <ahyp:hlinkClr xmlns:ahyp="http://schemas.microsoft.com/office/drawing/2018/hyperlinkcolor" val="tx"/>
                    </a:ext>
                  </a:extLst>
                </a:hlinkClick>
              </a:rPr>
              <a:t> </a:t>
            </a:r>
            <a:r>
              <a:rPr lang="en-US" dirty="0" err="1">
                <a:solidFill>
                  <a:srgbClr val="C00000"/>
                </a:solidFill>
                <a:hlinkClick r:id="rId3">
                  <a:extLst>
                    <a:ext uri="{A12FA001-AC4F-418D-AE19-62706E023703}">
                      <ahyp:hlinkClr xmlns:ahyp="http://schemas.microsoft.com/office/drawing/2018/hyperlinkcolor" val="tx"/>
                    </a:ext>
                  </a:extLst>
                </a:hlinkClick>
              </a:rPr>
              <a:t>herunterladen</a:t>
            </a:r>
            <a:r>
              <a:rPr lang="en-US" dirty="0">
                <a:solidFill>
                  <a:srgbClr val="C00000"/>
                </a:solidFill>
                <a:hlinkClick r:id="rId3">
                  <a:extLst>
                    <a:ext uri="{A12FA001-AC4F-418D-AE19-62706E023703}">
                      <ahyp:hlinkClr xmlns:ahyp="http://schemas.microsoft.com/office/drawing/2018/hyperlinkcolor" val="tx"/>
                    </a:ext>
                  </a:extLst>
                </a:hlinkClick>
              </a:rPr>
              <a:t> !</a:t>
            </a:r>
            <a:endParaRPr lang="en-GB" dirty="0">
              <a:solidFill>
                <a:srgbClr val="C00000"/>
              </a:solidFill>
            </a:endParaRPr>
          </a:p>
        </p:txBody>
      </p:sp>
      <p:sp>
        <p:nvSpPr>
          <p:cNvPr id="8" name="Google Shape;171;p8">
            <a:extLst>
              <a:ext uri="{FF2B5EF4-FFF2-40B4-BE49-F238E27FC236}">
                <a16:creationId xmlns:a16="http://schemas.microsoft.com/office/drawing/2014/main" id="{32BE9AA0-5AF0-44E8-9B6F-3FE7FEA3B330}"/>
              </a:ext>
            </a:extLst>
          </p:cNvPr>
          <p:cNvSpPr/>
          <p:nvPr/>
        </p:nvSpPr>
        <p:spPr>
          <a:xfrm>
            <a:off x="8905875" y="-3933"/>
            <a:ext cx="3284865"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.2 Risikofaktoren für die Gesundheit</a:t>
            </a:r>
            <a:endParaRPr sz="1500" b="0" i="0" u="none" strike="noStrike" cap="none" dirty="0">
              <a:solidFill>
                <a:schemeClr val="lt1"/>
              </a:solidFill>
              <a:latin typeface="Calibri"/>
              <a:ea typeface="Calibri"/>
              <a:cs typeface="Calibri"/>
              <a:sym typeface="Calibri"/>
            </a:endParaRPr>
          </a:p>
        </p:txBody>
      </p:sp>
      <p:pic>
        <p:nvPicPr>
          <p:cNvPr id="4" name="Grafik 3"/>
          <p:cNvPicPr>
            <a:picLocks noChangeAspect="1"/>
          </p:cNvPicPr>
          <p:nvPr/>
        </p:nvPicPr>
        <p:blipFill>
          <a:blip r:embed="rId4"/>
          <a:stretch>
            <a:fillRect/>
          </a:stretch>
        </p:blipFill>
        <p:spPr>
          <a:xfrm>
            <a:off x="6375722" y="1314357"/>
            <a:ext cx="5060306" cy="458374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60467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6"/>
          <p:cNvSpPr txBox="1">
            <a:spLocks noGrp="1"/>
          </p:cNvSpPr>
          <p:nvPr>
            <p:ph type="title"/>
          </p:nvPr>
        </p:nvSpPr>
        <p:spPr>
          <a:xfrm>
            <a:off x="558000" y="1079999"/>
            <a:ext cx="11227600" cy="893179"/>
          </a:xfrm>
          <a:prstGeom prst="rect">
            <a:avLst/>
          </a:prstGeom>
          <a:noFill/>
          <a:ln>
            <a:noFill/>
          </a:ln>
        </p:spPr>
        <p:txBody>
          <a:bodyPr spcFirstLastPara="1" wrap="square" lIns="91425" tIns="45700" rIns="91425" bIns="45700" anchor="ctr" anchorCtr="0">
            <a:noAutofit/>
          </a:bodyPr>
          <a:lstStyle/>
          <a:p>
            <a:pPr marL="0" lvl="0" indent="0" algn="just" rtl="0">
              <a:lnSpc>
                <a:spcPct val="150000"/>
              </a:lnSpc>
              <a:spcBef>
                <a:spcPts val="600"/>
              </a:spcBef>
              <a:spcAft>
                <a:spcPts val="0"/>
              </a:spcAft>
              <a:buClr>
                <a:schemeClr val="dk1"/>
              </a:buClr>
              <a:buSzPts val="990"/>
              <a:buFont typeface="Arial"/>
              <a:buNone/>
            </a:pPr>
            <a:r>
              <a:rPr lang="en-US" sz="2700" dirty="0" err="1">
                <a:solidFill>
                  <a:srgbClr val="C01E24"/>
                </a:solidFill>
              </a:rPr>
              <a:t>Aktion</a:t>
            </a:r>
            <a:r>
              <a:rPr lang="en-US" sz="2700" dirty="0">
                <a:solidFill>
                  <a:srgbClr val="C01E24"/>
                </a:solidFill>
              </a:rPr>
              <a:t> 2.3 </a:t>
            </a:r>
            <a:endParaRPr sz="2700" dirty="0">
              <a:solidFill>
                <a:srgbClr val="C01E24"/>
              </a:solidFill>
            </a:endParaRPr>
          </a:p>
          <a:p>
            <a:pPr lvl="0" algn="just">
              <a:lnSpc>
                <a:spcPct val="150000"/>
              </a:lnSpc>
              <a:spcBef>
                <a:spcPts val="600"/>
              </a:spcBef>
              <a:spcAft>
                <a:spcPts val="600"/>
              </a:spcAft>
              <a:buClr>
                <a:schemeClr val="dk1"/>
              </a:buClr>
              <a:buSzPts val="990"/>
            </a:pPr>
            <a:r>
              <a:rPr lang="en-US" sz="2600" dirty="0" err="1">
                <a:solidFill>
                  <a:srgbClr val="C00000"/>
                </a:solidFill>
              </a:rPr>
              <a:t>Erkundung</a:t>
            </a:r>
            <a:r>
              <a:rPr lang="en-US" sz="2600" dirty="0">
                <a:solidFill>
                  <a:srgbClr val="C00000"/>
                </a:solidFill>
              </a:rPr>
              <a:t> der </a:t>
            </a:r>
            <a:r>
              <a:rPr lang="en-US" sz="2600" dirty="0" err="1">
                <a:solidFill>
                  <a:srgbClr val="C00000"/>
                </a:solidFill>
              </a:rPr>
              <a:t>physischen</a:t>
            </a:r>
            <a:r>
              <a:rPr lang="en-US" sz="2600" dirty="0">
                <a:solidFill>
                  <a:srgbClr val="C00000"/>
                </a:solidFill>
              </a:rPr>
              <a:t> und </a:t>
            </a:r>
            <a:r>
              <a:rPr lang="en-US" sz="2600" dirty="0" err="1">
                <a:solidFill>
                  <a:srgbClr val="C00000"/>
                </a:solidFill>
              </a:rPr>
              <a:t>psychischen</a:t>
            </a:r>
            <a:r>
              <a:rPr lang="en-US" sz="2600" dirty="0">
                <a:solidFill>
                  <a:srgbClr val="C00000"/>
                </a:solidFill>
              </a:rPr>
              <a:t> </a:t>
            </a:r>
            <a:r>
              <a:rPr lang="en-US" sz="2600" dirty="0" err="1">
                <a:solidFill>
                  <a:srgbClr val="C00000"/>
                </a:solidFill>
              </a:rPr>
              <a:t>Gesundheit</a:t>
            </a:r>
            <a:r>
              <a:rPr lang="en-US" sz="2600" dirty="0">
                <a:solidFill>
                  <a:srgbClr val="C00000"/>
                </a:solidFill>
              </a:rPr>
              <a:t> von Migrant*</a:t>
            </a:r>
            <a:r>
              <a:rPr lang="en-US" sz="2600" dirty="0" err="1">
                <a:solidFill>
                  <a:srgbClr val="C00000"/>
                </a:solidFill>
              </a:rPr>
              <a:t>innen</a:t>
            </a:r>
            <a:endParaRPr sz="2600" dirty="0">
              <a:solidFill>
                <a:srgbClr val="C00000"/>
              </a:solidFill>
            </a:endParaRPr>
          </a:p>
        </p:txBody>
      </p:sp>
      <p:sp>
        <p:nvSpPr>
          <p:cNvPr id="227" name="Google Shape;227;p6"/>
          <p:cNvSpPr txBox="1">
            <a:spLocks noGrp="1"/>
          </p:cNvSpPr>
          <p:nvPr>
            <p:ph type="body" idx="1"/>
          </p:nvPr>
        </p:nvSpPr>
        <p:spPr>
          <a:xfrm>
            <a:off x="558000" y="2170160"/>
            <a:ext cx="5157787" cy="50302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200"/>
              <a:buNone/>
            </a:pPr>
            <a:r>
              <a:rPr lang="en-US" sz="2200" dirty="0" err="1"/>
              <a:t>Ziele</a:t>
            </a:r>
            <a:endParaRPr dirty="0"/>
          </a:p>
        </p:txBody>
      </p:sp>
      <p:sp>
        <p:nvSpPr>
          <p:cNvPr id="228" name="Google Shape;228;p6"/>
          <p:cNvSpPr txBox="1">
            <a:spLocks noGrp="1"/>
          </p:cNvSpPr>
          <p:nvPr>
            <p:ph type="body" idx="2"/>
          </p:nvPr>
        </p:nvSpPr>
        <p:spPr>
          <a:xfrm>
            <a:off x="558000" y="2754309"/>
            <a:ext cx="5937120" cy="4008158"/>
          </a:xfrm>
          <a:prstGeom prst="rect">
            <a:avLst/>
          </a:prstGeom>
          <a:noFill/>
          <a:ln>
            <a:noFill/>
          </a:ln>
        </p:spPr>
        <p:txBody>
          <a:bodyPr spcFirstLastPara="1" wrap="square" lIns="91425" tIns="45700" rIns="91425" bIns="45700" anchor="t" anchorCtr="0">
            <a:normAutofit/>
          </a:bodyPr>
          <a:lstStyle/>
          <a:p>
            <a:pPr marL="228600" indent="-228600">
              <a:spcAft>
                <a:spcPts val="600"/>
              </a:spcAft>
              <a:buSzPts val="2000"/>
            </a:pPr>
            <a:r>
              <a:rPr lang="de-DE" sz="2000" dirty="0"/>
              <a:t>Erkundung Ihrer Krankheitsgeschichten</a:t>
            </a:r>
          </a:p>
          <a:p>
            <a:pPr marL="228600" indent="-228600">
              <a:spcAft>
                <a:spcPts val="600"/>
              </a:spcAft>
              <a:buSzPts val="2000"/>
            </a:pPr>
            <a:r>
              <a:rPr lang="de-DE" sz="2000" dirty="0"/>
              <a:t>Vorstellung von Symptomen für gesundheitliche und psychische Probleme, die in der Migrantenbevölkerung häufiger vorkommen</a:t>
            </a:r>
          </a:p>
          <a:p>
            <a:pPr marL="228600" indent="-228600">
              <a:spcAft>
                <a:spcPts val="600"/>
              </a:spcAft>
              <a:buSzPts val="2000"/>
            </a:pPr>
            <a:r>
              <a:rPr lang="de-DE" sz="2000" dirty="0"/>
              <a:t>Identifizierung der Krankheiten anhand der Symptome und Vorschläge für spezifische (digitale) Maßnahmen</a:t>
            </a:r>
          </a:p>
        </p:txBody>
      </p:sp>
      <p:sp>
        <p:nvSpPr>
          <p:cNvPr id="229" name="Google Shape;229;p6"/>
          <p:cNvSpPr/>
          <p:nvPr/>
        </p:nvSpPr>
        <p:spPr>
          <a:xfrm>
            <a:off x="8030733" y="6581001"/>
            <a:ext cx="241171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u="sng" dirty="0" err="1">
                <a:solidFill>
                  <a:schemeClr val="accent4"/>
                </a:solidFill>
                <a:latin typeface="Calibri"/>
                <a:ea typeface="Calibri"/>
                <a:cs typeface="Calibri"/>
                <a:sym typeface="Calibri"/>
                <a:hlinkClick r:id="rId3"/>
              </a:rPr>
              <a:t>Quell</a:t>
            </a:r>
            <a:r>
              <a:rPr lang="en-US" sz="1200" b="0" i="0" u="sng" strike="noStrike" cap="none" dirty="0" err="1">
                <a:solidFill>
                  <a:schemeClr val="accent4"/>
                </a:solidFill>
                <a:latin typeface="Calibri"/>
                <a:ea typeface="Calibri"/>
                <a:cs typeface="Calibri"/>
                <a:sym typeface="Calibri"/>
                <a:hlinkClick r:id="rId3"/>
              </a:rPr>
              <a:t>e</a:t>
            </a:r>
            <a:r>
              <a:rPr lang="en-US" sz="1200" b="0" i="0" u="none" strike="noStrike" cap="none" dirty="0">
                <a:solidFill>
                  <a:schemeClr val="accent4"/>
                </a:solidFill>
                <a:latin typeface="Calibri"/>
                <a:ea typeface="Calibri"/>
                <a:cs typeface="Calibri"/>
                <a:sym typeface="Calibri"/>
              </a:rPr>
              <a:t> | </a:t>
            </a:r>
            <a:r>
              <a:rPr lang="en-US" sz="1200" b="0" i="0" u="sng" strike="noStrike" cap="none" dirty="0" err="1">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b="0" i="0" u="sng" strike="noStrike" cap="none" dirty="0">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a:t>
            </a:r>
            <a:r>
              <a:rPr lang="en-US" sz="1200" b="0" i="0" u="sng" strike="noStrike" cap="none" dirty="0" err="1">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Lizenz</a:t>
            </a:r>
            <a:endParaRPr sz="1200" b="0" i="0" u="none" strike="noStrike" cap="none" dirty="0">
              <a:solidFill>
                <a:schemeClr val="accent4"/>
              </a:solidFill>
              <a:latin typeface="Calibri"/>
              <a:ea typeface="Calibri"/>
              <a:cs typeface="Calibri"/>
              <a:sym typeface="Calibri"/>
            </a:endParaRPr>
          </a:p>
        </p:txBody>
      </p:sp>
      <p:pic>
        <p:nvPicPr>
          <p:cNvPr id="2052" name="Picture 4" descr="Elektrokardiogramm, Blutdruck, Ekg, Die Gesundhei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5120" y="2925454"/>
            <a:ext cx="4750587" cy="2375294"/>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267;p17">
            <a:extLst>
              <a:ext uri="{FF2B5EF4-FFF2-40B4-BE49-F238E27FC236}">
                <a16:creationId xmlns:a16="http://schemas.microsoft.com/office/drawing/2014/main" id="{F5B24B88-02D0-4CDA-A702-69E1ACFCF141}"/>
              </a:ext>
            </a:extLst>
          </p:cNvPr>
          <p:cNvSpPr/>
          <p:nvPr/>
        </p:nvSpPr>
        <p:spPr>
          <a:xfrm>
            <a:off x="11469624" y="1000854"/>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Calibri"/>
              <a:buNone/>
            </a:pPr>
            <a:r>
              <a:rPr lang="de-DE" sz="2400" b="0" i="0" u="none" strike="noStrike" cap="none" dirty="0">
                <a:solidFill>
                  <a:schemeClr val="bg1"/>
                </a:solidFill>
                <a:latin typeface="Calibri"/>
                <a:ea typeface="Calibri"/>
                <a:cs typeface="Calibri"/>
                <a:sym typeface="Calibri"/>
              </a:rPr>
              <a:t>2.1</a:t>
            </a:r>
            <a:endParaRPr sz="2400" b="0" i="0" u="none" strike="noStrike" cap="none" dirty="0">
              <a:solidFill>
                <a:schemeClr val="bg1"/>
              </a:solidFill>
              <a:latin typeface="Calibri"/>
              <a:ea typeface="Calibri"/>
              <a:cs typeface="Calibri"/>
              <a:sym typeface="Calibri"/>
            </a:endParaRPr>
          </a:p>
        </p:txBody>
      </p:sp>
      <p:sp>
        <p:nvSpPr>
          <p:cNvPr id="9" name="Google Shape;268;p17">
            <a:extLst>
              <a:ext uri="{FF2B5EF4-FFF2-40B4-BE49-F238E27FC236}">
                <a16:creationId xmlns:a16="http://schemas.microsoft.com/office/drawing/2014/main" id="{A346D406-DC9B-4221-8AB4-A48349DF3843}"/>
              </a:ext>
            </a:extLst>
          </p:cNvPr>
          <p:cNvSpPr/>
          <p:nvPr/>
        </p:nvSpPr>
        <p:spPr>
          <a:xfrm>
            <a:off x="11472235" y="1836675"/>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Calibri"/>
              <a:buNone/>
            </a:pPr>
            <a:r>
              <a:rPr lang="de-DE" sz="2400" dirty="0">
                <a:solidFill>
                  <a:schemeClr val="bg1"/>
                </a:solidFill>
                <a:latin typeface="Calibri"/>
                <a:cs typeface="Calibri"/>
                <a:sym typeface="Calibri"/>
              </a:rPr>
              <a:t>2.2</a:t>
            </a:r>
            <a:endParaRPr sz="2400" dirty="0">
              <a:solidFill>
                <a:schemeClr val="bg1"/>
              </a:solidFill>
              <a:latin typeface="Calibri"/>
              <a:cs typeface="Calibri"/>
              <a:sym typeface="Calibri"/>
            </a:endParaRPr>
          </a:p>
        </p:txBody>
      </p:sp>
      <p:sp>
        <p:nvSpPr>
          <p:cNvPr id="11" name="Google Shape;269;p17">
            <a:extLst>
              <a:ext uri="{FF2B5EF4-FFF2-40B4-BE49-F238E27FC236}">
                <a16:creationId xmlns:a16="http://schemas.microsoft.com/office/drawing/2014/main" id="{602F6ECA-4F1B-4A03-BADF-9BD4F18895F4}"/>
              </a:ext>
            </a:extLst>
          </p:cNvPr>
          <p:cNvSpPr/>
          <p:nvPr/>
        </p:nvSpPr>
        <p:spPr>
          <a:xfrm>
            <a:off x="11469570" y="2631442"/>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800"/>
              <a:buFont typeface="Calibri"/>
              <a:buNone/>
            </a:pPr>
            <a:r>
              <a:rPr lang="de-DE" sz="2800" dirty="0">
                <a:solidFill>
                  <a:srgbClr val="C00000"/>
                </a:solidFill>
                <a:latin typeface="Calibri"/>
                <a:cs typeface="Calibri"/>
                <a:sym typeface="Calibri"/>
              </a:rPr>
              <a:t>2.3</a:t>
            </a:r>
            <a:endParaRPr sz="2800" dirty="0">
              <a:solidFill>
                <a:srgbClr val="C00000"/>
              </a:solidFill>
              <a:latin typeface="Calibri"/>
              <a:cs typeface="Calibri"/>
              <a:sym typeface="Calibri"/>
            </a:endParaRPr>
          </a:p>
        </p:txBody>
      </p:sp>
      <p:sp>
        <p:nvSpPr>
          <p:cNvPr id="12" name="Google Shape;270;p17">
            <a:extLst>
              <a:ext uri="{FF2B5EF4-FFF2-40B4-BE49-F238E27FC236}">
                <a16:creationId xmlns:a16="http://schemas.microsoft.com/office/drawing/2014/main" id="{A1E5C16E-959C-4039-BB07-5F64C775B553}"/>
              </a:ext>
            </a:extLst>
          </p:cNvPr>
          <p:cNvSpPr/>
          <p:nvPr/>
        </p:nvSpPr>
        <p:spPr>
          <a:xfrm>
            <a:off x="11469624" y="3499898"/>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Calibri"/>
              <a:buNone/>
            </a:pPr>
            <a:r>
              <a:rPr lang="de-DE" sz="2400" dirty="0">
                <a:solidFill>
                  <a:schemeClr val="lt1"/>
                </a:solidFill>
                <a:latin typeface="Calibri"/>
                <a:ea typeface="Calibri"/>
                <a:cs typeface="Calibri"/>
                <a:sym typeface="Calibri"/>
              </a:rPr>
              <a:t>2</a:t>
            </a:r>
            <a:r>
              <a:rPr lang="de-DE" sz="2400" b="0" i="0" u="none" strike="noStrike" cap="none" dirty="0">
                <a:solidFill>
                  <a:schemeClr val="lt1"/>
                </a:solidFill>
                <a:latin typeface="Calibri"/>
                <a:ea typeface="Calibri"/>
                <a:cs typeface="Calibri"/>
                <a:sym typeface="Calibri"/>
              </a:rPr>
              <a:t>.4</a:t>
            </a:r>
            <a:endParaRPr sz="24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838203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lgn="just">
              <a:lnSpc>
                <a:spcPct val="150000"/>
              </a:lnSpc>
              <a:spcBef>
                <a:spcPts val="600"/>
              </a:spcBef>
              <a:spcAft>
                <a:spcPts val="600"/>
              </a:spcAft>
              <a:buClr>
                <a:schemeClr val="dk1"/>
              </a:buClr>
              <a:buSzPts val="990"/>
            </a:pPr>
            <a:r>
              <a:rPr lang="en-US" dirty="0" err="1"/>
              <a:t>Erkundung</a:t>
            </a:r>
            <a:r>
              <a:rPr lang="en-US" dirty="0"/>
              <a:t> </a:t>
            </a:r>
            <a:r>
              <a:rPr lang="en-US" dirty="0" err="1"/>
              <a:t>Ihrer</a:t>
            </a:r>
            <a:r>
              <a:rPr lang="en-US" dirty="0"/>
              <a:t> </a:t>
            </a:r>
            <a:r>
              <a:rPr lang="en-US" dirty="0" err="1"/>
              <a:t>Krankheitsgeschichte</a:t>
            </a:r>
            <a:endParaRPr dirty="0"/>
          </a:p>
        </p:txBody>
      </p:sp>
      <p:sp>
        <p:nvSpPr>
          <p:cNvPr id="228" name="Google Shape;228;p6"/>
          <p:cNvSpPr txBox="1">
            <a:spLocks noGrp="1"/>
          </p:cNvSpPr>
          <p:nvPr>
            <p:ph type="body" idx="1"/>
          </p:nvPr>
        </p:nvSpPr>
        <p:spPr>
          <a:xfrm>
            <a:off x="557998" y="1799999"/>
            <a:ext cx="6890551" cy="4865977"/>
          </a:xfrm>
          <a:prstGeom prst="rect">
            <a:avLst/>
          </a:prstGeom>
          <a:noFill/>
          <a:ln>
            <a:noFill/>
          </a:ln>
        </p:spPr>
        <p:txBody>
          <a:bodyPr spcFirstLastPara="1" wrap="square" lIns="91425" tIns="45700" rIns="91425" bIns="45700" anchor="t" anchorCtr="0">
            <a:normAutofit/>
          </a:bodyPr>
          <a:lstStyle/>
          <a:p>
            <a:pPr marL="0" lvl="0" indent="0">
              <a:spcAft>
                <a:spcPts val="600"/>
              </a:spcAft>
              <a:buSzPts val="2000"/>
              <a:buNone/>
            </a:pPr>
            <a:r>
              <a:rPr lang="de-DE" sz="2000" dirty="0"/>
              <a:t>Die Wahrnehmung von Krankheit und der Umgang mit ihr können je nach kulturellem Hintergrund sehr unterschiedlich sein. Krankheitssymptome werden unterschiedlich interpretiert und auch der Zeitpunkt, ab dem medizinische Hilfe benötigt wird, kann variieren. Die Einschätzung, wann Hausmittel ausreichen und wann ein Arzt aufgesucht werden sollte, kann kulturell unterschiedlich sein. </a:t>
            </a:r>
          </a:p>
          <a:p>
            <a:pPr marL="0" lvl="0" indent="0">
              <a:spcAft>
                <a:spcPts val="600"/>
              </a:spcAft>
              <a:buSzPts val="2000"/>
              <a:buNone/>
            </a:pPr>
            <a:r>
              <a:rPr lang="de-DE" sz="2000" dirty="0"/>
              <a:t>Auch die Kommunikation über Krankheiten ist unterschiedlich: Es gibt Krankheiten, die man mit Freunden teilt, und andere, die als Tabu behandelt werden. Selbst der Genesungsprozess unterliegt unterschiedlichen Merkmalen: Zieht sich ein Kranker aus dem Familienleben zurück oder spielt die Familie eine Rolle bei der Genesung? Welche Rolle spielt die digitale Hilfe und wie wird sie genutzt?</a:t>
            </a:r>
          </a:p>
          <a:p>
            <a:pPr marL="0" lvl="0" indent="0">
              <a:spcAft>
                <a:spcPts val="600"/>
              </a:spcAft>
              <a:buSzPts val="2000"/>
              <a:buNone/>
            </a:pPr>
            <a:endParaRPr sz="2000" dirty="0"/>
          </a:p>
        </p:txBody>
      </p:sp>
      <p:sp>
        <p:nvSpPr>
          <p:cNvPr id="229" name="Google Shape;229;p6"/>
          <p:cNvSpPr/>
          <p:nvPr/>
        </p:nvSpPr>
        <p:spPr>
          <a:xfrm>
            <a:off x="9470571" y="6388977"/>
            <a:ext cx="241171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u="sng" dirty="0" err="1">
                <a:solidFill>
                  <a:schemeClr val="accent4"/>
                </a:solidFill>
                <a:latin typeface="Calibri"/>
                <a:ea typeface="Calibri"/>
                <a:cs typeface="Calibri"/>
                <a:sym typeface="Calibri"/>
                <a:hlinkClick r:id="rId3"/>
              </a:rPr>
              <a:t>Quell</a:t>
            </a:r>
            <a:r>
              <a:rPr lang="en-US" sz="1200" b="0" i="0" u="sng" strike="noStrike" cap="none" dirty="0" err="1">
                <a:solidFill>
                  <a:schemeClr val="accent4"/>
                </a:solidFill>
                <a:latin typeface="Calibri"/>
                <a:ea typeface="Calibri"/>
                <a:cs typeface="Calibri"/>
                <a:sym typeface="Calibri"/>
                <a:hlinkClick r:id="rId3"/>
              </a:rPr>
              <a:t>e</a:t>
            </a:r>
            <a:r>
              <a:rPr lang="en-US" sz="1200" b="0" i="0" u="none" strike="noStrike" cap="none" dirty="0">
                <a:solidFill>
                  <a:schemeClr val="accent4"/>
                </a:solidFill>
                <a:latin typeface="Calibri"/>
                <a:ea typeface="Calibri"/>
                <a:cs typeface="Calibri"/>
                <a:sym typeface="Calibri"/>
              </a:rPr>
              <a:t> | </a:t>
            </a:r>
            <a:r>
              <a:rPr lang="en-US" sz="1200" b="0" i="0" u="sng" strike="noStrike" cap="none" dirty="0" err="1">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b="0" i="0" u="sng" strike="noStrike" cap="none" dirty="0">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a:t>
            </a:r>
            <a:r>
              <a:rPr lang="en-US" sz="1200" b="0" i="0" u="sng" strike="noStrike" cap="none" dirty="0" err="1">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Lizenz</a:t>
            </a:r>
            <a:endParaRPr sz="1200" b="0" i="0" u="none" strike="noStrike" cap="none" dirty="0">
              <a:solidFill>
                <a:schemeClr val="accent4"/>
              </a:solidFill>
              <a:latin typeface="Calibri"/>
              <a:ea typeface="Calibri"/>
              <a:cs typeface="Calibri"/>
              <a:sym typeface="Calibri"/>
            </a:endParaRPr>
          </a:p>
        </p:txBody>
      </p:sp>
      <p:pic>
        <p:nvPicPr>
          <p:cNvPr id="5122" name="Picture 2" descr="Blutdruck, Ekg, Die Gesundheit, Herz, Symbol, Leb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2460" y="2569688"/>
            <a:ext cx="4086130" cy="2043065"/>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171;p8">
            <a:extLst>
              <a:ext uri="{FF2B5EF4-FFF2-40B4-BE49-F238E27FC236}">
                <a16:creationId xmlns:a16="http://schemas.microsoft.com/office/drawing/2014/main" id="{35251B6D-7C55-45E9-B2FF-D363F2410039}"/>
              </a:ext>
            </a:extLst>
          </p:cNvPr>
          <p:cNvSpPr/>
          <p:nvPr/>
        </p:nvSpPr>
        <p:spPr>
          <a:xfrm>
            <a:off x="7639050" y="-7472"/>
            <a:ext cx="4552950"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.3 </a:t>
            </a:r>
            <a:r>
              <a:rPr lang="en-US" sz="1800" b="0" i="0" u="none" strike="noStrike" cap="none" dirty="0" err="1">
                <a:solidFill>
                  <a:schemeClr val="lt1"/>
                </a:solidFill>
                <a:latin typeface="Calibri"/>
                <a:ea typeface="Calibri"/>
                <a:cs typeface="Calibri"/>
                <a:sym typeface="Calibri"/>
              </a:rPr>
              <a:t>Erkundung</a:t>
            </a:r>
            <a:r>
              <a:rPr lang="en-US" sz="1800" b="0" i="0" u="none" strike="noStrike" cap="none" dirty="0">
                <a:solidFill>
                  <a:schemeClr val="lt1"/>
                </a:solidFill>
                <a:latin typeface="Calibri"/>
                <a:ea typeface="Calibri"/>
                <a:cs typeface="Calibri"/>
                <a:sym typeface="Calibri"/>
              </a:rPr>
              <a:t> der </a:t>
            </a:r>
            <a:r>
              <a:rPr lang="en-US" sz="1800" b="0" i="0" u="none" strike="noStrike" cap="none" dirty="0" err="1">
                <a:solidFill>
                  <a:schemeClr val="lt1"/>
                </a:solidFill>
                <a:latin typeface="Calibri"/>
                <a:ea typeface="Calibri"/>
                <a:cs typeface="Calibri"/>
                <a:sym typeface="Calibri"/>
              </a:rPr>
              <a:t>physischen</a:t>
            </a:r>
            <a:r>
              <a:rPr lang="en-US" sz="1800" b="0" i="0" u="none" strike="noStrike" cap="none" dirty="0">
                <a:solidFill>
                  <a:schemeClr val="lt1"/>
                </a:solidFill>
                <a:latin typeface="Calibri"/>
                <a:ea typeface="Calibri"/>
                <a:cs typeface="Calibri"/>
                <a:sym typeface="Calibri"/>
              </a:rPr>
              <a:t> und </a:t>
            </a:r>
            <a:r>
              <a:rPr lang="en-US" sz="1800" b="0" i="0" u="none" strike="noStrike" cap="none" dirty="0" err="1">
                <a:solidFill>
                  <a:schemeClr val="lt1"/>
                </a:solidFill>
                <a:latin typeface="Calibri"/>
                <a:ea typeface="Calibri"/>
                <a:cs typeface="Calibri"/>
                <a:sym typeface="Calibri"/>
              </a:rPr>
              <a:t>psychischen</a:t>
            </a:r>
            <a:r>
              <a:rPr lang="en-US" sz="1800" b="0" i="0" u="none" strike="noStrike" cap="none" dirty="0">
                <a:solidFill>
                  <a:schemeClr val="lt1"/>
                </a:solidFill>
                <a:latin typeface="Calibri"/>
                <a:ea typeface="Calibri"/>
                <a:cs typeface="Calibri"/>
                <a:sym typeface="Calibri"/>
              </a:rPr>
              <a:t> </a:t>
            </a:r>
            <a:r>
              <a:rPr lang="en-US" sz="1800" b="0" i="0" u="none" strike="noStrike" cap="none" dirty="0" err="1">
                <a:solidFill>
                  <a:schemeClr val="lt1"/>
                </a:solidFill>
                <a:latin typeface="Calibri"/>
                <a:ea typeface="Calibri"/>
                <a:cs typeface="Calibri"/>
                <a:sym typeface="Calibri"/>
              </a:rPr>
              <a:t>Gesundheit</a:t>
            </a:r>
            <a:r>
              <a:rPr lang="en-US" sz="1800" b="0" i="0" u="none" strike="noStrike" cap="none" dirty="0">
                <a:solidFill>
                  <a:schemeClr val="lt1"/>
                </a:solidFill>
                <a:latin typeface="Calibri"/>
                <a:ea typeface="Calibri"/>
                <a:cs typeface="Calibri"/>
                <a:sym typeface="Calibri"/>
              </a:rPr>
              <a:t> von Migrant*</a:t>
            </a:r>
            <a:r>
              <a:rPr lang="en-US" sz="1800" b="0" i="0" u="none" strike="noStrike" cap="none" dirty="0" err="1">
                <a:solidFill>
                  <a:schemeClr val="lt1"/>
                </a:solidFill>
                <a:latin typeface="Calibri"/>
                <a:ea typeface="Calibri"/>
                <a:cs typeface="Calibri"/>
                <a:sym typeface="Calibri"/>
              </a:rPr>
              <a:t>innen</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826429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228600" lvl="0" indent="-228600">
              <a:buSzPts val="2000"/>
            </a:pPr>
            <a:r>
              <a:rPr lang="de-DE" dirty="0"/>
              <a:t>Symptome, die in der Migrationsbevölkerung häufiger vorkommen</a:t>
            </a:r>
            <a:endParaRPr lang="en-US" dirty="0"/>
          </a:p>
        </p:txBody>
      </p:sp>
      <p:sp>
        <p:nvSpPr>
          <p:cNvPr id="228" name="Google Shape;228;p6"/>
          <p:cNvSpPr txBox="1">
            <a:spLocks noGrp="1"/>
          </p:cNvSpPr>
          <p:nvPr>
            <p:ph type="body" idx="1"/>
          </p:nvPr>
        </p:nvSpPr>
        <p:spPr>
          <a:xfrm>
            <a:off x="557999" y="2369242"/>
            <a:ext cx="5852132" cy="4296734"/>
          </a:xfrm>
          <a:prstGeom prst="rect">
            <a:avLst/>
          </a:prstGeom>
          <a:noFill/>
          <a:ln>
            <a:noFill/>
          </a:ln>
        </p:spPr>
        <p:txBody>
          <a:bodyPr spcFirstLastPara="1" wrap="square" lIns="91425" tIns="45700" rIns="91425" bIns="45700" anchor="t" anchorCtr="0">
            <a:normAutofit lnSpcReduction="10000"/>
          </a:bodyPr>
          <a:lstStyle/>
          <a:p>
            <a:pPr marL="0" lvl="0" indent="0">
              <a:spcAft>
                <a:spcPts val="600"/>
              </a:spcAft>
              <a:buSzPts val="2000"/>
              <a:buNone/>
            </a:pPr>
            <a:r>
              <a:rPr lang="de-DE" sz="2000" dirty="0"/>
              <a:t>Es gibt eine Reihe von Krankheiten, die in Migrantenpopulationen häufiger auftreten.  Dazu gehören laut einer WHO-Studie vor allem Infektionskrankheiten wie Tuberkulose, HIV-Infektionen und virale Hepatitis, Atemwegserkrankungen und durch Vektoren übertragene Krankheiten.</a:t>
            </a:r>
          </a:p>
          <a:p>
            <a:pPr marL="0" lvl="0" indent="0">
              <a:spcAft>
                <a:spcPts val="600"/>
              </a:spcAft>
              <a:buSzPts val="2000"/>
              <a:buNone/>
            </a:pPr>
            <a:r>
              <a:rPr lang="de-DE" sz="2000" dirty="0"/>
              <a:t>Auch die folgenden nicht übertragbaren Krankheiten werden überproportional häufig beobachtet: Herz-Kreislauf-Erkrankungen, Diabetes, Krebs und chronische Lungenerkrankungen, von denen viele eine kontinuierliche Versorgung über einen langen Zeitraum, oft ein Leben lang, erfordern.</a:t>
            </a:r>
          </a:p>
        </p:txBody>
      </p:sp>
      <p:sp>
        <p:nvSpPr>
          <p:cNvPr id="229" name="Google Shape;229;p6"/>
          <p:cNvSpPr/>
          <p:nvPr/>
        </p:nvSpPr>
        <p:spPr>
          <a:xfrm>
            <a:off x="8372475" y="6204352"/>
            <a:ext cx="3557439" cy="276959"/>
          </a:xfrm>
          <a:prstGeom prst="rect">
            <a:avLst/>
          </a:prstGeom>
          <a:noFill/>
          <a:ln>
            <a:noFill/>
          </a:ln>
        </p:spPr>
        <p:txBody>
          <a:bodyPr spcFirstLastPara="1" wrap="square" lIns="91425" tIns="45700" rIns="91425" bIns="45700" anchor="t" anchorCtr="0">
            <a:spAutoFit/>
          </a:bodyPr>
          <a:lstStyle/>
          <a:p>
            <a:pPr lvl="0" algn="r">
              <a:buSzPts val="1200"/>
            </a:pPr>
            <a:r>
              <a:rPr lang="en-US" sz="1200" u="sng" dirty="0" err="1">
                <a:solidFill>
                  <a:schemeClr val="accent4"/>
                </a:solidFill>
                <a:latin typeface="Calibri"/>
                <a:ea typeface="Calibri"/>
                <a:cs typeface="Calibri"/>
                <a:sym typeface="Calibri"/>
                <a:hlinkClick r:id="rId3"/>
              </a:rPr>
              <a:t>Quelle</a:t>
            </a:r>
            <a:endParaRPr sz="1200" b="0" i="0" u="none" strike="noStrike" cap="none" dirty="0">
              <a:solidFill>
                <a:schemeClr val="accent4"/>
              </a:solidFill>
              <a:latin typeface="Calibri"/>
              <a:ea typeface="Calibri"/>
              <a:cs typeface="Calibri"/>
              <a:sym typeface="Calibri"/>
            </a:endParaRPr>
          </a:p>
        </p:txBody>
      </p:sp>
      <p:pic>
        <p:nvPicPr>
          <p:cNvPr id="3" name="Grafik 2"/>
          <p:cNvPicPr>
            <a:picLocks noChangeAspect="1"/>
          </p:cNvPicPr>
          <p:nvPr/>
        </p:nvPicPr>
        <p:blipFill>
          <a:blip r:embed="rId4"/>
          <a:stretch>
            <a:fillRect/>
          </a:stretch>
        </p:blipFill>
        <p:spPr>
          <a:xfrm>
            <a:off x="6994822" y="2416423"/>
            <a:ext cx="4839842" cy="2479265"/>
          </a:xfrm>
          <a:prstGeom prst="rect">
            <a:avLst/>
          </a:prstGeom>
          <a:ln>
            <a:solidFill>
              <a:schemeClr val="tx1"/>
            </a:solidFill>
          </a:ln>
        </p:spPr>
      </p:pic>
      <p:sp>
        <p:nvSpPr>
          <p:cNvPr id="8" name="Google Shape;171;p8">
            <a:extLst>
              <a:ext uri="{FF2B5EF4-FFF2-40B4-BE49-F238E27FC236}">
                <a16:creationId xmlns:a16="http://schemas.microsoft.com/office/drawing/2014/main" id="{35251B6D-7C55-45E9-B2FF-D363F2410039}"/>
              </a:ext>
            </a:extLst>
          </p:cNvPr>
          <p:cNvSpPr/>
          <p:nvPr/>
        </p:nvSpPr>
        <p:spPr>
          <a:xfrm>
            <a:off x="7639050" y="-7472"/>
            <a:ext cx="4552950"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.3 </a:t>
            </a:r>
            <a:r>
              <a:rPr lang="en-US" sz="1800" b="0" i="0" u="none" strike="noStrike" cap="none" dirty="0" err="1">
                <a:solidFill>
                  <a:schemeClr val="lt1"/>
                </a:solidFill>
                <a:latin typeface="Calibri"/>
                <a:ea typeface="Calibri"/>
                <a:cs typeface="Calibri"/>
                <a:sym typeface="Calibri"/>
              </a:rPr>
              <a:t>Erkundung</a:t>
            </a:r>
            <a:r>
              <a:rPr lang="en-US" sz="1800" b="0" i="0" u="none" strike="noStrike" cap="none" dirty="0">
                <a:solidFill>
                  <a:schemeClr val="lt1"/>
                </a:solidFill>
                <a:latin typeface="Calibri"/>
                <a:ea typeface="Calibri"/>
                <a:cs typeface="Calibri"/>
                <a:sym typeface="Calibri"/>
              </a:rPr>
              <a:t> der </a:t>
            </a:r>
            <a:r>
              <a:rPr lang="en-US" sz="1800" b="0" i="0" u="none" strike="noStrike" cap="none" dirty="0" err="1">
                <a:solidFill>
                  <a:schemeClr val="lt1"/>
                </a:solidFill>
                <a:latin typeface="Calibri"/>
                <a:ea typeface="Calibri"/>
                <a:cs typeface="Calibri"/>
                <a:sym typeface="Calibri"/>
              </a:rPr>
              <a:t>physischen</a:t>
            </a:r>
            <a:r>
              <a:rPr lang="en-US" sz="1800" b="0" i="0" u="none" strike="noStrike" cap="none" dirty="0">
                <a:solidFill>
                  <a:schemeClr val="lt1"/>
                </a:solidFill>
                <a:latin typeface="Calibri"/>
                <a:ea typeface="Calibri"/>
                <a:cs typeface="Calibri"/>
                <a:sym typeface="Calibri"/>
              </a:rPr>
              <a:t> und </a:t>
            </a:r>
            <a:r>
              <a:rPr lang="en-US" sz="1800" b="0" i="0" u="none" strike="noStrike" cap="none" dirty="0" err="1">
                <a:solidFill>
                  <a:schemeClr val="lt1"/>
                </a:solidFill>
                <a:latin typeface="Calibri"/>
                <a:ea typeface="Calibri"/>
                <a:cs typeface="Calibri"/>
                <a:sym typeface="Calibri"/>
              </a:rPr>
              <a:t>psychischen</a:t>
            </a:r>
            <a:r>
              <a:rPr lang="en-US" sz="1800" b="0" i="0" u="none" strike="noStrike" cap="none" dirty="0">
                <a:solidFill>
                  <a:schemeClr val="lt1"/>
                </a:solidFill>
                <a:latin typeface="Calibri"/>
                <a:ea typeface="Calibri"/>
                <a:cs typeface="Calibri"/>
                <a:sym typeface="Calibri"/>
              </a:rPr>
              <a:t> </a:t>
            </a:r>
            <a:r>
              <a:rPr lang="en-US" sz="1800" b="0" i="0" u="none" strike="noStrike" cap="none" dirty="0" err="1">
                <a:solidFill>
                  <a:schemeClr val="lt1"/>
                </a:solidFill>
                <a:latin typeface="Calibri"/>
                <a:ea typeface="Calibri"/>
                <a:cs typeface="Calibri"/>
                <a:sym typeface="Calibri"/>
              </a:rPr>
              <a:t>Gesundheit</a:t>
            </a:r>
            <a:r>
              <a:rPr lang="en-US" sz="1800" b="0" i="0" u="none" strike="noStrike" cap="none" dirty="0">
                <a:solidFill>
                  <a:schemeClr val="lt1"/>
                </a:solidFill>
                <a:latin typeface="Calibri"/>
                <a:ea typeface="Calibri"/>
                <a:cs typeface="Calibri"/>
                <a:sym typeface="Calibri"/>
              </a:rPr>
              <a:t> von Migrant*</a:t>
            </a:r>
            <a:r>
              <a:rPr lang="en-US" sz="1800" b="0" i="0" u="none" strike="noStrike" cap="none" dirty="0" err="1">
                <a:solidFill>
                  <a:schemeClr val="lt1"/>
                </a:solidFill>
                <a:latin typeface="Calibri"/>
                <a:ea typeface="Calibri"/>
                <a:cs typeface="Calibri"/>
                <a:sym typeface="Calibri"/>
              </a:rPr>
              <a:t>innen</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061541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grpSp>
        <p:nvGrpSpPr>
          <p:cNvPr id="88" name="Google Shape;88;p2"/>
          <p:cNvGrpSpPr/>
          <p:nvPr/>
        </p:nvGrpSpPr>
        <p:grpSpPr>
          <a:xfrm>
            <a:off x="9587789" y="3777625"/>
            <a:ext cx="2245582" cy="2759937"/>
            <a:chOff x="7061107" y="2775080"/>
            <a:chExt cx="2245582" cy="2759937"/>
          </a:xfrm>
        </p:grpSpPr>
        <p:pic>
          <p:nvPicPr>
            <p:cNvPr id="89" name="Google Shape;89;p2"/>
            <p:cNvPicPr preferRelativeResize="0"/>
            <p:nvPr/>
          </p:nvPicPr>
          <p:blipFill rotWithShape="1">
            <a:blip r:embed="rId3">
              <a:alphaModFix/>
            </a:blip>
            <a:srcRect/>
            <a:stretch/>
          </p:blipFill>
          <p:spPr>
            <a:xfrm>
              <a:off x="7148063" y="2775080"/>
              <a:ext cx="1962150" cy="2162175"/>
            </a:xfrm>
            <a:prstGeom prst="rect">
              <a:avLst/>
            </a:prstGeom>
            <a:noFill/>
            <a:ln>
              <a:noFill/>
            </a:ln>
          </p:spPr>
        </p:pic>
        <p:sp>
          <p:nvSpPr>
            <p:cNvPr id="90" name="Google Shape;90;p2"/>
            <p:cNvSpPr txBox="1"/>
            <p:nvPr/>
          </p:nvSpPr>
          <p:spPr>
            <a:xfrm>
              <a:off x="7061107" y="4981019"/>
              <a:ext cx="2245582"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203864"/>
                  </a:solidFill>
                  <a:latin typeface="Roboto"/>
                  <a:ea typeface="Roboto"/>
                  <a:cs typeface="Roboto"/>
                  <a:sym typeface="Roboto"/>
                </a:rPr>
                <a:t>AKADIMAIKO DIADIKTYO (GUnet)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414042"/>
                  </a:solidFill>
                  <a:latin typeface="Roboto"/>
                  <a:ea typeface="Roboto"/>
                  <a:cs typeface="Roboto"/>
                  <a:sym typeface="Roboto"/>
                </a:rPr>
                <a:t>ATHENS, GREECE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sng" strike="noStrike" cap="none">
                  <a:solidFill>
                    <a:srgbClr val="D71920"/>
                  </a:solidFill>
                  <a:latin typeface="Roboto"/>
                  <a:ea typeface="Roboto"/>
                  <a:cs typeface="Roboto"/>
                  <a:sym typeface="Roboto"/>
                  <a:hlinkClick r:id="rId4">
                    <a:extLst>
                      <a:ext uri="{A12FA001-AC4F-418D-AE19-62706E023703}">
                        <ahyp:hlinkClr xmlns:ahyp="http://schemas.microsoft.com/office/drawing/2018/hyperlinkcolor" val="tx"/>
                      </a:ext>
                    </a:extLst>
                  </a:hlinkClick>
                </a:rPr>
                <a:t>www.gunet.gr</a:t>
              </a:r>
              <a:endParaRPr sz="1000" b="0" i="0" u="none" strike="noStrike" cap="none">
                <a:solidFill>
                  <a:srgbClr val="414042"/>
                </a:solidFill>
                <a:latin typeface="Roboto"/>
                <a:ea typeface="Roboto"/>
                <a:cs typeface="Roboto"/>
                <a:sym typeface="Roboto"/>
              </a:endParaRPr>
            </a:p>
          </p:txBody>
        </p:sp>
      </p:grpSp>
      <p:sp>
        <p:nvSpPr>
          <p:cNvPr id="91" name="Google Shape;91;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03864"/>
              </a:buClr>
              <a:buSzPts val="4800"/>
              <a:buFont typeface="Calibri"/>
              <a:buNone/>
            </a:pPr>
            <a:r>
              <a:rPr lang="en-US" sz="4800" b="1" dirty="0" err="1">
                <a:solidFill>
                  <a:srgbClr val="203864"/>
                </a:solidFill>
                <a:latin typeface="Calibri"/>
                <a:ea typeface="Calibri"/>
                <a:cs typeface="Calibri"/>
                <a:sym typeface="Calibri"/>
              </a:rPr>
              <a:t>Partnerschaft</a:t>
            </a:r>
            <a:endParaRPr sz="4800" b="1" dirty="0">
              <a:solidFill>
                <a:srgbClr val="203864"/>
              </a:solidFill>
              <a:latin typeface="Calibri"/>
              <a:ea typeface="Calibri"/>
              <a:cs typeface="Calibri"/>
              <a:sym typeface="Calibri"/>
            </a:endParaRPr>
          </a:p>
        </p:txBody>
      </p:sp>
      <p:grpSp>
        <p:nvGrpSpPr>
          <p:cNvPr id="92" name="Google Shape;92;p2"/>
          <p:cNvGrpSpPr/>
          <p:nvPr/>
        </p:nvGrpSpPr>
        <p:grpSpPr>
          <a:xfrm>
            <a:off x="-583724" y="2027730"/>
            <a:ext cx="6096000" cy="1677637"/>
            <a:chOff x="-1066801" y="1523553"/>
            <a:chExt cx="6096000" cy="1677637"/>
          </a:xfrm>
        </p:grpSpPr>
        <p:pic>
          <p:nvPicPr>
            <p:cNvPr id="93" name="Google Shape;93;p2"/>
            <p:cNvPicPr preferRelativeResize="0"/>
            <p:nvPr/>
          </p:nvPicPr>
          <p:blipFill rotWithShape="1">
            <a:blip r:embed="rId5">
              <a:alphaModFix/>
            </a:blip>
            <a:srcRect/>
            <a:stretch/>
          </p:blipFill>
          <p:spPr>
            <a:xfrm>
              <a:off x="1256678" y="1523553"/>
              <a:ext cx="1449043" cy="997191"/>
            </a:xfrm>
            <a:prstGeom prst="rect">
              <a:avLst/>
            </a:prstGeom>
            <a:noFill/>
            <a:ln>
              <a:noFill/>
            </a:ln>
          </p:spPr>
        </p:pic>
        <p:sp>
          <p:nvSpPr>
            <p:cNvPr id="94" name="Google Shape;94;p2"/>
            <p:cNvSpPr txBox="1"/>
            <p:nvPr/>
          </p:nvSpPr>
          <p:spPr>
            <a:xfrm>
              <a:off x="-1066801" y="2462526"/>
              <a:ext cx="6096000"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rgbClr val="203864"/>
                  </a:solidFill>
                  <a:latin typeface="Roboto"/>
                  <a:ea typeface="Roboto"/>
                  <a:cs typeface="Roboto"/>
                  <a:sym typeface="Roboto"/>
                </a:rPr>
                <a:t>WESTFALISCHE </a:t>
              </a:r>
              <a:r>
                <a:rPr lang="en-US" sz="1000" b="0" i="0" u="none" strike="noStrike" cap="none">
                  <a:solidFill>
                    <a:srgbClr val="203864"/>
                  </a:solidFill>
                  <a:latin typeface="Roboto"/>
                  <a:ea typeface="Roboto"/>
                  <a:cs typeface="Roboto"/>
                  <a:sym typeface="Roboto"/>
                </a:rPr>
                <a:t>HOCHSCHULE</a:t>
              </a:r>
              <a:r>
                <a:rPr lang="en-US" sz="1050" b="0" i="0" u="none" strike="noStrike" cap="none">
                  <a:solidFill>
                    <a:srgbClr val="203864"/>
                  </a:solidFill>
                  <a:latin typeface="Roboto"/>
                  <a:ea typeface="Roboto"/>
                  <a:cs typeface="Roboto"/>
                  <a:sym typeface="Roboto"/>
                </a:rPr>
                <a:t> GELSENKIRCHEN,</a:t>
              </a:r>
              <a:br>
                <a:rPr lang="en-US" sz="1050" b="0" i="0" u="none" strike="noStrike" cap="none">
                  <a:solidFill>
                    <a:srgbClr val="203864"/>
                  </a:solidFill>
                  <a:latin typeface="Roboto"/>
                  <a:ea typeface="Roboto"/>
                  <a:cs typeface="Roboto"/>
                  <a:sym typeface="Roboto"/>
                </a:rPr>
              </a:br>
              <a:r>
                <a:rPr lang="en-US" sz="1050" b="0" i="0" u="none" strike="noStrike" cap="none">
                  <a:solidFill>
                    <a:srgbClr val="203864"/>
                  </a:solidFill>
                  <a:latin typeface="Roboto"/>
                  <a:ea typeface="Roboto"/>
                  <a:cs typeface="Roboto"/>
                  <a:sym typeface="Roboto"/>
                </a:rPr>
                <a:t>BOCHOLT, RECKLINGHAUSEN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rgbClr val="414042"/>
                  </a:solidFill>
                  <a:latin typeface="Roboto"/>
                  <a:ea typeface="Roboto"/>
                  <a:cs typeface="Roboto"/>
                  <a:sym typeface="Roboto"/>
                </a:rPr>
                <a:t>GELSENKIRCHEN, GERMANY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n-US" sz="1050" b="0" i="0" u="sng" strike="noStrike" cap="none">
                  <a:solidFill>
                    <a:srgbClr val="D71920"/>
                  </a:solidFill>
                  <a:latin typeface="Roboto"/>
                  <a:ea typeface="Roboto"/>
                  <a:cs typeface="Roboto"/>
                  <a:sym typeface="Roboto"/>
                  <a:hlinkClick r:id="rId6">
                    <a:extLst>
                      <a:ext uri="{A12FA001-AC4F-418D-AE19-62706E023703}">
                        <ahyp:hlinkClr xmlns:ahyp="http://schemas.microsoft.com/office/drawing/2018/hyperlinkcolor" val="tx"/>
                      </a:ext>
                    </a:extLst>
                  </a:hlinkClick>
                </a:rPr>
                <a:t>www.w-hs.de</a:t>
              </a:r>
              <a:endParaRPr sz="1050" b="0" i="0" u="none" strike="noStrike" cap="none">
                <a:solidFill>
                  <a:srgbClr val="414042"/>
                </a:solidFill>
                <a:latin typeface="Roboto"/>
                <a:ea typeface="Roboto"/>
                <a:cs typeface="Roboto"/>
                <a:sym typeface="Roboto"/>
              </a:endParaRPr>
            </a:p>
          </p:txBody>
        </p:sp>
      </p:grpSp>
      <p:grpSp>
        <p:nvGrpSpPr>
          <p:cNvPr id="95" name="Google Shape;95;p2"/>
          <p:cNvGrpSpPr/>
          <p:nvPr/>
        </p:nvGrpSpPr>
        <p:grpSpPr>
          <a:xfrm>
            <a:off x="4111945" y="4542257"/>
            <a:ext cx="6629400" cy="1738414"/>
            <a:chOff x="2579204" y="1882706"/>
            <a:chExt cx="6629400" cy="1738414"/>
          </a:xfrm>
        </p:grpSpPr>
        <p:pic>
          <p:nvPicPr>
            <p:cNvPr id="96" name="Google Shape;96;p2"/>
            <p:cNvPicPr preferRelativeResize="0"/>
            <p:nvPr/>
          </p:nvPicPr>
          <p:blipFill rotWithShape="1">
            <a:blip r:embed="rId7">
              <a:alphaModFix/>
            </a:blip>
            <a:srcRect/>
            <a:stretch/>
          </p:blipFill>
          <p:spPr>
            <a:xfrm>
              <a:off x="4627079" y="1882706"/>
              <a:ext cx="2533650" cy="1047750"/>
            </a:xfrm>
            <a:prstGeom prst="rect">
              <a:avLst/>
            </a:prstGeom>
            <a:noFill/>
            <a:ln>
              <a:noFill/>
            </a:ln>
          </p:spPr>
        </p:pic>
        <p:sp>
          <p:nvSpPr>
            <p:cNvPr id="97" name="Google Shape;97;p2"/>
            <p:cNvSpPr txBox="1"/>
            <p:nvPr/>
          </p:nvSpPr>
          <p:spPr>
            <a:xfrm>
              <a:off x="2579204" y="2913234"/>
              <a:ext cx="6629400"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203864"/>
                  </a:solidFill>
                  <a:latin typeface="Roboto"/>
                  <a:ea typeface="Roboto"/>
                  <a:cs typeface="Roboto"/>
                  <a:sym typeface="Roboto"/>
                </a:rPr>
                <a:t>COORDINA ORGANIZACIÓN DE EMPRESAS Y</a:t>
              </a:r>
              <a:br>
                <a:rPr lang="en-US" sz="1000" b="0" i="0" u="none" strike="noStrike" cap="none">
                  <a:solidFill>
                    <a:srgbClr val="203864"/>
                  </a:solidFill>
                  <a:latin typeface="Roboto"/>
                  <a:ea typeface="Roboto"/>
                  <a:cs typeface="Roboto"/>
                  <a:sym typeface="Roboto"/>
                </a:rPr>
              </a:br>
              <a:r>
                <a:rPr lang="en-US" sz="1000" b="0" i="0" u="none" strike="noStrike" cap="none">
                  <a:solidFill>
                    <a:srgbClr val="203864"/>
                  </a:solidFill>
                  <a:latin typeface="Roboto"/>
                  <a:ea typeface="Roboto"/>
                  <a:cs typeface="Roboto"/>
                  <a:sym typeface="Roboto"/>
                </a:rPr>
                <a:t>RECURSOS HUMANOS, S.L.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414042"/>
                  </a:solidFill>
                  <a:latin typeface="Roboto"/>
                  <a:ea typeface="Roboto"/>
                  <a:cs typeface="Roboto"/>
                  <a:sym typeface="Roboto"/>
                </a:rPr>
                <a:t>VALENCIA, SPAIN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sng" strike="noStrike" cap="none">
                  <a:solidFill>
                    <a:srgbClr val="D71920"/>
                  </a:solidFill>
                  <a:latin typeface="Roboto"/>
                  <a:ea typeface="Roboto"/>
                  <a:cs typeface="Roboto"/>
                  <a:sym typeface="Roboto"/>
                  <a:hlinkClick r:id="rId8">
                    <a:extLst>
                      <a:ext uri="{A12FA001-AC4F-418D-AE19-62706E023703}">
                        <ahyp:hlinkClr xmlns:ahyp="http://schemas.microsoft.com/office/drawing/2018/hyperlinkcolor" val="tx"/>
                      </a:ext>
                    </a:extLst>
                  </a:hlinkClick>
                </a:rPr>
                <a:t>coordina-oerh.com</a:t>
              </a:r>
              <a:endParaRPr sz="1000" b="0" i="0" u="none" strike="noStrike" cap="none">
                <a:solidFill>
                  <a:srgbClr val="414042"/>
                </a:solidFill>
                <a:latin typeface="Roboto"/>
                <a:ea typeface="Roboto"/>
                <a:cs typeface="Roboto"/>
                <a:sym typeface="Roboto"/>
              </a:endParaRPr>
            </a:p>
          </p:txBody>
        </p:sp>
      </p:grpSp>
      <p:grpSp>
        <p:nvGrpSpPr>
          <p:cNvPr id="98" name="Google Shape;98;p2"/>
          <p:cNvGrpSpPr/>
          <p:nvPr/>
        </p:nvGrpSpPr>
        <p:grpSpPr>
          <a:xfrm>
            <a:off x="6186067" y="2015292"/>
            <a:ext cx="6634368" cy="1584248"/>
            <a:chOff x="6639106" y="2919412"/>
            <a:chExt cx="6634368" cy="1584248"/>
          </a:xfrm>
        </p:grpSpPr>
        <p:pic>
          <p:nvPicPr>
            <p:cNvPr id="99" name="Google Shape;99;p2"/>
            <p:cNvPicPr preferRelativeResize="0"/>
            <p:nvPr/>
          </p:nvPicPr>
          <p:blipFill rotWithShape="1">
            <a:blip r:embed="rId9">
              <a:alphaModFix/>
            </a:blip>
            <a:srcRect/>
            <a:stretch/>
          </p:blipFill>
          <p:spPr>
            <a:xfrm>
              <a:off x="8684703" y="2919412"/>
              <a:ext cx="2543175" cy="1047750"/>
            </a:xfrm>
            <a:prstGeom prst="rect">
              <a:avLst/>
            </a:prstGeom>
            <a:noFill/>
            <a:ln>
              <a:noFill/>
            </a:ln>
          </p:spPr>
        </p:pic>
        <p:sp>
          <p:nvSpPr>
            <p:cNvPr id="100" name="Google Shape;100;p2"/>
            <p:cNvSpPr txBox="1"/>
            <p:nvPr/>
          </p:nvSpPr>
          <p:spPr>
            <a:xfrm>
              <a:off x="6639106" y="3949662"/>
              <a:ext cx="6634368"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203864"/>
                  </a:solidFill>
                  <a:latin typeface="Roboto"/>
                  <a:ea typeface="Roboto"/>
                  <a:cs typeface="Roboto"/>
                  <a:sym typeface="Roboto"/>
                </a:rPr>
                <a:t>PROLIPSIS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666666"/>
                  </a:solidFill>
                  <a:latin typeface="Roboto"/>
                  <a:ea typeface="Roboto"/>
                  <a:cs typeface="Roboto"/>
                  <a:sym typeface="Roboto"/>
                </a:rPr>
                <a:t>ATHENS, GREECE</a:t>
              </a:r>
              <a:br>
                <a:rPr lang="en-US" sz="1000" b="0" i="0" u="none" strike="noStrike" cap="none">
                  <a:solidFill>
                    <a:srgbClr val="666666"/>
                  </a:solidFill>
                  <a:latin typeface="Roboto"/>
                  <a:ea typeface="Roboto"/>
                  <a:cs typeface="Roboto"/>
                  <a:sym typeface="Roboto"/>
                </a:rPr>
              </a:br>
              <a:r>
                <a:rPr lang="en-US" sz="1000" b="0" i="0" u="sng" strike="noStrike" cap="none">
                  <a:solidFill>
                    <a:srgbClr val="D71920"/>
                  </a:solidFill>
                  <a:latin typeface="Roboto"/>
                  <a:ea typeface="Roboto"/>
                  <a:cs typeface="Roboto"/>
                  <a:sym typeface="Roboto"/>
                  <a:hlinkClick r:id="rId10">
                    <a:extLst>
                      <a:ext uri="{A12FA001-AC4F-418D-AE19-62706E023703}">
                        <ahyp:hlinkClr xmlns:ahyp="http://schemas.microsoft.com/office/drawing/2018/hyperlinkcolor" val="tx"/>
                      </a:ext>
                    </a:extLst>
                  </a:hlinkClick>
                </a:rPr>
                <a:t>www.prolepsis.gr</a:t>
              </a:r>
              <a:endParaRPr sz="1000" b="0" i="0" u="none" strike="noStrike" cap="none">
                <a:solidFill>
                  <a:srgbClr val="666666"/>
                </a:solidFill>
                <a:latin typeface="Roboto"/>
                <a:ea typeface="Roboto"/>
                <a:cs typeface="Roboto"/>
                <a:sym typeface="Roboto"/>
              </a:endParaRPr>
            </a:p>
          </p:txBody>
        </p:sp>
      </p:grpSp>
      <p:grpSp>
        <p:nvGrpSpPr>
          <p:cNvPr id="101" name="Google Shape;101;p2"/>
          <p:cNvGrpSpPr/>
          <p:nvPr/>
        </p:nvGrpSpPr>
        <p:grpSpPr>
          <a:xfrm>
            <a:off x="-1845822" y="4591510"/>
            <a:ext cx="6952420" cy="1601615"/>
            <a:chOff x="-1240501" y="3160643"/>
            <a:chExt cx="6952420" cy="1601615"/>
          </a:xfrm>
        </p:grpSpPr>
        <p:pic>
          <p:nvPicPr>
            <p:cNvPr id="102" name="Google Shape;102;p2"/>
            <p:cNvPicPr preferRelativeResize="0"/>
            <p:nvPr/>
          </p:nvPicPr>
          <p:blipFill rotWithShape="1">
            <a:blip r:embed="rId11">
              <a:alphaModFix/>
            </a:blip>
            <a:srcRect/>
            <a:stretch/>
          </p:blipFill>
          <p:spPr>
            <a:xfrm>
              <a:off x="964123" y="3160643"/>
              <a:ext cx="2543175" cy="1038225"/>
            </a:xfrm>
            <a:prstGeom prst="rect">
              <a:avLst/>
            </a:prstGeom>
            <a:noFill/>
            <a:ln>
              <a:noFill/>
            </a:ln>
          </p:spPr>
        </p:pic>
        <p:sp>
          <p:nvSpPr>
            <p:cNvPr id="103" name="Google Shape;103;p2"/>
            <p:cNvSpPr txBox="1"/>
            <p:nvPr/>
          </p:nvSpPr>
          <p:spPr>
            <a:xfrm>
              <a:off x="-1240501" y="4208260"/>
              <a:ext cx="6952420"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203864"/>
                  </a:solidFill>
                  <a:latin typeface="Roboto"/>
                  <a:ea typeface="Roboto"/>
                  <a:cs typeface="Roboto"/>
                  <a:sym typeface="Roboto"/>
                </a:rPr>
                <a:t>UNIVERSITAT DE VALENCIA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414042"/>
                  </a:solidFill>
                  <a:latin typeface="Roboto"/>
                  <a:ea typeface="Roboto"/>
                  <a:cs typeface="Roboto"/>
                  <a:sym typeface="Roboto"/>
                </a:rPr>
                <a:t>VALENCIA, SPAIN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sng" strike="noStrike" cap="none">
                  <a:solidFill>
                    <a:srgbClr val="D71920"/>
                  </a:solidFill>
                  <a:latin typeface="Roboto"/>
                  <a:ea typeface="Roboto"/>
                  <a:cs typeface="Roboto"/>
                  <a:sym typeface="Roboto"/>
                  <a:hlinkClick r:id="rId12">
                    <a:extLst>
                      <a:ext uri="{A12FA001-AC4F-418D-AE19-62706E023703}">
                        <ahyp:hlinkClr xmlns:ahyp="http://schemas.microsoft.com/office/drawing/2018/hyperlinkcolor" val="tx"/>
                      </a:ext>
                    </a:extLst>
                  </a:hlinkClick>
                </a:rPr>
                <a:t>www.uv.es</a:t>
              </a:r>
              <a:endParaRPr sz="1000" b="0" i="0" u="none" strike="noStrike" cap="none">
                <a:solidFill>
                  <a:srgbClr val="414042"/>
                </a:solidFill>
                <a:latin typeface="Roboto"/>
                <a:ea typeface="Roboto"/>
                <a:cs typeface="Roboto"/>
                <a:sym typeface="Roboto"/>
              </a:endParaRPr>
            </a:p>
          </p:txBody>
        </p:sp>
      </p:grpSp>
      <p:grpSp>
        <p:nvGrpSpPr>
          <p:cNvPr id="104" name="Google Shape;104;p2"/>
          <p:cNvGrpSpPr/>
          <p:nvPr/>
        </p:nvGrpSpPr>
        <p:grpSpPr>
          <a:xfrm>
            <a:off x="3332429" y="4600164"/>
            <a:ext cx="2543175" cy="1592961"/>
            <a:chOff x="4517932" y="3531206"/>
            <a:chExt cx="2543175" cy="1592961"/>
          </a:xfrm>
        </p:grpSpPr>
        <p:pic>
          <p:nvPicPr>
            <p:cNvPr id="105" name="Google Shape;105;p2"/>
            <p:cNvPicPr preferRelativeResize="0"/>
            <p:nvPr/>
          </p:nvPicPr>
          <p:blipFill rotWithShape="1">
            <a:blip r:embed="rId13">
              <a:alphaModFix/>
            </a:blip>
            <a:srcRect/>
            <a:stretch/>
          </p:blipFill>
          <p:spPr>
            <a:xfrm>
              <a:off x="4517932" y="3531206"/>
              <a:ext cx="2543175" cy="1020916"/>
            </a:xfrm>
            <a:prstGeom prst="rect">
              <a:avLst/>
            </a:prstGeom>
            <a:noFill/>
            <a:ln>
              <a:noFill/>
            </a:ln>
          </p:spPr>
        </p:pic>
        <p:sp>
          <p:nvSpPr>
            <p:cNvPr id="106" name="Google Shape;106;p2"/>
            <p:cNvSpPr txBox="1"/>
            <p:nvPr/>
          </p:nvSpPr>
          <p:spPr>
            <a:xfrm>
              <a:off x="4824413" y="4570169"/>
              <a:ext cx="2037497"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203864"/>
                  </a:solidFill>
                  <a:latin typeface="Roboto"/>
                  <a:ea typeface="Roboto"/>
                  <a:cs typeface="Roboto"/>
                  <a:sym typeface="Roboto"/>
                </a:rPr>
                <a:t>media k GmbH</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414042"/>
                  </a:solidFill>
                  <a:latin typeface="Roboto"/>
                  <a:ea typeface="Roboto"/>
                  <a:cs typeface="Roboto"/>
                  <a:sym typeface="Roboto"/>
                </a:rPr>
                <a:t>Bad Mergentheim, GERMANY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sng" strike="noStrike" cap="none">
                  <a:solidFill>
                    <a:srgbClr val="D71920"/>
                  </a:solidFill>
                  <a:latin typeface="Roboto"/>
                  <a:ea typeface="Roboto"/>
                  <a:cs typeface="Roboto"/>
                  <a:sym typeface="Roboto"/>
                  <a:hlinkClick r:id="rId14">
                    <a:extLst>
                      <a:ext uri="{A12FA001-AC4F-418D-AE19-62706E023703}">
                        <ahyp:hlinkClr xmlns:ahyp="http://schemas.microsoft.com/office/drawing/2018/hyperlinkcolor" val="tx"/>
                      </a:ext>
                    </a:extLst>
                  </a:hlinkClick>
                </a:rPr>
                <a:t>www.media-k.eu</a:t>
              </a:r>
              <a:endParaRPr sz="1000" b="0" i="0" u="none" strike="noStrike" cap="none">
                <a:solidFill>
                  <a:srgbClr val="414042"/>
                </a:solidFill>
                <a:latin typeface="Roboto"/>
                <a:ea typeface="Roboto"/>
                <a:cs typeface="Roboto"/>
                <a:sym typeface="Roboto"/>
              </a:endParaRPr>
            </a:p>
          </p:txBody>
        </p:sp>
      </p:grpSp>
      <p:grpSp>
        <p:nvGrpSpPr>
          <p:cNvPr id="107" name="Google Shape;107;p2"/>
          <p:cNvGrpSpPr/>
          <p:nvPr/>
        </p:nvGrpSpPr>
        <p:grpSpPr>
          <a:xfrm>
            <a:off x="5019359" y="1427085"/>
            <a:ext cx="1973150" cy="2726448"/>
            <a:chOff x="9320178" y="2976204"/>
            <a:chExt cx="1973150" cy="2726448"/>
          </a:xfrm>
        </p:grpSpPr>
        <p:pic>
          <p:nvPicPr>
            <p:cNvPr id="108" name="Google Shape;108;p2"/>
            <p:cNvPicPr preferRelativeResize="0"/>
            <p:nvPr/>
          </p:nvPicPr>
          <p:blipFill rotWithShape="1">
            <a:blip r:embed="rId15">
              <a:alphaModFix/>
            </a:blip>
            <a:srcRect/>
            <a:stretch/>
          </p:blipFill>
          <p:spPr>
            <a:xfrm>
              <a:off x="9320178" y="2976204"/>
              <a:ext cx="1962150" cy="2152650"/>
            </a:xfrm>
            <a:prstGeom prst="rect">
              <a:avLst/>
            </a:prstGeom>
            <a:noFill/>
            <a:ln>
              <a:noFill/>
            </a:ln>
          </p:spPr>
        </p:pic>
        <p:sp>
          <p:nvSpPr>
            <p:cNvPr id="109" name="Google Shape;109;p2"/>
            <p:cNvSpPr txBox="1"/>
            <p:nvPr/>
          </p:nvSpPr>
          <p:spPr>
            <a:xfrm>
              <a:off x="9331178" y="5148654"/>
              <a:ext cx="1962150"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203864"/>
                  </a:solidFill>
                  <a:latin typeface="Roboto"/>
                  <a:ea typeface="Roboto"/>
                  <a:cs typeface="Roboto"/>
                  <a:sym typeface="Roboto"/>
                </a:rPr>
                <a:t>OXFAM ITALIA INTERCULTURA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414042"/>
                  </a:solidFill>
                  <a:latin typeface="Roboto"/>
                  <a:ea typeface="Roboto"/>
                  <a:cs typeface="Roboto"/>
                  <a:sym typeface="Roboto"/>
                </a:rPr>
                <a:t>AREZZO, ITALY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sng" strike="noStrike" cap="none">
                  <a:solidFill>
                    <a:srgbClr val="D71920"/>
                  </a:solidFill>
                  <a:latin typeface="Roboto"/>
                  <a:ea typeface="Roboto"/>
                  <a:cs typeface="Roboto"/>
                  <a:sym typeface="Roboto"/>
                  <a:hlinkClick r:id="rId16">
                    <a:extLst>
                      <a:ext uri="{A12FA001-AC4F-418D-AE19-62706E023703}">
                        <ahyp:hlinkClr xmlns:ahyp="http://schemas.microsoft.com/office/drawing/2018/hyperlinkcolor" val="tx"/>
                      </a:ext>
                    </a:extLst>
                  </a:hlinkClick>
                </a:rPr>
                <a:t>www.oxfamitalia.org/</a:t>
              </a:r>
              <a:endParaRPr sz="1000" b="0" i="0" u="none" strike="noStrike" cap="none">
                <a:solidFill>
                  <a:srgbClr val="414042"/>
                </a:solidFill>
                <a:latin typeface="Roboto"/>
                <a:ea typeface="Roboto"/>
                <a:cs typeface="Roboto"/>
                <a:sym typeface="Roboto"/>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228600" lvl="0" indent="-228600">
              <a:buSzPts val="2000"/>
            </a:pPr>
            <a:r>
              <a:rPr lang="de-DE" sz="2400" dirty="0"/>
              <a:t>Identifizierung der Krankheit und Vorschläge für spezifische Maßnahmen </a:t>
            </a:r>
            <a:r>
              <a:rPr lang="en-US" sz="2400" dirty="0"/>
              <a:t>(1)</a:t>
            </a:r>
          </a:p>
        </p:txBody>
      </p:sp>
      <p:sp>
        <p:nvSpPr>
          <p:cNvPr id="228" name="Google Shape;228;p6"/>
          <p:cNvSpPr txBox="1">
            <a:spLocks noGrp="1"/>
          </p:cNvSpPr>
          <p:nvPr>
            <p:ph type="body" idx="1"/>
          </p:nvPr>
        </p:nvSpPr>
        <p:spPr>
          <a:xfrm>
            <a:off x="557999" y="2322572"/>
            <a:ext cx="5852132" cy="4343404"/>
          </a:xfrm>
          <a:prstGeom prst="rect">
            <a:avLst/>
          </a:prstGeom>
          <a:noFill/>
          <a:ln>
            <a:noFill/>
          </a:ln>
        </p:spPr>
        <p:txBody>
          <a:bodyPr spcFirstLastPara="1" wrap="square" lIns="91425" tIns="45700" rIns="91425" bIns="45700" anchor="t" anchorCtr="0">
            <a:normAutofit/>
          </a:bodyPr>
          <a:lstStyle/>
          <a:p>
            <a:pPr marL="0" lvl="0" indent="0">
              <a:lnSpc>
                <a:spcPct val="110000"/>
              </a:lnSpc>
              <a:spcBef>
                <a:spcPts val="0"/>
              </a:spcBef>
              <a:buSzPts val="2000"/>
              <a:buNone/>
            </a:pPr>
            <a:r>
              <a:rPr lang="de-DE" sz="2000" dirty="0"/>
              <a:t>Wahrscheinlich kennen Sie Krankheiten, die häufiger auftreten, aber wie man mit ihnen umgeht, um die Heilungschancen zu maximieren, ist nicht immer klar. Oft ist auch unklar, ab wann medizinische Hilfe und Medikamente unbedingt notwendig sind, um Symptome zu lindern und gesundheitliche Folgeschäden zu vermeiden. Dies kann auch mit kulturellen Unterschieden zusammenhängen, über die Sie und auch das Gesundheitspersonal im Gastland zunächst Bescheid wissen müssen.</a:t>
            </a:r>
            <a:endParaRPr sz="2000" dirty="0"/>
          </a:p>
        </p:txBody>
      </p:sp>
      <p:sp>
        <p:nvSpPr>
          <p:cNvPr id="229" name="Google Shape;229;p6"/>
          <p:cNvSpPr/>
          <p:nvPr/>
        </p:nvSpPr>
        <p:spPr>
          <a:xfrm>
            <a:off x="9470571" y="6527476"/>
            <a:ext cx="241171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u="sng" dirty="0" err="1">
                <a:solidFill>
                  <a:schemeClr val="accent4"/>
                </a:solidFill>
                <a:latin typeface="Calibri"/>
                <a:ea typeface="Calibri"/>
                <a:cs typeface="Calibri"/>
                <a:sym typeface="Calibri"/>
                <a:hlinkClick r:id="rId3"/>
              </a:rPr>
              <a:t>Quell</a:t>
            </a:r>
            <a:r>
              <a:rPr lang="en-US" sz="1200" b="0" i="0" u="sng" strike="noStrike" cap="none" dirty="0" err="1">
                <a:solidFill>
                  <a:schemeClr val="accent4"/>
                </a:solidFill>
                <a:latin typeface="Calibri"/>
                <a:ea typeface="Calibri"/>
                <a:cs typeface="Calibri"/>
                <a:sym typeface="Calibri"/>
                <a:hlinkClick r:id="rId3"/>
              </a:rPr>
              <a:t>e</a:t>
            </a:r>
            <a:r>
              <a:rPr lang="en-US" sz="1200" b="0" i="0" u="none" strike="noStrike" cap="none" dirty="0">
                <a:solidFill>
                  <a:schemeClr val="accent4"/>
                </a:solidFill>
                <a:latin typeface="Calibri"/>
                <a:ea typeface="Calibri"/>
                <a:cs typeface="Calibri"/>
                <a:sym typeface="Calibri"/>
              </a:rPr>
              <a:t> | </a:t>
            </a:r>
            <a:r>
              <a:rPr lang="en-US" sz="1200" b="0" i="0" u="sng" strike="noStrike" cap="none" dirty="0" err="1">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b="0" i="0" u="sng" strike="noStrike" cap="none" dirty="0">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a:t>
            </a:r>
            <a:r>
              <a:rPr lang="en-US" sz="1200" b="0" i="0" u="sng" strike="noStrike" cap="none" dirty="0" err="1">
                <a:solidFill>
                  <a:schemeClr val="accent4"/>
                </a:solidFill>
                <a:latin typeface="Calibri"/>
                <a:ea typeface="Calibri"/>
                <a:cs typeface="Calibri"/>
                <a:sym typeface="Calibri"/>
              </a:rPr>
              <a:t>Lizenz</a:t>
            </a:r>
            <a:endParaRPr sz="1200" b="0" i="0" u="none" strike="noStrike" cap="none" dirty="0">
              <a:solidFill>
                <a:schemeClr val="accent4"/>
              </a:solidFill>
              <a:latin typeface="Calibri"/>
              <a:ea typeface="Calibri"/>
              <a:cs typeface="Calibri"/>
              <a:sym typeface="Calibri"/>
            </a:endParaRPr>
          </a:p>
        </p:txBody>
      </p:sp>
      <p:pic>
        <p:nvPicPr>
          <p:cNvPr id="3074" name="Picture 2" descr="Heart, Curve, Health, Healthy, Pulse, Onl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7485" y="2409100"/>
            <a:ext cx="4586172" cy="2971457"/>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171;p8">
            <a:extLst>
              <a:ext uri="{FF2B5EF4-FFF2-40B4-BE49-F238E27FC236}">
                <a16:creationId xmlns:a16="http://schemas.microsoft.com/office/drawing/2014/main" id="{35251B6D-7C55-45E9-B2FF-D363F2410039}"/>
              </a:ext>
            </a:extLst>
          </p:cNvPr>
          <p:cNvSpPr/>
          <p:nvPr/>
        </p:nvSpPr>
        <p:spPr>
          <a:xfrm>
            <a:off x="7639050" y="-7472"/>
            <a:ext cx="4552950"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.3 </a:t>
            </a:r>
            <a:r>
              <a:rPr lang="en-US" sz="1800" b="0" i="0" u="none" strike="noStrike" cap="none" dirty="0" err="1">
                <a:solidFill>
                  <a:schemeClr val="lt1"/>
                </a:solidFill>
                <a:latin typeface="Calibri"/>
                <a:ea typeface="Calibri"/>
                <a:cs typeface="Calibri"/>
                <a:sym typeface="Calibri"/>
              </a:rPr>
              <a:t>Erkundung</a:t>
            </a:r>
            <a:r>
              <a:rPr lang="en-US" sz="1800" b="0" i="0" u="none" strike="noStrike" cap="none" dirty="0">
                <a:solidFill>
                  <a:schemeClr val="lt1"/>
                </a:solidFill>
                <a:latin typeface="Calibri"/>
                <a:ea typeface="Calibri"/>
                <a:cs typeface="Calibri"/>
                <a:sym typeface="Calibri"/>
              </a:rPr>
              <a:t> der </a:t>
            </a:r>
            <a:r>
              <a:rPr lang="en-US" sz="1800" b="0" i="0" u="none" strike="noStrike" cap="none" dirty="0" err="1">
                <a:solidFill>
                  <a:schemeClr val="lt1"/>
                </a:solidFill>
                <a:latin typeface="Calibri"/>
                <a:ea typeface="Calibri"/>
                <a:cs typeface="Calibri"/>
                <a:sym typeface="Calibri"/>
              </a:rPr>
              <a:t>physischen</a:t>
            </a:r>
            <a:r>
              <a:rPr lang="en-US" sz="1800" b="0" i="0" u="none" strike="noStrike" cap="none" dirty="0">
                <a:solidFill>
                  <a:schemeClr val="lt1"/>
                </a:solidFill>
                <a:latin typeface="Calibri"/>
                <a:ea typeface="Calibri"/>
                <a:cs typeface="Calibri"/>
                <a:sym typeface="Calibri"/>
              </a:rPr>
              <a:t> und </a:t>
            </a:r>
            <a:r>
              <a:rPr lang="en-US" sz="1800" b="0" i="0" u="none" strike="noStrike" cap="none" dirty="0" err="1">
                <a:solidFill>
                  <a:schemeClr val="lt1"/>
                </a:solidFill>
                <a:latin typeface="Calibri"/>
                <a:ea typeface="Calibri"/>
                <a:cs typeface="Calibri"/>
                <a:sym typeface="Calibri"/>
              </a:rPr>
              <a:t>psychischen</a:t>
            </a:r>
            <a:r>
              <a:rPr lang="en-US" sz="1800" b="0" i="0" u="none" strike="noStrike" cap="none" dirty="0">
                <a:solidFill>
                  <a:schemeClr val="lt1"/>
                </a:solidFill>
                <a:latin typeface="Calibri"/>
                <a:ea typeface="Calibri"/>
                <a:cs typeface="Calibri"/>
                <a:sym typeface="Calibri"/>
              </a:rPr>
              <a:t> </a:t>
            </a:r>
            <a:r>
              <a:rPr lang="en-US" sz="1800" b="0" i="0" u="none" strike="noStrike" cap="none" dirty="0" err="1">
                <a:solidFill>
                  <a:schemeClr val="lt1"/>
                </a:solidFill>
                <a:latin typeface="Calibri"/>
                <a:ea typeface="Calibri"/>
                <a:cs typeface="Calibri"/>
                <a:sym typeface="Calibri"/>
              </a:rPr>
              <a:t>Gesundheit</a:t>
            </a:r>
            <a:r>
              <a:rPr lang="en-US" sz="1800" b="0" i="0" u="none" strike="noStrike" cap="none" dirty="0">
                <a:solidFill>
                  <a:schemeClr val="lt1"/>
                </a:solidFill>
                <a:latin typeface="Calibri"/>
                <a:ea typeface="Calibri"/>
                <a:cs typeface="Calibri"/>
                <a:sym typeface="Calibri"/>
              </a:rPr>
              <a:t> von Migrant*</a:t>
            </a:r>
            <a:r>
              <a:rPr lang="en-US" sz="1800" b="0" i="0" u="none" strike="noStrike" cap="none" dirty="0" err="1">
                <a:solidFill>
                  <a:schemeClr val="lt1"/>
                </a:solidFill>
                <a:latin typeface="Calibri"/>
                <a:ea typeface="Calibri"/>
                <a:cs typeface="Calibri"/>
                <a:sym typeface="Calibri"/>
              </a:rPr>
              <a:t>innen</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4343403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228600" lvl="0" indent="-228600">
              <a:buSzPts val="2000"/>
            </a:pPr>
            <a:r>
              <a:rPr lang="de-DE" sz="2400" dirty="0"/>
              <a:t>Identifizierung der Krankheit und Vorschläge für spezifische Maßnahmen </a:t>
            </a:r>
            <a:r>
              <a:rPr lang="en-US" sz="2400" dirty="0"/>
              <a:t>(2)</a:t>
            </a:r>
          </a:p>
        </p:txBody>
      </p:sp>
      <p:sp>
        <p:nvSpPr>
          <p:cNvPr id="228" name="Google Shape;228;p6"/>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0" lvl="0" indent="0">
              <a:lnSpc>
                <a:spcPct val="100000"/>
              </a:lnSpc>
              <a:spcAft>
                <a:spcPts val="600"/>
              </a:spcAft>
              <a:buSzPts val="2000"/>
              <a:buNone/>
            </a:pPr>
            <a:endParaRPr lang="en-US" sz="2000" dirty="0"/>
          </a:p>
          <a:p>
            <a:pPr marL="0" lvl="0" indent="0">
              <a:spcAft>
                <a:spcPts val="600"/>
              </a:spcAft>
              <a:buSzPts val="2000"/>
              <a:buNone/>
            </a:pPr>
            <a:r>
              <a:rPr lang="de-DE" sz="2000" dirty="0"/>
              <a:t>Medizinische Behandlung kann auf verschiedene Weise erfolgen: in einer Arztpraxis, durch einen Arzt, der Sie zu Hause besucht, in der Notaufnahme eines Krankenhauses und auf digitalem Weg.  Apotheken bieten Beratung bei kleineren Gesundheitsproblemen. Ohne Termin finden Sie immer Hilfe in der Notaufnahme eines Krankenhauses, aber auch einige Arztpraxen bieten dies an. In der Regel erhalten Sie rechtzeitig einen Termin.</a:t>
            </a:r>
            <a:endParaRPr sz="2000" dirty="0"/>
          </a:p>
        </p:txBody>
      </p:sp>
      <p:sp>
        <p:nvSpPr>
          <p:cNvPr id="229" name="Google Shape;229;p6"/>
          <p:cNvSpPr/>
          <p:nvPr/>
        </p:nvSpPr>
        <p:spPr>
          <a:xfrm>
            <a:off x="9489621" y="6394097"/>
            <a:ext cx="241171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u="sng" dirty="0" err="1">
                <a:solidFill>
                  <a:schemeClr val="accent4"/>
                </a:solidFill>
                <a:latin typeface="Calibri"/>
                <a:ea typeface="Calibri"/>
                <a:cs typeface="Calibri"/>
                <a:sym typeface="Calibri"/>
                <a:hlinkClick r:id="rId3"/>
              </a:rPr>
              <a:t>Quell</a:t>
            </a:r>
            <a:r>
              <a:rPr lang="en-US" sz="1200" b="0" i="0" u="sng" strike="noStrike" cap="none" dirty="0" err="1">
                <a:solidFill>
                  <a:schemeClr val="accent4"/>
                </a:solidFill>
                <a:latin typeface="Calibri"/>
                <a:ea typeface="Calibri"/>
                <a:cs typeface="Calibri"/>
                <a:sym typeface="Calibri"/>
                <a:hlinkClick r:id="rId3"/>
              </a:rPr>
              <a:t>e</a:t>
            </a:r>
            <a:r>
              <a:rPr lang="en-US" sz="1200" b="0" i="0" u="none" strike="noStrike" cap="none" dirty="0">
                <a:solidFill>
                  <a:schemeClr val="accent4"/>
                </a:solidFill>
                <a:latin typeface="Calibri"/>
                <a:ea typeface="Calibri"/>
                <a:cs typeface="Calibri"/>
                <a:sym typeface="Calibri"/>
              </a:rPr>
              <a:t> | </a:t>
            </a:r>
            <a:r>
              <a:rPr lang="en-US" sz="1200" b="0" i="0" u="sng" strike="noStrike" cap="none" dirty="0" err="1">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b="0" i="0" u="sng" strike="noStrike" cap="none" dirty="0">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a:t>
            </a:r>
            <a:r>
              <a:rPr lang="en-US" sz="1200" b="0" i="0" u="sng" strike="noStrike" cap="none" dirty="0" err="1">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Lizenz</a:t>
            </a:r>
            <a:endParaRPr sz="1200" b="0" i="0" u="none" strike="noStrike" cap="none" dirty="0">
              <a:solidFill>
                <a:schemeClr val="accent4"/>
              </a:solidFill>
              <a:latin typeface="Calibri"/>
              <a:ea typeface="Calibri"/>
              <a:cs typeface="Calibri"/>
              <a:sym typeface="Calibri"/>
            </a:endParaRPr>
          </a:p>
        </p:txBody>
      </p:sp>
      <p:pic>
        <p:nvPicPr>
          <p:cNvPr id="4098" name="Picture 2" descr="Doctor, Doctor Visit, Ill, Hospital, Medical Treatm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2968" y="2243552"/>
            <a:ext cx="4348371" cy="2907973"/>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171;p8">
            <a:extLst>
              <a:ext uri="{FF2B5EF4-FFF2-40B4-BE49-F238E27FC236}">
                <a16:creationId xmlns:a16="http://schemas.microsoft.com/office/drawing/2014/main" id="{35251B6D-7C55-45E9-B2FF-D363F2410039}"/>
              </a:ext>
            </a:extLst>
          </p:cNvPr>
          <p:cNvSpPr/>
          <p:nvPr/>
        </p:nvSpPr>
        <p:spPr>
          <a:xfrm>
            <a:off x="7639050" y="-7472"/>
            <a:ext cx="4552950"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.3 </a:t>
            </a:r>
            <a:r>
              <a:rPr lang="en-US" sz="1800" b="0" i="0" u="none" strike="noStrike" cap="none" dirty="0" err="1">
                <a:solidFill>
                  <a:schemeClr val="lt1"/>
                </a:solidFill>
                <a:latin typeface="Calibri"/>
                <a:ea typeface="Calibri"/>
                <a:cs typeface="Calibri"/>
                <a:sym typeface="Calibri"/>
              </a:rPr>
              <a:t>Erkundung</a:t>
            </a:r>
            <a:r>
              <a:rPr lang="en-US" sz="1800" b="0" i="0" u="none" strike="noStrike" cap="none" dirty="0">
                <a:solidFill>
                  <a:schemeClr val="lt1"/>
                </a:solidFill>
                <a:latin typeface="Calibri"/>
                <a:ea typeface="Calibri"/>
                <a:cs typeface="Calibri"/>
                <a:sym typeface="Calibri"/>
              </a:rPr>
              <a:t> der </a:t>
            </a:r>
            <a:r>
              <a:rPr lang="en-US" sz="1800" b="0" i="0" u="none" strike="noStrike" cap="none" dirty="0" err="1">
                <a:solidFill>
                  <a:schemeClr val="lt1"/>
                </a:solidFill>
                <a:latin typeface="Calibri"/>
                <a:ea typeface="Calibri"/>
                <a:cs typeface="Calibri"/>
                <a:sym typeface="Calibri"/>
              </a:rPr>
              <a:t>physischen</a:t>
            </a:r>
            <a:r>
              <a:rPr lang="en-US" sz="1800" b="0" i="0" u="none" strike="noStrike" cap="none" dirty="0">
                <a:solidFill>
                  <a:schemeClr val="lt1"/>
                </a:solidFill>
                <a:latin typeface="Calibri"/>
                <a:ea typeface="Calibri"/>
                <a:cs typeface="Calibri"/>
                <a:sym typeface="Calibri"/>
              </a:rPr>
              <a:t> und </a:t>
            </a:r>
            <a:r>
              <a:rPr lang="en-US" sz="1800" b="0" i="0" u="none" strike="noStrike" cap="none" dirty="0" err="1">
                <a:solidFill>
                  <a:schemeClr val="lt1"/>
                </a:solidFill>
                <a:latin typeface="Calibri"/>
                <a:ea typeface="Calibri"/>
                <a:cs typeface="Calibri"/>
                <a:sym typeface="Calibri"/>
              </a:rPr>
              <a:t>psychischen</a:t>
            </a:r>
            <a:r>
              <a:rPr lang="en-US" sz="1800" b="0" i="0" u="none" strike="noStrike" cap="none" dirty="0">
                <a:solidFill>
                  <a:schemeClr val="lt1"/>
                </a:solidFill>
                <a:latin typeface="Calibri"/>
                <a:ea typeface="Calibri"/>
                <a:cs typeface="Calibri"/>
                <a:sym typeface="Calibri"/>
              </a:rPr>
              <a:t> </a:t>
            </a:r>
            <a:r>
              <a:rPr lang="en-US" sz="1800" b="0" i="0" u="none" strike="noStrike" cap="none" dirty="0" err="1">
                <a:solidFill>
                  <a:schemeClr val="lt1"/>
                </a:solidFill>
                <a:latin typeface="Calibri"/>
                <a:ea typeface="Calibri"/>
                <a:cs typeface="Calibri"/>
                <a:sym typeface="Calibri"/>
              </a:rPr>
              <a:t>Gesundheit</a:t>
            </a:r>
            <a:r>
              <a:rPr lang="en-US" sz="1800" b="0" i="0" u="none" strike="noStrike" cap="none" dirty="0">
                <a:solidFill>
                  <a:schemeClr val="lt1"/>
                </a:solidFill>
                <a:latin typeface="Calibri"/>
                <a:ea typeface="Calibri"/>
                <a:cs typeface="Calibri"/>
                <a:sym typeface="Calibri"/>
              </a:rPr>
              <a:t> von Migrant*</a:t>
            </a:r>
            <a:r>
              <a:rPr lang="en-US" sz="1800" b="0" i="0" u="none" strike="noStrike" cap="none" dirty="0" err="1">
                <a:solidFill>
                  <a:schemeClr val="lt1"/>
                </a:solidFill>
                <a:latin typeface="Calibri"/>
                <a:ea typeface="Calibri"/>
                <a:cs typeface="Calibri"/>
                <a:sym typeface="Calibri"/>
              </a:rPr>
              <a:t>innen</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177749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228600" lvl="0" indent="-228600">
              <a:buSzPts val="2000"/>
            </a:pPr>
            <a:r>
              <a:rPr lang="de-DE" sz="2400" dirty="0"/>
              <a:t>Identifizierung der Krankheit und Vorschläge für spezifische Maßnahmen </a:t>
            </a:r>
            <a:r>
              <a:rPr lang="en-US" sz="2400" dirty="0"/>
              <a:t>(3)</a:t>
            </a:r>
          </a:p>
        </p:txBody>
      </p:sp>
      <p:sp>
        <p:nvSpPr>
          <p:cNvPr id="228" name="Google Shape;228;p6"/>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0" lvl="0" indent="0">
              <a:spcBef>
                <a:spcPts val="0"/>
              </a:spcBef>
              <a:buSzPts val="2000"/>
              <a:buNone/>
            </a:pPr>
            <a:r>
              <a:rPr lang="de-DE" sz="2000" dirty="0"/>
              <a:t>Immer mehr </a:t>
            </a:r>
            <a:r>
              <a:rPr lang="de-DE" sz="2000" dirty="0" err="1"/>
              <a:t>Ärzt</a:t>
            </a:r>
            <a:r>
              <a:rPr lang="de-DE" sz="2000" dirty="0"/>
              <a:t>*innen bieten eine digitale Behandlung an, insbesondere in Zeiten einer Pandemie. Voraussetzung dafür ist allerdings, dass Ihre Daten in der Praxis gespeichert sind und der Arzt/die Ärztin in der Regel Ihren Gesundheitszustand bereits erfasst hat. </a:t>
            </a:r>
          </a:p>
          <a:p>
            <a:pPr marL="0" lvl="0" indent="0">
              <a:spcBef>
                <a:spcPts val="0"/>
              </a:spcBef>
              <a:buSzPts val="2000"/>
              <a:buNone/>
            </a:pPr>
            <a:endParaRPr lang="de-DE" sz="2000" dirty="0"/>
          </a:p>
          <a:p>
            <a:pPr marL="0" lvl="0" indent="0">
              <a:spcBef>
                <a:spcPts val="0"/>
              </a:spcBef>
              <a:buSzPts val="2000"/>
              <a:buNone/>
            </a:pPr>
            <a:r>
              <a:rPr lang="de-DE" sz="2000" dirty="0"/>
              <a:t>Der Vorteil der digitalen Behandlung ist, dass Sie diese auch über Ihr Mobiltelefon erhalten können und nicht in eine Arztpraxis kommen müssen.</a:t>
            </a:r>
          </a:p>
        </p:txBody>
      </p:sp>
      <p:sp>
        <p:nvSpPr>
          <p:cNvPr id="229" name="Google Shape;229;p6"/>
          <p:cNvSpPr/>
          <p:nvPr/>
        </p:nvSpPr>
        <p:spPr>
          <a:xfrm>
            <a:off x="9470571" y="6164219"/>
            <a:ext cx="2411718" cy="46162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endParaRPr lang="en-US" sz="1200" b="0" i="0" u="sng" strike="noStrike" cap="none" dirty="0">
              <a:solidFill>
                <a:schemeClr val="accent4"/>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a:solidFill>
                  <a:schemeClr val="accent4"/>
                </a:solidFill>
                <a:latin typeface="Calibri"/>
                <a:ea typeface="Calibri"/>
                <a:cs typeface="Calibri"/>
                <a:sym typeface="Calibri"/>
                <a:hlinkClick r:id="rId3"/>
              </a:rPr>
              <a:t> </a:t>
            </a:r>
            <a:r>
              <a:rPr lang="en-US" sz="1200" dirty="0" err="1">
                <a:solidFill>
                  <a:schemeClr val="accent4"/>
                </a:solidFill>
                <a:latin typeface="Calibri"/>
                <a:ea typeface="Calibri"/>
                <a:cs typeface="Calibri"/>
                <a:sym typeface="Calibri"/>
                <a:hlinkClick r:id="rId3"/>
              </a:rPr>
              <a:t>Quell</a:t>
            </a:r>
            <a:r>
              <a:rPr lang="en-US" sz="1200" b="0" i="0" u="none" strike="noStrike" cap="none" dirty="0" err="1">
                <a:solidFill>
                  <a:schemeClr val="accent4"/>
                </a:solidFill>
                <a:latin typeface="Calibri"/>
                <a:ea typeface="Calibri"/>
                <a:cs typeface="Calibri"/>
                <a:sym typeface="Calibri"/>
                <a:hlinkClick r:id="rId3"/>
              </a:rPr>
              <a:t>e</a:t>
            </a:r>
            <a:r>
              <a:rPr lang="en-US" sz="1200" b="0" i="0" u="none" strike="noStrike" cap="none" dirty="0">
                <a:solidFill>
                  <a:schemeClr val="accent4"/>
                </a:solidFill>
                <a:latin typeface="Calibri"/>
                <a:ea typeface="Calibri"/>
                <a:cs typeface="Calibri"/>
                <a:sym typeface="Calibri"/>
                <a:hlinkClick r:id="rId3"/>
              </a:rPr>
              <a:t> </a:t>
            </a:r>
            <a:r>
              <a:rPr lang="en-US" sz="1200" b="0" i="0" u="none" strike="noStrike" cap="none" dirty="0">
                <a:solidFill>
                  <a:schemeClr val="accent4"/>
                </a:solidFill>
                <a:latin typeface="Calibri"/>
                <a:ea typeface="Calibri"/>
                <a:cs typeface="Calibri"/>
                <a:sym typeface="Calibri"/>
              </a:rPr>
              <a:t>| </a:t>
            </a:r>
            <a:r>
              <a:rPr lang="en-US" sz="1200" b="0" i="0" u="sng" strike="noStrike" cap="none" dirty="0" err="1">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b="0" i="0" u="sng" strike="noStrike" cap="none" dirty="0">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a:t>
            </a:r>
            <a:r>
              <a:rPr lang="en-US" sz="1200" b="0" i="0" u="sng" strike="noStrike" cap="none" dirty="0" err="1">
                <a:solidFill>
                  <a:schemeClr val="accent4"/>
                </a:solidFill>
                <a:latin typeface="Calibri"/>
                <a:ea typeface="Calibri"/>
                <a:cs typeface="Calibri"/>
                <a:sym typeface="Calibri"/>
              </a:rPr>
              <a:t>Lizenz</a:t>
            </a:r>
            <a:endParaRPr sz="1200" b="0" i="0" u="none" strike="noStrike" cap="none" dirty="0">
              <a:solidFill>
                <a:schemeClr val="accent4"/>
              </a:solidFill>
              <a:latin typeface="Calibri"/>
              <a:ea typeface="Calibri"/>
              <a:cs typeface="Calibri"/>
              <a:sym typeface="Calibri"/>
            </a:endParaRPr>
          </a:p>
        </p:txBody>
      </p:sp>
      <p:pic>
        <p:nvPicPr>
          <p:cNvPr id="4" name="Grafik 3"/>
          <p:cNvPicPr>
            <a:picLocks noChangeAspect="1"/>
          </p:cNvPicPr>
          <p:nvPr/>
        </p:nvPicPr>
        <p:blipFill>
          <a:blip r:embed="rId5"/>
          <a:stretch>
            <a:fillRect/>
          </a:stretch>
        </p:blipFill>
        <p:spPr>
          <a:xfrm>
            <a:off x="7837898" y="2610653"/>
            <a:ext cx="4044391" cy="2858821"/>
          </a:xfrm>
          <a:prstGeom prst="rect">
            <a:avLst/>
          </a:prstGeom>
        </p:spPr>
      </p:pic>
      <p:sp>
        <p:nvSpPr>
          <p:cNvPr id="8" name="Google Shape;171;p8">
            <a:extLst>
              <a:ext uri="{FF2B5EF4-FFF2-40B4-BE49-F238E27FC236}">
                <a16:creationId xmlns:a16="http://schemas.microsoft.com/office/drawing/2014/main" id="{35251B6D-7C55-45E9-B2FF-D363F2410039}"/>
              </a:ext>
            </a:extLst>
          </p:cNvPr>
          <p:cNvSpPr/>
          <p:nvPr/>
        </p:nvSpPr>
        <p:spPr>
          <a:xfrm>
            <a:off x="7639050" y="-7472"/>
            <a:ext cx="4552950"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.3 </a:t>
            </a:r>
            <a:r>
              <a:rPr lang="en-US" sz="1800" b="0" i="0" u="none" strike="noStrike" cap="none" dirty="0" err="1">
                <a:solidFill>
                  <a:schemeClr val="lt1"/>
                </a:solidFill>
                <a:latin typeface="Calibri"/>
                <a:ea typeface="Calibri"/>
                <a:cs typeface="Calibri"/>
                <a:sym typeface="Calibri"/>
              </a:rPr>
              <a:t>Erkundung</a:t>
            </a:r>
            <a:r>
              <a:rPr lang="en-US" sz="1800" b="0" i="0" u="none" strike="noStrike" cap="none" dirty="0">
                <a:solidFill>
                  <a:schemeClr val="lt1"/>
                </a:solidFill>
                <a:latin typeface="Calibri"/>
                <a:ea typeface="Calibri"/>
                <a:cs typeface="Calibri"/>
                <a:sym typeface="Calibri"/>
              </a:rPr>
              <a:t> der </a:t>
            </a:r>
            <a:r>
              <a:rPr lang="en-US" sz="1800" b="0" i="0" u="none" strike="noStrike" cap="none" dirty="0" err="1">
                <a:solidFill>
                  <a:schemeClr val="lt1"/>
                </a:solidFill>
                <a:latin typeface="Calibri"/>
                <a:ea typeface="Calibri"/>
                <a:cs typeface="Calibri"/>
                <a:sym typeface="Calibri"/>
              </a:rPr>
              <a:t>physischen</a:t>
            </a:r>
            <a:r>
              <a:rPr lang="en-US" sz="1800" b="0" i="0" u="none" strike="noStrike" cap="none" dirty="0">
                <a:solidFill>
                  <a:schemeClr val="lt1"/>
                </a:solidFill>
                <a:latin typeface="Calibri"/>
                <a:ea typeface="Calibri"/>
                <a:cs typeface="Calibri"/>
                <a:sym typeface="Calibri"/>
              </a:rPr>
              <a:t> und </a:t>
            </a:r>
            <a:r>
              <a:rPr lang="en-US" sz="1800" b="0" i="0" u="none" strike="noStrike" cap="none" dirty="0" err="1">
                <a:solidFill>
                  <a:schemeClr val="lt1"/>
                </a:solidFill>
                <a:latin typeface="Calibri"/>
                <a:ea typeface="Calibri"/>
                <a:cs typeface="Calibri"/>
                <a:sym typeface="Calibri"/>
              </a:rPr>
              <a:t>psychischen</a:t>
            </a:r>
            <a:r>
              <a:rPr lang="en-US" sz="1800" b="0" i="0" u="none" strike="noStrike" cap="none" dirty="0">
                <a:solidFill>
                  <a:schemeClr val="lt1"/>
                </a:solidFill>
                <a:latin typeface="Calibri"/>
                <a:ea typeface="Calibri"/>
                <a:cs typeface="Calibri"/>
                <a:sym typeface="Calibri"/>
              </a:rPr>
              <a:t> </a:t>
            </a:r>
            <a:r>
              <a:rPr lang="en-US" sz="1800" b="0" i="0" u="none" strike="noStrike" cap="none" dirty="0" err="1">
                <a:solidFill>
                  <a:schemeClr val="lt1"/>
                </a:solidFill>
                <a:latin typeface="Calibri"/>
                <a:ea typeface="Calibri"/>
                <a:cs typeface="Calibri"/>
                <a:sym typeface="Calibri"/>
              </a:rPr>
              <a:t>Gesundheit</a:t>
            </a:r>
            <a:r>
              <a:rPr lang="en-US" sz="1800" b="0" i="0" u="none" strike="noStrike" cap="none" dirty="0">
                <a:solidFill>
                  <a:schemeClr val="lt1"/>
                </a:solidFill>
                <a:latin typeface="Calibri"/>
                <a:ea typeface="Calibri"/>
                <a:cs typeface="Calibri"/>
                <a:sym typeface="Calibri"/>
              </a:rPr>
              <a:t> von Migrant*</a:t>
            </a:r>
            <a:r>
              <a:rPr lang="en-US" sz="1800" b="0" i="0" u="none" strike="noStrike" cap="none" dirty="0" err="1">
                <a:solidFill>
                  <a:schemeClr val="lt1"/>
                </a:solidFill>
                <a:latin typeface="Calibri"/>
                <a:ea typeface="Calibri"/>
                <a:cs typeface="Calibri"/>
                <a:sym typeface="Calibri"/>
              </a:rPr>
              <a:t>innen</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883996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228600" indent="-228600">
              <a:buSzPts val="2000"/>
            </a:pPr>
            <a:r>
              <a:rPr lang="de-DE" dirty="0"/>
              <a:t>Der Umgang mit psychischen Erkrankungen</a:t>
            </a:r>
            <a:endParaRPr lang="en-US" dirty="0"/>
          </a:p>
        </p:txBody>
      </p:sp>
      <p:sp>
        <p:nvSpPr>
          <p:cNvPr id="228" name="Google Shape;228;p6"/>
          <p:cNvSpPr txBox="1">
            <a:spLocks noGrp="1"/>
          </p:cNvSpPr>
          <p:nvPr>
            <p:ph type="body" idx="1"/>
          </p:nvPr>
        </p:nvSpPr>
        <p:spPr>
          <a:prstGeom prst="rect">
            <a:avLst/>
          </a:prstGeom>
          <a:noFill/>
          <a:ln>
            <a:noFill/>
          </a:ln>
        </p:spPr>
        <p:txBody>
          <a:bodyPr spcFirstLastPara="1" wrap="square" lIns="91425" tIns="45700" rIns="91425" bIns="45700" anchor="t" anchorCtr="0">
            <a:normAutofit fontScale="92500"/>
          </a:bodyPr>
          <a:lstStyle/>
          <a:p>
            <a:pPr marL="0" lvl="0" indent="0">
              <a:lnSpc>
                <a:spcPct val="120000"/>
              </a:lnSpc>
              <a:spcBef>
                <a:spcPts val="0"/>
              </a:spcBef>
              <a:buSzPts val="2000"/>
              <a:buNone/>
            </a:pPr>
            <a:r>
              <a:rPr lang="de-DE" sz="2000" dirty="0"/>
              <a:t>Psychische Erkrankungen werden dank verfeinerter Diagnosemethoden immer besser identifizierbar und behandelbar, doch der Zugang zu Beratung, Behandlung und Therapie (persönlich und online) ist nicht immer kurzfristig möglich. Flüchtlinge mit posttraumatischem Stress sind eine gefährdete Gruppe, für die es nur wenige präventive und therapeutische Maßnahmen gibt. Integrative, kultursensible Ansätze zur Behandlung von Flüchtlingen stehen vor komplexen Herausforderungen wie kulturellen und sprachlichen Barrieren, die eine Spezialisierung der medizinischen Fachkräfte erfordern. </a:t>
            </a:r>
          </a:p>
          <a:p>
            <a:pPr marL="0" lvl="0" indent="0">
              <a:lnSpc>
                <a:spcPct val="120000"/>
              </a:lnSpc>
              <a:spcBef>
                <a:spcPts val="0"/>
              </a:spcBef>
              <a:buSzPts val="2000"/>
              <a:buNone/>
            </a:pPr>
            <a:r>
              <a:rPr lang="de-DE" sz="2000" dirty="0"/>
              <a:t> </a:t>
            </a:r>
          </a:p>
          <a:p>
            <a:pPr marL="0" lvl="0" indent="0">
              <a:lnSpc>
                <a:spcPct val="120000"/>
              </a:lnSpc>
              <a:spcBef>
                <a:spcPts val="0"/>
              </a:spcBef>
              <a:buSzPts val="2000"/>
              <a:buNone/>
            </a:pPr>
            <a:r>
              <a:rPr lang="de-DE" sz="2000" b="1" dirty="0">
                <a:solidFill>
                  <a:srgbClr val="C00000"/>
                </a:solidFill>
              </a:rPr>
              <a:t>Lesen Sie mehr dazu in den Anhängen II und III!</a:t>
            </a:r>
            <a:endParaRPr lang="en-US" sz="2000" b="1" dirty="0">
              <a:solidFill>
                <a:srgbClr val="C00000"/>
              </a:solidFill>
            </a:endParaRPr>
          </a:p>
        </p:txBody>
      </p:sp>
      <p:sp>
        <p:nvSpPr>
          <p:cNvPr id="229" name="Google Shape;229;p6"/>
          <p:cNvSpPr/>
          <p:nvPr/>
        </p:nvSpPr>
        <p:spPr>
          <a:xfrm>
            <a:off x="9470571" y="6388977"/>
            <a:ext cx="241171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u="sng" dirty="0" err="1">
                <a:solidFill>
                  <a:schemeClr val="accent4"/>
                </a:solidFill>
                <a:latin typeface="Calibri"/>
                <a:ea typeface="Calibri"/>
                <a:cs typeface="Calibri"/>
                <a:sym typeface="Calibri"/>
                <a:hlinkClick r:id="rId3"/>
              </a:rPr>
              <a:t>Quell</a:t>
            </a:r>
            <a:r>
              <a:rPr lang="en-US" sz="1200" b="0" i="0" u="sng" strike="noStrike" cap="none" dirty="0" err="1">
                <a:solidFill>
                  <a:schemeClr val="accent4"/>
                </a:solidFill>
                <a:latin typeface="Calibri"/>
                <a:ea typeface="Calibri"/>
                <a:cs typeface="Calibri"/>
                <a:sym typeface="Calibri"/>
                <a:hlinkClick r:id="rId3"/>
              </a:rPr>
              <a:t>e</a:t>
            </a:r>
            <a:r>
              <a:rPr lang="en-US" sz="1200" b="0" i="0" u="none" strike="noStrike" cap="none" dirty="0">
                <a:solidFill>
                  <a:schemeClr val="accent4"/>
                </a:solidFill>
                <a:latin typeface="Calibri"/>
                <a:ea typeface="Calibri"/>
                <a:cs typeface="Calibri"/>
                <a:sym typeface="Calibri"/>
              </a:rPr>
              <a:t> | </a:t>
            </a:r>
            <a:r>
              <a:rPr lang="en-US" sz="1200" b="0" i="0" u="sng" strike="noStrike" cap="none" dirty="0" err="1">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b="0" i="0" u="sng" strike="noStrike" cap="none" dirty="0">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a:t>
            </a:r>
            <a:r>
              <a:rPr lang="en-US" sz="1200" b="0" i="0" u="sng" strike="noStrike" cap="none" dirty="0">
                <a:solidFill>
                  <a:schemeClr val="accent4"/>
                </a:solidFill>
                <a:latin typeface="Calibri"/>
                <a:ea typeface="Calibri"/>
                <a:cs typeface="Calibri"/>
                <a:sym typeface="Calibri"/>
              </a:rPr>
              <a:t> </a:t>
            </a:r>
            <a:r>
              <a:rPr lang="en-US" sz="1200" b="0" i="0" u="sng" strike="noStrike" cap="none" dirty="0" err="1">
                <a:solidFill>
                  <a:schemeClr val="accent4"/>
                </a:solidFill>
                <a:latin typeface="Calibri"/>
                <a:ea typeface="Calibri"/>
                <a:cs typeface="Calibri"/>
                <a:sym typeface="Calibri"/>
              </a:rPr>
              <a:t>Lizenz</a:t>
            </a:r>
            <a:endParaRPr sz="1200" b="0" i="0" u="none" strike="noStrike" cap="none" dirty="0">
              <a:solidFill>
                <a:schemeClr val="accent4"/>
              </a:solidFill>
              <a:latin typeface="Calibri"/>
              <a:ea typeface="Calibri"/>
              <a:cs typeface="Calibri"/>
              <a:sym typeface="Calibri"/>
            </a:endParaRPr>
          </a:p>
        </p:txBody>
      </p:sp>
      <p:pic>
        <p:nvPicPr>
          <p:cNvPr id="3074" name="Picture 2" descr="Furcht, Angst, Depression, Frau, Psychische Störu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7487" y="1942427"/>
            <a:ext cx="4294802" cy="2782674"/>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171;p8">
            <a:extLst>
              <a:ext uri="{FF2B5EF4-FFF2-40B4-BE49-F238E27FC236}">
                <a16:creationId xmlns:a16="http://schemas.microsoft.com/office/drawing/2014/main" id="{35251B6D-7C55-45E9-B2FF-D363F2410039}"/>
              </a:ext>
            </a:extLst>
          </p:cNvPr>
          <p:cNvSpPr/>
          <p:nvPr/>
        </p:nvSpPr>
        <p:spPr>
          <a:xfrm>
            <a:off x="7639050" y="-7472"/>
            <a:ext cx="4552950"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.3 </a:t>
            </a:r>
            <a:r>
              <a:rPr lang="en-US" sz="1800" b="0" i="0" u="none" strike="noStrike" cap="none" dirty="0" err="1">
                <a:solidFill>
                  <a:schemeClr val="lt1"/>
                </a:solidFill>
                <a:latin typeface="Calibri"/>
                <a:ea typeface="Calibri"/>
                <a:cs typeface="Calibri"/>
                <a:sym typeface="Calibri"/>
              </a:rPr>
              <a:t>Erkundung</a:t>
            </a:r>
            <a:r>
              <a:rPr lang="en-US" sz="1800" b="0" i="0" u="none" strike="noStrike" cap="none" dirty="0">
                <a:solidFill>
                  <a:schemeClr val="lt1"/>
                </a:solidFill>
                <a:latin typeface="Calibri"/>
                <a:ea typeface="Calibri"/>
                <a:cs typeface="Calibri"/>
                <a:sym typeface="Calibri"/>
              </a:rPr>
              <a:t> der </a:t>
            </a:r>
            <a:r>
              <a:rPr lang="en-US" sz="1800" b="0" i="0" u="none" strike="noStrike" cap="none" dirty="0" err="1">
                <a:solidFill>
                  <a:schemeClr val="lt1"/>
                </a:solidFill>
                <a:latin typeface="Calibri"/>
                <a:ea typeface="Calibri"/>
                <a:cs typeface="Calibri"/>
                <a:sym typeface="Calibri"/>
              </a:rPr>
              <a:t>physischen</a:t>
            </a:r>
            <a:r>
              <a:rPr lang="en-US" sz="1800" b="0" i="0" u="none" strike="noStrike" cap="none" dirty="0">
                <a:solidFill>
                  <a:schemeClr val="lt1"/>
                </a:solidFill>
                <a:latin typeface="Calibri"/>
                <a:ea typeface="Calibri"/>
                <a:cs typeface="Calibri"/>
                <a:sym typeface="Calibri"/>
              </a:rPr>
              <a:t> und </a:t>
            </a:r>
            <a:r>
              <a:rPr lang="en-US" sz="1800" b="0" i="0" u="none" strike="noStrike" cap="none" dirty="0" err="1">
                <a:solidFill>
                  <a:schemeClr val="lt1"/>
                </a:solidFill>
                <a:latin typeface="Calibri"/>
                <a:ea typeface="Calibri"/>
                <a:cs typeface="Calibri"/>
                <a:sym typeface="Calibri"/>
              </a:rPr>
              <a:t>psychischen</a:t>
            </a:r>
            <a:r>
              <a:rPr lang="en-US" sz="1800" b="0" i="0" u="none" strike="noStrike" cap="none" dirty="0">
                <a:solidFill>
                  <a:schemeClr val="lt1"/>
                </a:solidFill>
                <a:latin typeface="Calibri"/>
                <a:ea typeface="Calibri"/>
                <a:cs typeface="Calibri"/>
                <a:sym typeface="Calibri"/>
              </a:rPr>
              <a:t> </a:t>
            </a:r>
            <a:r>
              <a:rPr lang="en-US" sz="1800" b="0" i="0" u="none" strike="noStrike" cap="none" dirty="0" err="1">
                <a:solidFill>
                  <a:schemeClr val="lt1"/>
                </a:solidFill>
                <a:latin typeface="Calibri"/>
                <a:ea typeface="Calibri"/>
                <a:cs typeface="Calibri"/>
                <a:sym typeface="Calibri"/>
              </a:rPr>
              <a:t>Gesundheit</a:t>
            </a:r>
            <a:r>
              <a:rPr lang="en-US" sz="1800" b="0" i="0" u="none" strike="noStrike" cap="none" dirty="0">
                <a:solidFill>
                  <a:schemeClr val="lt1"/>
                </a:solidFill>
                <a:latin typeface="Calibri"/>
                <a:ea typeface="Calibri"/>
                <a:cs typeface="Calibri"/>
                <a:sym typeface="Calibri"/>
              </a:rPr>
              <a:t> von Migrant*</a:t>
            </a:r>
            <a:r>
              <a:rPr lang="en-US" sz="1800" b="0" i="0" u="none" strike="noStrike" cap="none" dirty="0" err="1">
                <a:solidFill>
                  <a:schemeClr val="lt1"/>
                </a:solidFill>
                <a:latin typeface="Calibri"/>
                <a:ea typeface="Calibri"/>
                <a:cs typeface="Calibri"/>
                <a:sym typeface="Calibri"/>
              </a:rPr>
              <a:t>innen</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123250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228600" lvl="0" indent="-228600">
              <a:buSzPts val="2000"/>
            </a:pPr>
            <a:r>
              <a:rPr lang="en-US" dirty="0" err="1"/>
              <a:t>Beschreiben</a:t>
            </a:r>
            <a:r>
              <a:rPr lang="en-US" dirty="0"/>
              <a:t> </a:t>
            </a:r>
            <a:r>
              <a:rPr lang="en-US" dirty="0" err="1"/>
              <a:t>Sie</a:t>
            </a:r>
            <a:r>
              <a:rPr lang="en-US" dirty="0"/>
              <a:t> </a:t>
            </a:r>
            <a:r>
              <a:rPr lang="en-US" dirty="0" err="1"/>
              <a:t>Ihre</a:t>
            </a:r>
            <a:r>
              <a:rPr lang="en-US" dirty="0"/>
              <a:t> </a:t>
            </a:r>
            <a:r>
              <a:rPr lang="en-US" dirty="0" err="1"/>
              <a:t>Erfahrungen</a:t>
            </a:r>
            <a:endParaRPr lang="en-US" sz="2800" dirty="0">
              <a:solidFill>
                <a:schemeClr val="bg2"/>
              </a:solidFill>
            </a:endParaRPr>
          </a:p>
        </p:txBody>
      </p:sp>
      <p:sp>
        <p:nvSpPr>
          <p:cNvPr id="228" name="Google Shape;228;p6"/>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342900" indent="-342900">
              <a:spcAft>
                <a:spcPts val="600"/>
              </a:spcAft>
              <a:buSzPts val="2000"/>
            </a:pPr>
            <a:r>
              <a:rPr lang="de-DE" sz="2000" dirty="0"/>
              <a:t>Erörtern Sie Krankengeschichten und identifizieren Sie durch Symptome die Krankheiten und schlagen Sie Behandlungen vor</a:t>
            </a:r>
          </a:p>
          <a:p>
            <a:pPr marL="342900" indent="-342900">
              <a:spcAft>
                <a:spcPts val="600"/>
              </a:spcAft>
              <a:buSzPts val="2000"/>
            </a:pPr>
            <a:r>
              <a:rPr lang="de-DE" sz="2000" dirty="0"/>
              <a:t>Berücksichtigen Sie auch psychische Probleme</a:t>
            </a:r>
          </a:p>
          <a:p>
            <a:pPr marL="342900" indent="-342900">
              <a:spcAft>
                <a:spcPts val="600"/>
              </a:spcAft>
              <a:buSzPts val="2000"/>
            </a:pPr>
            <a:r>
              <a:rPr lang="de-DE" sz="2000" dirty="0"/>
              <a:t>Verwenden Sie digitale Quellen</a:t>
            </a:r>
          </a:p>
          <a:p>
            <a:pPr marL="342900" indent="-342900">
              <a:spcAft>
                <a:spcPts val="600"/>
              </a:spcAft>
              <a:buSzPts val="2000"/>
            </a:pPr>
            <a:r>
              <a:rPr lang="de-DE" sz="2000" dirty="0"/>
              <a:t>Sie können bei Bedarf in kleineren Gruppen arbeiten.</a:t>
            </a:r>
          </a:p>
          <a:p>
            <a:pPr marL="342900" indent="-342900">
              <a:spcAft>
                <a:spcPts val="600"/>
              </a:spcAft>
              <a:buSzPts val="2000"/>
            </a:pPr>
            <a:endParaRPr lang="de-DE" sz="2000" dirty="0" err="1"/>
          </a:p>
        </p:txBody>
      </p:sp>
      <p:sp>
        <p:nvSpPr>
          <p:cNvPr id="229" name="Google Shape;229;p6"/>
          <p:cNvSpPr/>
          <p:nvPr/>
        </p:nvSpPr>
        <p:spPr>
          <a:xfrm>
            <a:off x="9470571" y="6388977"/>
            <a:ext cx="241171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u="sng" dirty="0" err="1">
                <a:solidFill>
                  <a:schemeClr val="accent4"/>
                </a:solidFill>
                <a:latin typeface="Calibri"/>
                <a:ea typeface="Calibri"/>
                <a:cs typeface="Calibri"/>
                <a:sym typeface="Calibri"/>
                <a:hlinkClick r:id="rId3"/>
              </a:rPr>
              <a:t>Quell</a:t>
            </a:r>
            <a:r>
              <a:rPr lang="en-US" sz="1200" b="0" i="0" u="sng" strike="noStrike" cap="none" dirty="0" err="1">
                <a:solidFill>
                  <a:schemeClr val="accent4"/>
                </a:solidFill>
                <a:latin typeface="Calibri"/>
                <a:ea typeface="Calibri"/>
                <a:cs typeface="Calibri"/>
                <a:sym typeface="Calibri"/>
                <a:hlinkClick r:id="rId3"/>
              </a:rPr>
              <a:t>e</a:t>
            </a:r>
            <a:r>
              <a:rPr lang="en-US" sz="1200" b="0" i="0" u="none" strike="noStrike" cap="none" dirty="0">
                <a:solidFill>
                  <a:schemeClr val="accent4"/>
                </a:solidFill>
                <a:latin typeface="Calibri"/>
                <a:ea typeface="Calibri"/>
                <a:cs typeface="Calibri"/>
                <a:sym typeface="Calibri"/>
              </a:rPr>
              <a:t> | </a:t>
            </a:r>
            <a:r>
              <a:rPr lang="en-US" sz="1200" b="0" i="0" u="sng" strike="noStrike" cap="none" dirty="0" err="1">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b="0" i="0" u="sng" strike="noStrike" cap="none" dirty="0">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a:t>
            </a:r>
            <a:r>
              <a:rPr lang="en-US" sz="1200" b="0" i="0" u="sng" strike="noStrike" cap="none" dirty="0" err="1">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Lizenz</a:t>
            </a:r>
            <a:endParaRPr sz="1200" b="0" i="0" u="none" strike="noStrike" cap="none" dirty="0">
              <a:solidFill>
                <a:schemeClr val="accent4"/>
              </a:solidFill>
              <a:latin typeface="Calibri"/>
              <a:ea typeface="Calibri"/>
              <a:cs typeface="Calibri"/>
              <a:sym typeface="Calibri"/>
            </a:endParaRPr>
          </a:p>
        </p:txBody>
      </p:sp>
      <p:pic>
        <p:nvPicPr>
          <p:cNvPr id="2" name="Grafik 1"/>
          <p:cNvPicPr>
            <a:picLocks noChangeAspect="1"/>
          </p:cNvPicPr>
          <p:nvPr/>
        </p:nvPicPr>
        <p:blipFill>
          <a:blip r:embed="rId5"/>
          <a:stretch>
            <a:fillRect/>
          </a:stretch>
        </p:blipFill>
        <p:spPr>
          <a:xfrm>
            <a:off x="6962745" y="1911097"/>
            <a:ext cx="4749196" cy="3353091"/>
          </a:xfrm>
          <a:prstGeom prst="rect">
            <a:avLst/>
          </a:prstGeom>
        </p:spPr>
      </p:pic>
      <p:sp>
        <p:nvSpPr>
          <p:cNvPr id="7" name="Google Shape;171;p8">
            <a:extLst>
              <a:ext uri="{FF2B5EF4-FFF2-40B4-BE49-F238E27FC236}">
                <a16:creationId xmlns:a16="http://schemas.microsoft.com/office/drawing/2014/main" id="{35251B6D-7C55-45E9-B2FF-D363F2410039}"/>
              </a:ext>
            </a:extLst>
          </p:cNvPr>
          <p:cNvSpPr/>
          <p:nvPr/>
        </p:nvSpPr>
        <p:spPr>
          <a:xfrm>
            <a:off x="7639050" y="-7472"/>
            <a:ext cx="4552950"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.3 </a:t>
            </a:r>
            <a:r>
              <a:rPr lang="en-US" sz="1800" b="0" i="0" u="none" strike="noStrike" cap="none" dirty="0" err="1">
                <a:solidFill>
                  <a:schemeClr val="lt1"/>
                </a:solidFill>
                <a:latin typeface="Calibri"/>
                <a:ea typeface="Calibri"/>
                <a:cs typeface="Calibri"/>
                <a:sym typeface="Calibri"/>
              </a:rPr>
              <a:t>Erkundung</a:t>
            </a:r>
            <a:r>
              <a:rPr lang="en-US" sz="1800" b="0" i="0" u="none" strike="noStrike" cap="none" dirty="0">
                <a:solidFill>
                  <a:schemeClr val="lt1"/>
                </a:solidFill>
                <a:latin typeface="Calibri"/>
                <a:ea typeface="Calibri"/>
                <a:cs typeface="Calibri"/>
                <a:sym typeface="Calibri"/>
              </a:rPr>
              <a:t> der </a:t>
            </a:r>
            <a:r>
              <a:rPr lang="en-US" sz="1800" b="0" i="0" u="none" strike="noStrike" cap="none" dirty="0" err="1">
                <a:solidFill>
                  <a:schemeClr val="lt1"/>
                </a:solidFill>
                <a:latin typeface="Calibri"/>
                <a:ea typeface="Calibri"/>
                <a:cs typeface="Calibri"/>
                <a:sym typeface="Calibri"/>
              </a:rPr>
              <a:t>physischen</a:t>
            </a:r>
            <a:r>
              <a:rPr lang="en-US" sz="1800" b="0" i="0" u="none" strike="noStrike" cap="none" dirty="0">
                <a:solidFill>
                  <a:schemeClr val="lt1"/>
                </a:solidFill>
                <a:latin typeface="Calibri"/>
                <a:ea typeface="Calibri"/>
                <a:cs typeface="Calibri"/>
                <a:sym typeface="Calibri"/>
              </a:rPr>
              <a:t> und </a:t>
            </a:r>
            <a:r>
              <a:rPr lang="en-US" sz="1800" b="0" i="0" u="none" strike="noStrike" cap="none" dirty="0" err="1">
                <a:solidFill>
                  <a:schemeClr val="lt1"/>
                </a:solidFill>
                <a:latin typeface="Calibri"/>
                <a:ea typeface="Calibri"/>
                <a:cs typeface="Calibri"/>
                <a:sym typeface="Calibri"/>
              </a:rPr>
              <a:t>psychischen</a:t>
            </a:r>
            <a:r>
              <a:rPr lang="en-US" sz="1800" b="0" i="0" u="none" strike="noStrike" cap="none" dirty="0">
                <a:solidFill>
                  <a:schemeClr val="lt1"/>
                </a:solidFill>
                <a:latin typeface="Calibri"/>
                <a:ea typeface="Calibri"/>
                <a:cs typeface="Calibri"/>
                <a:sym typeface="Calibri"/>
              </a:rPr>
              <a:t> </a:t>
            </a:r>
            <a:r>
              <a:rPr lang="en-US" sz="1800" b="0" i="0" u="none" strike="noStrike" cap="none" dirty="0" err="1">
                <a:solidFill>
                  <a:schemeClr val="lt1"/>
                </a:solidFill>
                <a:latin typeface="Calibri"/>
                <a:ea typeface="Calibri"/>
                <a:cs typeface="Calibri"/>
                <a:sym typeface="Calibri"/>
              </a:rPr>
              <a:t>Gesundheit</a:t>
            </a:r>
            <a:r>
              <a:rPr lang="en-US" sz="1800" b="0" i="0" u="none" strike="noStrike" cap="none" dirty="0">
                <a:solidFill>
                  <a:schemeClr val="lt1"/>
                </a:solidFill>
                <a:latin typeface="Calibri"/>
                <a:ea typeface="Calibri"/>
                <a:cs typeface="Calibri"/>
                <a:sym typeface="Calibri"/>
              </a:rPr>
              <a:t> von Migrant*</a:t>
            </a:r>
            <a:r>
              <a:rPr lang="en-US" sz="1800" b="0" i="0" u="none" strike="noStrike" cap="none" dirty="0" err="1">
                <a:solidFill>
                  <a:schemeClr val="lt1"/>
                </a:solidFill>
                <a:latin typeface="Calibri"/>
                <a:ea typeface="Calibri"/>
                <a:cs typeface="Calibri"/>
                <a:sym typeface="Calibri"/>
              </a:rPr>
              <a:t>innen</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285996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228600" lvl="0" indent="-228600">
              <a:buSzPts val="2000"/>
            </a:pPr>
            <a:r>
              <a:rPr lang="en-US" dirty="0" err="1"/>
              <a:t>Beschreiben</a:t>
            </a:r>
            <a:r>
              <a:rPr lang="en-US" dirty="0"/>
              <a:t> </a:t>
            </a:r>
            <a:r>
              <a:rPr lang="en-US" dirty="0" err="1"/>
              <a:t>Sie</a:t>
            </a:r>
            <a:r>
              <a:rPr lang="en-US" dirty="0"/>
              <a:t> </a:t>
            </a:r>
            <a:r>
              <a:rPr lang="en-US" dirty="0" err="1"/>
              <a:t>Ihre</a:t>
            </a:r>
            <a:r>
              <a:rPr lang="en-US" dirty="0"/>
              <a:t> </a:t>
            </a:r>
            <a:r>
              <a:rPr lang="en-US" dirty="0" err="1"/>
              <a:t>Erfahrungen</a:t>
            </a:r>
            <a:endParaRPr lang="en-US" sz="2800" dirty="0">
              <a:solidFill>
                <a:schemeClr val="bg2"/>
              </a:solidFill>
            </a:endParaRPr>
          </a:p>
        </p:txBody>
      </p:sp>
      <p:sp>
        <p:nvSpPr>
          <p:cNvPr id="228" name="Google Shape;228;p6"/>
          <p:cNvSpPr txBox="1">
            <a:spLocks noGrp="1"/>
          </p:cNvSpPr>
          <p:nvPr>
            <p:ph type="body" idx="1"/>
          </p:nvPr>
        </p:nvSpPr>
        <p:spPr>
          <a:xfrm>
            <a:off x="557999" y="1799999"/>
            <a:ext cx="6283148" cy="4865977"/>
          </a:xfrm>
          <a:prstGeom prst="rect">
            <a:avLst/>
          </a:prstGeom>
          <a:noFill/>
          <a:ln>
            <a:noFill/>
          </a:ln>
        </p:spPr>
        <p:txBody>
          <a:bodyPr spcFirstLastPara="1" wrap="square" lIns="91425" tIns="45700" rIns="91425" bIns="45700" anchor="t" anchorCtr="0">
            <a:normAutofit/>
          </a:bodyPr>
          <a:lstStyle/>
          <a:p>
            <a:pPr marL="342900" indent="-342900">
              <a:spcAft>
                <a:spcPts val="600"/>
              </a:spcAft>
              <a:buSzPts val="2000"/>
            </a:pPr>
            <a:r>
              <a:rPr lang="de-DE" sz="2000" dirty="0"/>
              <a:t>Ermitteln Sie Gesundheitsprobleme, die Sie selbst erlebt haben.</a:t>
            </a:r>
          </a:p>
          <a:p>
            <a:pPr marL="342900" indent="-342900">
              <a:spcAft>
                <a:spcPts val="600"/>
              </a:spcAft>
              <a:buSzPts val="2000"/>
            </a:pPr>
            <a:r>
              <a:rPr lang="de-DE" sz="2000" dirty="0"/>
              <a:t>Notieren Sie die Ergebnisse auf Pinnwänden, Computern oder auf andere geeignete Methoden und präsentieren Sie sie in der Abschlusssitzung.</a:t>
            </a:r>
          </a:p>
          <a:p>
            <a:pPr marL="342900" indent="-342900">
              <a:spcAft>
                <a:spcPts val="600"/>
              </a:spcAft>
              <a:buSzPts val="2000"/>
            </a:pPr>
            <a:r>
              <a:rPr lang="de-DE" sz="2000" dirty="0"/>
              <a:t>Bei zwei Gruppen: Ernennen Sie einen oder zwei Berichterstatter, der/die das Ergebnis am Ende der Sitzung der gesamten Gruppe vorstellt/vorstellen.</a:t>
            </a:r>
          </a:p>
          <a:p>
            <a:pPr marL="0" indent="0">
              <a:spcAft>
                <a:spcPts val="600"/>
              </a:spcAft>
              <a:buSzPts val="2000"/>
              <a:buNone/>
            </a:pPr>
            <a:r>
              <a:rPr lang="de-DE" sz="2000" b="1" dirty="0"/>
              <a:t>Aber: </a:t>
            </a:r>
          </a:p>
          <a:p>
            <a:pPr marL="342900" indent="-342900">
              <a:spcAft>
                <a:spcPts val="600"/>
              </a:spcAft>
              <a:buSzPts val="2000"/>
            </a:pPr>
            <a:r>
              <a:rPr lang="de-DE" sz="2000" dirty="0"/>
              <a:t>Dies ist eine Lernübung, und Sie sollten für die Diagnose und vor allem für die Behandlung immer Ihren Arzt konsultieren!</a:t>
            </a:r>
          </a:p>
          <a:p>
            <a:pPr marL="342900" indent="-342900">
              <a:spcAft>
                <a:spcPts val="600"/>
              </a:spcAft>
              <a:buSzPts val="2000"/>
            </a:pPr>
            <a:endParaRPr lang="de-DE" sz="2000" dirty="0"/>
          </a:p>
          <a:p>
            <a:pPr marL="0" lvl="0" indent="0">
              <a:spcAft>
                <a:spcPts val="600"/>
              </a:spcAft>
              <a:buSzPts val="2000"/>
              <a:buNone/>
            </a:pPr>
            <a:endParaRPr dirty="0"/>
          </a:p>
        </p:txBody>
      </p:sp>
      <p:sp>
        <p:nvSpPr>
          <p:cNvPr id="229" name="Google Shape;229;p6"/>
          <p:cNvSpPr/>
          <p:nvPr/>
        </p:nvSpPr>
        <p:spPr>
          <a:xfrm>
            <a:off x="9538810" y="6388977"/>
            <a:ext cx="241171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u="sng" dirty="0" err="1">
                <a:solidFill>
                  <a:schemeClr val="accent4"/>
                </a:solidFill>
                <a:latin typeface="Calibri"/>
                <a:ea typeface="Calibri"/>
                <a:cs typeface="Calibri"/>
                <a:sym typeface="Calibri"/>
                <a:hlinkClick r:id="rId3"/>
              </a:rPr>
              <a:t>Quell</a:t>
            </a:r>
            <a:r>
              <a:rPr lang="en-US" sz="1200" b="0" i="0" u="sng" strike="noStrike" cap="none" dirty="0" err="1">
                <a:solidFill>
                  <a:schemeClr val="accent4"/>
                </a:solidFill>
                <a:latin typeface="Calibri"/>
                <a:ea typeface="Calibri"/>
                <a:cs typeface="Calibri"/>
                <a:sym typeface="Calibri"/>
                <a:hlinkClick r:id="rId3"/>
              </a:rPr>
              <a:t>e</a:t>
            </a:r>
            <a:r>
              <a:rPr lang="en-US" sz="1200" b="0" i="0" u="none" strike="noStrike" cap="none" dirty="0">
                <a:solidFill>
                  <a:schemeClr val="accent4"/>
                </a:solidFill>
                <a:latin typeface="Calibri"/>
                <a:ea typeface="Calibri"/>
                <a:cs typeface="Calibri"/>
                <a:sym typeface="Calibri"/>
              </a:rPr>
              <a:t> | </a:t>
            </a:r>
            <a:r>
              <a:rPr lang="en-US" sz="1200" b="0" i="0" u="sng" strike="noStrike" cap="none" dirty="0" err="1">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b="0" i="0" u="sng" strike="noStrike" cap="none" dirty="0">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a:t>
            </a:r>
            <a:r>
              <a:rPr lang="en-US" sz="1200" b="0" i="0" u="sng" strike="noStrike" cap="none" dirty="0" err="1">
                <a:solidFill>
                  <a:schemeClr val="accent4"/>
                </a:solidFill>
                <a:latin typeface="Calibri"/>
                <a:ea typeface="Calibri"/>
                <a:cs typeface="Calibri"/>
                <a:sym typeface="Calibri"/>
              </a:rPr>
              <a:t>Lizenz</a:t>
            </a:r>
            <a:endParaRPr sz="1200" b="0" i="0" u="none" strike="noStrike" cap="none" dirty="0">
              <a:solidFill>
                <a:schemeClr val="accent4"/>
              </a:solidFill>
              <a:latin typeface="Calibri"/>
              <a:ea typeface="Calibri"/>
              <a:cs typeface="Calibri"/>
              <a:sym typeface="Calibri"/>
            </a:endParaRPr>
          </a:p>
        </p:txBody>
      </p:sp>
      <p:pic>
        <p:nvPicPr>
          <p:cNvPr id="2" name="Grafik 1"/>
          <p:cNvPicPr>
            <a:picLocks noChangeAspect="1"/>
          </p:cNvPicPr>
          <p:nvPr/>
        </p:nvPicPr>
        <p:blipFill>
          <a:blip r:embed="rId5"/>
          <a:stretch>
            <a:fillRect/>
          </a:stretch>
        </p:blipFill>
        <p:spPr>
          <a:xfrm>
            <a:off x="6984119" y="1876354"/>
            <a:ext cx="5109381" cy="3406254"/>
          </a:xfrm>
          <a:prstGeom prst="rect">
            <a:avLst/>
          </a:prstGeom>
        </p:spPr>
      </p:pic>
      <p:sp>
        <p:nvSpPr>
          <p:cNvPr id="7" name="Google Shape;171;p8">
            <a:extLst>
              <a:ext uri="{FF2B5EF4-FFF2-40B4-BE49-F238E27FC236}">
                <a16:creationId xmlns:a16="http://schemas.microsoft.com/office/drawing/2014/main" id="{35251B6D-7C55-45E9-B2FF-D363F2410039}"/>
              </a:ext>
            </a:extLst>
          </p:cNvPr>
          <p:cNvSpPr/>
          <p:nvPr/>
        </p:nvSpPr>
        <p:spPr>
          <a:xfrm>
            <a:off x="7639050" y="0"/>
            <a:ext cx="4552950"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.3 </a:t>
            </a:r>
            <a:r>
              <a:rPr lang="en-US" sz="1800" b="0" i="0" u="none" strike="noStrike" cap="none" dirty="0" err="1">
                <a:solidFill>
                  <a:schemeClr val="lt1"/>
                </a:solidFill>
                <a:latin typeface="Calibri"/>
                <a:ea typeface="Calibri"/>
                <a:cs typeface="Calibri"/>
                <a:sym typeface="Calibri"/>
              </a:rPr>
              <a:t>Erkundung</a:t>
            </a:r>
            <a:r>
              <a:rPr lang="en-US" sz="1800" b="0" i="0" u="none" strike="noStrike" cap="none" dirty="0">
                <a:solidFill>
                  <a:schemeClr val="lt1"/>
                </a:solidFill>
                <a:latin typeface="Calibri"/>
                <a:ea typeface="Calibri"/>
                <a:cs typeface="Calibri"/>
                <a:sym typeface="Calibri"/>
              </a:rPr>
              <a:t> der </a:t>
            </a:r>
            <a:r>
              <a:rPr lang="en-US" sz="1800" b="0" i="0" u="none" strike="noStrike" cap="none" dirty="0" err="1">
                <a:solidFill>
                  <a:schemeClr val="lt1"/>
                </a:solidFill>
                <a:latin typeface="Calibri"/>
                <a:ea typeface="Calibri"/>
                <a:cs typeface="Calibri"/>
                <a:sym typeface="Calibri"/>
              </a:rPr>
              <a:t>physischen</a:t>
            </a:r>
            <a:r>
              <a:rPr lang="en-US" sz="1800" b="0" i="0" u="none" strike="noStrike" cap="none" dirty="0">
                <a:solidFill>
                  <a:schemeClr val="lt1"/>
                </a:solidFill>
                <a:latin typeface="Calibri"/>
                <a:ea typeface="Calibri"/>
                <a:cs typeface="Calibri"/>
                <a:sym typeface="Calibri"/>
              </a:rPr>
              <a:t> und </a:t>
            </a:r>
            <a:r>
              <a:rPr lang="en-US" sz="1800" b="0" i="0" u="none" strike="noStrike" cap="none" dirty="0" err="1">
                <a:solidFill>
                  <a:schemeClr val="lt1"/>
                </a:solidFill>
                <a:latin typeface="Calibri"/>
                <a:ea typeface="Calibri"/>
                <a:cs typeface="Calibri"/>
                <a:sym typeface="Calibri"/>
              </a:rPr>
              <a:t>psychischen</a:t>
            </a:r>
            <a:r>
              <a:rPr lang="en-US" sz="1800" b="0" i="0" u="none" strike="noStrike" cap="none" dirty="0">
                <a:solidFill>
                  <a:schemeClr val="lt1"/>
                </a:solidFill>
                <a:latin typeface="Calibri"/>
                <a:ea typeface="Calibri"/>
                <a:cs typeface="Calibri"/>
                <a:sym typeface="Calibri"/>
              </a:rPr>
              <a:t> </a:t>
            </a:r>
            <a:r>
              <a:rPr lang="en-US" sz="1800" b="0" i="0" u="none" strike="noStrike" cap="none" dirty="0" err="1">
                <a:solidFill>
                  <a:schemeClr val="lt1"/>
                </a:solidFill>
                <a:latin typeface="Calibri"/>
                <a:ea typeface="Calibri"/>
                <a:cs typeface="Calibri"/>
                <a:sym typeface="Calibri"/>
              </a:rPr>
              <a:t>Gesundheit</a:t>
            </a:r>
            <a:r>
              <a:rPr lang="en-US" sz="1800" b="0" i="0" u="none" strike="noStrike" cap="none" dirty="0">
                <a:solidFill>
                  <a:schemeClr val="lt1"/>
                </a:solidFill>
                <a:latin typeface="Calibri"/>
                <a:ea typeface="Calibri"/>
                <a:cs typeface="Calibri"/>
                <a:sym typeface="Calibri"/>
              </a:rPr>
              <a:t> von Migrant*</a:t>
            </a:r>
            <a:r>
              <a:rPr lang="en-US" sz="1800" b="0" i="0" u="none" strike="noStrike" cap="none" dirty="0" err="1">
                <a:solidFill>
                  <a:schemeClr val="lt1"/>
                </a:solidFill>
                <a:latin typeface="Calibri"/>
                <a:ea typeface="Calibri"/>
                <a:cs typeface="Calibri"/>
                <a:sym typeface="Calibri"/>
              </a:rPr>
              <a:t>innen</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641155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228600" lvl="0" indent="-228600">
              <a:buSzPts val="2000"/>
            </a:pPr>
            <a:r>
              <a:rPr lang="en-US" dirty="0" err="1"/>
              <a:t>Beschreiben</a:t>
            </a:r>
            <a:r>
              <a:rPr lang="en-US" dirty="0"/>
              <a:t> </a:t>
            </a:r>
            <a:r>
              <a:rPr lang="en-US" dirty="0" err="1"/>
              <a:t>Sie</a:t>
            </a:r>
            <a:r>
              <a:rPr lang="en-US" dirty="0"/>
              <a:t> </a:t>
            </a:r>
            <a:r>
              <a:rPr lang="en-US" dirty="0" err="1"/>
              <a:t>Ihre</a:t>
            </a:r>
            <a:r>
              <a:rPr lang="en-US" dirty="0"/>
              <a:t> </a:t>
            </a:r>
            <a:r>
              <a:rPr lang="en-US" dirty="0" err="1"/>
              <a:t>Erfahrungen</a:t>
            </a:r>
            <a:r>
              <a:rPr lang="en-US" sz="2800" dirty="0">
                <a:solidFill>
                  <a:schemeClr val="bg2"/>
                </a:solidFill>
              </a:rPr>
              <a:t>: </a:t>
            </a:r>
            <a:r>
              <a:rPr lang="en-US" sz="2800" dirty="0" err="1">
                <a:solidFill>
                  <a:srgbClr val="002060"/>
                </a:solidFill>
              </a:rPr>
              <a:t>Leitfragen</a:t>
            </a:r>
            <a:endParaRPr lang="en-US" sz="2800" dirty="0">
              <a:solidFill>
                <a:srgbClr val="002060"/>
              </a:solidFill>
            </a:endParaRPr>
          </a:p>
        </p:txBody>
      </p:sp>
      <p:sp>
        <p:nvSpPr>
          <p:cNvPr id="227" name="Google Shape;227;p6"/>
          <p:cNvSpPr txBox="1">
            <a:spLocks noGrp="1"/>
          </p:cNvSpPr>
          <p:nvPr>
            <p:ph type="body" idx="1"/>
          </p:nvPr>
        </p:nvSpPr>
        <p:spPr>
          <a:xfrm>
            <a:off x="557999" y="1799999"/>
            <a:ext cx="6214276" cy="4505551"/>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600"/>
              </a:spcAft>
              <a:buSzPts val="2200"/>
              <a:buNone/>
            </a:pPr>
            <a:endParaRPr sz="2000" b="0" dirty="0">
              <a:latin typeface="Calibri" panose="020F0502020204030204" pitchFamily="34" charset="0"/>
              <a:cs typeface="Calibri" panose="020F0502020204030204" pitchFamily="34" charset="0"/>
            </a:endParaRPr>
          </a:p>
        </p:txBody>
      </p:sp>
      <p:sp>
        <p:nvSpPr>
          <p:cNvPr id="228" name="Google Shape;228;p6"/>
          <p:cNvSpPr txBox="1">
            <a:spLocks noGrp="1"/>
          </p:cNvSpPr>
          <p:nvPr>
            <p:ph type="body" idx="4294967295"/>
          </p:nvPr>
        </p:nvSpPr>
        <p:spPr>
          <a:xfrm>
            <a:off x="607968" y="1967711"/>
            <a:ext cx="6626388" cy="3722832"/>
          </a:xfrm>
          <a:prstGeom prst="rect">
            <a:avLst/>
          </a:prstGeom>
          <a:noFill/>
          <a:ln>
            <a:noFill/>
          </a:ln>
        </p:spPr>
        <p:txBody>
          <a:bodyPr spcFirstLastPara="1" wrap="square" lIns="91425" tIns="45700" rIns="91425" bIns="45700" anchor="t" anchorCtr="0">
            <a:noAutofit/>
          </a:bodyPr>
          <a:lstStyle/>
          <a:p>
            <a:pPr marL="0" indent="0">
              <a:spcBef>
                <a:spcPts val="0"/>
              </a:spcBef>
              <a:spcAft>
                <a:spcPts val="600"/>
              </a:spcAft>
              <a:buSzPts val="2000"/>
              <a:buNone/>
            </a:pPr>
            <a:r>
              <a:rPr lang="de-DE" sz="1800" dirty="0">
                <a:latin typeface="Calibri" panose="020F0502020204030204" pitchFamily="34" charset="0"/>
                <a:cs typeface="Calibri" panose="020F0502020204030204" pitchFamily="34" charset="0"/>
              </a:rPr>
              <a:t>Sie können die folgenden Fragen verwenden:</a:t>
            </a:r>
          </a:p>
          <a:p>
            <a:pPr marL="285750" indent="-285750">
              <a:spcBef>
                <a:spcPts val="0"/>
              </a:spcBef>
              <a:spcAft>
                <a:spcPts val="600"/>
              </a:spcAft>
              <a:buSzPts val="2000"/>
            </a:pPr>
            <a:r>
              <a:rPr lang="de-DE" sz="1800" dirty="0">
                <a:latin typeface="Calibri" panose="020F0502020204030204" pitchFamily="34" charset="0"/>
                <a:cs typeface="Calibri" panose="020F0502020204030204" pitchFamily="34" charset="0"/>
              </a:rPr>
              <a:t>Symptome: Was ist das gesundheitliche Problem? </a:t>
            </a:r>
          </a:p>
          <a:p>
            <a:pPr marL="285750" indent="-285750">
              <a:spcBef>
                <a:spcPts val="0"/>
              </a:spcBef>
              <a:spcAft>
                <a:spcPts val="600"/>
              </a:spcAft>
              <a:buSzPts val="2000"/>
            </a:pPr>
            <a:r>
              <a:rPr lang="de-DE" sz="1800" dirty="0">
                <a:latin typeface="Calibri" panose="020F0502020204030204" pitchFamily="34" charset="0"/>
                <a:cs typeface="Calibri" panose="020F0502020204030204" pitchFamily="34" charset="0"/>
              </a:rPr>
              <a:t>Ursache: Was hat Ihrer Meinung nach das Gesundheitsproblem verursacht? Warum, glauben Sie, hat es begonnen? </a:t>
            </a:r>
          </a:p>
          <a:p>
            <a:pPr marL="285750" indent="-285750">
              <a:spcBef>
                <a:spcPts val="0"/>
              </a:spcBef>
              <a:spcAft>
                <a:spcPts val="600"/>
              </a:spcAft>
              <a:buSzPts val="2000"/>
            </a:pPr>
            <a:r>
              <a:rPr lang="de-DE" sz="1800" dirty="0">
                <a:latin typeface="Calibri" panose="020F0502020204030204" pitchFamily="34" charset="0"/>
                <a:cs typeface="Calibri" panose="020F0502020204030204" pitchFamily="34" charset="0"/>
              </a:rPr>
              <a:t>Schweregrad: In welchem Ausmaß schränkt es Ihre Lebensqualität ein? </a:t>
            </a:r>
          </a:p>
          <a:p>
            <a:pPr marL="285750" indent="-285750">
              <a:spcBef>
                <a:spcPts val="0"/>
              </a:spcBef>
              <a:spcAft>
                <a:spcPts val="600"/>
              </a:spcAft>
              <a:buSzPts val="2000"/>
            </a:pPr>
            <a:r>
              <a:rPr lang="de-DE" sz="1800" dirty="0">
                <a:latin typeface="Calibri" panose="020F0502020204030204" pitchFamily="34" charset="0"/>
                <a:cs typeface="Calibri" panose="020F0502020204030204" pitchFamily="34" charset="0"/>
              </a:rPr>
              <a:t>Dauer: Wie lange bestehen die Symptome schon? </a:t>
            </a:r>
          </a:p>
          <a:p>
            <a:pPr marL="285750" indent="-285750">
              <a:spcBef>
                <a:spcPts val="0"/>
              </a:spcBef>
              <a:spcAft>
                <a:spcPts val="600"/>
              </a:spcAft>
              <a:buSzPts val="2000"/>
            </a:pPr>
            <a:r>
              <a:rPr lang="de-DE" sz="1800" dirty="0">
                <a:latin typeface="Calibri" panose="020F0502020204030204" pitchFamily="34" charset="0"/>
                <a:cs typeface="Calibri" panose="020F0502020204030204" pitchFamily="34" charset="0"/>
              </a:rPr>
              <a:t>Behandlung: Kann das Gesundheitsproblem selbst behandelt werden oder müssen Sie einen Arzt aufsuchen? </a:t>
            </a:r>
          </a:p>
          <a:p>
            <a:pPr marL="285750" indent="-285750">
              <a:spcBef>
                <a:spcPts val="0"/>
              </a:spcBef>
              <a:spcAft>
                <a:spcPts val="600"/>
              </a:spcAft>
              <a:buSzPts val="2000"/>
            </a:pPr>
            <a:r>
              <a:rPr lang="de-DE" sz="1800" dirty="0">
                <a:latin typeface="Calibri" panose="020F0502020204030204" pitchFamily="34" charset="0"/>
                <a:cs typeface="Calibri" panose="020F0502020204030204" pitchFamily="34" charset="0"/>
              </a:rPr>
              <a:t>Auswirkungen: Was sind die Hauptprobleme, die verursacht werden? </a:t>
            </a:r>
          </a:p>
          <a:p>
            <a:pPr marL="285750" indent="-285750">
              <a:spcBef>
                <a:spcPts val="0"/>
              </a:spcBef>
              <a:spcAft>
                <a:spcPts val="600"/>
              </a:spcAft>
              <a:buSzPts val="2000"/>
            </a:pPr>
            <a:r>
              <a:rPr lang="de-DE" sz="1800" dirty="0">
                <a:latin typeface="Calibri" panose="020F0502020204030204" pitchFamily="34" charset="0"/>
                <a:cs typeface="Calibri" panose="020F0502020204030204" pitchFamily="34" charset="0"/>
              </a:rPr>
              <a:t>Angst: Wovor fürchten Sie sich am meisten im Zusammenhang mit dem Gesundheitsproblem?</a:t>
            </a:r>
          </a:p>
        </p:txBody>
      </p:sp>
      <p:sp>
        <p:nvSpPr>
          <p:cNvPr id="229" name="Google Shape;229;p6"/>
          <p:cNvSpPr/>
          <p:nvPr/>
        </p:nvSpPr>
        <p:spPr>
          <a:xfrm>
            <a:off x="9529072" y="6388977"/>
            <a:ext cx="241171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u="sng" dirty="0" err="1">
                <a:solidFill>
                  <a:schemeClr val="accent4"/>
                </a:solidFill>
                <a:latin typeface="Calibri"/>
                <a:ea typeface="Calibri"/>
                <a:cs typeface="Calibri"/>
                <a:sym typeface="Calibri"/>
                <a:hlinkClick r:id="rId3"/>
              </a:rPr>
              <a:t>Quell</a:t>
            </a:r>
            <a:r>
              <a:rPr lang="en-US" sz="1200" b="0" i="0" u="sng" strike="noStrike" cap="none" dirty="0" err="1">
                <a:solidFill>
                  <a:schemeClr val="accent4"/>
                </a:solidFill>
                <a:latin typeface="Calibri"/>
                <a:ea typeface="Calibri"/>
                <a:cs typeface="Calibri"/>
                <a:sym typeface="Calibri"/>
                <a:hlinkClick r:id="rId3"/>
              </a:rPr>
              <a:t>e</a:t>
            </a:r>
            <a:r>
              <a:rPr lang="en-US" sz="1200" b="0" i="0" u="none" strike="noStrike" cap="none" dirty="0">
                <a:solidFill>
                  <a:schemeClr val="accent4"/>
                </a:solidFill>
                <a:latin typeface="Calibri"/>
                <a:ea typeface="Calibri"/>
                <a:cs typeface="Calibri"/>
                <a:sym typeface="Calibri"/>
              </a:rPr>
              <a:t> | </a:t>
            </a:r>
            <a:r>
              <a:rPr lang="en-US" sz="1200" b="0" i="0" u="sng" strike="noStrike" cap="none" dirty="0" err="1">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b="0" i="0" u="sng" strike="noStrike" cap="none" dirty="0">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a:t>
            </a:r>
            <a:r>
              <a:rPr lang="en-US" sz="1200" b="0" i="0" u="sng" strike="noStrike" cap="none" dirty="0" err="1">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Lizenz</a:t>
            </a:r>
            <a:endParaRPr sz="1200" b="0" i="0" u="none" strike="noStrike" cap="none" dirty="0">
              <a:solidFill>
                <a:schemeClr val="accent4"/>
              </a:solidFill>
              <a:latin typeface="Calibri"/>
              <a:ea typeface="Calibri"/>
              <a:cs typeface="Calibri"/>
              <a:sym typeface="Calibri"/>
            </a:endParaRPr>
          </a:p>
        </p:txBody>
      </p:sp>
      <p:pic>
        <p:nvPicPr>
          <p:cNvPr id="2" name="Grafik 1"/>
          <p:cNvPicPr>
            <a:picLocks noChangeAspect="1"/>
          </p:cNvPicPr>
          <p:nvPr/>
        </p:nvPicPr>
        <p:blipFill>
          <a:blip r:embed="rId5"/>
          <a:stretch>
            <a:fillRect/>
          </a:stretch>
        </p:blipFill>
        <p:spPr>
          <a:xfrm>
            <a:off x="7234356" y="2135143"/>
            <a:ext cx="4706434" cy="3176843"/>
          </a:xfrm>
          <a:prstGeom prst="rect">
            <a:avLst/>
          </a:prstGeom>
        </p:spPr>
      </p:pic>
      <p:sp>
        <p:nvSpPr>
          <p:cNvPr id="8" name="Google Shape;171;p8">
            <a:extLst>
              <a:ext uri="{FF2B5EF4-FFF2-40B4-BE49-F238E27FC236}">
                <a16:creationId xmlns:a16="http://schemas.microsoft.com/office/drawing/2014/main" id="{35251B6D-7C55-45E9-B2FF-D363F2410039}"/>
              </a:ext>
            </a:extLst>
          </p:cNvPr>
          <p:cNvSpPr/>
          <p:nvPr/>
        </p:nvSpPr>
        <p:spPr>
          <a:xfrm>
            <a:off x="7639050" y="-7472"/>
            <a:ext cx="4552950"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.3 </a:t>
            </a:r>
            <a:r>
              <a:rPr lang="en-US" sz="1800" b="0" i="0" u="none" strike="noStrike" cap="none" dirty="0" err="1">
                <a:solidFill>
                  <a:schemeClr val="lt1"/>
                </a:solidFill>
                <a:latin typeface="Calibri"/>
                <a:ea typeface="Calibri"/>
                <a:cs typeface="Calibri"/>
                <a:sym typeface="Calibri"/>
              </a:rPr>
              <a:t>Erkundung</a:t>
            </a:r>
            <a:r>
              <a:rPr lang="en-US" sz="1800" b="0" i="0" u="none" strike="noStrike" cap="none" dirty="0">
                <a:solidFill>
                  <a:schemeClr val="lt1"/>
                </a:solidFill>
                <a:latin typeface="Calibri"/>
                <a:ea typeface="Calibri"/>
                <a:cs typeface="Calibri"/>
                <a:sym typeface="Calibri"/>
              </a:rPr>
              <a:t> der </a:t>
            </a:r>
            <a:r>
              <a:rPr lang="en-US" sz="1800" b="0" i="0" u="none" strike="noStrike" cap="none" dirty="0" err="1">
                <a:solidFill>
                  <a:schemeClr val="lt1"/>
                </a:solidFill>
                <a:latin typeface="Calibri"/>
                <a:ea typeface="Calibri"/>
                <a:cs typeface="Calibri"/>
                <a:sym typeface="Calibri"/>
              </a:rPr>
              <a:t>physischen</a:t>
            </a:r>
            <a:r>
              <a:rPr lang="en-US" sz="1800" b="0" i="0" u="none" strike="noStrike" cap="none" dirty="0">
                <a:solidFill>
                  <a:schemeClr val="lt1"/>
                </a:solidFill>
                <a:latin typeface="Calibri"/>
                <a:ea typeface="Calibri"/>
                <a:cs typeface="Calibri"/>
                <a:sym typeface="Calibri"/>
              </a:rPr>
              <a:t> und </a:t>
            </a:r>
            <a:r>
              <a:rPr lang="en-US" sz="1800" b="0" i="0" u="none" strike="noStrike" cap="none" dirty="0" err="1">
                <a:solidFill>
                  <a:schemeClr val="lt1"/>
                </a:solidFill>
                <a:latin typeface="Calibri"/>
                <a:ea typeface="Calibri"/>
                <a:cs typeface="Calibri"/>
                <a:sym typeface="Calibri"/>
              </a:rPr>
              <a:t>psychischen</a:t>
            </a:r>
            <a:r>
              <a:rPr lang="en-US" sz="1800" b="0" i="0" u="none" strike="noStrike" cap="none" dirty="0">
                <a:solidFill>
                  <a:schemeClr val="lt1"/>
                </a:solidFill>
                <a:latin typeface="Calibri"/>
                <a:ea typeface="Calibri"/>
                <a:cs typeface="Calibri"/>
                <a:sym typeface="Calibri"/>
              </a:rPr>
              <a:t> </a:t>
            </a:r>
            <a:r>
              <a:rPr lang="en-US" sz="1800" b="0" i="0" u="none" strike="noStrike" cap="none" dirty="0" err="1">
                <a:solidFill>
                  <a:schemeClr val="lt1"/>
                </a:solidFill>
                <a:latin typeface="Calibri"/>
                <a:ea typeface="Calibri"/>
                <a:cs typeface="Calibri"/>
                <a:sym typeface="Calibri"/>
              </a:rPr>
              <a:t>Gesundheit</a:t>
            </a:r>
            <a:r>
              <a:rPr lang="en-US" sz="1800" b="0" i="0" u="none" strike="noStrike" cap="none" dirty="0">
                <a:solidFill>
                  <a:schemeClr val="lt1"/>
                </a:solidFill>
                <a:latin typeface="Calibri"/>
                <a:ea typeface="Calibri"/>
                <a:cs typeface="Calibri"/>
                <a:sym typeface="Calibri"/>
              </a:rPr>
              <a:t> von Migrant*</a:t>
            </a:r>
            <a:r>
              <a:rPr lang="en-US" sz="1800" b="0" i="0" u="none" strike="noStrike" cap="none" dirty="0" err="1">
                <a:solidFill>
                  <a:schemeClr val="lt1"/>
                </a:solidFill>
                <a:latin typeface="Calibri"/>
                <a:ea typeface="Calibri"/>
                <a:cs typeface="Calibri"/>
                <a:sym typeface="Calibri"/>
              </a:rPr>
              <a:t>innen</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5475025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228600" lvl="0" indent="-228600">
              <a:buSzPts val="2000"/>
            </a:pPr>
            <a:r>
              <a:rPr lang="en-US" dirty="0" err="1"/>
              <a:t>Beschreiben</a:t>
            </a:r>
            <a:r>
              <a:rPr lang="en-US" dirty="0"/>
              <a:t> </a:t>
            </a:r>
            <a:r>
              <a:rPr lang="en-US" dirty="0" err="1"/>
              <a:t>Sie</a:t>
            </a:r>
            <a:r>
              <a:rPr lang="en-US" dirty="0"/>
              <a:t> </a:t>
            </a:r>
            <a:r>
              <a:rPr lang="en-US" dirty="0" err="1"/>
              <a:t>Ihre</a:t>
            </a:r>
            <a:r>
              <a:rPr lang="en-US" dirty="0"/>
              <a:t> </a:t>
            </a:r>
            <a:r>
              <a:rPr lang="en-US" dirty="0" err="1"/>
              <a:t>Erfahrungen</a:t>
            </a:r>
            <a:endParaRPr lang="en-US" sz="2800" dirty="0">
              <a:solidFill>
                <a:schemeClr val="bg2"/>
              </a:solidFill>
            </a:endParaRPr>
          </a:p>
        </p:txBody>
      </p:sp>
      <p:sp>
        <p:nvSpPr>
          <p:cNvPr id="228" name="Google Shape;228;p6"/>
          <p:cNvSpPr txBox="1">
            <a:spLocks noGrp="1"/>
          </p:cNvSpPr>
          <p:nvPr>
            <p:ph type="body" idx="1"/>
          </p:nvPr>
        </p:nvSpPr>
        <p:spPr>
          <a:xfrm>
            <a:off x="557999" y="1941162"/>
            <a:ext cx="5852132" cy="4724814"/>
          </a:xfrm>
          <a:prstGeom prst="rect">
            <a:avLst/>
          </a:prstGeom>
          <a:noFill/>
          <a:ln>
            <a:noFill/>
          </a:ln>
        </p:spPr>
        <p:txBody>
          <a:bodyPr spcFirstLastPara="1" wrap="square" lIns="91425" tIns="45700" rIns="91425" bIns="45700" anchor="t" anchorCtr="0">
            <a:normAutofit/>
          </a:bodyPr>
          <a:lstStyle/>
          <a:p>
            <a:pPr marL="342900" indent="-342900">
              <a:spcAft>
                <a:spcPts val="1200"/>
              </a:spcAft>
              <a:buSzPts val="2000"/>
            </a:pPr>
            <a:r>
              <a:rPr lang="de-DE" sz="2000" dirty="0"/>
              <a:t>Besprechen Sie gemeinsam, wann Hilfe empfohlen wird</a:t>
            </a:r>
          </a:p>
          <a:p>
            <a:pPr marL="342900" indent="-342900">
              <a:spcAft>
                <a:spcPts val="1200"/>
              </a:spcAft>
              <a:buSzPts val="2000"/>
            </a:pPr>
            <a:r>
              <a:rPr lang="de-DE" sz="2000" dirty="0"/>
              <a:t>Erkennen Sie, welcher Arzt / welche Ärztin für die Behandlung des Gesundheitsproblems der/die  richtige ist (z. B. Hausarzt, Augenärztin, Zahnarzt)</a:t>
            </a:r>
          </a:p>
          <a:p>
            <a:pPr marL="342900" indent="-342900">
              <a:spcAft>
                <a:spcPts val="1200"/>
              </a:spcAft>
              <a:buSzPts val="2000"/>
            </a:pPr>
            <a:r>
              <a:rPr lang="de-DE" sz="2000" dirty="0"/>
              <a:t>Benennen Sie Gesundheitsprobleme, bei denen eine sofortige Behandlung notwendig sein könnte (z. B. durch Rufen eines Notarztes oder eines Krankenwagens)</a:t>
            </a:r>
            <a:endParaRPr dirty="0"/>
          </a:p>
        </p:txBody>
      </p:sp>
      <p:sp>
        <p:nvSpPr>
          <p:cNvPr id="229" name="Google Shape;229;p6"/>
          <p:cNvSpPr/>
          <p:nvPr/>
        </p:nvSpPr>
        <p:spPr>
          <a:xfrm>
            <a:off x="9531657" y="6527476"/>
            <a:ext cx="241171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u="sng" dirty="0" err="1">
                <a:solidFill>
                  <a:schemeClr val="accent4"/>
                </a:solidFill>
                <a:latin typeface="Calibri"/>
                <a:ea typeface="Calibri"/>
                <a:cs typeface="Calibri"/>
                <a:sym typeface="Calibri"/>
                <a:hlinkClick r:id="rId3"/>
              </a:rPr>
              <a:t>Quell</a:t>
            </a:r>
            <a:r>
              <a:rPr lang="en-US" sz="1200" b="0" i="0" u="sng" strike="noStrike" cap="none" dirty="0" err="1">
                <a:solidFill>
                  <a:schemeClr val="accent4"/>
                </a:solidFill>
                <a:latin typeface="Calibri"/>
                <a:ea typeface="Calibri"/>
                <a:cs typeface="Calibri"/>
                <a:sym typeface="Calibri"/>
                <a:hlinkClick r:id="rId3"/>
              </a:rPr>
              <a:t>e</a:t>
            </a:r>
            <a:r>
              <a:rPr lang="en-US" sz="1200" b="0" i="0" u="none" strike="noStrike" cap="none" dirty="0">
                <a:solidFill>
                  <a:schemeClr val="accent4"/>
                </a:solidFill>
                <a:latin typeface="Calibri"/>
                <a:ea typeface="Calibri"/>
                <a:cs typeface="Calibri"/>
                <a:sym typeface="Calibri"/>
              </a:rPr>
              <a:t> | </a:t>
            </a:r>
            <a:r>
              <a:rPr lang="en-US" sz="1200" b="0" i="0" u="sng" strike="noStrike" cap="none" dirty="0" err="1">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b="0" i="0" u="sng" strike="noStrike" cap="none" dirty="0">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a:t>
            </a:r>
            <a:r>
              <a:rPr lang="en-US" sz="1200" b="0" i="0" u="sng" strike="noStrike" cap="none" dirty="0" err="1">
                <a:solidFill>
                  <a:schemeClr val="accent4"/>
                </a:solidFill>
                <a:latin typeface="Calibri"/>
                <a:ea typeface="Calibri"/>
                <a:cs typeface="Calibri"/>
                <a:sym typeface="Calibri"/>
              </a:rPr>
              <a:t>Lizenz</a:t>
            </a:r>
            <a:endParaRPr sz="1200" b="0" i="0" u="none" strike="noStrike" cap="none" dirty="0">
              <a:solidFill>
                <a:schemeClr val="accent4"/>
              </a:solidFill>
              <a:latin typeface="Calibri"/>
              <a:ea typeface="Calibri"/>
              <a:cs typeface="Calibri"/>
              <a:sym typeface="Calibri"/>
            </a:endParaRPr>
          </a:p>
        </p:txBody>
      </p:sp>
      <p:pic>
        <p:nvPicPr>
          <p:cNvPr id="2" name="Grafik 1"/>
          <p:cNvPicPr>
            <a:picLocks noChangeAspect="1"/>
          </p:cNvPicPr>
          <p:nvPr/>
        </p:nvPicPr>
        <p:blipFill>
          <a:blip r:embed="rId5"/>
          <a:stretch>
            <a:fillRect/>
          </a:stretch>
        </p:blipFill>
        <p:spPr>
          <a:xfrm>
            <a:off x="6892992" y="1941162"/>
            <a:ext cx="4945608" cy="3297072"/>
          </a:xfrm>
          <a:prstGeom prst="rect">
            <a:avLst/>
          </a:prstGeom>
        </p:spPr>
      </p:pic>
      <p:sp>
        <p:nvSpPr>
          <p:cNvPr id="7" name="Google Shape;171;p8">
            <a:extLst>
              <a:ext uri="{FF2B5EF4-FFF2-40B4-BE49-F238E27FC236}">
                <a16:creationId xmlns:a16="http://schemas.microsoft.com/office/drawing/2014/main" id="{35251B6D-7C55-45E9-B2FF-D363F2410039}"/>
              </a:ext>
            </a:extLst>
          </p:cNvPr>
          <p:cNvSpPr/>
          <p:nvPr/>
        </p:nvSpPr>
        <p:spPr>
          <a:xfrm>
            <a:off x="7639050" y="-7472"/>
            <a:ext cx="4552950"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.3 </a:t>
            </a:r>
            <a:r>
              <a:rPr lang="en-US" sz="1800" b="0" i="0" u="none" strike="noStrike" cap="none" dirty="0" err="1">
                <a:solidFill>
                  <a:schemeClr val="lt1"/>
                </a:solidFill>
                <a:latin typeface="Calibri"/>
                <a:ea typeface="Calibri"/>
                <a:cs typeface="Calibri"/>
                <a:sym typeface="Calibri"/>
              </a:rPr>
              <a:t>Erkundung</a:t>
            </a:r>
            <a:r>
              <a:rPr lang="en-US" sz="1800" b="0" i="0" u="none" strike="noStrike" cap="none" dirty="0">
                <a:solidFill>
                  <a:schemeClr val="lt1"/>
                </a:solidFill>
                <a:latin typeface="Calibri"/>
                <a:ea typeface="Calibri"/>
                <a:cs typeface="Calibri"/>
                <a:sym typeface="Calibri"/>
              </a:rPr>
              <a:t> der </a:t>
            </a:r>
            <a:r>
              <a:rPr lang="en-US" sz="1800" b="0" i="0" u="none" strike="noStrike" cap="none" dirty="0" err="1">
                <a:solidFill>
                  <a:schemeClr val="lt1"/>
                </a:solidFill>
                <a:latin typeface="Calibri"/>
                <a:ea typeface="Calibri"/>
                <a:cs typeface="Calibri"/>
                <a:sym typeface="Calibri"/>
              </a:rPr>
              <a:t>physischen</a:t>
            </a:r>
            <a:r>
              <a:rPr lang="en-US" sz="1800" b="0" i="0" u="none" strike="noStrike" cap="none" dirty="0">
                <a:solidFill>
                  <a:schemeClr val="lt1"/>
                </a:solidFill>
                <a:latin typeface="Calibri"/>
                <a:ea typeface="Calibri"/>
                <a:cs typeface="Calibri"/>
                <a:sym typeface="Calibri"/>
              </a:rPr>
              <a:t> und </a:t>
            </a:r>
            <a:r>
              <a:rPr lang="en-US" sz="1800" b="0" i="0" u="none" strike="noStrike" cap="none" dirty="0" err="1">
                <a:solidFill>
                  <a:schemeClr val="lt1"/>
                </a:solidFill>
                <a:latin typeface="Calibri"/>
                <a:ea typeface="Calibri"/>
                <a:cs typeface="Calibri"/>
                <a:sym typeface="Calibri"/>
              </a:rPr>
              <a:t>psychischen</a:t>
            </a:r>
            <a:r>
              <a:rPr lang="en-US" sz="1800" b="0" i="0" u="none" strike="noStrike" cap="none" dirty="0">
                <a:solidFill>
                  <a:schemeClr val="lt1"/>
                </a:solidFill>
                <a:latin typeface="Calibri"/>
                <a:ea typeface="Calibri"/>
                <a:cs typeface="Calibri"/>
                <a:sym typeface="Calibri"/>
              </a:rPr>
              <a:t> </a:t>
            </a:r>
            <a:r>
              <a:rPr lang="en-US" sz="1800" b="0" i="0" u="none" strike="noStrike" cap="none" dirty="0" err="1">
                <a:solidFill>
                  <a:schemeClr val="lt1"/>
                </a:solidFill>
                <a:latin typeface="Calibri"/>
                <a:ea typeface="Calibri"/>
                <a:cs typeface="Calibri"/>
                <a:sym typeface="Calibri"/>
              </a:rPr>
              <a:t>Gesundheit</a:t>
            </a:r>
            <a:r>
              <a:rPr lang="en-US" sz="1800" b="0" i="0" u="none" strike="noStrike" cap="none" dirty="0">
                <a:solidFill>
                  <a:schemeClr val="lt1"/>
                </a:solidFill>
                <a:latin typeface="Calibri"/>
                <a:ea typeface="Calibri"/>
                <a:cs typeface="Calibri"/>
                <a:sym typeface="Calibri"/>
              </a:rPr>
              <a:t> von Migrant*</a:t>
            </a:r>
            <a:r>
              <a:rPr lang="en-US" sz="1800" b="0" i="0" u="none" strike="noStrike" cap="none" dirty="0" err="1">
                <a:solidFill>
                  <a:schemeClr val="lt1"/>
                </a:solidFill>
                <a:latin typeface="Calibri"/>
                <a:ea typeface="Calibri"/>
                <a:cs typeface="Calibri"/>
                <a:sym typeface="Calibri"/>
              </a:rPr>
              <a:t>innen</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0727003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de-DE" sz="2000" b="1" dirty="0">
                <a:solidFill>
                  <a:srgbClr val="203864"/>
                </a:solidFill>
              </a:rPr>
              <a:t>Was ist ein ernstes Gesundheitsrisiko bei der Ankunft in einem neuen Land?</a:t>
            </a:r>
          </a:p>
        </p:txBody>
      </p:sp>
      <p:sp>
        <p:nvSpPr>
          <p:cNvPr id="10" name="Ορθογώνιο 9">
            <a:extLst>
              <a:ext uri="{FF2B5EF4-FFF2-40B4-BE49-F238E27FC236}">
                <a16:creationId xmlns:a16="http://schemas.microsoft.com/office/drawing/2014/main" id="{E448F981-31BC-4A5C-A52A-2CB296CA1B95}"/>
              </a:ext>
            </a:extLst>
          </p:cNvPr>
          <p:cNvSpPr/>
          <p:nvPr/>
        </p:nvSpPr>
        <p:spPr>
          <a:xfrm>
            <a:off x="6134100" y="2479674"/>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600" dirty="0">
                <a:latin typeface="Calibri"/>
                <a:ea typeface="Calibri"/>
                <a:cs typeface="Calibri"/>
                <a:sym typeface="Calibri"/>
              </a:rPr>
              <a:t>B. </a:t>
            </a:r>
            <a:r>
              <a:rPr lang="en-US" sz="1600" dirty="0" err="1">
                <a:latin typeface="Calibri"/>
                <a:ea typeface="Calibri"/>
                <a:cs typeface="Calibri"/>
                <a:sym typeface="Calibri"/>
              </a:rPr>
              <a:t>Erkältung</a:t>
            </a:r>
            <a:endParaRPr lang="en-US" sz="1600" dirty="0">
              <a:latin typeface="Calibri"/>
              <a:ea typeface="Calibri"/>
              <a:cs typeface="Calibri"/>
              <a:sym typeface="Calibri"/>
            </a:endParaRPr>
          </a:p>
        </p:txBody>
      </p:sp>
      <p:sp>
        <p:nvSpPr>
          <p:cNvPr id="11" name="Ορθογώνιο 10">
            <a:extLst>
              <a:ext uri="{FF2B5EF4-FFF2-40B4-BE49-F238E27FC236}">
                <a16:creationId xmlns:a16="http://schemas.microsoft.com/office/drawing/2014/main" id="{B08E9EB4-6838-4FCD-B853-E6E51FCAD438}"/>
              </a:ext>
            </a:extLst>
          </p:cNvPr>
          <p:cNvSpPr/>
          <p:nvPr/>
        </p:nvSpPr>
        <p:spPr>
          <a:xfrm>
            <a:off x="2105025" y="3727451"/>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dirty="0">
                <a:latin typeface="Calibri"/>
                <a:ea typeface="Calibri"/>
                <a:cs typeface="Calibri"/>
                <a:sym typeface="Calibri"/>
              </a:rPr>
              <a:t>C. </a:t>
            </a:r>
            <a:r>
              <a:rPr lang="en-US" sz="1600" dirty="0" err="1">
                <a:latin typeface="Calibri"/>
                <a:ea typeface="Calibri"/>
                <a:cs typeface="Calibri"/>
                <a:sym typeface="Calibri"/>
              </a:rPr>
              <a:t>Mückenstich</a:t>
            </a:r>
            <a:endParaRPr lang="en-US" sz="1600" dirty="0">
              <a:latin typeface="Calibri"/>
              <a:ea typeface="Calibri"/>
              <a:cs typeface="Calibri"/>
              <a:sym typeface="Calibri"/>
            </a:endParaRPr>
          </a:p>
        </p:txBody>
      </p:sp>
      <p:sp>
        <p:nvSpPr>
          <p:cNvPr id="12" name="Ορθογώνιο 11">
            <a:extLst>
              <a:ext uri="{FF2B5EF4-FFF2-40B4-BE49-F238E27FC236}">
                <a16:creationId xmlns:a16="http://schemas.microsoft.com/office/drawing/2014/main" id="{330EFFD1-979D-4EE1-BDD9-918267F048CC}"/>
              </a:ext>
            </a:extLst>
          </p:cNvPr>
          <p:cNvSpPr/>
          <p:nvPr/>
        </p:nvSpPr>
        <p:spPr>
          <a:xfrm>
            <a:off x="6134100" y="3727450"/>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dirty="0">
                <a:latin typeface="Calibri"/>
                <a:ea typeface="Calibri"/>
                <a:cs typeface="Calibri"/>
              </a:rPr>
              <a:t>D. </a:t>
            </a:r>
            <a:r>
              <a:rPr lang="en-US" sz="1600" dirty="0" err="1">
                <a:latin typeface="Calibri"/>
                <a:ea typeface="Calibri"/>
                <a:cs typeface="Calibri"/>
              </a:rPr>
              <a:t>Unzureichende</a:t>
            </a:r>
            <a:r>
              <a:rPr lang="en-US" sz="1600" dirty="0">
                <a:latin typeface="Calibri"/>
                <a:ea typeface="Calibri"/>
                <a:cs typeface="Calibri"/>
              </a:rPr>
              <a:t> </a:t>
            </a:r>
            <a:r>
              <a:rPr lang="en-US" sz="1600" dirty="0" err="1">
                <a:latin typeface="Calibri"/>
                <a:ea typeface="Calibri"/>
                <a:cs typeface="Calibri"/>
              </a:rPr>
              <a:t>Impfungen</a:t>
            </a:r>
            <a:endParaRPr lang="en-US" sz="1600" dirty="0">
              <a:latin typeface="Calibri"/>
              <a:ea typeface="Calibri"/>
              <a:cs typeface="Calibri"/>
            </a:endParaRPr>
          </a:p>
        </p:txBody>
      </p:sp>
      <p:sp>
        <p:nvSpPr>
          <p:cNvPr id="8" name="Google Shape;336;p16">
            <a:extLst>
              <a:ext uri="{FF2B5EF4-FFF2-40B4-BE49-F238E27FC236}">
                <a16:creationId xmlns:a16="http://schemas.microsoft.com/office/drawing/2014/main" id="{FC15F6B7-D026-4B4D-8E8D-4AA5DFF5D052}"/>
              </a:ext>
            </a:extLst>
          </p:cNvPr>
          <p:cNvSpPr txBox="1"/>
          <p:nvPr/>
        </p:nvSpPr>
        <p:spPr>
          <a:xfrm>
            <a:off x="2112607" y="1987414"/>
            <a:ext cx="2313478"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strike="noStrike" cap="none" dirty="0" err="1">
                <a:solidFill>
                  <a:schemeClr val="dk1"/>
                </a:solidFill>
                <a:latin typeface="Calibri"/>
                <a:ea typeface="Calibri"/>
                <a:cs typeface="Calibri"/>
                <a:sym typeface="Calibri"/>
              </a:rPr>
              <a:t>Nur</a:t>
            </a:r>
            <a:r>
              <a:rPr lang="en-US" sz="1400" b="0" i="1" u="none" strike="noStrike" cap="none" dirty="0">
                <a:solidFill>
                  <a:schemeClr val="dk1"/>
                </a:solidFill>
                <a:latin typeface="Calibri"/>
                <a:ea typeface="Calibri"/>
                <a:cs typeface="Calibri"/>
                <a:sym typeface="Calibri"/>
              </a:rPr>
              <a:t> </a:t>
            </a:r>
            <a:r>
              <a:rPr lang="en-US" sz="1400" b="0" i="1" u="none" strike="noStrike" cap="none" dirty="0" err="1">
                <a:solidFill>
                  <a:schemeClr val="dk1"/>
                </a:solidFill>
                <a:latin typeface="Calibri"/>
                <a:ea typeface="Calibri"/>
                <a:cs typeface="Calibri"/>
                <a:sym typeface="Calibri"/>
              </a:rPr>
              <a:t>eine</a:t>
            </a:r>
            <a:r>
              <a:rPr lang="en-US" sz="1400" b="0" i="1" u="none" strike="noStrike" cap="none" dirty="0">
                <a:solidFill>
                  <a:schemeClr val="dk1"/>
                </a:solidFill>
                <a:latin typeface="Calibri"/>
                <a:ea typeface="Calibri"/>
                <a:cs typeface="Calibri"/>
                <a:sym typeface="Calibri"/>
              </a:rPr>
              <a:t> </a:t>
            </a:r>
            <a:r>
              <a:rPr lang="en-US" sz="1400" b="0" i="1" u="none" strike="noStrike" cap="none" dirty="0" err="1">
                <a:solidFill>
                  <a:schemeClr val="dk1"/>
                </a:solidFill>
                <a:latin typeface="Calibri"/>
                <a:ea typeface="Calibri"/>
                <a:cs typeface="Calibri"/>
                <a:sym typeface="Calibri"/>
              </a:rPr>
              <a:t>Antwort</a:t>
            </a:r>
            <a:r>
              <a:rPr lang="en-US" sz="1400" b="0" i="1" u="none" strike="noStrike" cap="none" dirty="0">
                <a:solidFill>
                  <a:schemeClr val="dk1"/>
                </a:solidFill>
                <a:latin typeface="Calibri"/>
                <a:ea typeface="Calibri"/>
                <a:cs typeface="Calibri"/>
                <a:sym typeface="Calibri"/>
              </a:rPr>
              <a:t> </a:t>
            </a:r>
            <a:r>
              <a:rPr lang="en-US" sz="1400" b="0" i="1" u="none" strike="noStrike" cap="none" dirty="0" err="1">
                <a:solidFill>
                  <a:schemeClr val="dk1"/>
                </a:solidFill>
                <a:latin typeface="Calibri"/>
                <a:ea typeface="Calibri"/>
                <a:cs typeface="Calibri"/>
                <a:sym typeface="Calibri"/>
              </a:rPr>
              <a:t>ist</a:t>
            </a:r>
            <a:r>
              <a:rPr lang="en-US" sz="1400" b="0" i="1" u="none" strike="noStrike" cap="none" dirty="0">
                <a:solidFill>
                  <a:schemeClr val="dk1"/>
                </a:solidFill>
                <a:latin typeface="Calibri"/>
                <a:ea typeface="Calibri"/>
                <a:cs typeface="Calibri"/>
                <a:sym typeface="Calibri"/>
              </a:rPr>
              <a:t> </a:t>
            </a:r>
            <a:r>
              <a:rPr lang="en-US" sz="1400" b="0" i="1" u="none" strike="noStrike" cap="none" dirty="0" err="1">
                <a:solidFill>
                  <a:schemeClr val="dk1"/>
                </a:solidFill>
                <a:latin typeface="Calibri"/>
                <a:ea typeface="Calibri"/>
                <a:cs typeface="Calibri"/>
                <a:sym typeface="Calibri"/>
              </a:rPr>
              <a:t>richtig</a:t>
            </a:r>
            <a:r>
              <a:rPr lang="en-US" sz="1400" b="0" i="1" u="none" strike="noStrike" cap="none" dirty="0">
                <a:solidFill>
                  <a:schemeClr val="dk1"/>
                </a:solidFill>
                <a:latin typeface="Calibri"/>
                <a:ea typeface="Calibri"/>
                <a:cs typeface="Calibri"/>
                <a:sym typeface="Calibri"/>
              </a:rPr>
              <a:t>!</a:t>
            </a:r>
            <a:endParaRPr sz="1400" b="0" i="1" u="none" strike="noStrike" cap="none" dirty="0">
              <a:solidFill>
                <a:schemeClr val="dk1"/>
              </a:solidFill>
              <a:latin typeface="Calibri"/>
              <a:ea typeface="Calibri"/>
              <a:cs typeface="Calibri"/>
              <a:sym typeface="Calibri"/>
            </a:endParaRPr>
          </a:p>
        </p:txBody>
      </p:sp>
      <p:sp>
        <p:nvSpPr>
          <p:cNvPr id="9" name="Ορθογώνιο 8">
            <a:extLst>
              <a:ext uri="{FF2B5EF4-FFF2-40B4-BE49-F238E27FC236}">
                <a16:creationId xmlns:a16="http://schemas.microsoft.com/office/drawing/2014/main" id="{A214E320-F657-40D2-8718-155475F273EA}"/>
              </a:ext>
            </a:extLst>
          </p:cNvPr>
          <p:cNvSpPr/>
          <p:nvPr/>
        </p:nvSpPr>
        <p:spPr>
          <a:xfrm>
            <a:off x="2105025" y="2479673"/>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600" dirty="0">
                <a:latin typeface="Calibri"/>
                <a:ea typeface="Calibri"/>
                <a:cs typeface="Calibri"/>
                <a:sym typeface="Calibri"/>
              </a:rPr>
              <a:t>A. </a:t>
            </a:r>
            <a:r>
              <a:rPr lang="en-US" sz="1600" dirty="0" err="1">
                <a:latin typeface="Calibri"/>
                <a:ea typeface="Calibri"/>
                <a:cs typeface="Calibri"/>
                <a:sym typeface="Calibri"/>
              </a:rPr>
              <a:t>Kopfschmerzen</a:t>
            </a:r>
            <a:r>
              <a:rPr lang="en-US" sz="1600" dirty="0">
                <a:latin typeface="Calibri"/>
                <a:ea typeface="Calibri"/>
                <a:cs typeface="Calibri"/>
                <a:sym typeface="Calibri"/>
              </a:rPr>
              <a:t>	</a:t>
            </a:r>
          </a:p>
        </p:txBody>
      </p:sp>
    </p:spTree>
    <p:extLst>
      <p:ext uri="{BB962C8B-B14F-4D97-AF65-F5344CB8AC3E}">
        <p14:creationId xmlns:p14="http://schemas.microsoft.com/office/powerpoint/2010/main" val="36532489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0"/>
                                        </p:tgtEl>
                                        <p:attrNameLst>
                                          <p:attrName>fillcolor</p:attrName>
                                        </p:attrNameLst>
                                      </p:cBhvr>
                                      <p:to>
                                        <a:srgbClr val="C00000"/>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1"/>
                                        </p:tgtEl>
                                        <p:attrNameLst>
                                          <p:attrName>fillcolor</p:attrName>
                                        </p:attrNameLst>
                                      </p:cBhvr>
                                      <p:to>
                                        <a:srgbClr val="C00000"/>
                                      </p:to>
                                    </p:animClr>
                                    <p:set>
                                      <p:cBhvr>
                                        <p:cTn id="14" dur="2000" fill="hold"/>
                                        <p:tgtEl>
                                          <p:spTgt spid="11"/>
                                        </p:tgtEl>
                                        <p:attrNameLst>
                                          <p:attrName>fill.type</p:attrName>
                                        </p:attrNameLst>
                                      </p:cBhvr>
                                      <p:to>
                                        <p:strVal val="solid"/>
                                      </p:to>
                                    </p:set>
                                    <p:set>
                                      <p:cBhvr>
                                        <p:cTn id="15"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2"/>
                                        </p:tgtEl>
                                        <p:attrNameLst>
                                          <p:attrName>fillcolor</p:attrName>
                                        </p:attrNameLst>
                                      </p:cBhvr>
                                      <p:to>
                                        <a:srgbClr val="538135"/>
                                      </p:to>
                                    </p:animClr>
                                    <p:set>
                                      <p:cBhvr>
                                        <p:cTn id="21" dur="2000" fill="hold"/>
                                        <p:tgtEl>
                                          <p:spTgt spid="12"/>
                                        </p:tgtEl>
                                        <p:attrNameLst>
                                          <p:attrName>fill.type</p:attrName>
                                        </p:attrNameLst>
                                      </p:cBhvr>
                                      <p:to>
                                        <p:strVal val="solid"/>
                                      </p:to>
                                    </p:set>
                                    <p:set>
                                      <p:cBhvr>
                                        <p:cTn id="2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9"/>
                                        </p:tgtEl>
                                        <p:attrNameLst>
                                          <p:attrName>fillcolor</p:attrName>
                                        </p:attrNameLst>
                                      </p:cBhvr>
                                      <p:to>
                                        <a:srgbClr val="C00000"/>
                                      </p:to>
                                    </p:animClr>
                                    <p:set>
                                      <p:cBhvr>
                                        <p:cTn id="28" dur="2000" fill="hold"/>
                                        <p:tgtEl>
                                          <p:spTgt spid="9"/>
                                        </p:tgtEl>
                                        <p:attrNameLst>
                                          <p:attrName>fill.type</p:attrName>
                                        </p:attrNameLst>
                                      </p:cBhvr>
                                      <p:to>
                                        <p:strVal val="solid"/>
                                      </p:to>
                                    </p:set>
                                    <p:set>
                                      <p:cBhvr>
                                        <p:cTn id="29"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de-DE" sz="2000" b="1" dirty="0">
                <a:solidFill>
                  <a:srgbClr val="203864"/>
                </a:solidFill>
              </a:rPr>
              <a:t>In den Herkunftsländern der Migrant*innen hängen die Gesundheitsrisiken ab von...</a:t>
            </a:r>
            <a:endParaRPr lang="en-US" sz="2000" b="1" dirty="0">
              <a:solidFill>
                <a:srgbClr val="203864"/>
              </a:solidFill>
            </a:endParaRPr>
          </a:p>
        </p:txBody>
      </p:sp>
      <p:sp>
        <p:nvSpPr>
          <p:cNvPr id="10" name="Ορθογώνιο 9">
            <a:extLst>
              <a:ext uri="{FF2B5EF4-FFF2-40B4-BE49-F238E27FC236}">
                <a16:creationId xmlns:a16="http://schemas.microsoft.com/office/drawing/2014/main" id="{E448F981-31BC-4A5C-A52A-2CB296CA1B95}"/>
              </a:ext>
            </a:extLst>
          </p:cNvPr>
          <p:cNvSpPr/>
          <p:nvPr/>
        </p:nvSpPr>
        <p:spPr>
          <a:xfrm>
            <a:off x="6134100" y="2479674"/>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600" dirty="0">
                <a:latin typeface="Calibri"/>
                <a:ea typeface="Calibri"/>
                <a:cs typeface="Calibri"/>
                <a:sym typeface="Calibri"/>
              </a:rPr>
              <a:t>B. </a:t>
            </a:r>
            <a:r>
              <a:rPr lang="en-US" sz="1600" dirty="0" err="1">
                <a:latin typeface="Calibri"/>
                <a:ea typeface="Calibri"/>
                <a:cs typeface="Calibri"/>
                <a:sym typeface="Calibri"/>
              </a:rPr>
              <a:t>Nachbarn</a:t>
            </a:r>
            <a:endParaRPr lang="en-US" sz="1600" dirty="0">
              <a:latin typeface="Calibri"/>
              <a:ea typeface="Calibri"/>
              <a:cs typeface="Calibri"/>
              <a:sym typeface="Calibri"/>
            </a:endParaRPr>
          </a:p>
        </p:txBody>
      </p:sp>
      <p:sp>
        <p:nvSpPr>
          <p:cNvPr id="11" name="Ορθογώνιο 10">
            <a:extLst>
              <a:ext uri="{FF2B5EF4-FFF2-40B4-BE49-F238E27FC236}">
                <a16:creationId xmlns:a16="http://schemas.microsoft.com/office/drawing/2014/main" id="{B08E9EB4-6838-4FCD-B853-E6E51FCAD438}"/>
              </a:ext>
            </a:extLst>
          </p:cNvPr>
          <p:cNvSpPr/>
          <p:nvPr/>
        </p:nvSpPr>
        <p:spPr>
          <a:xfrm>
            <a:off x="2105025" y="3727451"/>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dirty="0">
                <a:latin typeface="Calibri"/>
                <a:ea typeface="Calibri"/>
                <a:cs typeface="Calibri"/>
                <a:sym typeface="Calibri"/>
              </a:rPr>
              <a:t>C. </a:t>
            </a:r>
            <a:r>
              <a:rPr lang="en-US" sz="1600" dirty="0" err="1">
                <a:latin typeface="Calibri"/>
                <a:ea typeface="Calibri"/>
                <a:cs typeface="Calibri"/>
                <a:sym typeface="Calibri"/>
              </a:rPr>
              <a:t>Haustieren</a:t>
            </a:r>
            <a:endParaRPr lang="en-US" sz="1600" dirty="0">
              <a:latin typeface="Calibri"/>
              <a:ea typeface="Calibri"/>
              <a:cs typeface="Calibri"/>
              <a:sym typeface="Calibri"/>
            </a:endParaRPr>
          </a:p>
        </p:txBody>
      </p:sp>
      <p:sp>
        <p:nvSpPr>
          <p:cNvPr id="12" name="Ορθογώνιο 11">
            <a:extLst>
              <a:ext uri="{FF2B5EF4-FFF2-40B4-BE49-F238E27FC236}">
                <a16:creationId xmlns:a16="http://schemas.microsoft.com/office/drawing/2014/main" id="{330EFFD1-979D-4EE1-BDD9-918267F048CC}"/>
              </a:ext>
            </a:extLst>
          </p:cNvPr>
          <p:cNvSpPr/>
          <p:nvPr/>
        </p:nvSpPr>
        <p:spPr>
          <a:xfrm>
            <a:off x="6134100" y="3727450"/>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dirty="0">
                <a:latin typeface="Calibri"/>
                <a:ea typeface="Calibri"/>
                <a:cs typeface="Calibri"/>
              </a:rPr>
              <a:t>D. </a:t>
            </a:r>
            <a:r>
              <a:rPr lang="en-US" sz="1600" dirty="0" err="1">
                <a:latin typeface="Calibri"/>
                <a:ea typeface="Calibri"/>
                <a:cs typeface="Calibri"/>
              </a:rPr>
              <a:t>Bildungsniveau</a:t>
            </a:r>
            <a:endParaRPr lang="en-US" sz="1600" dirty="0">
              <a:latin typeface="Calibri"/>
              <a:ea typeface="Calibri"/>
              <a:cs typeface="Calibri"/>
            </a:endParaRPr>
          </a:p>
        </p:txBody>
      </p:sp>
      <p:sp>
        <p:nvSpPr>
          <p:cNvPr id="8" name="Google Shape;336;p16">
            <a:extLst>
              <a:ext uri="{FF2B5EF4-FFF2-40B4-BE49-F238E27FC236}">
                <a16:creationId xmlns:a16="http://schemas.microsoft.com/office/drawing/2014/main" id="{FC15F6B7-D026-4B4D-8E8D-4AA5DFF5D052}"/>
              </a:ext>
            </a:extLst>
          </p:cNvPr>
          <p:cNvSpPr txBox="1"/>
          <p:nvPr/>
        </p:nvSpPr>
        <p:spPr>
          <a:xfrm>
            <a:off x="2414164" y="2046632"/>
            <a:ext cx="2352389" cy="307736"/>
          </a:xfrm>
          <a:prstGeom prst="rect">
            <a:avLst/>
          </a:prstGeom>
          <a:noFill/>
          <a:ln>
            <a:noFill/>
          </a:ln>
        </p:spPr>
        <p:txBody>
          <a:bodyPr spcFirstLastPara="1" wrap="square" lIns="91425" tIns="45700" rIns="91425" bIns="45700" anchor="t" anchorCtr="0">
            <a:spAutoFit/>
          </a:bodyPr>
          <a:lstStyle/>
          <a:p>
            <a:pPr lvl="0">
              <a:buSzPts val="1400"/>
            </a:pPr>
            <a:r>
              <a:rPr lang="de-DE" i="1" dirty="0">
                <a:solidFill>
                  <a:schemeClr val="dk1"/>
                </a:solidFill>
                <a:latin typeface="Calibri"/>
                <a:ea typeface="Calibri"/>
                <a:cs typeface="Calibri"/>
                <a:sym typeface="Calibri"/>
              </a:rPr>
              <a:t>Nur eine Antwort ist richtig!</a:t>
            </a:r>
          </a:p>
        </p:txBody>
      </p:sp>
      <p:sp>
        <p:nvSpPr>
          <p:cNvPr id="9" name="Ορθογώνιο 8">
            <a:extLst>
              <a:ext uri="{FF2B5EF4-FFF2-40B4-BE49-F238E27FC236}">
                <a16:creationId xmlns:a16="http://schemas.microsoft.com/office/drawing/2014/main" id="{A214E320-F657-40D2-8718-155475F273EA}"/>
              </a:ext>
            </a:extLst>
          </p:cNvPr>
          <p:cNvSpPr/>
          <p:nvPr/>
        </p:nvSpPr>
        <p:spPr>
          <a:xfrm>
            <a:off x="2105025" y="2479673"/>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600" dirty="0">
                <a:latin typeface="Calibri"/>
                <a:ea typeface="Calibri"/>
                <a:cs typeface="Calibri"/>
                <a:sym typeface="Calibri"/>
              </a:rPr>
              <a:t>A. </a:t>
            </a:r>
            <a:r>
              <a:rPr lang="en-US" sz="1600" dirty="0" err="1">
                <a:latin typeface="Calibri"/>
                <a:ea typeface="Calibri"/>
                <a:cs typeface="Calibri"/>
                <a:sym typeface="Calibri"/>
              </a:rPr>
              <a:t>Lokalen</a:t>
            </a:r>
            <a:r>
              <a:rPr lang="en-US" sz="1600" dirty="0">
                <a:latin typeface="Calibri"/>
                <a:ea typeface="Calibri"/>
                <a:cs typeface="Calibri"/>
                <a:sym typeface="Calibri"/>
              </a:rPr>
              <a:t> </a:t>
            </a:r>
            <a:r>
              <a:rPr lang="en-US" sz="1600" dirty="0" err="1">
                <a:latin typeface="Calibri"/>
                <a:ea typeface="Calibri"/>
                <a:cs typeface="Calibri"/>
                <a:sym typeface="Calibri"/>
              </a:rPr>
              <a:t>Händler</a:t>
            </a:r>
            <a:r>
              <a:rPr lang="en-US" sz="1600" dirty="0">
                <a:latin typeface="Calibri"/>
                <a:ea typeface="Calibri"/>
                <a:cs typeface="Calibri"/>
                <a:sym typeface="Calibri"/>
              </a:rPr>
              <a:t>*</a:t>
            </a:r>
            <a:r>
              <a:rPr lang="en-US" sz="1600" dirty="0" err="1">
                <a:latin typeface="Calibri"/>
                <a:ea typeface="Calibri"/>
                <a:cs typeface="Calibri"/>
                <a:sym typeface="Calibri"/>
              </a:rPr>
              <a:t>innen</a:t>
            </a:r>
            <a:endParaRPr lang="en-US" sz="1600" dirty="0">
              <a:latin typeface="Calibri"/>
              <a:ea typeface="Calibri"/>
              <a:cs typeface="Calibri"/>
              <a:sym typeface="Calibri"/>
            </a:endParaRPr>
          </a:p>
        </p:txBody>
      </p:sp>
    </p:spTree>
    <p:extLst>
      <p:ext uri="{BB962C8B-B14F-4D97-AF65-F5344CB8AC3E}">
        <p14:creationId xmlns:p14="http://schemas.microsoft.com/office/powerpoint/2010/main" val="38163123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0"/>
                                        </p:tgtEl>
                                        <p:attrNameLst>
                                          <p:attrName>fillcolor</p:attrName>
                                        </p:attrNameLst>
                                      </p:cBhvr>
                                      <p:to>
                                        <a:srgbClr val="C00000"/>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1"/>
                                        </p:tgtEl>
                                        <p:attrNameLst>
                                          <p:attrName>fillcolor</p:attrName>
                                        </p:attrNameLst>
                                      </p:cBhvr>
                                      <p:to>
                                        <a:srgbClr val="C00000"/>
                                      </p:to>
                                    </p:animClr>
                                    <p:set>
                                      <p:cBhvr>
                                        <p:cTn id="14" dur="2000" fill="hold"/>
                                        <p:tgtEl>
                                          <p:spTgt spid="11"/>
                                        </p:tgtEl>
                                        <p:attrNameLst>
                                          <p:attrName>fill.type</p:attrName>
                                        </p:attrNameLst>
                                      </p:cBhvr>
                                      <p:to>
                                        <p:strVal val="solid"/>
                                      </p:to>
                                    </p:set>
                                    <p:set>
                                      <p:cBhvr>
                                        <p:cTn id="15"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2"/>
                                        </p:tgtEl>
                                        <p:attrNameLst>
                                          <p:attrName>fillcolor</p:attrName>
                                        </p:attrNameLst>
                                      </p:cBhvr>
                                      <p:to>
                                        <a:srgbClr val="538135"/>
                                      </p:to>
                                    </p:animClr>
                                    <p:set>
                                      <p:cBhvr>
                                        <p:cTn id="21" dur="2000" fill="hold"/>
                                        <p:tgtEl>
                                          <p:spTgt spid="12"/>
                                        </p:tgtEl>
                                        <p:attrNameLst>
                                          <p:attrName>fill.type</p:attrName>
                                        </p:attrNameLst>
                                      </p:cBhvr>
                                      <p:to>
                                        <p:strVal val="solid"/>
                                      </p:to>
                                    </p:set>
                                    <p:set>
                                      <p:cBhvr>
                                        <p:cTn id="2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9"/>
                                        </p:tgtEl>
                                        <p:attrNameLst>
                                          <p:attrName>fillcolor</p:attrName>
                                        </p:attrNameLst>
                                      </p:cBhvr>
                                      <p:to>
                                        <a:srgbClr val="C00000"/>
                                      </p:to>
                                    </p:animClr>
                                    <p:set>
                                      <p:cBhvr>
                                        <p:cTn id="28" dur="2000" fill="hold"/>
                                        <p:tgtEl>
                                          <p:spTgt spid="9"/>
                                        </p:tgtEl>
                                        <p:attrNameLst>
                                          <p:attrName>fill.type</p:attrName>
                                        </p:attrNameLst>
                                      </p:cBhvr>
                                      <p:to>
                                        <p:strVal val="solid"/>
                                      </p:to>
                                    </p:set>
                                    <p:set>
                                      <p:cBhvr>
                                        <p:cTn id="29"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3"/>
        <p:cNvGrpSpPr/>
        <p:nvPr/>
      </p:nvGrpSpPr>
      <p:grpSpPr>
        <a:xfrm>
          <a:off x="0" y="0"/>
          <a:ext cx="0" cy="0"/>
          <a:chOff x="0" y="0"/>
          <a:chExt cx="0" cy="0"/>
        </a:xfrm>
      </p:grpSpPr>
      <p:sp>
        <p:nvSpPr>
          <p:cNvPr id="114" name="Google Shape;114;p3"/>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5" name="Google Shape;115;p3"/>
          <p:cNvSpPr txBox="1">
            <a:spLocks noGrp="1"/>
          </p:cNvSpPr>
          <p:nvPr>
            <p:ph type="title"/>
          </p:nvPr>
        </p:nvSpPr>
        <p:spPr>
          <a:xfrm>
            <a:off x="5297762" y="329184"/>
            <a:ext cx="6251110" cy="178308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203864"/>
              </a:buClr>
              <a:buSzPts val="5400"/>
              <a:buFont typeface="Calibri"/>
              <a:buNone/>
            </a:pPr>
            <a:r>
              <a:rPr lang="en-US" sz="5400" dirty="0"/>
              <a:t>Modules</a:t>
            </a:r>
            <a:endParaRPr sz="5400" dirty="0"/>
          </a:p>
        </p:txBody>
      </p:sp>
      <p:pic>
        <p:nvPicPr>
          <p:cNvPr id="116" name="Google Shape;116;p3"/>
          <p:cNvPicPr preferRelativeResize="0">
            <a:picLocks noGrp="1"/>
          </p:cNvPicPr>
          <p:nvPr>
            <p:ph type="body" idx="1"/>
          </p:nvPr>
        </p:nvPicPr>
        <p:blipFill rotWithShape="1">
          <a:blip r:embed="rId3">
            <a:alphaModFix/>
          </a:blip>
          <a:srcRect l="15072" r="17014"/>
          <a:stretch/>
        </p:blipFill>
        <p:spPr>
          <a:xfrm>
            <a:off x="1" y="10"/>
            <a:ext cx="4657344" cy="6857990"/>
          </a:xfrm>
          <a:prstGeom prst="rect">
            <a:avLst/>
          </a:prstGeom>
          <a:noFill/>
          <a:ln>
            <a:noFill/>
          </a:ln>
        </p:spPr>
      </p:pic>
      <p:sp>
        <p:nvSpPr>
          <p:cNvPr id="117" name="Google Shape;117;p3"/>
          <p:cNvSpPr/>
          <p:nvPr/>
        </p:nvSpPr>
        <p:spPr>
          <a:xfrm>
            <a:off x="5297762" y="2374947"/>
            <a:ext cx="4243589" cy="18288"/>
          </a:xfrm>
          <a:custGeom>
            <a:avLst/>
            <a:gdLst/>
            <a:ahLst/>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9" name="Google Shape;119;p3"/>
          <p:cNvSpPr/>
          <p:nvPr/>
        </p:nvSpPr>
        <p:spPr>
          <a:xfrm>
            <a:off x="5297762" y="2776980"/>
            <a:ext cx="6251110" cy="479700"/>
          </a:xfrm>
          <a:prstGeom prst="roundRect">
            <a:avLst>
              <a:gd name="adj" fmla="val 16667"/>
            </a:avLst>
          </a:prstGeom>
          <a:solidFill>
            <a:srgbClr val="203864"/>
          </a:solidFill>
          <a:ln w="19050" cap="flat" cmpd="sng">
            <a:solidFill>
              <a:schemeClr val="bg1">
                <a:lumMod val="75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3"/>
          <p:cNvSpPr txBox="1"/>
          <p:nvPr/>
        </p:nvSpPr>
        <p:spPr>
          <a:xfrm>
            <a:off x="5312197" y="2826469"/>
            <a:ext cx="6204276" cy="432866"/>
          </a:xfrm>
          <a:prstGeom prst="rect">
            <a:avLst/>
          </a:prstGeom>
          <a:noFill/>
          <a:ln>
            <a:noFill/>
          </a:ln>
        </p:spPr>
        <p:txBody>
          <a:bodyPr spcFirstLastPara="1" wrap="square" lIns="76200" tIns="76200" rIns="76200" bIns="76200" anchor="ctr" anchorCtr="0">
            <a:noAutofit/>
          </a:bodyPr>
          <a:lstStyle/>
          <a:p>
            <a:pPr lvl="0">
              <a:lnSpc>
                <a:spcPct val="90000"/>
              </a:lnSpc>
              <a:buSzPts val="2000"/>
            </a:pPr>
            <a:r>
              <a:rPr lang="en-US" sz="2000" b="0" i="0" u="none" strike="noStrike" cap="none" dirty="0">
                <a:solidFill>
                  <a:schemeClr val="lt1"/>
                </a:solidFill>
                <a:latin typeface="Calibri"/>
                <a:ea typeface="Calibri"/>
                <a:cs typeface="Calibri"/>
                <a:sym typeface="Calibri"/>
              </a:rPr>
              <a:t>1. </a:t>
            </a:r>
            <a:r>
              <a:rPr lang="de-DE" sz="1600" dirty="0">
                <a:solidFill>
                  <a:schemeClr val="bg1"/>
                </a:solidFill>
              </a:rPr>
              <a:t>Was ist digitale Gesundheitskompetenz und ihre Bedeutung?</a:t>
            </a:r>
            <a:endParaRPr sz="1600" b="0" i="0" u="none" strike="noStrike" cap="none" dirty="0">
              <a:solidFill>
                <a:schemeClr val="bg1"/>
              </a:solidFill>
              <a:latin typeface="Calibri"/>
              <a:ea typeface="Calibri"/>
              <a:cs typeface="Calibri"/>
              <a:sym typeface="Calibri"/>
            </a:endParaRPr>
          </a:p>
        </p:txBody>
      </p:sp>
      <p:sp>
        <p:nvSpPr>
          <p:cNvPr id="121" name="Google Shape;121;p3"/>
          <p:cNvSpPr/>
          <p:nvPr/>
        </p:nvSpPr>
        <p:spPr>
          <a:xfrm>
            <a:off x="5297762" y="3314280"/>
            <a:ext cx="6251110" cy="479700"/>
          </a:xfrm>
          <a:prstGeom prst="roundRect">
            <a:avLst>
              <a:gd name="adj" fmla="val 16667"/>
            </a:avLst>
          </a:prstGeom>
          <a:solidFill>
            <a:srgbClr val="C00000"/>
          </a:solidFill>
          <a:ln w="19050" cap="flat" cmpd="sng">
            <a:solidFill>
              <a:schemeClr val="bg1">
                <a:lumMod val="75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3"/>
          <p:cNvSpPr txBox="1"/>
          <p:nvPr/>
        </p:nvSpPr>
        <p:spPr>
          <a:xfrm>
            <a:off x="5312197" y="3340159"/>
            <a:ext cx="6204276" cy="432866"/>
          </a:xfrm>
          <a:prstGeom prst="rect">
            <a:avLst/>
          </a:prstGeom>
          <a:noFill/>
          <a:ln>
            <a:noFill/>
          </a:ln>
        </p:spPr>
        <p:txBody>
          <a:bodyPr spcFirstLastPara="1" wrap="square" lIns="76200" tIns="76200" rIns="76200" bIns="76200" anchor="ctr" anchorCtr="0">
            <a:noAutofit/>
          </a:bodyPr>
          <a:lstStyle/>
          <a:p>
            <a:pPr lvl="0">
              <a:lnSpc>
                <a:spcPct val="90000"/>
              </a:lnSpc>
              <a:buSzPts val="2000"/>
            </a:pPr>
            <a:r>
              <a:rPr lang="en-US" sz="2000" b="0" i="0" u="none" strike="noStrike" cap="none" dirty="0">
                <a:solidFill>
                  <a:schemeClr val="lt1"/>
                </a:solidFill>
                <a:latin typeface="Calibri"/>
                <a:ea typeface="Calibri"/>
                <a:cs typeface="Calibri"/>
                <a:sym typeface="Calibri"/>
              </a:rPr>
              <a:t>2</a:t>
            </a:r>
            <a:r>
              <a:rPr lang="el-GR" sz="2000" dirty="0">
                <a:solidFill>
                  <a:schemeClr val="lt1"/>
                </a:solidFill>
                <a:latin typeface="Calibri"/>
                <a:ea typeface="Calibri"/>
                <a:cs typeface="Calibri"/>
                <a:sym typeface="Calibri"/>
              </a:rPr>
              <a:t>.</a:t>
            </a:r>
            <a:r>
              <a:rPr lang="de-DE" sz="1600" b="1" dirty="0">
                <a:solidFill>
                  <a:schemeClr val="bg1"/>
                </a:solidFill>
              </a:rPr>
              <a:t>Die wichtigsten Gesundheitsfragen bei der Ankunft in einem neuen Land</a:t>
            </a:r>
            <a:endParaRPr sz="1600" b="0" i="0" u="none" strike="noStrike" cap="none" dirty="0">
              <a:solidFill>
                <a:schemeClr val="bg1"/>
              </a:solidFill>
              <a:highlight>
                <a:srgbClr val="C01E24"/>
              </a:highlight>
              <a:latin typeface="Calibri"/>
              <a:ea typeface="Calibri"/>
              <a:cs typeface="Calibri"/>
              <a:sym typeface="Calibri"/>
            </a:endParaRPr>
          </a:p>
        </p:txBody>
      </p:sp>
      <p:sp>
        <p:nvSpPr>
          <p:cNvPr id="123" name="Google Shape;123;p3"/>
          <p:cNvSpPr/>
          <p:nvPr/>
        </p:nvSpPr>
        <p:spPr>
          <a:xfrm>
            <a:off x="5297762" y="3851581"/>
            <a:ext cx="6251110" cy="479700"/>
          </a:xfrm>
          <a:prstGeom prst="roundRect">
            <a:avLst>
              <a:gd name="adj" fmla="val 16667"/>
            </a:avLst>
          </a:prstGeom>
          <a:solidFill>
            <a:srgbClr val="203864"/>
          </a:solidFill>
          <a:ln w="19050" cap="flat" cmpd="sng">
            <a:solidFill>
              <a:schemeClr val="bg1">
                <a:lumMod val="75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3"/>
          <p:cNvSpPr txBox="1"/>
          <p:nvPr/>
        </p:nvSpPr>
        <p:spPr>
          <a:xfrm>
            <a:off x="5302126" y="3853194"/>
            <a:ext cx="6204276" cy="432866"/>
          </a:xfrm>
          <a:prstGeom prst="rect">
            <a:avLst/>
          </a:prstGeom>
          <a:noFill/>
          <a:ln>
            <a:noFill/>
          </a:ln>
        </p:spPr>
        <p:txBody>
          <a:bodyPr spcFirstLastPara="1" wrap="square" lIns="76200" tIns="76200" rIns="76200" bIns="76200"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0" i="0" u="none" strike="noStrike" cap="none" dirty="0">
                <a:solidFill>
                  <a:schemeClr val="lt1"/>
                </a:solidFill>
                <a:latin typeface="Calibri"/>
                <a:ea typeface="Calibri"/>
                <a:cs typeface="Calibri"/>
                <a:sym typeface="Calibri"/>
              </a:rPr>
              <a:t>3. </a:t>
            </a:r>
            <a:r>
              <a:rPr lang="en-US" sz="2000" b="0" i="0" u="none" strike="noStrike" cap="none" dirty="0" err="1">
                <a:solidFill>
                  <a:schemeClr val="lt1"/>
                </a:solidFill>
                <a:latin typeface="Calibri"/>
                <a:ea typeface="Calibri"/>
                <a:cs typeface="Calibri"/>
                <a:sym typeface="Calibri"/>
              </a:rPr>
              <a:t>Nationale</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Gesundheitssysteme</a:t>
            </a:r>
            <a:endParaRPr sz="2000" b="0" i="0" u="none" strike="noStrike" cap="none" dirty="0">
              <a:solidFill>
                <a:schemeClr val="lt1"/>
              </a:solidFill>
              <a:latin typeface="Calibri"/>
              <a:ea typeface="Calibri"/>
              <a:cs typeface="Calibri"/>
              <a:sym typeface="Calibri"/>
            </a:endParaRPr>
          </a:p>
        </p:txBody>
      </p:sp>
      <p:sp>
        <p:nvSpPr>
          <p:cNvPr id="125" name="Google Shape;125;p3"/>
          <p:cNvSpPr/>
          <p:nvPr/>
        </p:nvSpPr>
        <p:spPr>
          <a:xfrm>
            <a:off x="5297762" y="4388881"/>
            <a:ext cx="6251110" cy="479700"/>
          </a:xfrm>
          <a:prstGeom prst="roundRect">
            <a:avLst>
              <a:gd name="adj" fmla="val 16667"/>
            </a:avLst>
          </a:prstGeom>
          <a:solidFill>
            <a:srgbClr val="203864"/>
          </a:solidFill>
          <a:ln w="19050" cap="flat" cmpd="sng">
            <a:solidFill>
              <a:schemeClr val="bg1">
                <a:lumMod val="75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3"/>
          <p:cNvSpPr txBox="1"/>
          <p:nvPr/>
        </p:nvSpPr>
        <p:spPr>
          <a:xfrm>
            <a:off x="5302124" y="4412298"/>
            <a:ext cx="6204276" cy="432866"/>
          </a:xfrm>
          <a:prstGeom prst="rect">
            <a:avLst/>
          </a:prstGeom>
          <a:noFill/>
          <a:ln>
            <a:noFill/>
          </a:ln>
        </p:spPr>
        <p:txBody>
          <a:bodyPr spcFirstLastPara="1" wrap="square" lIns="76200" tIns="76200" rIns="76200" bIns="76200" anchor="ctr" anchorCtr="0">
            <a:noAutofit/>
          </a:bodyPr>
          <a:lstStyle/>
          <a:p>
            <a:pPr lvl="0">
              <a:lnSpc>
                <a:spcPct val="90000"/>
              </a:lnSpc>
              <a:buSzPts val="2000"/>
            </a:pPr>
            <a:r>
              <a:rPr lang="en-US" sz="2000" b="0" i="0" u="none" strike="noStrike" cap="none" dirty="0">
                <a:solidFill>
                  <a:schemeClr val="lt1"/>
                </a:solidFill>
                <a:latin typeface="Calibri"/>
                <a:ea typeface="Calibri"/>
                <a:cs typeface="Calibri"/>
                <a:sym typeface="Calibri"/>
              </a:rPr>
              <a:t>4. </a:t>
            </a:r>
            <a:r>
              <a:rPr lang="en-US" sz="1600" b="1" dirty="0" err="1">
                <a:solidFill>
                  <a:schemeClr val="bg1"/>
                </a:solidFill>
              </a:rPr>
              <a:t>Digitale</a:t>
            </a:r>
            <a:r>
              <a:rPr lang="en-US" sz="1600" b="1" dirty="0">
                <a:solidFill>
                  <a:schemeClr val="bg1"/>
                </a:solidFill>
              </a:rPr>
              <a:t> </a:t>
            </a:r>
            <a:r>
              <a:rPr lang="en-US" sz="1600" b="1" dirty="0" err="1">
                <a:solidFill>
                  <a:schemeClr val="bg1"/>
                </a:solidFill>
              </a:rPr>
              <a:t>Kompetenz</a:t>
            </a:r>
            <a:r>
              <a:rPr lang="en-US" sz="1600" b="1" dirty="0">
                <a:solidFill>
                  <a:schemeClr val="bg1"/>
                </a:solidFill>
              </a:rPr>
              <a:t> </a:t>
            </a:r>
            <a:r>
              <a:rPr lang="en-US" sz="1600" b="1" dirty="0" err="1">
                <a:solidFill>
                  <a:schemeClr val="bg1"/>
                </a:solidFill>
              </a:rPr>
              <a:t>entwickeln</a:t>
            </a:r>
            <a:endParaRPr sz="1600" b="0" i="0" u="none" strike="noStrike" cap="none" dirty="0">
              <a:solidFill>
                <a:schemeClr val="bg1"/>
              </a:solidFill>
              <a:latin typeface="Calibri"/>
              <a:ea typeface="Calibri"/>
              <a:cs typeface="Calibri"/>
              <a:sym typeface="Calibri"/>
            </a:endParaRPr>
          </a:p>
        </p:txBody>
      </p:sp>
      <p:sp>
        <p:nvSpPr>
          <p:cNvPr id="127" name="Google Shape;127;p3"/>
          <p:cNvSpPr/>
          <p:nvPr/>
        </p:nvSpPr>
        <p:spPr>
          <a:xfrm>
            <a:off x="5297762" y="4926181"/>
            <a:ext cx="6251110" cy="479700"/>
          </a:xfrm>
          <a:prstGeom prst="roundRect">
            <a:avLst>
              <a:gd name="adj" fmla="val 16667"/>
            </a:avLst>
          </a:prstGeom>
          <a:solidFill>
            <a:srgbClr val="203864"/>
          </a:solidFill>
          <a:ln w="19050" cap="flat" cmpd="sng">
            <a:solidFill>
              <a:schemeClr val="bg1">
                <a:lumMod val="75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3"/>
          <p:cNvSpPr txBox="1"/>
          <p:nvPr/>
        </p:nvSpPr>
        <p:spPr>
          <a:xfrm>
            <a:off x="5306889" y="4964849"/>
            <a:ext cx="6204276" cy="432866"/>
          </a:xfrm>
          <a:prstGeom prst="rect">
            <a:avLst/>
          </a:prstGeom>
          <a:noFill/>
          <a:ln>
            <a:noFill/>
          </a:ln>
        </p:spPr>
        <p:txBody>
          <a:bodyPr spcFirstLastPara="1" wrap="square" lIns="76200" tIns="76200" rIns="76200" bIns="76200" anchor="ctr" anchorCtr="0">
            <a:noAutofit/>
          </a:bodyPr>
          <a:lstStyle/>
          <a:p>
            <a:pPr lvl="0">
              <a:lnSpc>
                <a:spcPct val="90000"/>
              </a:lnSpc>
              <a:buSzPts val="2000"/>
            </a:pPr>
            <a:r>
              <a:rPr lang="en-US" sz="2000" b="0" i="0" u="none" strike="noStrike" cap="none" dirty="0">
                <a:solidFill>
                  <a:schemeClr val="lt1"/>
                </a:solidFill>
                <a:latin typeface="Calibri"/>
                <a:ea typeface="Calibri"/>
                <a:cs typeface="Calibri"/>
                <a:sym typeface="Calibri"/>
              </a:rPr>
              <a:t>5. </a:t>
            </a:r>
            <a:r>
              <a:rPr lang="en-US" sz="1600" b="1" dirty="0" err="1">
                <a:solidFill>
                  <a:schemeClr val="bg1"/>
                </a:solidFill>
              </a:rPr>
              <a:t>Erkundung</a:t>
            </a:r>
            <a:r>
              <a:rPr lang="en-US" sz="1600" b="1" dirty="0">
                <a:solidFill>
                  <a:schemeClr val="bg1"/>
                </a:solidFill>
              </a:rPr>
              <a:t> </a:t>
            </a:r>
            <a:r>
              <a:rPr lang="en-US" sz="1600" b="1" dirty="0" err="1">
                <a:solidFill>
                  <a:schemeClr val="bg1"/>
                </a:solidFill>
              </a:rPr>
              <a:t>digitaler</a:t>
            </a:r>
            <a:r>
              <a:rPr lang="en-US" sz="1600" b="1" dirty="0">
                <a:solidFill>
                  <a:schemeClr val="bg1"/>
                </a:solidFill>
              </a:rPr>
              <a:t> </a:t>
            </a:r>
            <a:r>
              <a:rPr lang="en-US" sz="1600" b="1" dirty="0" err="1">
                <a:solidFill>
                  <a:schemeClr val="bg1"/>
                </a:solidFill>
              </a:rPr>
              <a:t>Gesundheitstools</a:t>
            </a:r>
            <a:endParaRPr sz="1600" b="0" i="0" u="none" strike="noStrike" cap="none" dirty="0">
              <a:solidFill>
                <a:schemeClr val="bg1"/>
              </a:solidFill>
              <a:latin typeface="Calibri"/>
              <a:ea typeface="Calibri"/>
              <a:cs typeface="Calibri"/>
              <a:sym typeface="Calibri"/>
            </a:endParaRPr>
          </a:p>
        </p:txBody>
      </p:sp>
      <p:sp>
        <p:nvSpPr>
          <p:cNvPr id="129" name="Google Shape;129;p3"/>
          <p:cNvSpPr/>
          <p:nvPr/>
        </p:nvSpPr>
        <p:spPr>
          <a:xfrm>
            <a:off x="5297762" y="5463481"/>
            <a:ext cx="6251110" cy="479700"/>
          </a:xfrm>
          <a:prstGeom prst="roundRect">
            <a:avLst>
              <a:gd name="adj" fmla="val 16667"/>
            </a:avLst>
          </a:prstGeom>
          <a:solidFill>
            <a:srgbClr val="203864"/>
          </a:solidFill>
          <a:ln w="19050" cap="flat" cmpd="sng">
            <a:solidFill>
              <a:schemeClr val="bg1">
                <a:lumMod val="75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3"/>
          <p:cNvSpPr txBox="1"/>
          <p:nvPr/>
        </p:nvSpPr>
        <p:spPr>
          <a:xfrm>
            <a:off x="5303593" y="5510559"/>
            <a:ext cx="6204276" cy="432866"/>
          </a:xfrm>
          <a:prstGeom prst="rect">
            <a:avLst/>
          </a:prstGeom>
          <a:noFill/>
          <a:ln>
            <a:noFill/>
          </a:ln>
        </p:spPr>
        <p:txBody>
          <a:bodyPr spcFirstLastPara="1" wrap="square" lIns="76200" tIns="76200" rIns="76200" bIns="76200" anchor="ctr" anchorCtr="0">
            <a:noAutofit/>
          </a:bodyPr>
          <a:lstStyle/>
          <a:p>
            <a:pPr lvl="0">
              <a:lnSpc>
                <a:spcPct val="90000"/>
              </a:lnSpc>
              <a:buSzPts val="2000"/>
            </a:pPr>
            <a:r>
              <a:rPr lang="en-US" sz="2000" b="0" i="0" u="none" strike="noStrike" cap="none" dirty="0">
                <a:solidFill>
                  <a:schemeClr val="lt1"/>
                </a:solidFill>
                <a:latin typeface="Calibri"/>
                <a:ea typeface="Calibri"/>
                <a:cs typeface="Calibri"/>
                <a:sym typeface="Calibri"/>
              </a:rPr>
              <a:t>6. </a:t>
            </a:r>
            <a:r>
              <a:rPr lang="de-DE" sz="1600" b="1" dirty="0">
                <a:solidFill>
                  <a:schemeClr val="bg1"/>
                </a:solidFill>
              </a:rPr>
              <a:t>Aktiv sein im digitalen Gesundheitsumfeld</a:t>
            </a:r>
            <a:endParaRPr sz="1600" b="0" i="0" u="none" strike="noStrike" cap="none" dirty="0">
              <a:solidFill>
                <a:schemeClr val="bg1"/>
              </a:solidFill>
              <a:latin typeface="Calibri"/>
              <a:ea typeface="Calibri"/>
              <a:cs typeface="Calibri"/>
              <a:sym typeface="Calibri"/>
            </a:endParaRPr>
          </a:p>
        </p:txBody>
      </p:sp>
      <p:sp>
        <p:nvSpPr>
          <p:cNvPr id="131" name="Google Shape;131;p3"/>
          <p:cNvSpPr/>
          <p:nvPr/>
        </p:nvSpPr>
        <p:spPr>
          <a:xfrm>
            <a:off x="5206482" y="2267339"/>
            <a:ext cx="4657344" cy="35456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err="1">
                <a:solidFill>
                  <a:srgbClr val="203864"/>
                </a:solidFill>
                <a:latin typeface="Calibri"/>
                <a:ea typeface="Calibri"/>
                <a:cs typeface="Calibri"/>
                <a:sym typeface="Calibri"/>
              </a:rPr>
              <a:t>Krankheiten</a:t>
            </a:r>
            <a:r>
              <a:rPr lang="en-US" sz="2000" b="1" dirty="0">
                <a:solidFill>
                  <a:srgbClr val="203864"/>
                </a:solidFill>
                <a:latin typeface="Calibri"/>
                <a:ea typeface="Calibri"/>
                <a:cs typeface="Calibri"/>
                <a:sym typeface="Calibri"/>
              </a:rPr>
              <a:t> </a:t>
            </a:r>
            <a:r>
              <a:rPr lang="en-US" sz="2000" b="1" dirty="0" err="1">
                <a:solidFill>
                  <a:srgbClr val="203864"/>
                </a:solidFill>
                <a:latin typeface="Calibri"/>
                <a:ea typeface="Calibri"/>
                <a:cs typeface="Calibri"/>
                <a:sym typeface="Calibri"/>
              </a:rPr>
              <a:t>können</a:t>
            </a:r>
            <a:r>
              <a:rPr lang="en-US" sz="2000" b="1" dirty="0">
                <a:solidFill>
                  <a:srgbClr val="203864"/>
                </a:solidFill>
                <a:latin typeface="Calibri"/>
                <a:ea typeface="Calibri"/>
                <a:cs typeface="Calibri"/>
                <a:sym typeface="Calibri"/>
              </a:rPr>
              <a:t> </a:t>
            </a:r>
            <a:r>
              <a:rPr lang="en-US" sz="2000" b="1" dirty="0" err="1">
                <a:solidFill>
                  <a:srgbClr val="203864"/>
                </a:solidFill>
                <a:latin typeface="Calibri"/>
                <a:ea typeface="Calibri"/>
                <a:cs typeface="Calibri"/>
                <a:sym typeface="Calibri"/>
              </a:rPr>
              <a:t>behandelt</a:t>
            </a:r>
            <a:r>
              <a:rPr lang="en-US" sz="2000" b="1" dirty="0">
                <a:solidFill>
                  <a:srgbClr val="203864"/>
                </a:solidFill>
                <a:latin typeface="Calibri"/>
                <a:ea typeface="Calibri"/>
                <a:cs typeface="Calibri"/>
                <a:sym typeface="Calibri"/>
              </a:rPr>
              <a:t> </a:t>
            </a:r>
            <a:r>
              <a:rPr lang="en-US" sz="2000" b="1" dirty="0" err="1">
                <a:solidFill>
                  <a:srgbClr val="203864"/>
                </a:solidFill>
                <a:latin typeface="Calibri"/>
                <a:ea typeface="Calibri"/>
                <a:cs typeface="Calibri"/>
                <a:sym typeface="Calibri"/>
              </a:rPr>
              <a:t>werden</a:t>
            </a:r>
            <a:r>
              <a:rPr lang="en-US" sz="2000" b="1" i="0" u="none" strike="noStrike" cap="none" dirty="0">
                <a:solidFill>
                  <a:srgbClr val="203864"/>
                </a:solidFill>
                <a:latin typeface="Calibri"/>
                <a:ea typeface="Calibri"/>
                <a:cs typeface="Calibri"/>
                <a:sym typeface="Calibri"/>
              </a:rPr>
              <a:t>…</a:t>
            </a:r>
          </a:p>
        </p:txBody>
      </p:sp>
      <p:sp>
        <p:nvSpPr>
          <p:cNvPr id="10" name="Ορθογώνιο 9">
            <a:extLst>
              <a:ext uri="{FF2B5EF4-FFF2-40B4-BE49-F238E27FC236}">
                <a16:creationId xmlns:a16="http://schemas.microsoft.com/office/drawing/2014/main" id="{E448F981-31BC-4A5C-A52A-2CB296CA1B95}"/>
              </a:ext>
            </a:extLst>
          </p:cNvPr>
          <p:cNvSpPr/>
          <p:nvPr/>
        </p:nvSpPr>
        <p:spPr>
          <a:xfrm>
            <a:off x="6134100" y="2479674"/>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600" dirty="0">
                <a:latin typeface="Calibri"/>
                <a:ea typeface="Calibri"/>
                <a:cs typeface="Calibri"/>
                <a:sym typeface="Calibri"/>
              </a:rPr>
              <a:t>B. in </a:t>
            </a:r>
            <a:r>
              <a:rPr lang="en-US" sz="1600" dirty="0" err="1">
                <a:latin typeface="Calibri"/>
                <a:ea typeface="Calibri"/>
                <a:cs typeface="Calibri"/>
                <a:sym typeface="Calibri"/>
              </a:rPr>
              <a:t>einem</a:t>
            </a:r>
            <a:r>
              <a:rPr lang="en-US" sz="1600" dirty="0">
                <a:latin typeface="Calibri"/>
                <a:ea typeface="Calibri"/>
                <a:cs typeface="Calibri"/>
                <a:sym typeface="Calibri"/>
              </a:rPr>
              <a:t> </a:t>
            </a:r>
            <a:r>
              <a:rPr lang="en-US" sz="1600" dirty="0" err="1">
                <a:latin typeface="Calibri"/>
                <a:ea typeface="Calibri"/>
                <a:cs typeface="Calibri"/>
                <a:sym typeface="Calibri"/>
              </a:rPr>
              <a:t>Supermarkt</a:t>
            </a:r>
            <a:r>
              <a:rPr lang="en-US" sz="1600" dirty="0">
                <a:latin typeface="Calibri"/>
                <a:ea typeface="Calibri"/>
                <a:cs typeface="Calibri"/>
                <a:sym typeface="Calibri"/>
              </a:rPr>
              <a:t>, </a:t>
            </a:r>
            <a:r>
              <a:rPr lang="en-US" sz="1600" dirty="0" err="1">
                <a:latin typeface="Calibri"/>
                <a:ea typeface="Calibri"/>
                <a:cs typeface="Calibri"/>
                <a:sym typeface="Calibri"/>
              </a:rPr>
              <a:t>einer</a:t>
            </a:r>
            <a:r>
              <a:rPr lang="en-US" sz="1600" dirty="0">
                <a:latin typeface="Calibri"/>
                <a:ea typeface="Calibri"/>
                <a:cs typeface="Calibri"/>
                <a:sym typeface="Calibri"/>
              </a:rPr>
              <a:t> </a:t>
            </a:r>
            <a:r>
              <a:rPr lang="en-US" sz="1600" dirty="0" err="1">
                <a:latin typeface="Calibri"/>
                <a:ea typeface="Calibri"/>
                <a:cs typeface="Calibri"/>
                <a:sym typeface="Calibri"/>
              </a:rPr>
              <a:t>Markthalle</a:t>
            </a:r>
            <a:r>
              <a:rPr lang="en-US" sz="1600" dirty="0">
                <a:latin typeface="Calibri"/>
                <a:ea typeface="Calibri"/>
                <a:cs typeface="Calibri"/>
                <a:sym typeface="Calibri"/>
              </a:rPr>
              <a:t> und </a:t>
            </a:r>
            <a:r>
              <a:rPr lang="en-US" sz="1600" dirty="0" err="1">
                <a:latin typeface="Calibri"/>
                <a:ea typeface="Calibri"/>
                <a:cs typeface="Calibri"/>
                <a:sym typeface="Calibri"/>
              </a:rPr>
              <a:t>Lebesmittelgeschäften</a:t>
            </a:r>
            <a:endParaRPr lang="en-US" sz="1600" dirty="0">
              <a:latin typeface="Calibri"/>
              <a:ea typeface="Calibri"/>
              <a:cs typeface="Calibri"/>
              <a:sym typeface="Calibri"/>
            </a:endParaRPr>
          </a:p>
        </p:txBody>
      </p:sp>
      <p:sp>
        <p:nvSpPr>
          <p:cNvPr id="11" name="Ορθογώνιο 10">
            <a:extLst>
              <a:ext uri="{FF2B5EF4-FFF2-40B4-BE49-F238E27FC236}">
                <a16:creationId xmlns:a16="http://schemas.microsoft.com/office/drawing/2014/main" id="{B08E9EB4-6838-4FCD-B853-E6E51FCAD438}"/>
              </a:ext>
            </a:extLst>
          </p:cNvPr>
          <p:cNvSpPr/>
          <p:nvPr/>
        </p:nvSpPr>
        <p:spPr>
          <a:xfrm>
            <a:off x="2105025" y="3727451"/>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600" dirty="0">
                <a:latin typeface="Calibri"/>
                <a:ea typeface="Calibri"/>
                <a:cs typeface="Calibri"/>
                <a:sym typeface="Calibri"/>
              </a:rPr>
              <a:t>C. in </a:t>
            </a:r>
            <a:r>
              <a:rPr lang="en-US" sz="1600" dirty="0" err="1">
                <a:latin typeface="Calibri"/>
                <a:ea typeface="Calibri"/>
                <a:cs typeface="Calibri"/>
                <a:sym typeface="Calibri"/>
              </a:rPr>
              <a:t>einer</a:t>
            </a:r>
            <a:r>
              <a:rPr lang="en-US" sz="1600" dirty="0">
                <a:latin typeface="Calibri"/>
                <a:ea typeface="Calibri"/>
                <a:cs typeface="Calibri"/>
                <a:sym typeface="Calibri"/>
              </a:rPr>
              <a:t> </a:t>
            </a:r>
            <a:r>
              <a:rPr lang="en-US" sz="1600" dirty="0" err="1">
                <a:latin typeface="Calibri"/>
                <a:ea typeface="Calibri"/>
                <a:cs typeface="Calibri"/>
                <a:sym typeface="Calibri"/>
              </a:rPr>
              <a:t>Arbeitsagentur</a:t>
            </a:r>
            <a:endParaRPr lang="en-US" sz="1600" dirty="0">
              <a:latin typeface="Calibri"/>
              <a:ea typeface="Calibri"/>
              <a:cs typeface="Calibri"/>
              <a:sym typeface="Calibri"/>
            </a:endParaRPr>
          </a:p>
        </p:txBody>
      </p:sp>
      <p:sp>
        <p:nvSpPr>
          <p:cNvPr id="12" name="Ορθογώνιο 11">
            <a:extLst>
              <a:ext uri="{FF2B5EF4-FFF2-40B4-BE49-F238E27FC236}">
                <a16:creationId xmlns:a16="http://schemas.microsoft.com/office/drawing/2014/main" id="{330EFFD1-979D-4EE1-BDD9-918267F048CC}"/>
              </a:ext>
            </a:extLst>
          </p:cNvPr>
          <p:cNvSpPr/>
          <p:nvPr/>
        </p:nvSpPr>
        <p:spPr>
          <a:xfrm>
            <a:off x="2112607" y="2467916"/>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600" dirty="0">
                <a:latin typeface="Calibri"/>
                <a:ea typeface="Calibri"/>
                <a:cs typeface="Calibri"/>
                <a:sym typeface="Calibri"/>
              </a:rPr>
              <a:t>A. in </a:t>
            </a:r>
            <a:r>
              <a:rPr lang="en-US" sz="1600" dirty="0" err="1">
                <a:latin typeface="Calibri"/>
                <a:ea typeface="Calibri"/>
                <a:cs typeface="Calibri"/>
                <a:sym typeface="Calibri"/>
              </a:rPr>
              <a:t>einer</a:t>
            </a:r>
            <a:r>
              <a:rPr lang="en-US" sz="1600" dirty="0">
                <a:latin typeface="Calibri"/>
                <a:ea typeface="Calibri"/>
                <a:cs typeface="Calibri"/>
                <a:sym typeface="Calibri"/>
              </a:rPr>
              <a:t> </a:t>
            </a:r>
            <a:r>
              <a:rPr lang="en-US" sz="1600" dirty="0" err="1">
                <a:latin typeface="Calibri"/>
                <a:ea typeface="Calibri"/>
                <a:cs typeface="Calibri"/>
                <a:sym typeface="Calibri"/>
              </a:rPr>
              <a:t>Arztpraxis</a:t>
            </a:r>
            <a:r>
              <a:rPr lang="en-US" sz="1600" dirty="0">
                <a:latin typeface="Calibri"/>
                <a:ea typeface="Calibri"/>
                <a:cs typeface="Calibri"/>
                <a:sym typeface="Calibri"/>
              </a:rPr>
              <a:t>, </a:t>
            </a:r>
            <a:r>
              <a:rPr lang="en-US" sz="1600" dirty="0" err="1">
                <a:latin typeface="Calibri"/>
                <a:ea typeface="Calibri"/>
                <a:cs typeface="Calibri"/>
                <a:sym typeface="Calibri"/>
              </a:rPr>
              <a:t>Krankenhäusern</a:t>
            </a:r>
            <a:r>
              <a:rPr lang="en-US" sz="1600" dirty="0">
                <a:latin typeface="Calibri"/>
                <a:ea typeface="Calibri"/>
                <a:cs typeface="Calibri"/>
                <a:sym typeface="Calibri"/>
              </a:rPr>
              <a:t>, </a:t>
            </a:r>
            <a:r>
              <a:rPr lang="en-US" sz="1600" dirty="0" err="1">
                <a:latin typeface="Calibri"/>
                <a:ea typeface="Calibri"/>
                <a:cs typeface="Calibri"/>
                <a:sym typeface="Calibri"/>
              </a:rPr>
              <a:t>Gesundheitszentren</a:t>
            </a:r>
            <a:r>
              <a:rPr lang="en-US" sz="1600" dirty="0">
                <a:latin typeface="Calibri"/>
                <a:ea typeface="Calibri"/>
                <a:cs typeface="Calibri"/>
                <a:sym typeface="Calibri"/>
              </a:rPr>
              <a:t>, </a:t>
            </a:r>
            <a:r>
              <a:rPr lang="en-US" sz="1600" dirty="0" err="1">
                <a:latin typeface="Calibri"/>
                <a:ea typeface="Calibri"/>
                <a:cs typeface="Calibri"/>
                <a:sym typeface="Calibri"/>
              </a:rPr>
              <a:t>Apotheken</a:t>
            </a:r>
            <a:r>
              <a:rPr lang="en-US" sz="1600" dirty="0">
                <a:latin typeface="Calibri"/>
                <a:ea typeface="Calibri"/>
                <a:cs typeface="Calibri"/>
                <a:sym typeface="Calibri"/>
              </a:rPr>
              <a:t>, </a:t>
            </a:r>
            <a:r>
              <a:rPr lang="en-US" sz="1600" dirty="0" err="1">
                <a:latin typeface="Calibri"/>
                <a:ea typeface="Calibri"/>
                <a:cs typeface="Calibri"/>
                <a:sym typeface="Calibri"/>
              </a:rPr>
              <a:t>bei</a:t>
            </a:r>
            <a:r>
              <a:rPr lang="en-US" sz="1600" dirty="0">
                <a:latin typeface="Calibri"/>
                <a:ea typeface="Calibri"/>
                <a:cs typeface="Calibri"/>
                <a:sym typeface="Calibri"/>
              </a:rPr>
              <a:t> </a:t>
            </a:r>
            <a:r>
              <a:rPr lang="en-US" sz="1600" dirty="0" err="1">
                <a:latin typeface="Calibri"/>
                <a:ea typeface="Calibri"/>
                <a:cs typeface="Calibri"/>
                <a:sym typeface="Calibri"/>
              </a:rPr>
              <a:t>Heilpraktiker</a:t>
            </a:r>
            <a:r>
              <a:rPr lang="en-US" sz="1600" dirty="0">
                <a:latin typeface="Calibri"/>
                <a:ea typeface="Calibri"/>
                <a:cs typeface="Calibri"/>
                <a:sym typeface="Calibri"/>
              </a:rPr>
              <a:t>*</a:t>
            </a:r>
            <a:r>
              <a:rPr lang="en-US" sz="1600" dirty="0" err="1">
                <a:latin typeface="Calibri"/>
                <a:ea typeface="Calibri"/>
                <a:cs typeface="Calibri"/>
                <a:sym typeface="Calibri"/>
              </a:rPr>
              <a:t>innen</a:t>
            </a:r>
            <a:endParaRPr lang="en-US" sz="1600" dirty="0">
              <a:latin typeface="Calibri"/>
              <a:ea typeface="Calibri"/>
              <a:cs typeface="Calibri"/>
              <a:sym typeface="Calibri"/>
            </a:endParaRPr>
          </a:p>
        </p:txBody>
      </p:sp>
      <p:sp>
        <p:nvSpPr>
          <p:cNvPr id="8" name="Google Shape;336;p16">
            <a:extLst>
              <a:ext uri="{FF2B5EF4-FFF2-40B4-BE49-F238E27FC236}">
                <a16:creationId xmlns:a16="http://schemas.microsoft.com/office/drawing/2014/main" id="{FC15F6B7-D026-4B4D-8E8D-4AA5DFF5D052}"/>
              </a:ext>
            </a:extLst>
          </p:cNvPr>
          <p:cNvSpPr txBox="1"/>
          <p:nvPr/>
        </p:nvSpPr>
        <p:spPr>
          <a:xfrm>
            <a:off x="2112607" y="1987414"/>
            <a:ext cx="2430210" cy="307736"/>
          </a:xfrm>
          <a:prstGeom prst="rect">
            <a:avLst/>
          </a:prstGeom>
          <a:noFill/>
          <a:ln>
            <a:noFill/>
          </a:ln>
        </p:spPr>
        <p:txBody>
          <a:bodyPr spcFirstLastPara="1" wrap="square" lIns="91425" tIns="45700" rIns="91425" bIns="45700" anchor="t" anchorCtr="0">
            <a:spAutoFit/>
          </a:bodyPr>
          <a:lstStyle/>
          <a:p>
            <a:pPr lvl="0">
              <a:buSzPts val="1400"/>
            </a:pPr>
            <a:r>
              <a:rPr lang="de-DE" i="1" dirty="0">
                <a:solidFill>
                  <a:schemeClr val="dk1"/>
                </a:solidFill>
                <a:latin typeface="Calibri"/>
                <a:ea typeface="Calibri"/>
                <a:cs typeface="Calibri"/>
                <a:sym typeface="Calibri"/>
              </a:rPr>
              <a:t>Nur eine Antwort ist richtig!</a:t>
            </a:r>
          </a:p>
        </p:txBody>
      </p:sp>
      <p:sp>
        <p:nvSpPr>
          <p:cNvPr id="9" name="Ορθογώνιο 8">
            <a:extLst>
              <a:ext uri="{FF2B5EF4-FFF2-40B4-BE49-F238E27FC236}">
                <a16:creationId xmlns:a16="http://schemas.microsoft.com/office/drawing/2014/main" id="{A214E320-F657-40D2-8718-155475F273EA}"/>
              </a:ext>
            </a:extLst>
          </p:cNvPr>
          <p:cNvSpPr/>
          <p:nvPr/>
        </p:nvSpPr>
        <p:spPr>
          <a:xfrm>
            <a:off x="6134100" y="3727451"/>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600" dirty="0">
                <a:latin typeface="Calibri"/>
                <a:ea typeface="Calibri"/>
                <a:cs typeface="Calibri"/>
                <a:sym typeface="Calibri"/>
              </a:rPr>
              <a:t>D. </a:t>
            </a:r>
            <a:r>
              <a:rPr lang="en-US" sz="1600" dirty="0" err="1">
                <a:latin typeface="Calibri"/>
                <a:ea typeface="Calibri"/>
                <a:cs typeface="Calibri"/>
                <a:sym typeface="Calibri"/>
              </a:rPr>
              <a:t>nur</a:t>
            </a:r>
            <a:r>
              <a:rPr lang="en-US" sz="1600" dirty="0">
                <a:latin typeface="Calibri"/>
                <a:ea typeface="Calibri"/>
                <a:cs typeface="Calibri"/>
                <a:sym typeface="Calibri"/>
              </a:rPr>
              <a:t> in </a:t>
            </a:r>
            <a:r>
              <a:rPr lang="en-US" sz="1600" dirty="0" err="1">
                <a:latin typeface="Calibri"/>
                <a:ea typeface="Calibri"/>
                <a:cs typeface="Calibri"/>
                <a:sym typeface="Calibri"/>
              </a:rPr>
              <a:t>Krankenhäusern</a:t>
            </a:r>
            <a:endParaRPr lang="en-US" sz="1600" dirty="0">
              <a:latin typeface="Calibri"/>
              <a:ea typeface="Calibri"/>
              <a:cs typeface="Calibri"/>
              <a:sym typeface="Calibri"/>
            </a:endParaRPr>
          </a:p>
        </p:txBody>
      </p:sp>
    </p:spTree>
    <p:extLst>
      <p:ext uri="{BB962C8B-B14F-4D97-AF65-F5344CB8AC3E}">
        <p14:creationId xmlns:p14="http://schemas.microsoft.com/office/powerpoint/2010/main" val="25307002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0"/>
                                        </p:tgtEl>
                                        <p:attrNameLst>
                                          <p:attrName>fillcolor</p:attrName>
                                        </p:attrNameLst>
                                      </p:cBhvr>
                                      <p:to>
                                        <a:srgbClr val="C00000"/>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1"/>
                                        </p:tgtEl>
                                        <p:attrNameLst>
                                          <p:attrName>fillcolor</p:attrName>
                                        </p:attrNameLst>
                                      </p:cBhvr>
                                      <p:to>
                                        <a:srgbClr val="C00000"/>
                                      </p:to>
                                    </p:animClr>
                                    <p:set>
                                      <p:cBhvr>
                                        <p:cTn id="14" dur="2000" fill="hold"/>
                                        <p:tgtEl>
                                          <p:spTgt spid="11"/>
                                        </p:tgtEl>
                                        <p:attrNameLst>
                                          <p:attrName>fill.type</p:attrName>
                                        </p:attrNameLst>
                                      </p:cBhvr>
                                      <p:to>
                                        <p:strVal val="solid"/>
                                      </p:to>
                                    </p:set>
                                    <p:set>
                                      <p:cBhvr>
                                        <p:cTn id="15"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2"/>
                                        </p:tgtEl>
                                        <p:attrNameLst>
                                          <p:attrName>fillcolor</p:attrName>
                                        </p:attrNameLst>
                                      </p:cBhvr>
                                      <p:to>
                                        <a:srgbClr val="538135"/>
                                      </p:to>
                                    </p:animClr>
                                    <p:set>
                                      <p:cBhvr>
                                        <p:cTn id="21" dur="2000" fill="hold"/>
                                        <p:tgtEl>
                                          <p:spTgt spid="12"/>
                                        </p:tgtEl>
                                        <p:attrNameLst>
                                          <p:attrName>fill.type</p:attrName>
                                        </p:attrNameLst>
                                      </p:cBhvr>
                                      <p:to>
                                        <p:strVal val="solid"/>
                                      </p:to>
                                    </p:set>
                                    <p:set>
                                      <p:cBhvr>
                                        <p:cTn id="2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9"/>
                                        </p:tgtEl>
                                        <p:attrNameLst>
                                          <p:attrName>fillcolor</p:attrName>
                                        </p:attrNameLst>
                                      </p:cBhvr>
                                      <p:to>
                                        <a:srgbClr val="C00000"/>
                                      </p:to>
                                    </p:animClr>
                                    <p:set>
                                      <p:cBhvr>
                                        <p:cTn id="28" dur="2000" fill="hold"/>
                                        <p:tgtEl>
                                          <p:spTgt spid="9"/>
                                        </p:tgtEl>
                                        <p:attrNameLst>
                                          <p:attrName>fill.type</p:attrName>
                                        </p:attrNameLst>
                                      </p:cBhvr>
                                      <p:to>
                                        <p:strVal val="solid"/>
                                      </p:to>
                                    </p:set>
                                    <p:set>
                                      <p:cBhvr>
                                        <p:cTn id="29"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203864"/>
                </a:solidFill>
                <a:latin typeface="Calibri"/>
                <a:ea typeface="Calibri"/>
                <a:cs typeface="Calibri"/>
                <a:sym typeface="Calibri"/>
              </a:rPr>
              <a:t>Im </a:t>
            </a:r>
            <a:r>
              <a:rPr lang="en-US" sz="2000" b="1" dirty="0" err="1">
                <a:solidFill>
                  <a:srgbClr val="203864"/>
                </a:solidFill>
                <a:latin typeface="Calibri"/>
                <a:ea typeface="Calibri"/>
                <a:cs typeface="Calibri"/>
                <a:sym typeface="Calibri"/>
              </a:rPr>
              <a:t>F</a:t>
            </a:r>
            <a:r>
              <a:rPr lang="en-US" sz="2000" b="1" i="0" u="none" strike="noStrike" cap="none" dirty="0" err="1">
                <a:solidFill>
                  <a:srgbClr val="203864"/>
                </a:solidFill>
                <a:latin typeface="Calibri"/>
                <a:ea typeface="Calibri"/>
                <a:cs typeface="Calibri"/>
                <a:sym typeface="Calibri"/>
              </a:rPr>
              <a:t>alle</a:t>
            </a:r>
            <a:r>
              <a:rPr lang="en-US" sz="2000" b="1" i="0" u="none" strike="noStrike" cap="none" dirty="0">
                <a:solidFill>
                  <a:srgbClr val="203864"/>
                </a:solidFill>
                <a:latin typeface="Calibri"/>
                <a:ea typeface="Calibri"/>
                <a:cs typeface="Calibri"/>
                <a:sym typeface="Calibri"/>
              </a:rPr>
              <a:t> </a:t>
            </a:r>
            <a:r>
              <a:rPr lang="en-US" sz="2000" b="1" i="0" u="none" strike="noStrike" cap="none" dirty="0" err="1">
                <a:solidFill>
                  <a:srgbClr val="203864"/>
                </a:solidFill>
                <a:latin typeface="Calibri"/>
                <a:ea typeface="Calibri"/>
                <a:cs typeface="Calibri"/>
                <a:sym typeface="Calibri"/>
              </a:rPr>
              <a:t>einer</a:t>
            </a:r>
            <a:r>
              <a:rPr lang="en-US" sz="2000" b="1" i="0" u="none" strike="noStrike" cap="none" dirty="0">
                <a:solidFill>
                  <a:srgbClr val="203864"/>
                </a:solidFill>
                <a:latin typeface="Calibri"/>
                <a:ea typeface="Calibri"/>
                <a:cs typeface="Calibri"/>
                <a:sym typeface="Calibri"/>
              </a:rPr>
              <a:t> </a:t>
            </a:r>
            <a:r>
              <a:rPr lang="en-US" sz="2000" b="1" i="0" u="none" strike="noStrike" cap="none" dirty="0" err="1">
                <a:solidFill>
                  <a:srgbClr val="203864"/>
                </a:solidFill>
                <a:latin typeface="Calibri"/>
                <a:ea typeface="Calibri"/>
                <a:cs typeface="Calibri"/>
                <a:sym typeface="Calibri"/>
              </a:rPr>
              <a:t>Krankheit</a:t>
            </a:r>
            <a:r>
              <a:rPr lang="en-US" sz="2000" b="1" i="0" u="none" strike="noStrike" cap="none" dirty="0">
                <a:solidFill>
                  <a:srgbClr val="203864"/>
                </a:solidFill>
                <a:latin typeface="Calibri"/>
                <a:ea typeface="Calibri"/>
                <a:cs typeface="Calibri"/>
                <a:sym typeface="Calibri"/>
              </a:rPr>
              <a:t> </a:t>
            </a:r>
            <a:r>
              <a:rPr lang="en-US" sz="2000" b="1" i="0" u="none" strike="noStrike" cap="none" dirty="0" err="1">
                <a:solidFill>
                  <a:srgbClr val="203864"/>
                </a:solidFill>
                <a:latin typeface="Calibri"/>
                <a:ea typeface="Calibri"/>
                <a:cs typeface="Calibri"/>
                <a:sym typeface="Calibri"/>
              </a:rPr>
              <a:t>wird</a:t>
            </a:r>
            <a:r>
              <a:rPr lang="en-US" sz="2000" b="1" i="0" u="none" strike="noStrike" cap="none" dirty="0">
                <a:solidFill>
                  <a:srgbClr val="203864"/>
                </a:solidFill>
                <a:latin typeface="Calibri"/>
                <a:ea typeface="Calibri"/>
                <a:cs typeface="Calibri"/>
                <a:sym typeface="Calibri"/>
              </a:rPr>
              <a:t> </a:t>
            </a:r>
            <a:r>
              <a:rPr lang="en-US" sz="2000" b="1" i="0" u="none" strike="noStrike" cap="none" dirty="0" err="1">
                <a:solidFill>
                  <a:srgbClr val="203864"/>
                </a:solidFill>
                <a:latin typeface="Calibri"/>
                <a:ea typeface="Calibri"/>
                <a:cs typeface="Calibri"/>
                <a:sym typeface="Calibri"/>
              </a:rPr>
              <a:t>digitale</a:t>
            </a:r>
            <a:r>
              <a:rPr lang="en-US" sz="2000" b="1" i="0" u="none" strike="noStrike" cap="none" dirty="0">
                <a:solidFill>
                  <a:srgbClr val="203864"/>
                </a:solidFill>
                <a:latin typeface="Calibri"/>
                <a:ea typeface="Calibri"/>
                <a:cs typeface="Calibri"/>
                <a:sym typeface="Calibri"/>
              </a:rPr>
              <a:t> </a:t>
            </a:r>
            <a:r>
              <a:rPr lang="en-US" sz="2000" b="1" i="0" u="none" strike="noStrike" cap="none" dirty="0" err="1">
                <a:solidFill>
                  <a:srgbClr val="203864"/>
                </a:solidFill>
                <a:latin typeface="Calibri"/>
                <a:ea typeface="Calibri"/>
                <a:cs typeface="Calibri"/>
                <a:sym typeface="Calibri"/>
              </a:rPr>
              <a:t>Hilfe</a:t>
            </a:r>
            <a:r>
              <a:rPr lang="en-US" sz="2000" b="1" i="0" u="none" strike="noStrike" cap="none" dirty="0">
                <a:solidFill>
                  <a:srgbClr val="203864"/>
                </a:solidFill>
                <a:latin typeface="Calibri"/>
                <a:ea typeface="Calibri"/>
                <a:cs typeface="Calibri"/>
                <a:sym typeface="Calibri"/>
              </a:rPr>
              <a:t> ...</a:t>
            </a:r>
          </a:p>
        </p:txBody>
      </p:sp>
      <p:sp>
        <p:nvSpPr>
          <p:cNvPr id="10" name="Ορθογώνιο 9">
            <a:extLst>
              <a:ext uri="{FF2B5EF4-FFF2-40B4-BE49-F238E27FC236}">
                <a16:creationId xmlns:a16="http://schemas.microsoft.com/office/drawing/2014/main" id="{E448F981-31BC-4A5C-A52A-2CB296CA1B95}"/>
              </a:ext>
            </a:extLst>
          </p:cNvPr>
          <p:cNvSpPr/>
          <p:nvPr/>
        </p:nvSpPr>
        <p:spPr>
          <a:xfrm>
            <a:off x="6096000" y="3741326"/>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600" dirty="0">
                <a:latin typeface="Calibri"/>
                <a:ea typeface="Calibri"/>
                <a:cs typeface="Calibri"/>
                <a:sym typeface="Calibri"/>
              </a:rPr>
              <a:t>D. </a:t>
            </a:r>
            <a:r>
              <a:rPr lang="en-US" sz="1600" dirty="0" err="1">
                <a:latin typeface="Calibri"/>
                <a:ea typeface="Calibri"/>
                <a:cs typeface="Calibri"/>
                <a:sym typeface="Calibri"/>
              </a:rPr>
              <a:t>immer</a:t>
            </a:r>
            <a:r>
              <a:rPr lang="en-US" sz="1600" dirty="0">
                <a:latin typeface="Calibri"/>
                <a:ea typeface="Calibri"/>
                <a:cs typeface="Calibri"/>
                <a:sym typeface="Calibri"/>
              </a:rPr>
              <a:t> </a:t>
            </a:r>
            <a:r>
              <a:rPr lang="en-US" sz="1600" dirty="0" err="1">
                <a:latin typeface="Calibri"/>
                <a:ea typeface="Calibri"/>
                <a:cs typeface="Calibri"/>
                <a:sym typeface="Calibri"/>
              </a:rPr>
              <a:t>als</a:t>
            </a:r>
            <a:r>
              <a:rPr lang="en-US" sz="1600" dirty="0">
                <a:latin typeface="Calibri"/>
                <a:ea typeface="Calibri"/>
                <a:cs typeface="Calibri"/>
                <a:sym typeface="Calibri"/>
              </a:rPr>
              <a:t> </a:t>
            </a:r>
            <a:r>
              <a:rPr lang="en-US" sz="1600" dirty="0" err="1">
                <a:latin typeface="Calibri"/>
                <a:ea typeface="Calibri"/>
                <a:cs typeface="Calibri"/>
                <a:sym typeface="Calibri"/>
              </a:rPr>
              <a:t>glaubwürdig</a:t>
            </a:r>
            <a:r>
              <a:rPr lang="en-US" sz="1600" dirty="0">
                <a:latin typeface="Calibri"/>
                <a:ea typeface="Calibri"/>
                <a:cs typeface="Calibri"/>
                <a:sym typeface="Calibri"/>
              </a:rPr>
              <a:t> </a:t>
            </a:r>
            <a:r>
              <a:rPr lang="en-US" sz="1600" dirty="0" err="1">
                <a:latin typeface="Calibri"/>
                <a:ea typeface="Calibri"/>
                <a:cs typeface="Calibri"/>
                <a:sym typeface="Calibri"/>
              </a:rPr>
              <a:t>angesehen</a:t>
            </a:r>
            <a:endParaRPr lang="en-US" sz="1600" dirty="0">
              <a:latin typeface="Calibri"/>
              <a:ea typeface="Calibri"/>
              <a:cs typeface="Calibri"/>
              <a:sym typeface="Calibri"/>
            </a:endParaRPr>
          </a:p>
        </p:txBody>
      </p:sp>
      <p:sp>
        <p:nvSpPr>
          <p:cNvPr id="11" name="Ορθογώνιο 10">
            <a:extLst>
              <a:ext uri="{FF2B5EF4-FFF2-40B4-BE49-F238E27FC236}">
                <a16:creationId xmlns:a16="http://schemas.microsoft.com/office/drawing/2014/main" id="{B08E9EB4-6838-4FCD-B853-E6E51FCAD438}"/>
              </a:ext>
            </a:extLst>
          </p:cNvPr>
          <p:cNvSpPr/>
          <p:nvPr/>
        </p:nvSpPr>
        <p:spPr>
          <a:xfrm>
            <a:off x="2105025" y="3727451"/>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dirty="0">
                <a:latin typeface="Calibri"/>
                <a:ea typeface="Calibri"/>
                <a:cs typeface="Calibri"/>
                <a:sym typeface="Calibri"/>
              </a:rPr>
              <a:t>C. </a:t>
            </a:r>
            <a:r>
              <a:rPr lang="en-US" sz="1600" dirty="0" err="1">
                <a:latin typeface="Calibri"/>
                <a:ea typeface="Calibri"/>
                <a:cs typeface="Calibri"/>
                <a:sym typeface="Calibri"/>
              </a:rPr>
              <a:t>als</a:t>
            </a:r>
            <a:r>
              <a:rPr lang="en-US" sz="1600" dirty="0">
                <a:latin typeface="Calibri"/>
                <a:ea typeface="Calibri"/>
                <a:cs typeface="Calibri"/>
                <a:sym typeface="Calibri"/>
              </a:rPr>
              <a:t> </a:t>
            </a:r>
            <a:r>
              <a:rPr lang="en-US" sz="1600" dirty="0" err="1">
                <a:latin typeface="Calibri"/>
                <a:ea typeface="Calibri"/>
                <a:cs typeface="Calibri"/>
                <a:sym typeface="Calibri"/>
              </a:rPr>
              <a:t>beste</a:t>
            </a:r>
            <a:r>
              <a:rPr lang="en-US" sz="1600" dirty="0">
                <a:latin typeface="Calibri"/>
                <a:ea typeface="Calibri"/>
                <a:cs typeface="Calibri"/>
                <a:sym typeface="Calibri"/>
              </a:rPr>
              <a:t> </a:t>
            </a:r>
            <a:r>
              <a:rPr lang="en-US" sz="1600" dirty="0" err="1">
                <a:latin typeface="Calibri"/>
                <a:ea typeface="Calibri"/>
                <a:cs typeface="Calibri"/>
                <a:sym typeface="Calibri"/>
              </a:rPr>
              <a:t>Möglichkeit</a:t>
            </a:r>
            <a:r>
              <a:rPr lang="en-US" sz="1600" dirty="0">
                <a:latin typeface="Calibri"/>
                <a:ea typeface="Calibri"/>
                <a:cs typeface="Calibri"/>
                <a:sym typeface="Calibri"/>
              </a:rPr>
              <a:t> </a:t>
            </a:r>
            <a:r>
              <a:rPr lang="en-US" sz="1600" dirty="0" err="1">
                <a:latin typeface="Calibri"/>
                <a:ea typeface="Calibri"/>
                <a:cs typeface="Calibri"/>
                <a:sym typeface="Calibri"/>
              </a:rPr>
              <a:t>angeboten</a:t>
            </a:r>
            <a:endParaRPr lang="en-US" sz="1600" dirty="0">
              <a:latin typeface="Calibri"/>
              <a:ea typeface="Calibri"/>
              <a:cs typeface="Calibri"/>
              <a:sym typeface="Calibri"/>
            </a:endParaRPr>
          </a:p>
        </p:txBody>
      </p:sp>
      <p:sp>
        <p:nvSpPr>
          <p:cNvPr id="12" name="Ορθογώνιο 11">
            <a:extLst>
              <a:ext uri="{FF2B5EF4-FFF2-40B4-BE49-F238E27FC236}">
                <a16:creationId xmlns:a16="http://schemas.microsoft.com/office/drawing/2014/main" id="{330EFFD1-979D-4EE1-BDD9-918267F048CC}"/>
              </a:ext>
            </a:extLst>
          </p:cNvPr>
          <p:cNvSpPr/>
          <p:nvPr/>
        </p:nvSpPr>
        <p:spPr>
          <a:xfrm>
            <a:off x="6096000" y="2479673"/>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600" dirty="0">
                <a:latin typeface="Calibri"/>
                <a:ea typeface="Calibri"/>
                <a:cs typeface="Calibri"/>
                <a:sym typeface="Calibri"/>
              </a:rPr>
              <a:t>B. </a:t>
            </a:r>
            <a:r>
              <a:rPr lang="en-US" sz="1600" dirty="0" err="1">
                <a:latin typeface="Calibri"/>
                <a:ea typeface="Calibri"/>
                <a:cs typeface="Calibri"/>
                <a:sym typeface="Calibri"/>
              </a:rPr>
              <a:t>als</a:t>
            </a:r>
            <a:r>
              <a:rPr lang="en-US" sz="1600" dirty="0">
                <a:latin typeface="Calibri"/>
                <a:ea typeface="Calibri"/>
                <a:cs typeface="Calibri"/>
                <a:sym typeface="Calibri"/>
              </a:rPr>
              <a:t> </a:t>
            </a:r>
            <a:r>
              <a:rPr lang="en-US" sz="1600" dirty="0" err="1">
                <a:latin typeface="Calibri"/>
                <a:ea typeface="Calibri"/>
                <a:cs typeface="Calibri"/>
                <a:sym typeface="Calibri"/>
              </a:rPr>
              <a:t>Behandlungsmöglichkeit</a:t>
            </a:r>
            <a:r>
              <a:rPr lang="en-US" sz="1600" dirty="0">
                <a:latin typeface="Calibri"/>
                <a:ea typeface="Calibri"/>
                <a:cs typeface="Calibri"/>
                <a:sym typeface="Calibri"/>
              </a:rPr>
              <a:t> </a:t>
            </a:r>
            <a:r>
              <a:rPr lang="en-US" sz="1600" dirty="0" err="1">
                <a:latin typeface="Calibri"/>
                <a:ea typeface="Calibri"/>
                <a:cs typeface="Calibri"/>
                <a:sym typeface="Calibri"/>
              </a:rPr>
              <a:t>angeboten</a:t>
            </a:r>
            <a:endParaRPr lang="en-US" sz="1600" dirty="0">
              <a:latin typeface="Calibri"/>
              <a:ea typeface="Calibri"/>
              <a:cs typeface="Calibri"/>
              <a:sym typeface="Calibri"/>
            </a:endParaRPr>
          </a:p>
        </p:txBody>
      </p:sp>
      <p:sp>
        <p:nvSpPr>
          <p:cNvPr id="8" name="Google Shape;336;p16">
            <a:extLst>
              <a:ext uri="{FF2B5EF4-FFF2-40B4-BE49-F238E27FC236}">
                <a16:creationId xmlns:a16="http://schemas.microsoft.com/office/drawing/2014/main" id="{FC15F6B7-D026-4B4D-8E8D-4AA5DFF5D052}"/>
              </a:ext>
            </a:extLst>
          </p:cNvPr>
          <p:cNvSpPr txBox="1"/>
          <p:nvPr/>
        </p:nvSpPr>
        <p:spPr>
          <a:xfrm>
            <a:off x="2105025" y="1956493"/>
            <a:ext cx="2340515" cy="307736"/>
          </a:xfrm>
          <a:prstGeom prst="rect">
            <a:avLst/>
          </a:prstGeom>
          <a:noFill/>
          <a:ln>
            <a:noFill/>
          </a:ln>
        </p:spPr>
        <p:txBody>
          <a:bodyPr spcFirstLastPara="1" wrap="square" lIns="91425" tIns="45700" rIns="91425" bIns="45700" anchor="t" anchorCtr="0">
            <a:spAutoFit/>
          </a:bodyPr>
          <a:lstStyle/>
          <a:p>
            <a:pPr lvl="0">
              <a:buSzPts val="1400"/>
            </a:pPr>
            <a:r>
              <a:rPr lang="de-DE" i="1" dirty="0">
                <a:solidFill>
                  <a:schemeClr val="dk1"/>
                </a:solidFill>
                <a:latin typeface="Calibri"/>
                <a:ea typeface="Calibri"/>
                <a:cs typeface="Calibri"/>
                <a:sym typeface="Calibri"/>
              </a:rPr>
              <a:t>Nur eine Antwort ist richtig!</a:t>
            </a:r>
          </a:p>
        </p:txBody>
      </p:sp>
      <p:sp>
        <p:nvSpPr>
          <p:cNvPr id="9" name="Ορθογώνιο 8">
            <a:extLst>
              <a:ext uri="{FF2B5EF4-FFF2-40B4-BE49-F238E27FC236}">
                <a16:creationId xmlns:a16="http://schemas.microsoft.com/office/drawing/2014/main" id="{A214E320-F657-40D2-8718-155475F273EA}"/>
              </a:ext>
            </a:extLst>
          </p:cNvPr>
          <p:cNvSpPr/>
          <p:nvPr/>
        </p:nvSpPr>
        <p:spPr>
          <a:xfrm>
            <a:off x="2105025" y="2479673"/>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600" dirty="0">
                <a:latin typeface="Calibri"/>
                <a:ea typeface="Calibri"/>
                <a:cs typeface="Calibri"/>
                <a:sym typeface="Calibri"/>
              </a:rPr>
              <a:t>A. </a:t>
            </a:r>
            <a:r>
              <a:rPr lang="en-US" sz="1600" dirty="0" err="1">
                <a:latin typeface="Calibri"/>
                <a:ea typeface="Calibri"/>
                <a:cs typeface="Calibri"/>
                <a:sym typeface="Calibri"/>
              </a:rPr>
              <a:t>nicht</a:t>
            </a:r>
            <a:r>
              <a:rPr lang="en-US" sz="1600" dirty="0">
                <a:latin typeface="Calibri"/>
                <a:ea typeface="Calibri"/>
                <a:cs typeface="Calibri"/>
                <a:sym typeface="Calibri"/>
              </a:rPr>
              <a:t> von </a:t>
            </a:r>
            <a:r>
              <a:rPr lang="en-US" sz="1600" dirty="0" err="1">
                <a:latin typeface="Calibri"/>
                <a:ea typeface="Calibri"/>
                <a:cs typeface="Calibri"/>
                <a:sym typeface="Calibri"/>
              </a:rPr>
              <a:t>Ärzt</a:t>
            </a:r>
            <a:r>
              <a:rPr lang="en-US" sz="1600" dirty="0">
                <a:latin typeface="Calibri"/>
                <a:ea typeface="Calibri"/>
                <a:cs typeface="Calibri"/>
                <a:sym typeface="Calibri"/>
              </a:rPr>
              <a:t>*</a:t>
            </a:r>
            <a:r>
              <a:rPr lang="en-US" sz="1600" dirty="0" err="1">
                <a:latin typeface="Calibri"/>
                <a:ea typeface="Calibri"/>
                <a:cs typeface="Calibri"/>
                <a:sym typeface="Calibri"/>
              </a:rPr>
              <a:t>innen</a:t>
            </a:r>
            <a:r>
              <a:rPr lang="en-US" sz="1600" dirty="0">
                <a:latin typeface="Calibri"/>
                <a:ea typeface="Calibri"/>
                <a:cs typeface="Calibri"/>
                <a:sym typeface="Calibri"/>
              </a:rPr>
              <a:t> </a:t>
            </a:r>
            <a:r>
              <a:rPr lang="en-US" sz="1600" dirty="0" err="1">
                <a:latin typeface="Calibri"/>
                <a:ea typeface="Calibri"/>
                <a:cs typeface="Calibri"/>
                <a:sym typeface="Calibri"/>
              </a:rPr>
              <a:t>angeboten</a:t>
            </a:r>
            <a:endParaRPr lang="en-US" sz="1600" dirty="0">
              <a:latin typeface="Calibri"/>
              <a:ea typeface="Calibri"/>
              <a:cs typeface="Calibri"/>
              <a:sym typeface="Calibri"/>
            </a:endParaRPr>
          </a:p>
        </p:txBody>
      </p:sp>
    </p:spTree>
    <p:extLst>
      <p:ext uri="{BB962C8B-B14F-4D97-AF65-F5344CB8AC3E}">
        <p14:creationId xmlns:p14="http://schemas.microsoft.com/office/powerpoint/2010/main" val="27652918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0"/>
                                        </p:tgtEl>
                                        <p:attrNameLst>
                                          <p:attrName>fillcolor</p:attrName>
                                        </p:attrNameLst>
                                      </p:cBhvr>
                                      <p:to>
                                        <a:srgbClr val="C00000"/>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1"/>
                                        </p:tgtEl>
                                        <p:attrNameLst>
                                          <p:attrName>fillcolor</p:attrName>
                                        </p:attrNameLst>
                                      </p:cBhvr>
                                      <p:to>
                                        <a:srgbClr val="C00000"/>
                                      </p:to>
                                    </p:animClr>
                                    <p:set>
                                      <p:cBhvr>
                                        <p:cTn id="14" dur="2000" fill="hold"/>
                                        <p:tgtEl>
                                          <p:spTgt spid="11"/>
                                        </p:tgtEl>
                                        <p:attrNameLst>
                                          <p:attrName>fill.type</p:attrName>
                                        </p:attrNameLst>
                                      </p:cBhvr>
                                      <p:to>
                                        <p:strVal val="solid"/>
                                      </p:to>
                                    </p:set>
                                    <p:set>
                                      <p:cBhvr>
                                        <p:cTn id="15"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2"/>
                                        </p:tgtEl>
                                        <p:attrNameLst>
                                          <p:attrName>fillcolor</p:attrName>
                                        </p:attrNameLst>
                                      </p:cBhvr>
                                      <p:to>
                                        <a:srgbClr val="538135"/>
                                      </p:to>
                                    </p:animClr>
                                    <p:set>
                                      <p:cBhvr>
                                        <p:cTn id="21" dur="2000" fill="hold"/>
                                        <p:tgtEl>
                                          <p:spTgt spid="12"/>
                                        </p:tgtEl>
                                        <p:attrNameLst>
                                          <p:attrName>fill.type</p:attrName>
                                        </p:attrNameLst>
                                      </p:cBhvr>
                                      <p:to>
                                        <p:strVal val="solid"/>
                                      </p:to>
                                    </p:set>
                                    <p:set>
                                      <p:cBhvr>
                                        <p:cTn id="2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9"/>
                                        </p:tgtEl>
                                        <p:attrNameLst>
                                          <p:attrName>fillcolor</p:attrName>
                                        </p:attrNameLst>
                                      </p:cBhvr>
                                      <p:to>
                                        <a:srgbClr val="C00000"/>
                                      </p:to>
                                    </p:animClr>
                                    <p:set>
                                      <p:cBhvr>
                                        <p:cTn id="28" dur="2000" fill="hold"/>
                                        <p:tgtEl>
                                          <p:spTgt spid="9"/>
                                        </p:tgtEl>
                                        <p:attrNameLst>
                                          <p:attrName>fill.type</p:attrName>
                                        </p:attrNameLst>
                                      </p:cBhvr>
                                      <p:to>
                                        <p:strVal val="solid"/>
                                      </p:to>
                                    </p:set>
                                    <p:set>
                                      <p:cBhvr>
                                        <p:cTn id="29"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err="1">
                <a:solidFill>
                  <a:srgbClr val="203864"/>
                </a:solidFill>
                <a:latin typeface="Calibri"/>
                <a:ea typeface="Calibri"/>
                <a:cs typeface="Calibri"/>
                <a:sym typeface="Calibri"/>
              </a:rPr>
              <a:t>Eine</a:t>
            </a:r>
            <a:r>
              <a:rPr lang="en-US" sz="2000" b="1" i="0" u="none" strike="noStrike" cap="none" dirty="0">
                <a:solidFill>
                  <a:srgbClr val="203864"/>
                </a:solidFill>
                <a:latin typeface="Calibri"/>
                <a:ea typeface="Calibri"/>
                <a:cs typeface="Calibri"/>
                <a:sym typeface="Calibri"/>
              </a:rPr>
              <a:t> </a:t>
            </a:r>
            <a:r>
              <a:rPr lang="en-US" sz="2000" b="1" i="0" u="none" strike="noStrike" cap="none" dirty="0" err="1">
                <a:solidFill>
                  <a:srgbClr val="203864"/>
                </a:solidFill>
                <a:latin typeface="Calibri"/>
                <a:ea typeface="Calibri"/>
                <a:cs typeface="Calibri"/>
                <a:sym typeface="Calibri"/>
              </a:rPr>
              <a:t>digitale</a:t>
            </a:r>
            <a:r>
              <a:rPr lang="en-US" sz="2000" b="1" i="0" u="none" strike="noStrike" cap="none" dirty="0">
                <a:solidFill>
                  <a:srgbClr val="203864"/>
                </a:solidFill>
                <a:latin typeface="Calibri"/>
                <a:ea typeface="Calibri"/>
                <a:cs typeface="Calibri"/>
                <a:sym typeface="Calibri"/>
              </a:rPr>
              <a:t> </a:t>
            </a:r>
            <a:r>
              <a:rPr lang="en-US" sz="2000" b="1" i="0" u="none" strike="noStrike" cap="none" dirty="0" err="1">
                <a:solidFill>
                  <a:srgbClr val="203864"/>
                </a:solidFill>
                <a:latin typeface="Calibri"/>
                <a:ea typeface="Calibri"/>
                <a:cs typeface="Calibri"/>
                <a:sym typeface="Calibri"/>
              </a:rPr>
              <a:t>Behandlung</a:t>
            </a:r>
            <a:r>
              <a:rPr lang="en-US" sz="2000" b="1" i="0" u="none" strike="noStrike" cap="none" dirty="0">
                <a:solidFill>
                  <a:srgbClr val="203864"/>
                </a:solidFill>
                <a:latin typeface="Calibri"/>
                <a:ea typeface="Calibri"/>
                <a:cs typeface="Calibri"/>
                <a:sym typeface="Calibri"/>
              </a:rPr>
              <a:t>… </a:t>
            </a:r>
          </a:p>
        </p:txBody>
      </p:sp>
      <p:sp>
        <p:nvSpPr>
          <p:cNvPr id="10" name="Ορθογώνιο 9">
            <a:extLst>
              <a:ext uri="{FF2B5EF4-FFF2-40B4-BE49-F238E27FC236}">
                <a16:creationId xmlns:a16="http://schemas.microsoft.com/office/drawing/2014/main" id="{E448F981-31BC-4A5C-A52A-2CB296CA1B95}"/>
              </a:ext>
            </a:extLst>
          </p:cNvPr>
          <p:cNvSpPr/>
          <p:nvPr/>
        </p:nvSpPr>
        <p:spPr>
          <a:xfrm>
            <a:off x="6096000" y="3741326"/>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600" dirty="0">
                <a:latin typeface="Calibri"/>
                <a:ea typeface="Calibri"/>
                <a:cs typeface="Calibri"/>
                <a:sym typeface="Calibri"/>
              </a:rPr>
              <a:t>D. </a:t>
            </a:r>
            <a:r>
              <a:rPr lang="en-US" sz="1600" dirty="0" err="1">
                <a:latin typeface="Calibri"/>
                <a:ea typeface="Calibri"/>
                <a:cs typeface="Calibri"/>
                <a:sym typeface="Calibri"/>
              </a:rPr>
              <a:t>kann</a:t>
            </a:r>
            <a:r>
              <a:rPr lang="en-US" sz="1600" dirty="0">
                <a:latin typeface="Calibri"/>
                <a:ea typeface="Calibri"/>
                <a:cs typeface="Calibri"/>
                <a:sym typeface="Calibri"/>
              </a:rPr>
              <a:t> </a:t>
            </a:r>
            <a:r>
              <a:rPr lang="en-US" sz="1600" dirty="0" err="1">
                <a:latin typeface="Calibri"/>
                <a:ea typeface="Calibri"/>
                <a:cs typeface="Calibri"/>
                <a:sym typeface="Calibri"/>
              </a:rPr>
              <a:t>jede</a:t>
            </a:r>
            <a:r>
              <a:rPr lang="en-US" sz="1600" dirty="0">
                <a:latin typeface="Calibri"/>
                <a:ea typeface="Calibri"/>
                <a:cs typeface="Calibri"/>
                <a:sym typeface="Calibri"/>
              </a:rPr>
              <a:t> Person </a:t>
            </a:r>
            <a:r>
              <a:rPr lang="en-US" sz="1600" dirty="0" err="1">
                <a:latin typeface="Calibri"/>
                <a:ea typeface="Calibri"/>
                <a:cs typeface="Calibri"/>
                <a:sym typeface="Calibri"/>
              </a:rPr>
              <a:t>anbieten</a:t>
            </a:r>
            <a:r>
              <a:rPr lang="en-US" sz="1600" dirty="0">
                <a:latin typeface="Calibri"/>
                <a:ea typeface="Calibri"/>
                <a:cs typeface="Calibri"/>
                <a:sym typeface="Calibri"/>
              </a:rPr>
              <a:t>, die </a:t>
            </a:r>
            <a:r>
              <a:rPr lang="en-US" sz="1600" dirty="0" err="1">
                <a:latin typeface="Calibri"/>
                <a:ea typeface="Calibri"/>
                <a:cs typeface="Calibri"/>
                <a:sym typeface="Calibri"/>
              </a:rPr>
              <a:t>einen</a:t>
            </a:r>
            <a:r>
              <a:rPr lang="en-US" sz="1600" dirty="0">
                <a:latin typeface="Calibri"/>
                <a:ea typeface="Calibri"/>
                <a:cs typeface="Calibri"/>
                <a:sym typeface="Calibri"/>
              </a:rPr>
              <a:t> Computer hat</a:t>
            </a:r>
          </a:p>
        </p:txBody>
      </p:sp>
      <p:sp>
        <p:nvSpPr>
          <p:cNvPr id="11" name="Ορθογώνιο 10">
            <a:extLst>
              <a:ext uri="{FF2B5EF4-FFF2-40B4-BE49-F238E27FC236}">
                <a16:creationId xmlns:a16="http://schemas.microsoft.com/office/drawing/2014/main" id="{B08E9EB4-6838-4FCD-B853-E6E51FCAD438}"/>
              </a:ext>
            </a:extLst>
          </p:cNvPr>
          <p:cNvSpPr/>
          <p:nvPr/>
        </p:nvSpPr>
        <p:spPr>
          <a:xfrm>
            <a:off x="2105025" y="3727451"/>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dirty="0">
                <a:latin typeface="Calibri"/>
                <a:ea typeface="Calibri"/>
                <a:cs typeface="Calibri"/>
                <a:sym typeface="Calibri"/>
              </a:rPr>
              <a:t>C. </a:t>
            </a:r>
            <a:r>
              <a:rPr lang="en-US" sz="1600" dirty="0" err="1">
                <a:latin typeface="Calibri"/>
                <a:ea typeface="Calibri"/>
                <a:cs typeface="Calibri"/>
                <a:sym typeface="Calibri"/>
              </a:rPr>
              <a:t>kann</a:t>
            </a:r>
            <a:r>
              <a:rPr lang="en-US" sz="1600" dirty="0">
                <a:latin typeface="Calibri"/>
                <a:ea typeface="Calibri"/>
                <a:cs typeface="Calibri"/>
                <a:sym typeface="Calibri"/>
              </a:rPr>
              <a:t> </a:t>
            </a:r>
            <a:r>
              <a:rPr lang="en-US" sz="1600" dirty="0" err="1">
                <a:latin typeface="Calibri"/>
                <a:ea typeface="Calibri"/>
                <a:cs typeface="Calibri"/>
                <a:sym typeface="Calibri"/>
              </a:rPr>
              <a:t>durch</a:t>
            </a:r>
            <a:r>
              <a:rPr lang="en-US" sz="1600" dirty="0">
                <a:latin typeface="Calibri"/>
                <a:ea typeface="Calibri"/>
                <a:cs typeface="Calibri"/>
                <a:sym typeface="Calibri"/>
              </a:rPr>
              <a:t> </a:t>
            </a:r>
            <a:r>
              <a:rPr lang="en-US" sz="1600" dirty="0" err="1">
                <a:latin typeface="Calibri"/>
                <a:ea typeface="Calibri"/>
                <a:cs typeface="Calibri"/>
                <a:sym typeface="Calibri"/>
              </a:rPr>
              <a:t>lautes</a:t>
            </a:r>
            <a:r>
              <a:rPr lang="en-US" sz="1600" dirty="0">
                <a:latin typeface="Calibri"/>
                <a:ea typeface="Calibri"/>
                <a:cs typeface="Calibri"/>
                <a:sym typeface="Calibri"/>
              </a:rPr>
              <a:t> </a:t>
            </a:r>
            <a:r>
              <a:rPr lang="en-US" sz="1600" dirty="0" err="1">
                <a:latin typeface="Calibri"/>
                <a:ea typeface="Calibri"/>
                <a:cs typeface="Calibri"/>
                <a:sym typeface="Calibri"/>
              </a:rPr>
              <a:t>Rufen</a:t>
            </a:r>
            <a:r>
              <a:rPr lang="en-US" sz="1600" dirty="0">
                <a:latin typeface="Calibri"/>
                <a:ea typeface="Calibri"/>
                <a:cs typeface="Calibri"/>
                <a:sym typeface="Calibri"/>
              </a:rPr>
              <a:t> </a:t>
            </a:r>
            <a:r>
              <a:rPr lang="en-US" sz="1600" dirty="0" err="1">
                <a:latin typeface="Calibri"/>
                <a:ea typeface="Calibri"/>
                <a:cs typeface="Calibri"/>
                <a:sym typeface="Calibri"/>
              </a:rPr>
              <a:t>aus</a:t>
            </a:r>
            <a:r>
              <a:rPr lang="en-US" sz="1600" dirty="0">
                <a:latin typeface="Calibri"/>
                <a:ea typeface="Calibri"/>
                <a:cs typeface="Calibri"/>
                <a:sym typeface="Calibri"/>
              </a:rPr>
              <a:t> </a:t>
            </a:r>
            <a:r>
              <a:rPr lang="en-US" sz="1600" dirty="0" err="1">
                <a:latin typeface="Calibri"/>
                <a:ea typeface="Calibri"/>
                <a:cs typeface="Calibri"/>
                <a:sym typeface="Calibri"/>
              </a:rPr>
              <a:t>dem</a:t>
            </a:r>
            <a:r>
              <a:rPr lang="en-US" sz="1600" dirty="0">
                <a:latin typeface="Calibri"/>
                <a:ea typeface="Calibri"/>
                <a:cs typeface="Calibri"/>
                <a:sym typeface="Calibri"/>
              </a:rPr>
              <a:t> </a:t>
            </a:r>
            <a:r>
              <a:rPr lang="en-US" sz="1600" dirty="0" err="1">
                <a:latin typeface="Calibri"/>
                <a:ea typeface="Calibri"/>
                <a:cs typeface="Calibri"/>
                <a:sym typeface="Calibri"/>
              </a:rPr>
              <a:t>Fenster</a:t>
            </a:r>
            <a:r>
              <a:rPr lang="en-US" sz="1600" dirty="0">
                <a:latin typeface="Calibri"/>
                <a:ea typeface="Calibri"/>
                <a:cs typeface="Calibri"/>
                <a:sym typeface="Calibri"/>
              </a:rPr>
              <a:t> </a:t>
            </a:r>
            <a:r>
              <a:rPr lang="en-US" sz="1600" dirty="0" err="1">
                <a:latin typeface="Calibri"/>
                <a:ea typeface="Calibri"/>
                <a:cs typeface="Calibri"/>
                <a:sym typeface="Calibri"/>
              </a:rPr>
              <a:t>angefordert</a:t>
            </a:r>
            <a:r>
              <a:rPr lang="en-US" sz="1600" dirty="0">
                <a:latin typeface="Calibri"/>
                <a:ea typeface="Calibri"/>
                <a:cs typeface="Calibri"/>
                <a:sym typeface="Calibri"/>
              </a:rPr>
              <a:t> </a:t>
            </a:r>
            <a:r>
              <a:rPr lang="en-US" sz="1600" dirty="0" err="1">
                <a:latin typeface="Calibri"/>
                <a:ea typeface="Calibri"/>
                <a:cs typeface="Calibri"/>
                <a:sym typeface="Calibri"/>
              </a:rPr>
              <a:t>werden</a:t>
            </a:r>
            <a:endParaRPr lang="en-US" sz="1600" dirty="0">
              <a:latin typeface="Calibri"/>
              <a:ea typeface="Calibri"/>
              <a:cs typeface="Calibri"/>
              <a:sym typeface="Calibri"/>
            </a:endParaRPr>
          </a:p>
        </p:txBody>
      </p:sp>
      <p:sp>
        <p:nvSpPr>
          <p:cNvPr id="12" name="Ορθογώνιο 11">
            <a:extLst>
              <a:ext uri="{FF2B5EF4-FFF2-40B4-BE49-F238E27FC236}">
                <a16:creationId xmlns:a16="http://schemas.microsoft.com/office/drawing/2014/main" id="{330EFFD1-979D-4EE1-BDD9-918267F048CC}"/>
              </a:ext>
            </a:extLst>
          </p:cNvPr>
          <p:cNvSpPr/>
          <p:nvPr/>
        </p:nvSpPr>
        <p:spPr>
          <a:xfrm>
            <a:off x="2112607" y="2558883"/>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fr-FR" sz="1600" dirty="0">
                <a:latin typeface="Calibri"/>
                <a:ea typeface="Calibri"/>
                <a:cs typeface="Calibri"/>
                <a:sym typeface="Calibri"/>
              </a:rPr>
              <a:t>A. </a:t>
            </a:r>
            <a:r>
              <a:rPr lang="fr-FR" sz="1600" dirty="0" err="1">
                <a:latin typeface="Calibri"/>
                <a:ea typeface="Calibri"/>
                <a:cs typeface="Calibri"/>
                <a:sym typeface="Calibri"/>
              </a:rPr>
              <a:t>kann</a:t>
            </a:r>
            <a:r>
              <a:rPr lang="fr-FR" sz="1600" dirty="0">
                <a:latin typeface="Calibri"/>
                <a:ea typeface="Calibri"/>
                <a:cs typeface="Calibri"/>
                <a:sym typeface="Calibri"/>
              </a:rPr>
              <a:t> </a:t>
            </a:r>
            <a:r>
              <a:rPr lang="fr-FR" sz="1600" dirty="0" err="1">
                <a:latin typeface="Calibri"/>
                <a:ea typeface="Calibri"/>
                <a:cs typeface="Calibri"/>
                <a:sym typeface="Calibri"/>
              </a:rPr>
              <a:t>über</a:t>
            </a:r>
            <a:r>
              <a:rPr lang="fr-FR" sz="1600" dirty="0">
                <a:latin typeface="Calibri"/>
                <a:ea typeface="Calibri"/>
                <a:cs typeface="Calibri"/>
                <a:sym typeface="Calibri"/>
              </a:rPr>
              <a:t> </a:t>
            </a:r>
            <a:r>
              <a:rPr lang="fr-FR" sz="1600" dirty="0" err="1">
                <a:latin typeface="Calibri"/>
                <a:ea typeface="Calibri"/>
                <a:cs typeface="Calibri"/>
                <a:sym typeface="Calibri"/>
              </a:rPr>
              <a:t>Handys</a:t>
            </a:r>
            <a:r>
              <a:rPr lang="fr-FR" sz="1600" dirty="0">
                <a:latin typeface="Calibri"/>
                <a:ea typeface="Calibri"/>
                <a:cs typeface="Calibri"/>
                <a:sym typeface="Calibri"/>
              </a:rPr>
              <a:t>, </a:t>
            </a:r>
            <a:r>
              <a:rPr lang="fr-FR" sz="1600" dirty="0" err="1">
                <a:latin typeface="Calibri"/>
                <a:ea typeface="Calibri"/>
                <a:cs typeface="Calibri"/>
                <a:sym typeface="Calibri"/>
              </a:rPr>
              <a:t>Tablets</a:t>
            </a:r>
            <a:r>
              <a:rPr lang="fr-FR" sz="1600" dirty="0">
                <a:latin typeface="Calibri"/>
                <a:ea typeface="Calibri"/>
                <a:cs typeface="Calibri"/>
                <a:sym typeface="Calibri"/>
              </a:rPr>
              <a:t>, Computer </a:t>
            </a:r>
            <a:r>
              <a:rPr lang="fr-FR" sz="1600" dirty="0" err="1">
                <a:latin typeface="Calibri"/>
                <a:ea typeface="Calibri"/>
                <a:cs typeface="Calibri"/>
                <a:sym typeface="Calibri"/>
              </a:rPr>
              <a:t>erfolgen</a:t>
            </a:r>
            <a:endParaRPr lang="fr-FR" sz="1600" dirty="0">
              <a:latin typeface="Calibri"/>
              <a:ea typeface="Calibri"/>
              <a:cs typeface="Calibri"/>
              <a:sym typeface="Calibri"/>
            </a:endParaRPr>
          </a:p>
        </p:txBody>
      </p:sp>
      <p:sp>
        <p:nvSpPr>
          <p:cNvPr id="8" name="Google Shape;336;p16">
            <a:extLst>
              <a:ext uri="{FF2B5EF4-FFF2-40B4-BE49-F238E27FC236}">
                <a16:creationId xmlns:a16="http://schemas.microsoft.com/office/drawing/2014/main" id="{FC15F6B7-D026-4B4D-8E8D-4AA5DFF5D052}"/>
              </a:ext>
            </a:extLst>
          </p:cNvPr>
          <p:cNvSpPr txBox="1"/>
          <p:nvPr/>
        </p:nvSpPr>
        <p:spPr>
          <a:xfrm>
            <a:off x="2112607" y="1987414"/>
            <a:ext cx="2284295" cy="307736"/>
          </a:xfrm>
          <a:prstGeom prst="rect">
            <a:avLst/>
          </a:prstGeom>
          <a:noFill/>
          <a:ln>
            <a:noFill/>
          </a:ln>
        </p:spPr>
        <p:txBody>
          <a:bodyPr spcFirstLastPara="1" wrap="square" lIns="91425" tIns="45700" rIns="91425" bIns="45700" anchor="t" anchorCtr="0">
            <a:spAutoFit/>
          </a:bodyPr>
          <a:lstStyle/>
          <a:p>
            <a:pPr lvl="0">
              <a:buSzPts val="1400"/>
            </a:pPr>
            <a:r>
              <a:rPr lang="de-DE" i="1" dirty="0">
                <a:solidFill>
                  <a:schemeClr val="dk1"/>
                </a:solidFill>
                <a:latin typeface="Calibri"/>
                <a:ea typeface="Calibri"/>
                <a:cs typeface="Calibri"/>
                <a:sym typeface="Calibri"/>
              </a:rPr>
              <a:t>Nur eine Antwort ist richtig!</a:t>
            </a:r>
          </a:p>
        </p:txBody>
      </p:sp>
      <p:sp>
        <p:nvSpPr>
          <p:cNvPr id="9" name="Ορθογώνιο 8">
            <a:extLst>
              <a:ext uri="{FF2B5EF4-FFF2-40B4-BE49-F238E27FC236}">
                <a16:creationId xmlns:a16="http://schemas.microsoft.com/office/drawing/2014/main" id="{A214E320-F657-40D2-8718-155475F273EA}"/>
              </a:ext>
            </a:extLst>
          </p:cNvPr>
          <p:cNvSpPr/>
          <p:nvPr/>
        </p:nvSpPr>
        <p:spPr>
          <a:xfrm>
            <a:off x="6096000" y="2569440"/>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600" dirty="0">
                <a:latin typeface="Calibri"/>
                <a:ea typeface="Calibri"/>
                <a:cs typeface="Calibri"/>
                <a:sym typeface="Calibri"/>
              </a:rPr>
              <a:t>A. </a:t>
            </a:r>
            <a:r>
              <a:rPr lang="en-US" sz="1600" dirty="0" err="1">
                <a:latin typeface="Calibri"/>
                <a:ea typeface="Calibri"/>
                <a:cs typeface="Calibri"/>
                <a:sym typeface="Calibri"/>
              </a:rPr>
              <a:t>wird</a:t>
            </a:r>
            <a:r>
              <a:rPr lang="en-US" sz="1600" dirty="0">
                <a:latin typeface="Calibri"/>
                <a:ea typeface="Calibri"/>
                <a:cs typeface="Calibri"/>
                <a:sym typeface="Calibri"/>
              </a:rPr>
              <a:t> von </a:t>
            </a:r>
            <a:r>
              <a:rPr lang="en-US" sz="1600" dirty="0" err="1">
                <a:latin typeface="Calibri"/>
                <a:ea typeface="Calibri"/>
                <a:cs typeface="Calibri"/>
                <a:sym typeface="Calibri"/>
              </a:rPr>
              <a:t>Ärzt</a:t>
            </a:r>
            <a:r>
              <a:rPr lang="en-US" sz="1600" dirty="0">
                <a:latin typeface="Calibri"/>
                <a:ea typeface="Calibri"/>
                <a:cs typeface="Calibri"/>
                <a:sym typeface="Calibri"/>
              </a:rPr>
              <a:t>*</a:t>
            </a:r>
            <a:r>
              <a:rPr lang="en-US" sz="1600" dirty="0" err="1">
                <a:latin typeface="Calibri"/>
                <a:ea typeface="Calibri"/>
                <a:cs typeface="Calibri"/>
                <a:sym typeface="Calibri"/>
              </a:rPr>
              <a:t>innen</a:t>
            </a:r>
            <a:r>
              <a:rPr lang="en-US" sz="1600" dirty="0">
                <a:latin typeface="Calibri"/>
                <a:ea typeface="Calibri"/>
                <a:cs typeface="Calibri"/>
                <a:sym typeface="Calibri"/>
              </a:rPr>
              <a:t> </a:t>
            </a:r>
            <a:r>
              <a:rPr lang="en-US" sz="1600" dirty="0" err="1">
                <a:latin typeface="Calibri"/>
                <a:ea typeface="Calibri"/>
                <a:cs typeface="Calibri"/>
                <a:sym typeface="Calibri"/>
              </a:rPr>
              <a:t>nicht</a:t>
            </a:r>
            <a:r>
              <a:rPr lang="en-US" sz="1600" dirty="0">
                <a:latin typeface="Calibri"/>
                <a:ea typeface="Calibri"/>
                <a:cs typeface="Calibri"/>
                <a:sym typeface="Calibri"/>
              </a:rPr>
              <a:t> </a:t>
            </a:r>
            <a:r>
              <a:rPr lang="en-US" sz="1600" dirty="0" err="1">
                <a:latin typeface="Calibri"/>
                <a:ea typeface="Calibri"/>
                <a:cs typeface="Calibri"/>
                <a:sym typeface="Calibri"/>
              </a:rPr>
              <a:t>angeboten</a:t>
            </a:r>
            <a:endParaRPr lang="en-US" sz="1600" dirty="0">
              <a:latin typeface="Calibri"/>
              <a:ea typeface="Calibri"/>
              <a:cs typeface="Calibri"/>
              <a:sym typeface="Calibri"/>
            </a:endParaRPr>
          </a:p>
        </p:txBody>
      </p:sp>
    </p:spTree>
    <p:extLst>
      <p:ext uri="{BB962C8B-B14F-4D97-AF65-F5344CB8AC3E}">
        <p14:creationId xmlns:p14="http://schemas.microsoft.com/office/powerpoint/2010/main" val="25313451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0"/>
                                        </p:tgtEl>
                                        <p:attrNameLst>
                                          <p:attrName>fillcolor</p:attrName>
                                        </p:attrNameLst>
                                      </p:cBhvr>
                                      <p:to>
                                        <a:srgbClr val="C00000"/>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1"/>
                                        </p:tgtEl>
                                        <p:attrNameLst>
                                          <p:attrName>fillcolor</p:attrName>
                                        </p:attrNameLst>
                                      </p:cBhvr>
                                      <p:to>
                                        <a:srgbClr val="C00000"/>
                                      </p:to>
                                    </p:animClr>
                                    <p:set>
                                      <p:cBhvr>
                                        <p:cTn id="14" dur="2000" fill="hold"/>
                                        <p:tgtEl>
                                          <p:spTgt spid="11"/>
                                        </p:tgtEl>
                                        <p:attrNameLst>
                                          <p:attrName>fill.type</p:attrName>
                                        </p:attrNameLst>
                                      </p:cBhvr>
                                      <p:to>
                                        <p:strVal val="solid"/>
                                      </p:to>
                                    </p:set>
                                    <p:set>
                                      <p:cBhvr>
                                        <p:cTn id="15"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2"/>
                                        </p:tgtEl>
                                        <p:attrNameLst>
                                          <p:attrName>fillcolor</p:attrName>
                                        </p:attrNameLst>
                                      </p:cBhvr>
                                      <p:to>
                                        <a:srgbClr val="538135"/>
                                      </p:to>
                                    </p:animClr>
                                    <p:set>
                                      <p:cBhvr>
                                        <p:cTn id="21" dur="2000" fill="hold"/>
                                        <p:tgtEl>
                                          <p:spTgt spid="12"/>
                                        </p:tgtEl>
                                        <p:attrNameLst>
                                          <p:attrName>fill.type</p:attrName>
                                        </p:attrNameLst>
                                      </p:cBhvr>
                                      <p:to>
                                        <p:strVal val="solid"/>
                                      </p:to>
                                    </p:set>
                                    <p:set>
                                      <p:cBhvr>
                                        <p:cTn id="2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9"/>
                                        </p:tgtEl>
                                        <p:attrNameLst>
                                          <p:attrName>fillcolor</p:attrName>
                                        </p:attrNameLst>
                                      </p:cBhvr>
                                      <p:to>
                                        <a:srgbClr val="C00000"/>
                                      </p:to>
                                    </p:animClr>
                                    <p:set>
                                      <p:cBhvr>
                                        <p:cTn id="28" dur="2000" fill="hold"/>
                                        <p:tgtEl>
                                          <p:spTgt spid="9"/>
                                        </p:tgtEl>
                                        <p:attrNameLst>
                                          <p:attrName>fill.type</p:attrName>
                                        </p:attrNameLst>
                                      </p:cBhvr>
                                      <p:to>
                                        <p:strVal val="solid"/>
                                      </p:to>
                                    </p:set>
                                    <p:set>
                                      <p:cBhvr>
                                        <p:cTn id="29"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err="1">
                <a:solidFill>
                  <a:srgbClr val="203864"/>
                </a:solidFill>
              </a:rPr>
              <a:t>Gesundheitsprobleme</a:t>
            </a:r>
            <a:r>
              <a:rPr lang="en-US" sz="2000" b="1" dirty="0">
                <a:solidFill>
                  <a:srgbClr val="203864"/>
                </a:solidFill>
              </a:rPr>
              <a:t> </a:t>
            </a:r>
            <a:r>
              <a:rPr lang="en-US" sz="2000" b="1" dirty="0" err="1">
                <a:solidFill>
                  <a:srgbClr val="203864"/>
                </a:solidFill>
              </a:rPr>
              <a:t>bei</a:t>
            </a:r>
            <a:r>
              <a:rPr lang="en-US" sz="2000" b="1" dirty="0">
                <a:solidFill>
                  <a:srgbClr val="203864"/>
                </a:solidFill>
              </a:rPr>
              <a:t> </a:t>
            </a:r>
            <a:r>
              <a:rPr lang="en-US" sz="2000" b="1" dirty="0" err="1">
                <a:solidFill>
                  <a:srgbClr val="203864"/>
                </a:solidFill>
              </a:rPr>
              <a:t>Ankunft</a:t>
            </a:r>
            <a:r>
              <a:rPr lang="en-US" sz="2000" b="1" dirty="0">
                <a:solidFill>
                  <a:srgbClr val="203864"/>
                </a:solidFill>
              </a:rPr>
              <a:t> in </a:t>
            </a:r>
            <a:r>
              <a:rPr lang="en-US" sz="2000" b="1" dirty="0" err="1">
                <a:solidFill>
                  <a:srgbClr val="203864"/>
                </a:solidFill>
              </a:rPr>
              <a:t>einem</a:t>
            </a:r>
            <a:r>
              <a:rPr lang="en-US" sz="2000" b="1" dirty="0">
                <a:solidFill>
                  <a:srgbClr val="203864"/>
                </a:solidFill>
              </a:rPr>
              <a:t> </a:t>
            </a:r>
            <a:r>
              <a:rPr lang="en-US" sz="2000" b="1" dirty="0" err="1">
                <a:solidFill>
                  <a:srgbClr val="203864"/>
                </a:solidFill>
              </a:rPr>
              <a:t>neuen</a:t>
            </a:r>
            <a:r>
              <a:rPr lang="en-US" sz="2000" b="1" dirty="0">
                <a:solidFill>
                  <a:srgbClr val="203864"/>
                </a:solidFill>
              </a:rPr>
              <a:t> Land: </a:t>
            </a:r>
          </a:p>
        </p:txBody>
      </p:sp>
      <p:sp>
        <p:nvSpPr>
          <p:cNvPr id="5" name="Ορθογώνιο 4">
            <a:extLst>
              <a:ext uri="{FF2B5EF4-FFF2-40B4-BE49-F238E27FC236}">
                <a16:creationId xmlns:a16="http://schemas.microsoft.com/office/drawing/2014/main" id="{88178301-C8A7-4724-8CF8-344EAE75664C}"/>
              </a:ext>
            </a:extLst>
          </p:cNvPr>
          <p:cNvSpPr/>
          <p:nvPr/>
        </p:nvSpPr>
        <p:spPr>
          <a:xfrm>
            <a:off x="2105025" y="247967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t>A. </a:t>
            </a:r>
            <a:r>
              <a:rPr lang="en-US" dirty="0" err="1"/>
              <a:t>Sie</a:t>
            </a:r>
            <a:r>
              <a:rPr lang="en-US" dirty="0"/>
              <a:t> </a:t>
            </a:r>
            <a:r>
              <a:rPr lang="en-US" dirty="0" err="1"/>
              <a:t>können</a:t>
            </a:r>
            <a:r>
              <a:rPr lang="en-US" dirty="0"/>
              <a:t> </a:t>
            </a:r>
            <a:r>
              <a:rPr lang="en-US" dirty="0" err="1"/>
              <a:t>sich</a:t>
            </a:r>
            <a:r>
              <a:rPr lang="en-US" dirty="0"/>
              <a:t> </a:t>
            </a:r>
            <a:r>
              <a:rPr lang="en-US" dirty="0" err="1"/>
              <a:t>bei</a:t>
            </a:r>
            <a:r>
              <a:rPr lang="en-US" dirty="0"/>
              <a:t> </a:t>
            </a:r>
            <a:r>
              <a:rPr lang="en-US" dirty="0" err="1"/>
              <a:t>bestehenden</a:t>
            </a:r>
            <a:r>
              <a:rPr lang="en-US" dirty="0"/>
              <a:t> </a:t>
            </a:r>
            <a:r>
              <a:rPr lang="en-US" dirty="0" err="1"/>
              <a:t>Krankheiten</a:t>
            </a:r>
            <a:r>
              <a:rPr lang="en-US" dirty="0"/>
              <a:t> </a:t>
            </a:r>
            <a:r>
              <a:rPr lang="en-US" dirty="0" err="1"/>
              <a:t>verschlechtern</a:t>
            </a:r>
            <a:endParaRPr lang="en-US" dirty="0"/>
          </a:p>
        </p:txBody>
      </p:sp>
      <p:sp>
        <p:nvSpPr>
          <p:cNvPr id="10" name="Ορθογώνιο 9">
            <a:extLst>
              <a:ext uri="{FF2B5EF4-FFF2-40B4-BE49-F238E27FC236}">
                <a16:creationId xmlns:a16="http://schemas.microsoft.com/office/drawing/2014/main" id="{E448F981-31BC-4A5C-A52A-2CB296CA1B95}"/>
              </a:ext>
            </a:extLst>
          </p:cNvPr>
          <p:cNvSpPr/>
          <p:nvPr/>
        </p:nvSpPr>
        <p:spPr>
          <a:xfrm>
            <a:off x="6134100" y="2479674"/>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t>B. </a:t>
            </a:r>
            <a:r>
              <a:rPr lang="en-US" dirty="0" err="1"/>
              <a:t>Sie</a:t>
            </a:r>
            <a:r>
              <a:rPr lang="en-US" dirty="0"/>
              <a:t> </a:t>
            </a:r>
            <a:r>
              <a:rPr lang="en-US" dirty="0" err="1"/>
              <a:t>benötigen</a:t>
            </a:r>
            <a:r>
              <a:rPr lang="en-US" dirty="0"/>
              <a:t> </a:t>
            </a:r>
            <a:r>
              <a:rPr lang="en-US" dirty="0" err="1"/>
              <a:t>eine</a:t>
            </a:r>
            <a:r>
              <a:rPr lang="en-US" dirty="0"/>
              <a:t> </a:t>
            </a:r>
            <a:r>
              <a:rPr lang="en-US" dirty="0" err="1"/>
              <a:t>Krankenversicherung</a:t>
            </a:r>
            <a:r>
              <a:rPr lang="en-US" dirty="0"/>
              <a:t> </a:t>
            </a:r>
            <a:r>
              <a:rPr lang="en-US" dirty="0" err="1"/>
              <a:t>aus</a:t>
            </a:r>
            <a:r>
              <a:rPr lang="en-US" dirty="0"/>
              <a:t> </a:t>
            </a:r>
            <a:r>
              <a:rPr lang="en-US" dirty="0" err="1"/>
              <a:t>Ihrem</a:t>
            </a:r>
            <a:r>
              <a:rPr lang="en-US" dirty="0"/>
              <a:t> </a:t>
            </a:r>
            <a:r>
              <a:rPr lang="en-US" dirty="0" err="1"/>
              <a:t>Heimatland</a:t>
            </a:r>
            <a:endParaRPr lang="en-US" dirty="0"/>
          </a:p>
        </p:txBody>
      </p:sp>
      <p:sp>
        <p:nvSpPr>
          <p:cNvPr id="11" name="Ορθογώνιο 10">
            <a:extLst>
              <a:ext uri="{FF2B5EF4-FFF2-40B4-BE49-F238E27FC236}">
                <a16:creationId xmlns:a16="http://schemas.microsoft.com/office/drawing/2014/main" id="{B08E9EB4-6838-4FCD-B853-E6E51FCAD438}"/>
              </a:ext>
            </a:extLst>
          </p:cNvPr>
          <p:cNvSpPr/>
          <p:nvPr/>
        </p:nvSpPr>
        <p:spPr>
          <a:xfrm>
            <a:off x="2105025" y="3727451"/>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t>C. </a:t>
            </a:r>
            <a:r>
              <a:rPr lang="en-US" dirty="0" err="1"/>
              <a:t>Verletzungen</a:t>
            </a:r>
            <a:r>
              <a:rPr lang="en-US" dirty="0"/>
              <a:t> </a:t>
            </a:r>
            <a:r>
              <a:rPr lang="en-US" dirty="0" err="1"/>
              <a:t>aus</a:t>
            </a:r>
            <a:r>
              <a:rPr lang="en-US" dirty="0"/>
              <a:t> </a:t>
            </a:r>
            <a:r>
              <a:rPr lang="en-US" dirty="0" err="1"/>
              <a:t>Autounfällen</a:t>
            </a:r>
            <a:r>
              <a:rPr lang="en-US" dirty="0"/>
              <a:t> </a:t>
            </a:r>
            <a:r>
              <a:rPr lang="en-US" dirty="0" err="1"/>
              <a:t>werden</a:t>
            </a:r>
            <a:r>
              <a:rPr lang="en-US" dirty="0"/>
              <a:t> </a:t>
            </a:r>
            <a:r>
              <a:rPr lang="en-US" dirty="0" err="1"/>
              <a:t>grundsätzlich</a:t>
            </a:r>
            <a:r>
              <a:rPr lang="en-US" dirty="0"/>
              <a:t> </a:t>
            </a:r>
            <a:r>
              <a:rPr lang="en-US" dirty="0" err="1"/>
              <a:t>nicht</a:t>
            </a:r>
            <a:r>
              <a:rPr lang="en-US" dirty="0"/>
              <a:t> </a:t>
            </a:r>
            <a:r>
              <a:rPr lang="en-US" dirty="0" err="1"/>
              <a:t>behandelt</a:t>
            </a:r>
            <a:endParaRPr lang="en-US" dirty="0"/>
          </a:p>
        </p:txBody>
      </p:sp>
      <p:sp>
        <p:nvSpPr>
          <p:cNvPr id="12" name="Ορθογώνιο 11">
            <a:extLst>
              <a:ext uri="{FF2B5EF4-FFF2-40B4-BE49-F238E27FC236}">
                <a16:creationId xmlns:a16="http://schemas.microsoft.com/office/drawing/2014/main" id="{330EFFD1-979D-4EE1-BDD9-918267F048CC}"/>
              </a:ext>
            </a:extLst>
          </p:cNvPr>
          <p:cNvSpPr/>
          <p:nvPr/>
        </p:nvSpPr>
        <p:spPr>
          <a:xfrm>
            <a:off x="6134100" y="3727450"/>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t>D. </a:t>
            </a:r>
            <a:r>
              <a:rPr lang="en-US" dirty="0" err="1"/>
              <a:t>Unbekannte</a:t>
            </a:r>
            <a:r>
              <a:rPr lang="en-US" dirty="0"/>
              <a:t> </a:t>
            </a:r>
            <a:r>
              <a:rPr lang="en-US" dirty="0" err="1"/>
              <a:t>Speisen</a:t>
            </a:r>
            <a:r>
              <a:rPr lang="en-US" dirty="0"/>
              <a:t> </a:t>
            </a:r>
            <a:r>
              <a:rPr lang="en-US" dirty="0" err="1"/>
              <a:t>können</a:t>
            </a:r>
            <a:r>
              <a:rPr lang="en-US" dirty="0"/>
              <a:t> </a:t>
            </a:r>
            <a:r>
              <a:rPr lang="en-US" dirty="0" err="1"/>
              <a:t>zu</a:t>
            </a:r>
            <a:r>
              <a:rPr lang="en-US" dirty="0"/>
              <a:t> </a:t>
            </a:r>
            <a:r>
              <a:rPr lang="en-US" dirty="0" err="1"/>
              <a:t>Ernährungsproblemen</a:t>
            </a:r>
            <a:r>
              <a:rPr lang="en-US" dirty="0"/>
              <a:t> </a:t>
            </a:r>
            <a:r>
              <a:rPr lang="en-US" dirty="0" err="1"/>
              <a:t>führen</a:t>
            </a:r>
            <a:endParaRPr lang="en-US" dirty="0"/>
          </a:p>
        </p:txBody>
      </p:sp>
      <p:sp>
        <p:nvSpPr>
          <p:cNvPr id="7" name="TextBox 6">
            <a:extLst>
              <a:ext uri="{FF2B5EF4-FFF2-40B4-BE49-F238E27FC236}">
                <a16:creationId xmlns:a16="http://schemas.microsoft.com/office/drawing/2014/main" id="{D00BF227-FC3A-40AC-BDE1-04D4375D5BBC}"/>
              </a:ext>
            </a:extLst>
          </p:cNvPr>
          <p:cNvSpPr txBox="1"/>
          <p:nvPr/>
        </p:nvSpPr>
        <p:spPr>
          <a:xfrm>
            <a:off x="2112607" y="1987414"/>
            <a:ext cx="2424062" cy="307777"/>
          </a:xfrm>
          <a:prstGeom prst="rect">
            <a:avLst/>
          </a:prstGeom>
        </p:spPr>
        <p:txBody>
          <a:bodyPr wrap="none" rtlCol="0">
            <a:spAutoFit/>
          </a:bodyPr>
          <a:lstStyle/>
          <a:p>
            <a:pPr algn="l"/>
            <a:r>
              <a:rPr lang="en-US" sz="1400" i="1" dirty="0" err="1"/>
              <a:t>Zwei</a:t>
            </a:r>
            <a:r>
              <a:rPr lang="en-US" sz="1400" i="1" dirty="0"/>
              <a:t> </a:t>
            </a:r>
            <a:r>
              <a:rPr lang="en-US" sz="1400" i="1" dirty="0" err="1"/>
              <a:t>Antworten</a:t>
            </a:r>
            <a:r>
              <a:rPr lang="en-US" sz="1400" i="1" dirty="0"/>
              <a:t> </a:t>
            </a:r>
            <a:r>
              <a:rPr lang="en-US" sz="1400" i="1" dirty="0" err="1"/>
              <a:t>sind</a:t>
            </a:r>
            <a:r>
              <a:rPr lang="en-US" sz="1400" i="1" dirty="0"/>
              <a:t> </a:t>
            </a:r>
            <a:r>
              <a:rPr lang="en-US" sz="1400" i="1" dirty="0" err="1"/>
              <a:t>richtig</a:t>
            </a:r>
            <a:r>
              <a:rPr lang="en-US" sz="1400" i="1" dirty="0"/>
              <a:t>!</a:t>
            </a:r>
            <a:endParaRPr lang="el-GR" sz="1400" i="1" dirty="0" err="1"/>
          </a:p>
        </p:txBody>
      </p:sp>
    </p:spTree>
    <p:extLst>
      <p:ext uri="{BB962C8B-B14F-4D97-AF65-F5344CB8AC3E}">
        <p14:creationId xmlns:p14="http://schemas.microsoft.com/office/powerpoint/2010/main" val="32712185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538135"/>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C00000"/>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1"/>
                                        </p:tgtEl>
                                        <p:attrNameLst>
                                          <p:attrName>fillcolor</p:attrName>
                                        </p:attrNameLst>
                                      </p:cBhvr>
                                      <p:to>
                                        <a:srgbClr val="C00000"/>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2"/>
                                        </p:tgtEl>
                                        <p:attrNameLst>
                                          <p:attrName>fillcolor</p:attrName>
                                        </p:attrNameLst>
                                      </p:cBhvr>
                                      <p:to>
                                        <a:srgbClr val="538135"/>
                                      </p:to>
                                    </p:animClr>
                                    <p:set>
                                      <p:cBhvr>
                                        <p:cTn id="28" dur="2000" fill="hold"/>
                                        <p:tgtEl>
                                          <p:spTgt spid="12"/>
                                        </p:tgtEl>
                                        <p:attrNameLst>
                                          <p:attrName>fill.type</p:attrName>
                                        </p:attrNameLst>
                                      </p:cBhvr>
                                      <p:to>
                                        <p:strVal val="solid"/>
                                      </p:to>
                                    </p:set>
                                    <p:set>
                                      <p:cBhvr>
                                        <p:cTn id="29"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rtl="0">
              <a:lnSpc>
                <a:spcPct val="100000"/>
              </a:lnSpc>
              <a:spcBef>
                <a:spcPts val="0"/>
              </a:spcBef>
              <a:spcAft>
                <a:spcPts val="0"/>
              </a:spcAft>
              <a:buClr>
                <a:srgbClr val="000000"/>
              </a:buClr>
              <a:buSzPts val="2000"/>
              <a:buFont typeface="Arial"/>
              <a:buNone/>
            </a:pPr>
            <a:r>
              <a:rPr lang="en-US" sz="2000" b="1" dirty="0" err="1">
                <a:solidFill>
                  <a:srgbClr val="203864"/>
                </a:solidFill>
                <a:latin typeface="Calibri"/>
                <a:ea typeface="Calibri"/>
                <a:cs typeface="Calibri"/>
                <a:sym typeface="Calibri"/>
              </a:rPr>
              <a:t>Ärztliche</a:t>
            </a:r>
            <a:r>
              <a:rPr lang="en-US" sz="2000" b="1" dirty="0">
                <a:solidFill>
                  <a:srgbClr val="203864"/>
                </a:solidFill>
                <a:latin typeface="Calibri"/>
                <a:ea typeface="Calibri"/>
                <a:cs typeface="Calibri"/>
                <a:sym typeface="Calibri"/>
              </a:rPr>
              <a:t> </a:t>
            </a:r>
            <a:r>
              <a:rPr lang="en-US" sz="2000" b="1" dirty="0" err="1">
                <a:solidFill>
                  <a:srgbClr val="203864"/>
                </a:solidFill>
                <a:latin typeface="Calibri"/>
                <a:ea typeface="Calibri"/>
                <a:cs typeface="Calibri"/>
                <a:sym typeface="Calibri"/>
              </a:rPr>
              <a:t>Hilfe</a:t>
            </a:r>
            <a:r>
              <a:rPr lang="en-US" sz="2000" b="1" dirty="0">
                <a:solidFill>
                  <a:srgbClr val="203864"/>
                </a:solidFill>
                <a:latin typeface="Calibri"/>
                <a:ea typeface="Calibri"/>
                <a:cs typeface="Calibri"/>
                <a:sym typeface="Calibri"/>
              </a:rPr>
              <a:t> </a:t>
            </a:r>
            <a:r>
              <a:rPr lang="en-US" sz="2000" b="1" dirty="0" err="1">
                <a:solidFill>
                  <a:srgbClr val="203864"/>
                </a:solidFill>
                <a:latin typeface="Calibri"/>
                <a:ea typeface="Calibri"/>
                <a:cs typeface="Calibri"/>
                <a:sym typeface="Calibri"/>
              </a:rPr>
              <a:t>ist</a:t>
            </a:r>
            <a:r>
              <a:rPr lang="en-US" sz="2000" b="1" dirty="0">
                <a:solidFill>
                  <a:srgbClr val="203864"/>
                </a:solidFill>
                <a:latin typeface="Calibri"/>
                <a:ea typeface="Calibri"/>
                <a:cs typeface="Calibri"/>
                <a:sym typeface="Calibri"/>
              </a:rPr>
              <a:t> </a:t>
            </a:r>
            <a:r>
              <a:rPr lang="en-US" sz="2000" b="1" dirty="0" err="1">
                <a:solidFill>
                  <a:srgbClr val="203864"/>
                </a:solidFill>
                <a:latin typeface="Calibri"/>
                <a:ea typeface="Calibri"/>
                <a:cs typeface="Calibri"/>
                <a:sym typeface="Calibri"/>
              </a:rPr>
              <a:t>nicht</a:t>
            </a:r>
            <a:r>
              <a:rPr lang="en-US" sz="2000" b="1" dirty="0">
                <a:solidFill>
                  <a:srgbClr val="203864"/>
                </a:solidFill>
                <a:latin typeface="Calibri"/>
                <a:ea typeface="Calibri"/>
                <a:cs typeface="Calibri"/>
                <a:sym typeface="Calibri"/>
              </a:rPr>
              <a:t> </a:t>
            </a:r>
            <a:r>
              <a:rPr lang="en-US" sz="2000" b="1" dirty="0" err="1">
                <a:solidFill>
                  <a:srgbClr val="203864"/>
                </a:solidFill>
                <a:latin typeface="Calibri"/>
                <a:ea typeface="Calibri"/>
                <a:cs typeface="Calibri"/>
                <a:sym typeface="Calibri"/>
              </a:rPr>
              <a:t>notwendig</a:t>
            </a:r>
            <a:r>
              <a:rPr lang="en-US" sz="2000" b="1" dirty="0">
                <a:solidFill>
                  <a:srgbClr val="203864"/>
                </a:solidFill>
                <a:latin typeface="Calibri"/>
                <a:ea typeface="Calibri"/>
                <a:cs typeface="Calibri"/>
                <a:sym typeface="Calibri"/>
              </a:rPr>
              <a:t>, </a:t>
            </a:r>
            <a:r>
              <a:rPr lang="en-US" sz="2000" b="1" dirty="0" err="1">
                <a:solidFill>
                  <a:srgbClr val="203864"/>
                </a:solidFill>
                <a:latin typeface="Calibri"/>
                <a:ea typeface="Calibri"/>
                <a:cs typeface="Calibri"/>
                <a:sym typeface="Calibri"/>
              </a:rPr>
              <a:t>wenn</a:t>
            </a:r>
            <a:r>
              <a:rPr lang="en-US" sz="2000" b="1" dirty="0">
                <a:solidFill>
                  <a:srgbClr val="203864"/>
                </a:solidFill>
                <a:latin typeface="Calibri"/>
                <a:ea typeface="Calibri"/>
                <a:cs typeface="Calibri"/>
                <a:sym typeface="Calibri"/>
              </a:rPr>
              <a:t> </a:t>
            </a:r>
            <a:r>
              <a:rPr lang="en-US" sz="2000" b="1" dirty="0" err="1">
                <a:solidFill>
                  <a:srgbClr val="203864"/>
                </a:solidFill>
                <a:latin typeface="Calibri"/>
                <a:ea typeface="Calibri"/>
                <a:cs typeface="Calibri"/>
                <a:sym typeface="Calibri"/>
              </a:rPr>
              <a:t>Sie</a:t>
            </a:r>
            <a:r>
              <a:rPr lang="en-US" sz="2000" b="1" dirty="0">
                <a:solidFill>
                  <a:srgbClr val="203864"/>
                </a:solidFill>
                <a:latin typeface="Calibri"/>
                <a:ea typeface="Calibri"/>
                <a:cs typeface="Calibri"/>
                <a:sym typeface="Calibri"/>
              </a:rPr>
              <a:t> Rat </a:t>
            </a:r>
            <a:r>
              <a:rPr lang="en-US" sz="2000" b="1" dirty="0" err="1">
                <a:solidFill>
                  <a:srgbClr val="203864"/>
                </a:solidFill>
                <a:latin typeface="Calibri"/>
                <a:ea typeface="Calibri"/>
                <a:cs typeface="Calibri"/>
                <a:sym typeface="Calibri"/>
              </a:rPr>
              <a:t>aus</a:t>
            </a:r>
            <a:r>
              <a:rPr lang="en-US" sz="2000" b="1" dirty="0">
                <a:solidFill>
                  <a:srgbClr val="203864"/>
                </a:solidFill>
                <a:latin typeface="Calibri"/>
                <a:ea typeface="Calibri"/>
                <a:cs typeface="Calibri"/>
                <a:sym typeface="Calibri"/>
              </a:rPr>
              <a:t> </a:t>
            </a:r>
            <a:r>
              <a:rPr lang="en-US" sz="2000" b="1" dirty="0" err="1">
                <a:solidFill>
                  <a:srgbClr val="203864"/>
                </a:solidFill>
                <a:latin typeface="Calibri"/>
                <a:ea typeface="Calibri"/>
                <a:cs typeface="Calibri"/>
                <a:sym typeface="Calibri"/>
              </a:rPr>
              <a:t>dem</a:t>
            </a:r>
            <a:r>
              <a:rPr lang="en-US" sz="2000" b="1" dirty="0">
                <a:solidFill>
                  <a:srgbClr val="203864"/>
                </a:solidFill>
                <a:latin typeface="Calibri"/>
                <a:ea typeface="Calibri"/>
                <a:cs typeface="Calibri"/>
                <a:sym typeface="Calibri"/>
              </a:rPr>
              <a:t> Internet </a:t>
            </a:r>
            <a:r>
              <a:rPr lang="en-US" sz="2000" b="1" dirty="0" err="1">
                <a:solidFill>
                  <a:srgbClr val="203864"/>
                </a:solidFill>
                <a:latin typeface="Calibri"/>
                <a:ea typeface="Calibri"/>
                <a:cs typeface="Calibri"/>
                <a:sym typeface="Calibri"/>
              </a:rPr>
              <a:t>befolgen</a:t>
            </a:r>
            <a:endParaRPr lang="en-US" sz="2000" b="1" i="0" u="none" strike="noStrike" cap="none" dirty="0">
              <a:solidFill>
                <a:srgbClr val="203864"/>
              </a:solidFill>
              <a:latin typeface="Calibri"/>
              <a:ea typeface="Calibri"/>
              <a:cs typeface="Calibri"/>
              <a:sym typeface="Calibri"/>
            </a:endParaRPr>
          </a:p>
        </p:txBody>
      </p:sp>
      <p:sp>
        <p:nvSpPr>
          <p:cNvPr id="5" name="Ορθογώνιο 4">
            <a:extLst>
              <a:ext uri="{FF2B5EF4-FFF2-40B4-BE49-F238E27FC236}">
                <a16:creationId xmlns:a16="http://schemas.microsoft.com/office/drawing/2014/main" id="{88178301-C8A7-4724-8CF8-344EAE75664C}"/>
              </a:ext>
            </a:extLst>
          </p:cNvPr>
          <p:cNvSpPr/>
          <p:nvPr/>
        </p:nvSpPr>
        <p:spPr>
          <a:xfrm>
            <a:off x="2105025" y="247967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t>Richtig	</a:t>
            </a:r>
            <a:endParaRPr lang="el-GR" dirty="0"/>
          </a:p>
        </p:txBody>
      </p:sp>
      <p:sp>
        <p:nvSpPr>
          <p:cNvPr id="10" name="Ορθογώνιο 9">
            <a:extLst>
              <a:ext uri="{FF2B5EF4-FFF2-40B4-BE49-F238E27FC236}">
                <a16:creationId xmlns:a16="http://schemas.microsoft.com/office/drawing/2014/main" id="{E448F981-31BC-4A5C-A52A-2CB296CA1B95}"/>
              </a:ext>
            </a:extLst>
          </p:cNvPr>
          <p:cNvSpPr/>
          <p:nvPr/>
        </p:nvSpPr>
        <p:spPr>
          <a:xfrm>
            <a:off x="6134100" y="2479674"/>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err="1"/>
              <a:t>Falsch</a:t>
            </a:r>
            <a:endParaRPr lang="el-GR" dirty="0"/>
          </a:p>
        </p:txBody>
      </p:sp>
    </p:spTree>
    <p:extLst>
      <p:ext uri="{BB962C8B-B14F-4D97-AF65-F5344CB8AC3E}">
        <p14:creationId xmlns:p14="http://schemas.microsoft.com/office/powerpoint/2010/main" val="11388944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C01E24"/>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538135"/>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rtl="0">
              <a:lnSpc>
                <a:spcPct val="100000"/>
              </a:lnSpc>
              <a:spcBef>
                <a:spcPts val="0"/>
              </a:spcBef>
              <a:spcAft>
                <a:spcPts val="0"/>
              </a:spcAft>
              <a:buClr>
                <a:srgbClr val="000000"/>
              </a:buClr>
              <a:buSzPts val="2000"/>
              <a:buFont typeface="Arial"/>
              <a:buNone/>
            </a:pPr>
            <a:r>
              <a:rPr lang="en-US" sz="2000" b="1" dirty="0" err="1">
                <a:solidFill>
                  <a:srgbClr val="203864"/>
                </a:solidFill>
                <a:latin typeface="Calibri"/>
                <a:ea typeface="Calibri"/>
                <a:cs typeface="Calibri"/>
                <a:sym typeface="Calibri"/>
              </a:rPr>
              <a:t>Ärztliche</a:t>
            </a:r>
            <a:r>
              <a:rPr lang="en-US" sz="2000" b="1" dirty="0">
                <a:solidFill>
                  <a:srgbClr val="203864"/>
                </a:solidFill>
                <a:latin typeface="Calibri"/>
                <a:ea typeface="Calibri"/>
                <a:cs typeface="Calibri"/>
                <a:sym typeface="Calibri"/>
              </a:rPr>
              <a:t> </a:t>
            </a:r>
            <a:r>
              <a:rPr lang="en-US" sz="2000" b="1" dirty="0" err="1">
                <a:solidFill>
                  <a:srgbClr val="203864"/>
                </a:solidFill>
                <a:latin typeface="Calibri"/>
                <a:ea typeface="Calibri"/>
                <a:cs typeface="Calibri"/>
                <a:sym typeface="Calibri"/>
              </a:rPr>
              <a:t>Behandlungen</a:t>
            </a:r>
            <a:r>
              <a:rPr lang="en-US" sz="2000" b="1" dirty="0">
                <a:solidFill>
                  <a:srgbClr val="203864"/>
                </a:solidFill>
                <a:latin typeface="Calibri"/>
                <a:ea typeface="Calibri"/>
                <a:cs typeface="Calibri"/>
                <a:sym typeface="Calibri"/>
              </a:rPr>
              <a:t> </a:t>
            </a:r>
            <a:r>
              <a:rPr lang="en-US" sz="2000" b="1" dirty="0" err="1">
                <a:solidFill>
                  <a:srgbClr val="203864"/>
                </a:solidFill>
                <a:latin typeface="Calibri"/>
                <a:ea typeface="Calibri"/>
                <a:cs typeface="Calibri"/>
                <a:sym typeface="Calibri"/>
              </a:rPr>
              <a:t>erfolgen</a:t>
            </a:r>
            <a:r>
              <a:rPr lang="en-US" sz="2000" b="1" dirty="0">
                <a:solidFill>
                  <a:srgbClr val="203864"/>
                </a:solidFill>
                <a:latin typeface="Calibri"/>
                <a:ea typeface="Calibri"/>
                <a:cs typeface="Calibri"/>
                <a:sym typeface="Calibri"/>
              </a:rPr>
              <a:t> </a:t>
            </a:r>
            <a:r>
              <a:rPr lang="en-US" sz="2000" b="1" dirty="0" err="1">
                <a:solidFill>
                  <a:srgbClr val="203864"/>
                </a:solidFill>
                <a:latin typeface="Calibri"/>
                <a:ea typeface="Calibri"/>
                <a:cs typeface="Calibri"/>
                <a:sym typeface="Calibri"/>
              </a:rPr>
              <a:t>nur</a:t>
            </a:r>
            <a:r>
              <a:rPr lang="en-US" sz="2000" b="1" dirty="0">
                <a:solidFill>
                  <a:srgbClr val="203864"/>
                </a:solidFill>
                <a:latin typeface="Calibri"/>
                <a:ea typeface="Calibri"/>
                <a:cs typeface="Calibri"/>
                <a:sym typeface="Calibri"/>
              </a:rPr>
              <a:t>, </a:t>
            </a:r>
            <a:r>
              <a:rPr lang="en-US" sz="2000" b="1" dirty="0" err="1">
                <a:solidFill>
                  <a:srgbClr val="203864"/>
                </a:solidFill>
                <a:latin typeface="Calibri"/>
                <a:ea typeface="Calibri"/>
                <a:cs typeface="Calibri"/>
                <a:sym typeface="Calibri"/>
              </a:rPr>
              <a:t>wenn</a:t>
            </a:r>
            <a:r>
              <a:rPr lang="en-US" sz="2000" b="1" dirty="0">
                <a:solidFill>
                  <a:srgbClr val="203864"/>
                </a:solidFill>
                <a:latin typeface="Calibri"/>
                <a:ea typeface="Calibri"/>
                <a:cs typeface="Calibri"/>
                <a:sym typeface="Calibri"/>
              </a:rPr>
              <a:t> </a:t>
            </a:r>
            <a:r>
              <a:rPr lang="en-US" sz="2000" b="1" dirty="0" err="1">
                <a:solidFill>
                  <a:srgbClr val="203864"/>
                </a:solidFill>
                <a:latin typeface="Calibri"/>
                <a:ea typeface="Calibri"/>
                <a:cs typeface="Calibri"/>
                <a:sym typeface="Calibri"/>
              </a:rPr>
              <a:t>Sie</a:t>
            </a:r>
            <a:r>
              <a:rPr lang="en-US" sz="2000" b="1" dirty="0">
                <a:solidFill>
                  <a:srgbClr val="203864"/>
                </a:solidFill>
                <a:latin typeface="Calibri"/>
                <a:ea typeface="Calibri"/>
                <a:cs typeface="Calibri"/>
                <a:sym typeface="Calibri"/>
              </a:rPr>
              <a:t> in </a:t>
            </a:r>
            <a:r>
              <a:rPr lang="en-US" sz="2000" b="1" dirty="0" err="1">
                <a:solidFill>
                  <a:srgbClr val="203864"/>
                </a:solidFill>
                <a:latin typeface="Calibri"/>
                <a:ea typeface="Calibri"/>
                <a:cs typeface="Calibri"/>
                <a:sym typeface="Calibri"/>
              </a:rPr>
              <a:t>einem</a:t>
            </a:r>
            <a:r>
              <a:rPr lang="en-US" sz="2000" b="1" dirty="0">
                <a:solidFill>
                  <a:srgbClr val="203864"/>
                </a:solidFill>
                <a:latin typeface="Calibri"/>
                <a:ea typeface="Calibri"/>
                <a:cs typeface="Calibri"/>
                <a:sym typeface="Calibri"/>
              </a:rPr>
              <a:t> </a:t>
            </a:r>
            <a:r>
              <a:rPr lang="en-US" sz="2000" b="1" dirty="0" err="1">
                <a:solidFill>
                  <a:srgbClr val="203864"/>
                </a:solidFill>
                <a:latin typeface="Calibri"/>
                <a:ea typeface="Calibri"/>
                <a:cs typeface="Calibri"/>
                <a:sym typeface="Calibri"/>
              </a:rPr>
              <a:t>Arbeitsverhältnis</a:t>
            </a:r>
            <a:r>
              <a:rPr lang="en-US" sz="2000" b="1" dirty="0">
                <a:solidFill>
                  <a:srgbClr val="203864"/>
                </a:solidFill>
                <a:latin typeface="Calibri"/>
                <a:ea typeface="Calibri"/>
                <a:cs typeface="Calibri"/>
                <a:sym typeface="Calibri"/>
              </a:rPr>
              <a:t> </a:t>
            </a:r>
            <a:r>
              <a:rPr lang="en-US" sz="2000" b="1" dirty="0" err="1">
                <a:solidFill>
                  <a:srgbClr val="203864"/>
                </a:solidFill>
                <a:latin typeface="Calibri"/>
                <a:ea typeface="Calibri"/>
                <a:cs typeface="Calibri"/>
                <a:sym typeface="Calibri"/>
              </a:rPr>
              <a:t>stehen</a:t>
            </a:r>
            <a:endParaRPr lang="en-US" sz="2000" b="1" i="0" u="none" strike="noStrike" cap="none" dirty="0">
              <a:solidFill>
                <a:srgbClr val="203864"/>
              </a:solidFill>
              <a:latin typeface="Calibri"/>
              <a:ea typeface="Calibri"/>
              <a:cs typeface="Calibri"/>
              <a:sym typeface="Calibri"/>
            </a:endParaRPr>
          </a:p>
        </p:txBody>
      </p:sp>
      <p:sp>
        <p:nvSpPr>
          <p:cNvPr id="5" name="Ορθογώνιο 4">
            <a:extLst>
              <a:ext uri="{FF2B5EF4-FFF2-40B4-BE49-F238E27FC236}">
                <a16:creationId xmlns:a16="http://schemas.microsoft.com/office/drawing/2014/main" id="{88178301-C8A7-4724-8CF8-344EAE75664C}"/>
              </a:ext>
            </a:extLst>
          </p:cNvPr>
          <p:cNvSpPr/>
          <p:nvPr/>
        </p:nvSpPr>
        <p:spPr>
          <a:xfrm>
            <a:off x="2105025" y="247967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err="1"/>
              <a:t>Richtig</a:t>
            </a:r>
            <a:endParaRPr lang="el-GR" dirty="0"/>
          </a:p>
        </p:txBody>
      </p:sp>
      <p:sp>
        <p:nvSpPr>
          <p:cNvPr id="10" name="Ορθογώνιο 9">
            <a:extLst>
              <a:ext uri="{FF2B5EF4-FFF2-40B4-BE49-F238E27FC236}">
                <a16:creationId xmlns:a16="http://schemas.microsoft.com/office/drawing/2014/main" id="{E448F981-31BC-4A5C-A52A-2CB296CA1B95}"/>
              </a:ext>
            </a:extLst>
          </p:cNvPr>
          <p:cNvSpPr/>
          <p:nvPr/>
        </p:nvSpPr>
        <p:spPr>
          <a:xfrm>
            <a:off x="6134100" y="2479674"/>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err="1"/>
              <a:t>Falsch</a:t>
            </a:r>
            <a:endParaRPr lang="el-GR" dirty="0"/>
          </a:p>
        </p:txBody>
      </p:sp>
    </p:spTree>
    <p:extLst>
      <p:ext uri="{BB962C8B-B14F-4D97-AF65-F5344CB8AC3E}">
        <p14:creationId xmlns:p14="http://schemas.microsoft.com/office/powerpoint/2010/main" val="9615611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C01E24"/>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538135"/>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lvl="0" algn="ctr">
              <a:buSzPts val="2000"/>
            </a:pPr>
            <a:r>
              <a:rPr lang="en-US" sz="2000" b="1" dirty="0">
                <a:solidFill>
                  <a:srgbClr val="203864"/>
                </a:solidFill>
                <a:latin typeface="Calibri"/>
                <a:ea typeface="Calibri"/>
                <a:cs typeface="Calibri"/>
                <a:sym typeface="Calibri"/>
              </a:rPr>
              <a:t>Online-</a:t>
            </a:r>
            <a:r>
              <a:rPr lang="en-US" sz="2000" b="1" dirty="0" err="1">
                <a:solidFill>
                  <a:srgbClr val="203864"/>
                </a:solidFill>
                <a:latin typeface="Calibri"/>
                <a:ea typeface="Calibri"/>
                <a:cs typeface="Calibri"/>
                <a:sym typeface="Calibri"/>
              </a:rPr>
              <a:t>Behandlungen</a:t>
            </a:r>
            <a:r>
              <a:rPr lang="en-US" sz="2000" b="1" dirty="0">
                <a:solidFill>
                  <a:srgbClr val="203864"/>
                </a:solidFill>
                <a:latin typeface="Calibri"/>
                <a:ea typeface="Calibri"/>
                <a:cs typeface="Calibri"/>
                <a:sym typeface="Calibri"/>
              </a:rPr>
              <a:t> </a:t>
            </a:r>
            <a:r>
              <a:rPr lang="en-US" sz="2000" b="1" dirty="0" err="1">
                <a:solidFill>
                  <a:srgbClr val="203864"/>
                </a:solidFill>
                <a:latin typeface="Calibri"/>
                <a:ea typeface="Calibri"/>
                <a:cs typeface="Calibri"/>
                <a:sym typeface="Calibri"/>
              </a:rPr>
              <a:t>sind</a:t>
            </a:r>
            <a:r>
              <a:rPr lang="en-US" sz="2000" b="1" dirty="0">
                <a:solidFill>
                  <a:srgbClr val="203864"/>
                </a:solidFill>
                <a:latin typeface="Calibri"/>
                <a:ea typeface="Calibri"/>
                <a:cs typeface="Calibri"/>
                <a:sym typeface="Calibri"/>
              </a:rPr>
              <a:t> </a:t>
            </a:r>
            <a:r>
              <a:rPr lang="en-US" sz="2000" b="1" dirty="0" err="1">
                <a:solidFill>
                  <a:srgbClr val="203864"/>
                </a:solidFill>
                <a:latin typeface="Calibri"/>
                <a:ea typeface="Calibri"/>
                <a:cs typeface="Calibri"/>
                <a:sym typeface="Calibri"/>
              </a:rPr>
              <a:t>bei</a:t>
            </a:r>
            <a:r>
              <a:rPr lang="en-US" sz="2000" b="1" dirty="0">
                <a:solidFill>
                  <a:srgbClr val="203864"/>
                </a:solidFill>
                <a:latin typeface="Calibri"/>
                <a:ea typeface="Calibri"/>
                <a:cs typeface="Calibri"/>
                <a:sym typeface="Calibri"/>
              </a:rPr>
              <a:t> </a:t>
            </a:r>
            <a:r>
              <a:rPr lang="en-US" sz="2000" b="1" dirty="0" err="1">
                <a:solidFill>
                  <a:srgbClr val="203864"/>
                </a:solidFill>
                <a:latin typeface="Calibri"/>
                <a:ea typeface="Calibri"/>
                <a:cs typeface="Calibri"/>
                <a:sym typeface="Calibri"/>
              </a:rPr>
              <a:t>psychischen</a:t>
            </a:r>
            <a:r>
              <a:rPr lang="en-US" sz="2000" b="1" dirty="0">
                <a:solidFill>
                  <a:srgbClr val="203864"/>
                </a:solidFill>
                <a:latin typeface="Calibri"/>
                <a:ea typeface="Calibri"/>
                <a:cs typeface="Calibri"/>
                <a:sym typeface="Calibri"/>
              </a:rPr>
              <a:t> </a:t>
            </a:r>
            <a:r>
              <a:rPr lang="en-US" sz="2000" b="1" dirty="0" err="1">
                <a:solidFill>
                  <a:srgbClr val="203864"/>
                </a:solidFill>
                <a:latin typeface="Calibri"/>
                <a:ea typeface="Calibri"/>
                <a:cs typeface="Calibri"/>
                <a:sym typeface="Calibri"/>
              </a:rPr>
              <a:t>Erkrankungen</a:t>
            </a:r>
            <a:r>
              <a:rPr lang="en-US" sz="2000" b="1" dirty="0">
                <a:solidFill>
                  <a:srgbClr val="203864"/>
                </a:solidFill>
                <a:latin typeface="Calibri"/>
                <a:ea typeface="Calibri"/>
                <a:cs typeface="Calibri"/>
                <a:sym typeface="Calibri"/>
              </a:rPr>
              <a:t> </a:t>
            </a:r>
            <a:r>
              <a:rPr lang="en-US" sz="2000" b="1" dirty="0" err="1">
                <a:solidFill>
                  <a:srgbClr val="203864"/>
                </a:solidFill>
                <a:latin typeface="Calibri"/>
                <a:ea typeface="Calibri"/>
                <a:cs typeface="Calibri"/>
                <a:sym typeface="Calibri"/>
              </a:rPr>
              <a:t>nicht</a:t>
            </a:r>
            <a:r>
              <a:rPr lang="en-US" sz="2000" b="1" dirty="0">
                <a:solidFill>
                  <a:srgbClr val="203864"/>
                </a:solidFill>
                <a:latin typeface="Calibri"/>
                <a:ea typeface="Calibri"/>
                <a:cs typeface="Calibri"/>
                <a:sym typeface="Calibri"/>
              </a:rPr>
              <a:t> </a:t>
            </a:r>
            <a:r>
              <a:rPr lang="en-US" sz="2000" b="1" dirty="0" err="1">
                <a:solidFill>
                  <a:srgbClr val="203864"/>
                </a:solidFill>
                <a:latin typeface="Calibri"/>
                <a:ea typeface="Calibri"/>
                <a:cs typeface="Calibri"/>
                <a:sym typeface="Calibri"/>
              </a:rPr>
              <a:t>möglich</a:t>
            </a:r>
            <a:r>
              <a:rPr lang="en-US" sz="2000" b="1" dirty="0">
                <a:solidFill>
                  <a:srgbClr val="203864"/>
                </a:solidFill>
                <a:latin typeface="Calibri"/>
                <a:ea typeface="Calibri"/>
                <a:cs typeface="Calibri"/>
                <a:sym typeface="Calibri"/>
              </a:rPr>
              <a:t>.</a:t>
            </a:r>
            <a:endParaRPr lang="en-US" sz="2000" b="1" i="0" u="none" strike="noStrike" cap="none" dirty="0">
              <a:solidFill>
                <a:srgbClr val="203864"/>
              </a:solidFill>
              <a:latin typeface="Calibri"/>
              <a:ea typeface="Calibri"/>
              <a:cs typeface="Calibri"/>
              <a:sym typeface="Calibri"/>
            </a:endParaRPr>
          </a:p>
        </p:txBody>
      </p:sp>
      <p:sp>
        <p:nvSpPr>
          <p:cNvPr id="5" name="Ορθογώνιο 4">
            <a:extLst>
              <a:ext uri="{FF2B5EF4-FFF2-40B4-BE49-F238E27FC236}">
                <a16:creationId xmlns:a16="http://schemas.microsoft.com/office/drawing/2014/main" id="{88178301-C8A7-4724-8CF8-344EAE75664C}"/>
              </a:ext>
            </a:extLst>
          </p:cNvPr>
          <p:cNvSpPr/>
          <p:nvPr/>
        </p:nvSpPr>
        <p:spPr>
          <a:xfrm>
            <a:off x="2105025" y="247967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err="1"/>
              <a:t>Richtig</a:t>
            </a:r>
            <a:endParaRPr lang="el-GR" dirty="0"/>
          </a:p>
        </p:txBody>
      </p:sp>
      <p:sp>
        <p:nvSpPr>
          <p:cNvPr id="10" name="Ορθογώνιο 9">
            <a:extLst>
              <a:ext uri="{FF2B5EF4-FFF2-40B4-BE49-F238E27FC236}">
                <a16:creationId xmlns:a16="http://schemas.microsoft.com/office/drawing/2014/main" id="{E448F981-31BC-4A5C-A52A-2CB296CA1B95}"/>
              </a:ext>
            </a:extLst>
          </p:cNvPr>
          <p:cNvSpPr/>
          <p:nvPr/>
        </p:nvSpPr>
        <p:spPr>
          <a:xfrm>
            <a:off x="6134100" y="2479674"/>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err="1"/>
              <a:t>Falsch</a:t>
            </a:r>
            <a:endParaRPr lang="el-GR" dirty="0"/>
          </a:p>
        </p:txBody>
      </p:sp>
    </p:spTree>
    <p:extLst>
      <p:ext uri="{BB962C8B-B14F-4D97-AF65-F5344CB8AC3E}">
        <p14:creationId xmlns:p14="http://schemas.microsoft.com/office/powerpoint/2010/main" val="11678901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C01E24"/>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538135"/>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err="1">
                <a:solidFill>
                  <a:srgbClr val="203864"/>
                </a:solidFill>
              </a:rPr>
              <a:t>Ergänzen</a:t>
            </a:r>
            <a:r>
              <a:rPr lang="en-US" sz="2000" b="1" dirty="0">
                <a:solidFill>
                  <a:srgbClr val="203864"/>
                </a:solidFill>
              </a:rPr>
              <a:t> </a:t>
            </a:r>
            <a:r>
              <a:rPr lang="en-US" sz="2000" b="1" dirty="0" err="1">
                <a:solidFill>
                  <a:srgbClr val="203864"/>
                </a:solidFill>
              </a:rPr>
              <a:t>Sie</a:t>
            </a:r>
            <a:r>
              <a:rPr lang="en-US" sz="2000" b="1" dirty="0">
                <a:solidFill>
                  <a:srgbClr val="203864"/>
                </a:solidFill>
              </a:rPr>
              <a:t> </a:t>
            </a:r>
            <a:r>
              <a:rPr lang="en-US" sz="2000" b="1" dirty="0" err="1">
                <a:solidFill>
                  <a:srgbClr val="203864"/>
                </a:solidFill>
              </a:rPr>
              <a:t>bitte</a:t>
            </a:r>
            <a:r>
              <a:rPr lang="en-US" sz="2000" b="1" dirty="0">
                <a:solidFill>
                  <a:srgbClr val="203864"/>
                </a:solidFill>
              </a:rPr>
              <a:t> die </a:t>
            </a:r>
            <a:r>
              <a:rPr lang="en-US" sz="2000" b="1" dirty="0" err="1">
                <a:solidFill>
                  <a:srgbClr val="203864"/>
                </a:solidFill>
              </a:rPr>
              <a:t>Aussagen</a:t>
            </a:r>
            <a:endParaRPr lang="el-GR" sz="2000" b="1" dirty="0">
              <a:solidFill>
                <a:srgbClr val="203864"/>
              </a:solidFill>
            </a:endParaRPr>
          </a:p>
        </p:txBody>
      </p:sp>
      <p:sp>
        <p:nvSpPr>
          <p:cNvPr id="5" name="Ορθογώνιο 4">
            <a:extLst>
              <a:ext uri="{FF2B5EF4-FFF2-40B4-BE49-F238E27FC236}">
                <a16:creationId xmlns:a16="http://schemas.microsoft.com/office/drawing/2014/main" id="{88178301-C8A7-4724-8CF8-344EAE75664C}"/>
              </a:ext>
            </a:extLst>
          </p:cNvPr>
          <p:cNvSpPr/>
          <p:nvPr/>
        </p:nvSpPr>
        <p:spPr>
          <a:xfrm>
            <a:off x="2105025" y="235267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cs typeface="Calibri" panose="020F0502020204030204" pitchFamily="34" charset="0"/>
              </a:rPr>
              <a:t>Die </a:t>
            </a:r>
            <a:r>
              <a:rPr lang="en-US" sz="1800" dirty="0" err="1">
                <a:latin typeface="Calibri" panose="020F0502020204030204" pitchFamily="34" charset="0"/>
                <a:cs typeface="Calibri" panose="020F0502020204030204" pitchFamily="34" charset="0"/>
              </a:rPr>
              <a:t>Wahrnehmung</a:t>
            </a:r>
            <a:r>
              <a:rPr lang="en-US" sz="1800" dirty="0">
                <a:latin typeface="Calibri" panose="020F0502020204030204" pitchFamily="34" charset="0"/>
                <a:cs typeface="Calibri" panose="020F0502020204030204" pitchFamily="34" charset="0"/>
              </a:rPr>
              <a:t> von </a:t>
            </a:r>
            <a:r>
              <a:rPr lang="en-US" sz="1800" dirty="0" err="1">
                <a:latin typeface="Calibri" panose="020F0502020204030204" pitchFamily="34" charset="0"/>
                <a:cs typeface="Calibri" panose="020F0502020204030204" pitchFamily="34" charset="0"/>
              </a:rPr>
              <a:t>Krankheit</a:t>
            </a:r>
            <a:r>
              <a:rPr lang="en-US" sz="1800" dirty="0">
                <a:latin typeface="Calibri" panose="020F0502020204030204" pitchFamily="34" charset="0"/>
                <a:cs typeface="Calibri" panose="020F0502020204030204" pitchFamily="34" charset="0"/>
              </a:rPr>
              <a:t> und die Art der </a:t>
            </a:r>
            <a:r>
              <a:rPr lang="en-US" sz="1800" dirty="0" err="1">
                <a:latin typeface="Calibri" panose="020F0502020204030204" pitchFamily="34" charset="0"/>
                <a:cs typeface="Calibri" panose="020F0502020204030204" pitchFamily="34" charset="0"/>
              </a:rPr>
              <a:t>Behandlung</a:t>
            </a:r>
            <a:endParaRPr lang="en-US" sz="1800" dirty="0">
              <a:latin typeface="Calibri" panose="020F0502020204030204" pitchFamily="34" charset="0"/>
              <a:ea typeface="Calibri"/>
              <a:cs typeface="Calibri" panose="020F0502020204030204" pitchFamily="34" charset="0"/>
              <a:sym typeface="Calibri"/>
            </a:endParaRPr>
          </a:p>
        </p:txBody>
      </p:sp>
      <p:sp>
        <p:nvSpPr>
          <p:cNvPr id="10" name="Ορθογώνιο 9">
            <a:extLst>
              <a:ext uri="{FF2B5EF4-FFF2-40B4-BE49-F238E27FC236}">
                <a16:creationId xmlns:a16="http://schemas.microsoft.com/office/drawing/2014/main" id="{E448F981-31BC-4A5C-A52A-2CB296CA1B95}"/>
              </a:ext>
            </a:extLst>
          </p:cNvPr>
          <p:cNvSpPr/>
          <p:nvPr/>
        </p:nvSpPr>
        <p:spPr>
          <a:xfrm>
            <a:off x="6134100" y="5790034"/>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err="1">
                <a:latin typeface="Calibri"/>
                <a:ea typeface="Calibri"/>
                <a:cs typeface="Calibri"/>
                <a:sym typeface="Calibri"/>
              </a:rPr>
              <a:t>sind</a:t>
            </a:r>
            <a:r>
              <a:rPr lang="en-US" sz="1800" dirty="0">
                <a:latin typeface="Calibri"/>
                <a:ea typeface="Calibri"/>
                <a:cs typeface="Calibri"/>
                <a:sym typeface="Calibri"/>
              </a:rPr>
              <a:t> </a:t>
            </a:r>
            <a:r>
              <a:rPr lang="en-US" sz="1800" dirty="0" err="1">
                <a:latin typeface="Calibri"/>
                <a:ea typeface="Calibri"/>
                <a:cs typeface="Calibri"/>
                <a:sym typeface="Calibri"/>
              </a:rPr>
              <a:t>erste</a:t>
            </a:r>
            <a:r>
              <a:rPr lang="en-US" sz="1800" dirty="0">
                <a:latin typeface="Calibri"/>
                <a:ea typeface="Calibri"/>
                <a:cs typeface="Calibri"/>
                <a:sym typeface="Calibri"/>
              </a:rPr>
              <a:t> </a:t>
            </a:r>
            <a:r>
              <a:rPr lang="en-US" sz="1800" dirty="0" err="1">
                <a:latin typeface="Calibri"/>
                <a:ea typeface="Calibri"/>
                <a:cs typeface="Calibri"/>
                <a:sym typeface="Calibri"/>
              </a:rPr>
              <a:t>Ansprechpartner</a:t>
            </a:r>
            <a:r>
              <a:rPr lang="en-US" sz="1800" dirty="0">
                <a:latin typeface="Calibri"/>
                <a:ea typeface="Calibri"/>
                <a:cs typeface="Calibri"/>
                <a:sym typeface="Calibri"/>
              </a:rPr>
              <a:t>*</a:t>
            </a:r>
            <a:r>
              <a:rPr lang="en-US" sz="1800" dirty="0" err="1">
                <a:latin typeface="Calibri"/>
                <a:ea typeface="Calibri"/>
                <a:cs typeface="Calibri"/>
                <a:sym typeface="Calibri"/>
              </a:rPr>
              <a:t>innen</a:t>
            </a:r>
            <a:r>
              <a:rPr lang="en-US" sz="1800" dirty="0">
                <a:latin typeface="Calibri"/>
                <a:ea typeface="Calibri"/>
                <a:cs typeface="Calibri"/>
                <a:sym typeface="Calibri"/>
              </a:rPr>
              <a:t> </a:t>
            </a:r>
            <a:r>
              <a:rPr lang="en-US" sz="1800" dirty="0" err="1">
                <a:latin typeface="Calibri"/>
                <a:ea typeface="Calibri"/>
                <a:cs typeface="Calibri"/>
                <a:sym typeface="Calibri"/>
              </a:rPr>
              <a:t>bei</a:t>
            </a:r>
            <a:r>
              <a:rPr lang="en-US" sz="1800" dirty="0">
                <a:latin typeface="Calibri"/>
                <a:ea typeface="Calibri"/>
                <a:cs typeface="Calibri"/>
                <a:sym typeface="Calibri"/>
              </a:rPr>
              <a:t> </a:t>
            </a:r>
            <a:r>
              <a:rPr lang="en-US" sz="1800" dirty="0" err="1">
                <a:latin typeface="Calibri"/>
                <a:ea typeface="Calibri"/>
                <a:cs typeface="Calibri"/>
                <a:sym typeface="Calibri"/>
              </a:rPr>
              <a:t>allen</a:t>
            </a:r>
            <a:r>
              <a:rPr lang="en-US" sz="1800" dirty="0">
                <a:latin typeface="Calibri"/>
                <a:ea typeface="Calibri"/>
                <a:cs typeface="Calibri"/>
                <a:sym typeface="Calibri"/>
              </a:rPr>
              <a:t> </a:t>
            </a:r>
            <a:r>
              <a:rPr lang="en-US" sz="1800" dirty="0" err="1">
                <a:latin typeface="Calibri"/>
                <a:ea typeface="Calibri"/>
                <a:cs typeface="Calibri"/>
                <a:sym typeface="Calibri"/>
              </a:rPr>
              <a:t>Gesundheitsproblemen</a:t>
            </a:r>
            <a:r>
              <a:rPr lang="en-US" sz="1800" dirty="0">
                <a:latin typeface="Calibri"/>
                <a:ea typeface="Calibri"/>
                <a:cs typeface="Calibri"/>
                <a:sym typeface="Calibri"/>
              </a:rPr>
              <a:t>.</a:t>
            </a:r>
          </a:p>
        </p:txBody>
      </p:sp>
      <p:sp>
        <p:nvSpPr>
          <p:cNvPr id="11" name="Ορθογώνιο 10">
            <a:extLst>
              <a:ext uri="{FF2B5EF4-FFF2-40B4-BE49-F238E27FC236}">
                <a16:creationId xmlns:a16="http://schemas.microsoft.com/office/drawing/2014/main" id="{B08E9EB4-6838-4FCD-B853-E6E51FCAD438}"/>
              </a:ext>
            </a:extLst>
          </p:cNvPr>
          <p:cNvSpPr/>
          <p:nvPr/>
        </p:nvSpPr>
        <p:spPr>
          <a:xfrm>
            <a:off x="2105025" y="3600451"/>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err="1">
                <a:latin typeface="Calibri" panose="020F0502020204030204" pitchFamily="34" charset="0"/>
                <a:cs typeface="Calibri" panose="020F0502020204030204" pitchFamily="34" charset="0"/>
              </a:rPr>
              <a:t>Psychische</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Erkrankungen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können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zunehmend</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besser</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diagnostiziert</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werden</a:t>
            </a:r>
            <a:endParaRPr lang="en-US" sz="1800" dirty="0">
              <a:latin typeface="Calibri" panose="020F0502020204030204" pitchFamily="34" charset="0"/>
              <a:ea typeface="Calibri"/>
              <a:cs typeface="Calibri" panose="020F0502020204030204" pitchFamily="34" charset="0"/>
              <a:sym typeface="Calibri"/>
            </a:endParaRPr>
          </a:p>
        </p:txBody>
      </p:sp>
      <p:sp>
        <p:nvSpPr>
          <p:cNvPr id="12" name="Ορθογώνιο 11">
            <a:extLst>
              <a:ext uri="{FF2B5EF4-FFF2-40B4-BE49-F238E27FC236}">
                <a16:creationId xmlns:a16="http://schemas.microsoft.com/office/drawing/2014/main" id="{330EFFD1-979D-4EE1-BDD9-918267F048CC}"/>
              </a:ext>
            </a:extLst>
          </p:cNvPr>
          <p:cNvSpPr/>
          <p:nvPr/>
        </p:nvSpPr>
        <p:spPr>
          <a:xfrm>
            <a:off x="6134100" y="465789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err="1">
                <a:latin typeface="Calibri" panose="020F0502020204030204" pitchFamily="34" charset="0"/>
                <a:cs typeface="Calibri" panose="020F0502020204030204" pitchFamily="34" charset="0"/>
              </a:rPr>
              <a:t>kann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sich</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abhängig</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vom</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kulturellen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Hintergrund</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sehr</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unterscheiden</a:t>
            </a:r>
            <a:r>
              <a:rPr lang="en-US" sz="1800" dirty="0">
                <a:latin typeface="Calibri" panose="020F0502020204030204" pitchFamily="34" charset="0"/>
                <a:cs typeface="Calibri" panose="020F0502020204030204" pitchFamily="34" charset="0"/>
              </a:rPr>
              <a:t>.</a:t>
            </a:r>
            <a:r>
              <a:rPr lang="en-US" sz="1600" dirty="0"/>
              <a:t> </a:t>
            </a:r>
            <a:endParaRPr lang="en-US" sz="1600" dirty="0">
              <a:latin typeface="Calibri"/>
              <a:ea typeface="Calibri"/>
              <a:cs typeface="Calibri"/>
              <a:sym typeface="Calibri"/>
            </a:endParaRPr>
          </a:p>
        </p:txBody>
      </p:sp>
      <p:sp>
        <p:nvSpPr>
          <p:cNvPr id="7" name="TextBox 6">
            <a:extLst>
              <a:ext uri="{FF2B5EF4-FFF2-40B4-BE49-F238E27FC236}">
                <a16:creationId xmlns:a16="http://schemas.microsoft.com/office/drawing/2014/main" id="{D00BF227-FC3A-40AC-BDE1-04D4375D5BBC}"/>
              </a:ext>
            </a:extLst>
          </p:cNvPr>
          <p:cNvSpPr txBox="1"/>
          <p:nvPr/>
        </p:nvSpPr>
        <p:spPr>
          <a:xfrm>
            <a:off x="2112607" y="1987414"/>
            <a:ext cx="2324675" cy="307777"/>
          </a:xfrm>
          <a:prstGeom prst="rect">
            <a:avLst/>
          </a:prstGeom>
        </p:spPr>
        <p:txBody>
          <a:bodyPr wrap="none" rtlCol="0">
            <a:spAutoFit/>
          </a:bodyPr>
          <a:lstStyle/>
          <a:p>
            <a:r>
              <a:rPr lang="de-DE" i="1" dirty="0"/>
              <a:t>Ordnen Sie die Spalten zu</a:t>
            </a:r>
            <a:r>
              <a:rPr lang="en-US" sz="1400" i="1" dirty="0"/>
              <a:t>!</a:t>
            </a:r>
            <a:endParaRPr lang="el-GR" sz="1400" i="1" dirty="0" err="1"/>
          </a:p>
        </p:txBody>
      </p:sp>
      <p:sp>
        <p:nvSpPr>
          <p:cNvPr id="8" name="Ορθογώνιο 7">
            <a:extLst>
              <a:ext uri="{FF2B5EF4-FFF2-40B4-BE49-F238E27FC236}">
                <a16:creationId xmlns:a16="http://schemas.microsoft.com/office/drawing/2014/main" id="{276C2C90-7C61-4DC5-BAF8-FF0E86A8BA4E}"/>
              </a:ext>
            </a:extLst>
          </p:cNvPr>
          <p:cNvSpPr/>
          <p:nvPr/>
        </p:nvSpPr>
        <p:spPr>
          <a:xfrm>
            <a:off x="2126791" y="4695243"/>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err="1">
                <a:latin typeface="Calibri"/>
                <a:ea typeface="Calibri"/>
                <a:cs typeface="Calibri"/>
                <a:sym typeface="Calibri"/>
              </a:rPr>
              <a:t>Hausärzt</a:t>
            </a:r>
            <a:r>
              <a:rPr lang="en-US" sz="1800" dirty="0">
                <a:latin typeface="Calibri"/>
                <a:ea typeface="Calibri"/>
                <a:cs typeface="Calibri"/>
                <a:sym typeface="Calibri"/>
              </a:rPr>
              <a:t>*</a:t>
            </a:r>
            <a:r>
              <a:rPr lang="en-US" sz="1800" dirty="0" err="1">
                <a:latin typeface="Calibri"/>
                <a:ea typeface="Calibri"/>
                <a:cs typeface="Calibri"/>
                <a:sym typeface="Calibri"/>
              </a:rPr>
              <a:t>innen</a:t>
            </a:r>
            <a:r>
              <a:rPr lang="en-US" sz="1800" dirty="0">
                <a:latin typeface="Calibri"/>
                <a:ea typeface="Calibri"/>
                <a:cs typeface="Calibri"/>
                <a:sym typeface="Calibri"/>
              </a:rPr>
              <a:t>  </a:t>
            </a:r>
          </a:p>
        </p:txBody>
      </p:sp>
      <p:sp>
        <p:nvSpPr>
          <p:cNvPr id="9" name="Ορθογώνιο 8">
            <a:extLst>
              <a:ext uri="{FF2B5EF4-FFF2-40B4-BE49-F238E27FC236}">
                <a16:creationId xmlns:a16="http://schemas.microsoft.com/office/drawing/2014/main" id="{71A3F062-269C-4402-8F65-5358C806FC03}"/>
              </a:ext>
            </a:extLst>
          </p:cNvPr>
          <p:cNvSpPr/>
          <p:nvPr/>
        </p:nvSpPr>
        <p:spPr>
          <a:xfrm>
            <a:off x="6134100" y="3600403"/>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cs typeface="Calibri" panose="020F0502020204030204" pitchFamily="34" charset="0"/>
              </a:rPr>
              <a:t>z. B. </a:t>
            </a:r>
            <a:r>
              <a:rPr lang="en-US" sz="1800" dirty="0" err="1">
                <a:latin typeface="Calibri" panose="020F0502020204030204" pitchFamily="34" charset="0"/>
                <a:cs typeface="Calibri" panose="020F0502020204030204" pitchFamily="34" charset="0"/>
              </a:rPr>
              <a:t>vom</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Bildungsniveau</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Hygienedefiziten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Umwelteinfüssen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oder</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traumatischen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Erlebnissen</a:t>
            </a:r>
            <a:r>
              <a:rPr lang="en-US" sz="1800" dirty="0">
                <a:latin typeface="Calibri" panose="020F0502020204030204" pitchFamily="34" charset="0"/>
                <a:cs typeface="Calibri" panose="020F0502020204030204" pitchFamily="34" charset="0"/>
              </a:rPr>
              <a:t>.</a:t>
            </a:r>
            <a:endParaRPr lang="en-US" sz="1800" dirty="0">
              <a:latin typeface="Calibri" panose="020F0502020204030204" pitchFamily="34" charset="0"/>
              <a:ea typeface="Calibri"/>
              <a:cs typeface="Calibri" panose="020F0502020204030204" pitchFamily="34" charset="0"/>
              <a:sym typeface="Calibri"/>
            </a:endParaRPr>
          </a:p>
        </p:txBody>
      </p:sp>
      <p:sp>
        <p:nvSpPr>
          <p:cNvPr id="14" name="Ορθογώνιο 13">
            <a:extLst>
              <a:ext uri="{FF2B5EF4-FFF2-40B4-BE49-F238E27FC236}">
                <a16:creationId xmlns:a16="http://schemas.microsoft.com/office/drawing/2014/main" id="{F2CF200D-C714-4BA9-AECB-681B7F038870}"/>
              </a:ext>
            </a:extLst>
          </p:cNvPr>
          <p:cNvSpPr/>
          <p:nvPr/>
        </p:nvSpPr>
        <p:spPr>
          <a:xfrm>
            <a:off x="6096000" y="2348329"/>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err="1">
                <a:latin typeface="Calibri" panose="020F0502020204030204" pitchFamily="34" charset="0"/>
                <a:cs typeface="Calibri" panose="020F0502020204030204" pitchFamily="34" charset="0"/>
              </a:rPr>
              <a:t>aber</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Behandlungen</a:t>
            </a:r>
            <a:r>
              <a:rPr lang="en-US" sz="1800" dirty="0">
                <a:latin typeface="Calibri" panose="020F0502020204030204" pitchFamily="34" charset="0"/>
                <a:cs typeface="Calibri" panose="020F0502020204030204" pitchFamily="34" charset="0"/>
              </a:rPr>
              <a:t> und </a:t>
            </a:r>
            <a:r>
              <a:rPr lang="en-US" sz="1800" dirty="0" err="1">
                <a:latin typeface="Calibri" panose="020F0502020204030204" pitchFamily="34" charset="0"/>
                <a:cs typeface="Calibri" panose="020F0502020204030204" pitchFamily="34" charset="0"/>
              </a:rPr>
              <a:t>Therapien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sind</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nicht</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immer</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kurzfristig</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möglich</a:t>
            </a:r>
            <a:r>
              <a:rPr lang="en-US" sz="1800" dirty="0">
                <a:latin typeface="Calibri" panose="020F0502020204030204" pitchFamily="34" charset="0"/>
                <a:cs typeface="Calibri" panose="020F0502020204030204" pitchFamily="34" charset="0"/>
              </a:rPr>
              <a:t>.</a:t>
            </a:r>
            <a:endParaRPr lang="en-US" sz="1600" dirty="0">
              <a:latin typeface="Calibri"/>
              <a:ea typeface="Calibri"/>
              <a:cs typeface="Calibri"/>
              <a:sym typeface="Calibri"/>
            </a:endParaRPr>
          </a:p>
        </p:txBody>
      </p:sp>
      <p:sp>
        <p:nvSpPr>
          <p:cNvPr id="15" name="Ορθογώνιο 14">
            <a:extLst>
              <a:ext uri="{FF2B5EF4-FFF2-40B4-BE49-F238E27FC236}">
                <a16:creationId xmlns:a16="http://schemas.microsoft.com/office/drawing/2014/main" id="{5876E361-1696-4DD7-B6DA-A327EC148472}"/>
              </a:ext>
            </a:extLst>
          </p:cNvPr>
          <p:cNvSpPr/>
          <p:nvPr/>
        </p:nvSpPr>
        <p:spPr>
          <a:xfrm>
            <a:off x="2112607" y="579003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err="1">
                <a:latin typeface="Calibri" panose="020F0502020204030204" pitchFamily="34" charset="0"/>
                <a:cs typeface="Calibri" panose="020F0502020204030204" pitchFamily="34" charset="0"/>
              </a:rPr>
              <a:t>Gesundheitsrisiken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hängen</a:t>
            </a:r>
            <a:r>
              <a:rPr lang="en-US" sz="1800" dirty="0">
                <a:latin typeface="Calibri" panose="020F0502020204030204" pitchFamily="34" charset="0"/>
                <a:cs typeface="Calibri" panose="020F0502020204030204" pitchFamily="34" charset="0"/>
              </a:rPr>
              <a:t> von </a:t>
            </a:r>
            <a:r>
              <a:rPr lang="en-US" sz="1800" dirty="0" err="1">
                <a:latin typeface="Calibri" panose="020F0502020204030204" pitchFamily="34" charset="0"/>
                <a:cs typeface="Calibri" panose="020F0502020204030204" pitchFamily="34" charset="0"/>
              </a:rPr>
              <a:t>vielen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unterschiedlichen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Faktoren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ab</a:t>
            </a:r>
            <a:endParaRPr lang="en-US" sz="1800" dirty="0">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40722909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00B0F0"/>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2F5496"/>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1"/>
                                        </p:tgtEl>
                                        <p:attrNameLst>
                                          <p:attrName>fillcolor</p:attrName>
                                        </p:attrNameLst>
                                      </p:cBhvr>
                                      <p:to>
                                        <a:srgbClr val="FFC000"/>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2"/>
                                        </p:tgtEl>
                                        <p:attrNameLst>
                                          <p:attrName>fillcolor</p:attrName>
                                        </p:attrNameLst>
                                      </p:cBhvr>
                                      <p:to>
                                        <a:srgbClr val="00B0F0"/>
                                      </p:to>
                                    </p:animClr>
                                    <p:set>
                                      <p:cBhvr>
                                        <p:cTn id="28" dur="2000" fill="hold"/>
                                        <p:tgtEl>
                                          <p:spTgt spid="12"/>
                                        </p:tgtEl>
                                        <p:attrNameLst>
                                          <p:attrName>fill.type</p:attrName>
                                        </p:attrNameLst>
                                      </p:cBhvr>
                                      <p:to>
                                        <p:strVal val="solid"/>
                                      </p:to>
                                    </p:set>
                                    <p:set>
                                      <p:cBhvr>
                                        <p:cTn id="29"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8"/>
                                        </p:tgtEl>
                                        <p:attrNameLst>
                                          <p:attrName>fillcolor</p:attrName>
                                        </p:attrNameLst>
                                      </p:cBhvr>
                                      <p:to>
                                        <a:srgbClr val="2F5496"/>
                                      </p:to>
                                    </p:animClr>
                                    <p:set>
                                      <p:cBhvr>
                                        <p:cTn id="35" dur="2000" fill="hold"/>
                                        <p:tgtEl>
                                          <p:spTgt spid="8"/>
                                        </p:tgtEl>
                                        <p:attrNameLst>
                                          <p:attrName>fill.type</p:attrName>
                                        </p:attrNameLst>
                                      </p:cBhvr>
                                      <p:to>
                                        <p:strVal val="solid"/>
                                      </p:to>
                                    </p:set>
                                    <p:set>
                                      <p:cBhvr>
                                        <p:cTn id="36"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9"/>
                                        </p:tgtEl>
                                        <p:attrNameLst>
                                          <p:attrName>fillcolor</p:attrName>
                                        </p:attrNameLst>
                                      </p:cBhvr>
                                      <p:to>
                                        <a:srgbClr val="7030A0"/>
                                      </p:to>
                                    </p:animClr>
                                    <p:set>
                                      <p:cBhvr>
                                        <p:cTn id="42" dur="2000" fill="hold"/>
                                        <p:tgtEl>
                                          <p:spTgt spid="9"/>
                                        </p:tgtEl>
                                        <p:attrNameLst>
                                          <p:attrName>fill.type</p:attrName>
                                        </p:attrNameLst>
                                      </p:cBhvr>
                                      <p:to>
                                        <p:strVal val="solid"/>
                                      </p:to>
                                    </p:set>
                                    <p:set>
                                      <p:cBhvr>
                                        <p:cTn id="43"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4"/>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4"/>
                                        </p:tgtEl>
                                        <p:attrNameLst>
                                          <p:attrName>fillcolor</p:attrName>
                                        </p:attrNameLst>
                                      </p:cBhvr>
                                      <p:to>
                                        <a:srgbClr val="FFC000"/>
                                      </p:to>
                                    </p:animClr>
                                    <p:set>
                                      <p:cBhvr>
                                        <p:cTn id="49" dur="2000" fill="hold"/>
                                        <p:tgtEl>
                                          <p:spTgt spid="14"/>
                                        </p:tgtEl>
                                        <p:attrNameLst>
                                          <p:attrName>fill.type</p:attrName>
                                        </p:attrNameLst>
                                      </p:cBhvr>
                                      <p:to>
                                        <p:strVal val="solid"/>
                                      </p:to>
                                    </p:set>
                                    <p:set>
                                      <p:cBhvr>
                                        <p:cTn id="50"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51" restart="whenNotActive" fill="hold" evtFilter="cancelBubble" nodeType="interactiveSeq">
                <p:stCondLst>
                  <p:cond evt="onClick" delay="0">
                    <p:tgtEl>
                      <p:spTgt spid="15"/>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15"/>
                                        </p:tgtEl>
                                        <p:attrNameLst>
                                          <p:attrName>fillcolor</p:attrName>
                                        </p:attrNameLst>
                                      </p:cBhvr>
                                      <p:to>
                                        <a:srgbClr val="7030A0"/>
                                      </p:to>
                                    </p:animClr>
                                    <p:set>
                                      <p:cBhvr>
                                        <p:cTn id="56" dur="2000" fill="hold"/>
                                        <p:tgtEl>
                                          <p:spTgt spid="15"/>
                                        </p:tgtEl>
                                        <p:attrNameLst>
                                          <p:attrName>fill.type</p:attrName>
                                        </p:attrNameLst>
                                      </p:cBhvr>
                                      <p:to>
                                        <p:strVal val="solid"/>
                                      </p:to>
                                    </p:set>
                                    <p:set>
                                      <p:cBhvr>
                                        <p:cTn id="57"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4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endParaRPr sz="2800" b="1" dirty="0"/>
          </a:p>
        </p:txBody>
      </p:sp>
      <p:sp>
        <p:nvSpPr>
          <p:cNvPr id="118" name="Google Shape;118;p43"/>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457200" lvl="0" indent="-335280" algn="l" rtl="0">
              <a:lnSpc>
                <a:spcPct val="100000"/>
              </a:lnSpc>
              <a:spcBef>
                <a:spcPts val="600"/>
              </a:spcBef>
              <a:spcAft>
                <a:spcPts val="0"/>
              </a:spcAft>
              <a:buSzPct val="119999"/>
              <a:buNone/>
            </a:pPr>
            <a:endParaRPr dirty="0"/>
          </a:p>
          <a:p>
            <a:pPr marL="457200" lvl="0" indent="-228600" algn="l" rtl="0">
              <a:lnSpc>
                <a:spcPct val="100000"/>
              </a:lnSpc>
              <a:spcBef>
                <a:spcPts val="600"/>
              </a:spcBef>
              <a:spcAft>
                <a:spcPts val="0"/>
              </a:spcAft>
              <a:buSzPct val="120000"/>
              <a:buFont typeface="Calibri"/>
              <a:buNone/>
            </a:pPr>
            <a:endParaRPr sz="8000" dirty="0">
              <a:solidFill>
                <a:schemeClr val="dk1"/>
              </a:solidFill>
            </a:endParaRPr>
          </a:p>
          <a:p>
            <a:pPr marL="76200" lvl="0" indent="0" algn="l" rtl="0">
              <a:lnSpc>
                <a:spcPct val="100000"/>
              </a:lnSpc>
              <a:spcBef>
                <a:spcPts val="600"/>
              </a:spcBef>
              <a:spcAft>
                <a:spcPts val="0"/>
              </a:spcAft>
              <a:buSzPct val="119999"/>
              <a:buNone/>
            </a:pPr>
            <a:endParaRPr dirty="0">
              <a:solidFill>
                <a:schemeClr val="dk1"/>
              </a:solidFill>
            </a:endParaRPr>
          </a:p>
          <a:p>
            <a:pPr marL="457200" lvl="0" indent="-228600" algn="l" rtl="0">
              <a:lnSpc>
                <a:spcPct val="100000"/>
              </a:lnSpc>
              <a:spcBef>
                <a:spcPts val="600"/>
              </a:spcBef>
              <a:spcAft>
                <a:spcPts val="0"/>
              </a:spcAft>
              <a:buSzPts val="2400"/>
              <a:buNone/>
            </a:pPr>
            <a:endParaRPr dirty="0">
              <a:solidFill>
                <a:schemeClr val="dk1"/>
              </a:solidFill>
            </a:endParaRPr>
          </a:p>
          <a:p>
            <a:pPr marL="457200" lvl="0" indent="-228600" algn="l" rtl="0">
              <a:lnSpc>
                <a:spcPct val="100000"/>
              </a:lnSpc>
              <a:spcBef>
                <a:spcPts val="600"/>
              </a:spcBef>
              <a:spcAft>
                <a:spcPts val="0"/>
              </a:spcAft>
              <a:buSzPts val="2400"/>
              <a:buNone/>
            </a:pPr>
            <a:endParaRPr dirty="0">
              <a:solidFill>
                <a:schemeClr val="dk1"/>
              </a:solidFill>
            </a:endParaRPr>
          </a:p>
          <a:p>
            <a:pPr marL="457200" lvl="0" indent="-228600" algn="l" rtl="0">
              <a:lnSpc>
                <a:spcPct val="100000"/>
              </a:lnSpc>
              <a:spcBef>
                <a:spcPts val="600"/>
              </a:spcBef>
              <a:spcAft>
                <a:spcPts val="0"/>
              </a:spcAft>
              <a:buSzPts val="2400"/>
              <a:buNone/>
            </a:pPr>
            <a:endParaRPr dirty="0">
              <a:solidFill>
                <a:schemeClr val="dk1"/>
              </a:solidFill>
            </a:endParaRPr>
          </a:p>
        </p:txBody>
      </p:sp>
      <p:sp>
        <p:nvSpPr>
          <p:cNvPr id="119" name="Google Shape;119;p43"/>
          <p:cNvSpPr txBox="1"/>
          <p:nvPr/>
        </p:nvSpPr>
        <p:spPr>
          <a:xfrm>
            <a:off x="834038" y="2295079"/>
            <a:ext cx="6796918" cy="418664"/>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Calibri"/>
              <a:buNone/>
            </a:pPr>
            <a:r>
              <a:rPr lang="en-US" sz="1800" b="1">
                <a:solidFill>
                  <a:srgbClr val="203864"/>
                </a:solidFill>
              </a:rPr>
              <a:t>Ziele</a:t>
            </a:r>
            <a:endParaRPr sz="1800" b="0" i="0" u="none" strike="noStrike" cap="none" dirty="0">
              <a:solidFill>
                <a:srgbClr val="203864"/>
              </a:solidFill>
              <a:latin typeface="Arial"/>
              <a:ea typeface="Arial"/>
              <a:cs typeface="Arial"/>
              <a:sym typeface="Arial"/>
            </a:endParaRPr>
          </a:p>
        </p:txBody>
      </p:sp>
      <p:pic>
        <p:nvPicPr>
          <p:cNvPr id="123" name="Google Shape;123;p43"/>
          <p:cNvPicPr preferRelativeResize="0"/>
          <p:nvPr/>
        </p:nvPicPr>
        <p:blipFill rotWithShape="1">
          <a:blip r:embed="rId3">
            <a:alphaModFix/>
          </a:blip>
          <a:srcRect l="26648" t="70260" r="70336" b="24439"/>
          <a:stretch/>
        </p:blipFill>
        <p:spPr>
          <a:xfrm flipH="1">
            <a:off x="-1904" y="6253759"/>
            <a:ext cx="610941" cy="604241"/>
          </a:xfrm>
          <a:prstGeom prst="rect">
            <a:avLst/>
          </a:prstGeom>
          <a:noFill/>
          <a:ln>
            <a:noFill/>
          </a:ln>
        </p:spPr>
      </p:pic>
      <p:sp>
        <p:nvSpPr>
          <p:cNvPr id="2" name="Rechteck 1"/>
          <p:cNvSpPr/>
          <p:nvPr/>
        </p:nvSpPr>
        <p:spPr>
          <a:xfrm>
            <a:off x="834038" y="2951797"/>
            <a:ext cx="5957288" cy="1631216"/>
          </a:xfrm>
          <a:prstGeom prst="rect">
            <a:avLst/>
          </a:prstGeom>
        </p:spPr>
        <p:txBody>
          <a:bodyPr wrap="square">
            <a:spAutoFit/>
          </a:bodyPr>
          <a:lstStyle/>
          <a:p>
            <a:pPr marL="467792" indent="-457200" fontAlgn="base">
              <a:spcBef>
                <a:spcPts val="600"/>
              </a:spcBef>
              <a:spcAft>
                <a:spcPts val="600"/>
              </a:spcAft>
              <a:buClr>
                <a:srgbClr val="C00000"/>
              </a:buClr>
              <a:buFont typeface="+mj-lt"/>
              <a:buAutoNum type="arabicPeriod"/>
            </a:pPr>
            <a:r>
              <a:rPr lang="de-DE" sz="2000" dirty="0">
                <a:latin typeface="Calibri" panose="020F0502020204030204" pitchFamily="34" charset="0"/>
                <a:cs typeface="Calibri" panose="020F0502020204030204" pitchFamily="34" charset="0"/>
              </a:rPr>
              <a:t>Lernen über Krankheitsprävention</a:t>
            </a:r>
          </a:p>
          <a:p>
            <a:pPr marL="467792" indent="-457200" fontAlgn="base">
              <a:spcBef>
                <a:spcPts val="600"/>
              </a:spcBef>
              <a:spcAft>
                <a:spcPts val="600"/>
              </a:spcAft>
              <a:buClr>
                <a:srgbClr val="C00000"/>
              </a:buClr>
              <a:buFont typeface="+mj-lt"/>
              <a:buAutoNum type="arabicPeriod"/>
            </a:pPr>
            <a:r>
              <a:rPr lang="de-DE" sz="2000" dirty="0">
                <a:latin typeface="Calibri" panose="020F0502020204030204" pitchFamily="34" charset="0"/>
                <a:cs typeface="Calibri" panose="020F0502020204030204" pitchFamily="34" charset="0"/>
              </a:rPr>
              <a:t>Erkundung der gängigsten Präventionsstrategien</a:t>
            </a:r>
          </a:p>
          <a:p>
            <a:pPr marL="467792" indent="-457200" fontAlgn="base">
              <a:spcBef>
                <a:spcPts val="600"/>
              </a:spcBef>
              <a:spcAft>
                <a:spcPts val="600"/>
              </a:spcAft>
              <a:buClr>
                <a:srgbClr val="C00000"/>
              </a:buClr>
              <a:buFont typeface="+mj-lt"/>
              <a:buAutoNum type="arabicPeriod"/>
            </a:pPr>
            <a:r>
              <a:rPr lang="de-DE" sz="2000" dirty="0">
                <a:latin typeface="Calibri" panose="020F0502020204030204" pitchFamily="34" charset="0"/>
                <a:cs typeface="Calibri" panose="020F0502020204030204" pitchFamily="34" charset="0"/>
              </a:rPr>
              <a:t>Verständnis für die Bedeutung von Präventionsstrategien</a:t>
            </a:r>
          </a:p>
        </p:txBody>
      </p:sp>
      <p:sp>
        <p:nvSpPr>
          <p:cNvPr id="3" name="Rechteck 2"/>
          <p:cNvSpPr/>
          <p:nvPr/>
        </p:nvSpPr>
        <p:spPr>
          <a:xfrm>
            <a:off x="834038" y="1156752"/>
            <a:ext cx="6096000" cy="1354217"/>
          </a:xfrm>
          <a:prstGeom prst="rect">
            <a:avLst/>
          </a:prstGeom>
        </p:spPr>
        <p:txBody>
          <a:bodyPr>
            <a:spAutoFit/>
          </a:bodyPr>
          <a:lstStyle/>
          <a:p>
            <a:pPr algn="just">
              <a:spcBef>
                <a:spcPts val="600"/>
              </a:spcBef>
            </a:pPr>
            <a:r>
              <a:rPr lang="de-DE" sz="2000" b="1" dirty="0">
                <a:solidFill>
                  <a:srgbClr val="C00000"/>
                </a:solidFill>
                <a:latin typeface="Calibri" panose="020F0502020204030204" pitchFamily="34" charset="0"/>
                <a:cs typeface="Calibri" panose="020F0502020204030204" pitchFamily="34" charset="0"/>
              </a:rPr>
              <a:t>Aktion 2.4 </a:t>
            </a:r>
            <a:endParaRPr lang="de-DE" sz="2000" dirty="0">
              <a:solidFill>
                <a:srgbClr val="C00000"/>
              </a:solidFill>
              <a:latin typeface="Calibri" panose="020F0502020204030204" pitchFamily="34" charset="0"/>
              <a:cs typeface="Calibri" panose="020F0502020204030204" pitchFamily="34" charset="0"/>
            </a:endParaRPr>
          </a:p>
          <a:p>
            <a:pPr algn="just">
              <a:spcBef>
                <a:spcPts val="600"/>
              </a:spcBef>
              <a:spcAft>
                <a:spcPts val="600"/>
              </a:spcAft>
            </a:pPr>
            <a:r>
              <a:rPr lang="de-DE" sz="3200" b="1" dirty="0">
                <a:solidFill>
                  <a:srgbClr val="C00000"/>
                </a:solidFill>
                <a:latin typeface="Calibri" panose="020F0502020204030204" pitchFamily="34" charset="0"/>
                <a:cs typeface="Calibri" panose="020F0502020204030204" pitchFamily="34" charset="0"/>
              </a:rPr>
              <a:t>Präventionsstrategien</a:t>
            </a:r>
            <a:endParaRPr lang="de-DE" sz="2000" dirty="0">
              <a:latin typeface="Calibri" panose="020F0502020204030204" pitchFamily="34" charset="0"/>
              <a:cs typeface="Calibri" panose="020F0502020204030204" pitchFamily="34" charset="0"/>
            </a:endParaRPr>
          </a:p>
          <a:p>
            <a:endParaRPr lang="de-DE" sz="2000" dirty="0">
              <a:latin typeface="Calibri" panose="020F0502020204030204" pitchFamily="34" charset="0"/>
              <a:cs typeface="Calibri" panose="020F0502020204030204" pitchFamily="34" charset="0"/>
            </a:endParaRPr>
          </a:p>
        </p:txBody>
      </p:sp>
      <p:pic>
        <p:nvPicPr>
          <p:cNvPr id="1026" name="Picture 2" descr="https://lh5.googleusercontent.com/_xfLGZBdottP7nbFGLv_vfLmDiOh8DQ89DqGQKjU88tb6S1B-8vJTLCf7RFxfd9fH34w8Lsi_ntFB5XVM0JVKsHsLHAg3YmDK5utGPYwLaqnb15dNtHgskradGjRGfTi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6980" y="1000854"/>
            <a:ext cx="2844996" cy="4270164"/>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8368249" y="6382571"/>
            <a:ext cx="2023929" cy="738664"/>
          </a:xfrm>
          <a:prstGeom prst="rect">
            <a:avLst/>
          </a:prstGeom>
        </p:spPr>
        <p:txBody>
          <a:bodyPr wrap="square">
            <a:spAutoFit/>
          </a:bodyPr>
          <a:lstStyle/>
          <a:p>
            <a:pPr algn="r"/>
            <a:r>
              <a:rPr lang="de-DE" u="sng" dirty="0">
                <a:solidFill>
                  <a:srgbClr val="5F5F5F"/>
                </a:solidFill>
                <a:latin typeface="Calibri" panose="020F0502020204030204" pitchFamily="34" charset="0"/>
                <a:hlinkClick r:id="rId5"/>
              </a:rPr>
              <a:t>Quelle</a:t>
            </a:r>
            <a:r>
              <a:rPr lang="de-DE" dirty="0">
                <a:latin typeface="Calibri" panose="020F0502020204030204" pitchFamily="34" charset="0"/>
                <a:hlinkClick r:id="rId5"/>
              </a:rPr>
              <a:t> </a:t>
            </a:r>
            <a:r>
              <a:rPr lang="de-DE" dirty="0">
                <a:latin typeface="Calibri" panose="020F0502020204030204" pitchFamily="34" charset="0"/>
              </a:rPr>
              <a:t>| </a:t>
            </a:r>
            <a:r>
              <a:rPr lang="de-DE" u="sng" dirty="0" err="1">
                <a:latin typeface="Calibri" panose="020F0502020204030204" pitchFamily="34" charset="0"/>
                <a:hlinkClick r:id="rId6"/>
              </a:rPr>
              <a:t>Pexels</a:t>
            </a:r>
            <a:r>
              <a:rPr lang="de-DE" u="sng" dirty="0">
                <a:latin typeface="Calibri" panose="020F0502020204030204" pitchFamily="34" charset="0"/>
                <a:hlinkClick r:id="rId6"/>
              </a:rPr>
              <a:t> Lizenz</a:t>
            </a:r>
            <a:endParaRPr lang="de-DE" dirty="0"/>
          </a:p>
          <a:p>
            <a:br>
              <a:rPr lang="de-DE" dirty="0"/>
            </a:br>
            <a:endParaRPr lang="de-DE" dirty="0"/>
          </a:p>
        </p:txBody>
      </p:sp>
      <p:sp>
        <p:nvSpPr>
          <p:cNvPr id="11" name="Google Shape;267;p17">
            <a:extLst>
              <a:ext uri="{FF2B5EF4-FFF2-40B4-BE49-F238E27FC236}">
                <a16:creationId xmlns:a16="http://schemas.microsoft.com/office/drawing/2014/main" id="{D28AE641-AC6C-4036-888C-9DAEB55BE3A5}"/>
              </a:ext>
            </a:extLst>
          </p:cNvPr>
          <p:cNvSpPr/>
          <p:nvPr/>
        </p:nvSpPr>
        <p:spPr>
          <a:xfrm>
            <a:off x="11469624" y="1000854"/>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Calibri"/>
              <a:buNone/>
            </a:pPr>
            <a:r>
              <a:rPr lang="de-DE" sz="2400" b="0" i="0" u="none" strike="noStrike" cap="none" dirty="0">
                <a:solidFill>
                  <a:schemeClr val="bg1"/>
                </a:solidFill>
                <a:latin typeface="Calibri"/>
                <a:ea typeface="Calibri"/>
                <a:cs typeface="Calibri"/>
                <a:sym typeface="Calibri"/>
              </a:rPr>
              <a:t>2.1</a:t>
            </a:r>
            <a:endParaRPr sz="2400" b="0" i="0" u="none" strike="noStrike" cap="none" dirty="0">
              <a:solidFill>
                <a:schemeClr val="bg1"/>
              </a:solidFill>
              <a:latin typeface="Calibri"/>
              <a:ea typeface="Calibri"/>
              <a:cs typeface="Calibri"/>
              <a:sym typeface="Calibri"/>
            </a:endParaRPr>
          </a:p>
        </p:txBody>
      </p:sp>
      <p:sp>
        <p:nvSpPr>
          <p:cNvPr id="12" name="Google Shape;268;p17">
            <a:extLst>
              <a:ext uri="{FF2B5EF4-FFF2-40B4-BE49-F238E27FC236}">
                <a16:creationId xmlns:a16="http://schemas.microsoft.com/office/drawing/2014/main" id="{002105EE-0E54-49B5-8514-A4CB45DC3978}"/>
              </a:ext>
            </a:extLst>
          </p:cNvPr>
          <p:cNvSpPr/>
          <p:nvPr/>
        </p:nvSpPr>
        <p:spPr>
          <a:xfrm>
            <a:off x="11472235" y="1836675"/>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Calibri"/>
              <a:buNone/>
            </a:pPr>
            <a:r>
              <a:rPr lang="de-DE" sz="2400" dirty="0">
                <a:solidFill>
                  <a:schemeClr val="bg1"/>
                </a:solidFill>
                <a:latin typeface="Calibri"/>
                <a:cs typeface="Calibri"/>
                <a:sym typeface="Calibri"/>
              </a:rPr>
              <a:t>2.2</a:t>
            </a:r>
            <a:endParaRPr sz="2400" dirty="0">
              <a:solidFill>
                <a:schemeClr val="bg1"/>
              </a:solidFill>
              <a:latin typeface="Calibri"/>
              <a:cs typeface="Calibri"/>
              <a:sym typeface="Calibri"/>
            </a:endParaRPr>
          </a:p>
        </p:txBody>
      </p:sp>
      <p:sp>
        <p:nvSpPr>
          <p:cNvPr id="13" name="Google Shape;269;p17">
            <a:extLst>
              <a:ext uri="{FF2B5EF4-FFF2-40B4-BE49-F238E27FC236}">
                <a16:creationId xmlns:a16="http://schemas.microsoft.com/office/drawing/2014/main" id="{6BE5D1A8-718E-460E-8DBA-46AF25E0C4DC}"/>
              </a:ext>
            </a:extLst>
          </p:cNvPr>
          <p:cNvSpPr/>
          <p:nvPr/>
        </p:nvSpPr>
        <p:spPr>
          <a:xfrm>
            <a:off x="11469570" y="2631442"/>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800"/>
              <a:buFont typeface="Calibri"/>
              <a:buNone/>
            </a:pPr>
            <a:r>
              <a:rPr lang="de-DE" sz="2400" dirty="0">
                <a:solidFill>
                  <a:schemeClr val="bg1"/>
                </a:solidFill>
                <a:latin typeface="Calibri"/>
                <a:ea typeface="Calibri"/>
                <a:cs typeface="Calibri"/>
                <a:sym typeface="Calibri"/>
              </a:rPr>
              <a:t>2</a:t>
            </a:r>
            <a:r>
              <a:rPr lang="de-DE" sz="2400" b="0" i="0" u="none" strike="noStrike" cap="none" dirty="0">
                <a:solidFill>
                  <a:schemeClr val="bg1"/>
                </a:solidFill>
                <a:latin typeface="Calibri"/>
                <a:ea typeface="Calibri"/>
                <a:cs typeface="Calibri"/>
                <a:sym typeface="Calibri"/>
              </a:rPr>
              <a:t>.3</a:t>
            </a:r>
            <a:endParaRPr sz="2400" b="0" i="0" u="none" strike="noStrike" cap="none" dirty="0">
              <a:solidFill>
                <a:schemeClr val="bg1"/>
              </a:solidFill>
              <a:latin typeface="Calibri"/>
              <a:ea typeface="Calibri"/>
              <a:cs typeface="Calibri"/>
              <a:sym typeface="Calibri"/>
            </a:endParaRPr>
          </a:p>
        </p:txBody>
      </p:sp>
      <p:sp>
        <p:nvSpPr>
          <p:cNvPr id="14" name="Google Shape;270;p17">
            <a:extLst>
              <a:ext uri="{FF2B5EF4-FFF2-40B4-BE49-F238E27FC236}">
                <a16:creationId xmlns:a16="http://schemas.microsoft.com/office/drawing/2014/main" id="{35FEFDF7-462C-4316-A9A2-10CB8EF4908C}"/>
              </a:ext>
            </a:extLst>
          </p:cNvPr>
          <p:cNvSpPr/>
          <p:nvPr/>
        </p:nvSpPr>
        <p:spPr>
          <a:xfrm>
            <a:off x="11469624" y="3499898"/>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Calibri"/>
              <a:buNone/>
            </a:pPr>
            <a:r>
              <a:rPr lang="de-DE" sz="2800" dirty="0">
                <a:solidFill>
                  <a:srgbClr val="C00000"/>
                </a:solidFill>
                <a:latin typeface="Calibri"/>
                <a:cs typeface="Calibri"/>
                <a:sym typeface="Calibri"/>
              </a:rPr>
              <a:t>2.4</a:t>
            </a:r>
            <a:endParaRPr sz="2800" dirty="0">
              <a:solidFill>
                <a:srgbClr val="C00000"/>
              </a:solidFill>
              <a:latin typeface="Calibri"/>
              <a:cs typeface="Calibri"/>
              <a:sym typeface="Calibri"/>
            </a:endParaRPr>
          </a:p>
        </p:txBody>
      </p:sp>
    </p:spTree>
    <p:extLst>
      <p:ext uri="{BB962C8B-B14F-4D97-AF65-F5344CB8AC3E}">
        <p14:creationId xmlns:p14="http://schemas.microsoft.com/office/powerpoint/2010/main" val="9949045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8" name="Google Shape;118;p43"/>
          <p:cNvSpPr txBox="1">
            <a:spLocks noGrp="1"/>
          </p:cNvSpPr>
          <p:nvPr>
            <p:ph type="body" idx="2"/>
          </p:nvPr>
        </p:nvSpPr>
        <p:spPr>
          <a:xfrm>
            <a:off x="834037" y="2136278"/>
            <a:ext cx="8145365" cy="4419600"/>
          </a:xfrm>
          <a:prstGeom prst="rect">
            <a:avLst/>
          </a:prstGeom>
          <a:noFill/>
          <a:ln>
            <a:noFill/>
          </a:ln>
        </p:spPr>
        <p:txBody>
          <a:bodyPr spcFirstLastPara="1" wrap="square" lIns="91425" tIns="45700" rIns="91425" bIns="45700" anchor="t" anchorCtr="0">
            <a:normAutofit fontScale="25000" lnSpcReduction="20000"/>
          </a:bodyPr>
          <a:lstStyle/>
          <a:p>
            <a:pPr lvl="0">
              <a:lnSpc>
                <a:spcPct val="120000"/>
              </a:lnSpc>
              <a:spcAft>
                <a:spcPts val="600"/>
              </a:spcAft>
              <a:buSzPct val="120000"/>
            </a:pPr>
            <a:r>
              <a:rPr lang="de-DE" sz="6400" b="1" dirty="0"/>
              <a:t>Schützt Sie vor einer künftigen Ansteckung </a:t>
            </a:r>
            <a:r>
              <a:rPr lang="de-DE" sz="6400" dirty="0"/>
              <a:t>mit schweren und tödlichen Krankheiten, die durch Viren oder Bakterien verursacht werden</a:t>
            </a:r>
          </a:p>
          <a:p>
            <a:pPr lvl="0">
              <a:lnSpc>
                <a:spcPct val="120000"/>
              </a:lnSpc>
              <a:spcAft>
                <a:spcPts val="600"/>
              </a:spcAft>
              <a:buSzPct val="120000"/>
            </a:pPr>
            <a:r>
              <a:rPr lang="de-DE" sz="6400" b="1" dirty="0"/>
              <a:t>Verringert das Risiko einer Erkrankung, </a:t>
            </a:r>
            <a:r>
              <a:rPr lang="de-DE" sz="6400" dirty="0"/>
              <a:t>indem die Impfung mit den natürlichen Abwehrkräften Ihres Körpers zusammenarbeitet, um einen Schutz aufzubauen (WHO)</a:t>
            </a:r>
          </a:p>
          <a:p>
            <a:pPr lvl="0">
              <a:lnSpc>
                <a:spcPct val="120000"/>
              </a:lnSpc>
              <a:spcAft>
                <a:spcPts val="600"/>
              </a:spcAft>
              <a:buSzPct val="120000"/>
            </a:pPr>
            <a:r>
              <a:rPr lang="de-DE" sz="6400" b="1" dirty="0"/>
              <a:t>Verhindert und kontrolliert den Ausbruch von Infektionskrankheiten</a:t>
            </a:r>
            <a:r>
              <a:rPr lang="de-DE" sz="6400" dirty="0"/>
              <a:t>, z. B. des Corona-Virus</a:t>
            </a:r>
          </a:p>
          <a:p>
            <a:pPr lvl="0">
              <a:lnSpc>
                <a:spcPct val="120000"/>
              </a:lnSpc>
              <a:spcAft>
                <a:spcPts val="600"/>
              </a:spcAft>
              <a:buSzPct val="120000"/>
            </a:pPr>
            <a:r>
              <a:rPr lang="de-DE" sz="6400" b="1" dirty="0"/>
              <a:t>Verhindert mehr als 20 lebensbedrohliche Krankheiten (WHO)</a:t>
            </a:r>
          </a:p>
          <a:p>
            <a:pPr lvl="0">
              <a:lnSpc>
                <a:spcPct val="120000"/>
              </a:lnSpc>
              <a:spcAft>
                <a:spcPts val="600"/>
              </a:spcAft>
              <a:buSzPct val="120000"/>
            </a:pPr>
            <a:r>
              <a:rPr lang="de-DE" sz="6400" b="1" dirty="0"/>
              <a:t>Verhindert jedes Jahr 2 bis 3 Millionen Todesfälle (WHO) </a:t>
            </a:r>
            <a:r>
              <a:rPr lang="de-DE" sz="6400" dirty="0"/>
              <a:t>und schützt Einzelpersonen, Gemeinschaften und Bevölkerungen; einige Krankheiten wie Pocken wurden durch Impfungen weltweit ausgerottet.</a:t>
            </a:r>
          </a:p>
          <a:p>
            <a:pPr lvl="0">
              <a:lnSpc>
                <a:spcPct val="120000"/>
              </a:lnSpc>
              <a:spcAft>
                <a:spcPts val="600"/>
              </a:spcAft>
              <a:buSzPct val="120000"/>
            </a:pPr>
            <a:r>
              <a:rPr lang="de-DE" sz="6400" b="1" dirty="0"/>
              <a:t>Bei geimpften Personen ist die Wahrscheinlichkeit geringer, dass sie eine Infektionskrankheit an andere weitergeben. </a:t>
            </a:r>
            <a:r>
              <a:rPr lang="de-DE" sz="6400" dirty="0"/>
              <a:t>Menschen, die sich impfen lassen, tragen also dazu bei, diejenigen zu schützen, die sich selbst nicht impfen lassen können. (Europäische Kommission)</a:t>
            </a:r>
            <a:endParaRPr sz="6400" dirty="0"/>
          </a:p>
          <a:p>
            <a:pPr marL="457200" lvl="0" indent="-228600" algn="l" rtl="0">
              <a:lnSpc>
                <a:spcPct val="120000"/>
              </a:lnSpc>
              <a:spcBef>
                <a:spcPts val="600"/>
              </a:spcBef>
              <a:spcAft>
                <a:spcPts val="600"/>
              </a:spcAft>
              <a:buSzPct val="120000"/>
              <a:buFont typeface="Calibri"/>
              <a:buNone/>
            </a:pPr>
            <a:endParaRPr sz="8000" dirty="0">
              <a:solidFill>
                <a:schemeClr val="dk1"/>
              </a:solidFill>
            </a:endParaRPr>
          </a:p>
          <a:p>
            <a:pPr marL="76200" lvl="0" indent="0" algn="l" rtl="0">
              <a:lnSpc>
                <a:spcPct val="120000"/>
              </a:lnSpc>
              <a:spcBef>
                <a:spcPts val="600"/>
              </a:spcBef>
              <a:spcAft>
                <a:spcPts val="600"/>
              </a:spcAft>
              <a:buSzPct val="119999"/>
              <a:buNone/>
            </a:pPr>
            <a:endParaRPr dirty="0">
              <a:solidFill>
                <a:schemeClr val="dk1"/>
              </a:solidFill>
            </a:endParaRPr>
          </a:p>
          <a:p>
            <a:pPr marL="457200" lvl="0" indent="-228600" algn="l" rtl="0">
              <a:lnSpc>
                <a:spcPct val="120000"/>
              </a:lnSpc>
              <a:spcBef>
                <a:spcPts val="600"/>
              </a:spcBef>
              <a:spcAft>
                <a:spcPts val="600"/>
              </a:spcAft>
              <a:buSzPts val="2400"/>
              <a:buNone/>
            </a:pPr>
            <a:endParaRPr dirty="0">
              <a:solidFill>
                <a:schemeClr val="dk1"/>
              </a:solidFill>
            </a:endParaRPr>
          </a:p>
          <a:p>
            <a:pPr marL="457200" lvl="0" indent="-228600" algn="l" rtl="0">
              <a:lnSpc>
                <a:spcPct val="120000"/>
              </a:lnSpc>
              <a:spcBef>
                <a:spcPts val="600"/>
              </a:spcBef>
              <a:spcAft>
                <a:spcPts val="600"/>
              </a:spcAft>
              <a:buSzPts val="2400"/>
              <a:buNone/>
            </a:pPr>
            <a:endParaRPr dirty="0">
              <a:solidFill>
                <a:schemeClr val="dk1"/>
              </a:solidFill>
            </a:endParaRPr>
          </a:p>
          <a:p>
            <a:pPr marL="457200" lvl="0" indent="-228600" algn="l" rtl="0">
              <a:lnSpc>
                <a:spcPct val="120000"/>
              </a:lnSpc>
              <a:spcBef>
                <a:spcPts val="600"/>
              </a:spcBef>
              <a:spcAft>
                <a:spcPts val="600"/>
              </a:spcAft>
              <a:buSzPts val="2400"/>
              <a:buNone/>
            </a:pPr>
            <a:endParaRPr dirty="0">
              <a:solidFill>
                <a:schemeClr val="dk1"/>
              </a:solidFill>
            </a:endParaRPr>
          </a:p>
        </p:txBody>
      </p:sp>
      <p:sp>
        <p:nvSpPr>
          <p:cNvPr id="119" name="Google Shape;119;p43"/>
          <p:cNvSpPr txBox="1"/>
          <p:nvPr/>
        </p:nvSpPr>
        <p:spPr>
          <a:xfrm>
            <a:off x="834037" y="1627170"/>
            <a:ext cx="6796918" cy="418664"/>
          </a:xfrm>
          <a:prstGeom prst="rect">
            <a:avLst/>
          </a:prstGeom>
          <a:noFill/>
          <a:ln>
            <a:noFill/>
          </a:ln>
        </p:spPr>
        <p:txBody>
          <a:bodyPr spcFirstLastPara="1" wrap="square" lIns="91425" tIns="45700" rIns="91425" bIns="45700" anchor="b" anchorCtr="0">
            <a:noAutofit/>
          </a:bodyPr>
          <a:lstStyle/>
          <a:p>
            <a:pPr lvl="0">
              <a:spcBef>
                <a:spcPts val="600"/>
              </a:spcBef>
              <a:buClr>
                <a:srgbClr val="C01E24"/>
              </a:buClr>
              <a:buSzPts val="2400"/>
            </a:pPr>
            <a:r>
              <a:rPr lang="de-DE" sz="1800" b="1" dirty="0">
                <a:solidFill>
                  <a:srgbClr val="203864"/>
                </a:solidFill>
              </a:rPr>
              <a:t>Warum ist es wichtig, dass ich geimpft werde?</a:t>
            </a:r>
            <a:endParaRPr sz="1800" b="0" u="none" strike="noStrike" cap="none" dirty="0">
              <a:solidFill>
                <a:srgbClr val="203864"/>
              </a:solidFill>
              <a:latin typeface="Arial"/>
              <a:ea typeface="Arial"/>
              <a:cs typeface="Arial"/>
              <a:sym typeface="Arial"/>
            </a:endParaRPr>
          </a:p>
        </p:txBody>
      </p:sp>
      <p:pic>
        <p:nvPicPr>
          <p:cNvPr id="120" name="Google Shape;120;p43"/>
          <p:cNvPicPr preferRelativeResize="0"/>
          <p:nvPr/>
        </p:nvPicPr>
        <p:blipFill rotWithShape="1">
          <a:blip r:embed="rId3">
            <a:alphaModFix/>
          </a:blip>
          <a:srcRect/>
          <a:stretch/>
        </p:blipFill>
        <p:spPr>
          <a:xfrm>
            <a:off x="8979402" y="2136278"/>
            <a:ext cx="3129502" cy="2324466"/>
          </a:xfrm>
          <a:prstGeom prst="rect">
            <a:avLst/>
          </a:prstGeom>
          <a:noFill/>
          <a:ln>
            <a:noFill/>
          </a:ln>
        </p:spPr>
      </p:pic>
      <p:sp>
        <p:nvSpPr>
          <p:cNvPr id="121" name="Google Shape;121;p43"/>
          <p:cNvSpPr/>
          <p:nvPr/>
        </p:nvSpPr>
        <p:spPr>
          <a:xfrm>
            <a:off x="9424437" y="6417399"/>
            <a:ext cx="2446050"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u="sng" dirty="0" err="1">
                <a:solidFill>
                  <a:schemeClr val="dk1"/>
                </a:solidFill>
                <a:latin typeface="Calibri"/>
                <a:ea typeface="Calibri"/>
                <a:cs typeface="Calibri"/>
                <a:sym typeface="Calibri"/>
                <a:hlinkClick r:id="rId4"/>
              </a:rPr>
              <a:t>Quell</a:t>
            </a:r>
            <a:r>
              <a:rPr lang="en-US" sz="1200" b="0" i="0" u="sng" strike="noStrike" cap="none" dirty="0" err="1">
                <a:solidFill>
                  <a:schemeClr val="dk1"/>
                </a:solidFill>
                <a:latin typeface="Calibri"/>
                <a:ea typeface="Calibri"/>
                <a:cs typeface="Calibri"/>
                <a:sym typeface="Calibri"/>
                <a:hlinkClick r:id="rId4"/>
              </a:rPr>
              <a:t>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5"/>
              </a:rPr>
              <a:t>Pexels</a:t>
            </a:r>
            <a:r>
              <a:rPr lang="en-US" sz="1200" b="0" i="0" u="sng" strike="noStrike" cap="none" dirty="0">
                <a:solidFill>
                  <a:schemeClr val="dk1"/>
                </a:solidFill>
                <a:latin typeface="Calibri"/>
                <a:ea typeface="Calibri"/>
                <a:cs typeface="Calibri"/>
                <a:sym typeface="Calibri"/>
                <a:hlinkClick r:id="rId5"/>
              </a:rPr>
              <a:t> </a:t>
            </a:r>
            <a:r>
              <a:rPr lang="en-US" sz="1200" u="sng" dirty="0" err="1">
                <a:solidFill>
                  <a:schemeClr val="dk1"/>
                </a:solidFill>
                <a:latin typeface="Calibri"/>
                <a:ea typeface="Calibri"/>
                <a:cs typeface="Calibri"/>
                <a:sym typeface="Calibri"/>
                <a:hlinkClick r:id="rId5"/>
              </a:rPr>
              <a:t>Lizenz</a:t>
            </a:r>
            <a:endParaRPr sz="12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endParaRPr>
          </a:p>
        </p:txBody>
      </p:sp>
      <p:pic>
        <p:nvPicPr>
          <p:cNvPr id="123" name="Google Shape;123;p43"/>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2" name="Titel 1"/>
          <p:cNvSpPr>
            <a:spLocks noGrp="1"/>
          </p:cNvSpPr>
          <p:nvPr>
            <p:ph type="title"/>
          </p:nvPr>
        </p:nvSpPr>
        <p:spPr/>
        <p:txBody>
          <a:bodyPr/>
          <a:lstStyle/>
          <a:p>
            <a:endParaRPr lang="de-DE"/>
          </a:p>
        </p:txBody>
      </p:sp>
      <p:sp>
        <p:nvSpPr>
          <p:cNvPr id="10" name="Google Shape;171;p8">
            <a:extLst>
              <a:ext uri="{FF2B5EF4-FFF2-40B4-BE49-F238E27FC236}">
                <a16:creationId xmlns:a16="http://schemas.microsoft.com/office/drawing/2014/main" id="{CF204051-D536-499D-BAE1-14CF34CB1695}"/>
              </a:ext>
            </a:extLst>
          </p:cNvPr>
          <p:cNvSpPr/>
          <p:nvPr/>
        </p:nvSpPr>
        <p:spPr>
          <a:xfrm>
            <a:off x="9667875" y="0"/>
            <a:ext cx="2524125"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lvl="0" algn="r">
              <a:lnSpc>
                <a:spcPct val="90000"/>
              </a:lnSpc>
              <a:buSzPts val="1800"/>
            </a:pPr>
            <a:r>
              <a:rPr lang="de-DE" sz="1800" b="0" i="0" u="none" strike="noStrike" cap="none" dirty="0">
                <a:solidFill>
                  <a:schemeClr val="lt1"/>
                </a:solidFill>
                <a:latin typeface="Calibri"/>
                <a:ea typeface="Calibri"/>
                <a:cs typeface="Calibri"/>
                <a:sym typeface="Calibri"/>
              </a:rPr>
              <a:t>2.4 </a:t>
            </a:r>
            <a:r>
              <a:rPr lang="de-DE" sz="1800" dirty="0">
                <a:solidFill>
                  <a:schemeClr val="lt1"/>
                </a:solidFill>
                <a:latin typeface="Calibri"/>
                <a:ea typeface="Calibri"/>
                <a:cs typeface="Calibri"/>
                <a:sym typeface="Calibri"/>
              </a:rPr>
              <a:t>Strategien zur Prävention</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867238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pSp>
        <p:nvGrpSpPr>
          <p:cNvPr id="138" name="Google Shape;138;p4"/>
          <p:cNvGrpSpPr/>
          <p:nvPr/>
        </p:nvGrpSpPr>
        <p:grpSpPr>
          <a:xfrm>
            <a:off x="281687" y="2914650"/>
            <a:ext cx="9430893" cy="1889781"/>
            <a:chOff x="199712" y="1198537"/>
            <a:chExt cx="7642622" cy="1552964"/>
          </a:xfrm>
        </p:grpSpPr>
        <p:sp>
          <p:nvSpPr>
            <p:cNvPr id="139" name="Google Shape;139;p4"/>
            <p:cNvSpPr/>
            <p:nvPr/>
          </p:nvSpPr>
          <p:spPr>
            <a:xfrm>
              <a:off x="199712" y="1198537"/>
              <a:ext cx="1546028" cy="1552964"/>
            </a:xfrm>
            <a:prstGeom prst="ellipse">
              <a:avLst/>
            </a:prstGeom>
            <a:solidFill>
              <a:srgbClr val="CCD3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4"/>
            <p:cNvSpPr/>
            <p:nvPr/>
          </p:nvSpPr>
          <p:spPr>
            <a:xfrm>
              <a:off x="503986" y="1510072"/>
              <a:ext cx="937480" cy="929895"/>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4"/>
            <p:cNvSpPr/>
            <p:nvPr/>
          </p:nvSpPr>
          <p:spPr>
            <a:xfrm>
              <a:off x="1785477" y="1489781"/>
              <a:ext cx="2128788" cy="90312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4"/>
            <p:cNvSpPr/>
            <p:nvPr/>
          </p:nvSpPr>
          <p:spPr>
            <a:xfrm>
              <a:off x="5713546" y="1524695"/>
              <a:ext cx="2128788" cy="90312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7" name="Google Shape;147;p4"/>
          <p:cNvSpPr txBox="1">
            <a:spLocks noGrp="1"/>
          </p:cNvSpPr>
          <p:nvPr>
            <p:ph type="title"/>
          </p:nvPr>
        </p:nvSpPr>
        <p:spPr>
          <a:xfrm>
            <a:off x="570032" y="1352412"/>
            <a:ext cx="10515600" cy="61834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C01E24"/>
              </a:buClr>
              <a:buSzPts val="2200"/>
              <a:buFont typeface="Calibri"/>
              <a:buNone/>
            </a:pPr>
            <a:r>
              <a:rPr lang="en-US" sz="2200" b="1" dirty="0" err="1"/>
              <a:t>Ziele</a:t>
            </a:r>
            <a:endParaRPr dirty="0"/>
          </a:p>
        </p:txBody>
      </p:sp>
      <p:sp>
        <p:nvSpPr>
          <p:cNvPr id="148" name="Google Shape;148;p4"/>
          <p:cNvSpPr/>
          <p:nvPr/>
        </p:nvSpPr>
        <p:spPr>
          <a:xfrm>
            <a:off x="36957" y="348995"/>
            <a:ext cx="489461" cy="615675"/>
          </a:xfrm>
          <a:prstGeom prst="rect">
            <a:avLst/>
          </a:prstGeom>
          <a:solidFill>
            <a:srgbClr val="C01E2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9" name="Google Shape;149;p4"/>
          <p:cNvSpPr txBox="1"/>
          <p:nvPr/>
        </p:nvSpPr>
        <p:spPr>
          <a:xfrm>
            <a:off x="526419" y="348996"/>
            <a:ext cx="9911360" cy="613530"/>
          </a:xfrm>
          <a:prstGeom prst="rect">
            <a:avLst/>
          </a:prstGeom>
          <a:solidFill>
            <a:srgbClr val="203864"/>
          </a:solidFill>
          <a:ln>
            <a:noFill/>
          </a:ln>
        </p:spPr>
        <p:txBody>
          <a:bodyPr spcFirstLastPara="1" wrap="square" lIns="91425" tIns="45700" rIns="91425" bIns="45700" anchor="ctr" anchorCtr="0">
            <a:normAutofit fontScale="92500"/>
          </a:bodyPr>
          <a:lstStyle/>
          <a:p>
            <a:pPr lvl="0">
              <a:lnSpc>
                <a:spcPct val="90000"/>
              </a:lnSpc>
              <a:buClr>
                <a:schemeClr val="lt1"/>
              </a:buClr>
              <a:buSzPts val="2200"/>
            </a:pPr>
            <a:r>
              <a:rPr lang="de-DE" sz="2200" b="1" dirty="0">
                <a:solidFill>
                  <a:schemeClr val="lt1"/>
                </a:solidFill>
                <a:latin typeface="Calibri"/>
                <a:ea typeface="Calibri"/>
                <a:cs typeface="Calibri"/>
                <a:sym typeface="Calibri"/>
              </a:rPr>
              <a:t>Was sind die wichtigsten gesundheitlichen Probleme bei der Ankunft in einem neuen Land?</a:t>
            </a:r>
            <a:endParaRPr sz="1400" b="0" i="0" u="none" strike="noStrike" cap="none" dirty="0">
              <a:solidFill>
                <a:srgbClr val="000000"/>
              </a:solidFill>
              <a:latin typeface="Arial"/>
              <a:ea typeface="Arial"/>
              <a:cs typeface="Arial"/>
              <a:sym typeface="Arial"/>
            </a:endParaRPr>
          </a:p>
        </p:txBody>
      </p:sp>
      <p:sp>
        <p:nvSpPr>
          <p:cNvPr id="150" name="Google Shape;150;p4"/>
          <p:cNvSpPr/>
          <p:nvPr/>
        </p:nvSpPr>
        <p:spPr>
          <a:xfrm>
            <a:off x="117332" y="438863"/>
            <a:ext cx="4092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alibri"/>
                <a:ea typeface="Calibri"/>
                <a:cs typeface="Calibri"/>
                <a:sym typeface="Calibri"/>
              </a:rPr>
              <a:t>2</a:t>
            </a:r>
            <a:r>
              <a:rPr lang="en-US" sz="2200" b="1" i="0" u="none" strike="noStrike" cap="none">
                <a:solidFill>
                  <a:schemeClr val="lt1"/>
                </a:solidFill>
                <a:latin typeface="Gill Sans"/>
                <a:ea typeface="Gill Sans"/>
                <a:cs typeface="Gill Sans"/>
                <a:sym typeface="Gill Sans"/>
              </a:rPr>
              <a:t> </a:t>
            </a:r>
            <a:endParaRPr sz="2200" b="1" i="0" u="none" strike="noStrike" cap="none">
              <a:solidFill>
                <a:schemeClr val="lt1"/>
              </a:solidFill>
              <a:latin typeface="Gill Sans"/>
              <a:ea typeface="Gill Sans"/>
              <a:cs typeface="Gill Sans"/>
              <a:sym typeface="Gill Sans"/>
            </a:endParaRPr>
          </a:p>
        </p:txBody>
      </p:sp>
      <p:pic>
        <p:nvPicPr>
          <p:cNvPr id="151" name="Google Shape;151;p4" descr="Στόχος με συμπαγές γέμισμα"/>
          <p:cNvPicPr preferRelativeResize="0"/>
          <p:nvPr/>
        </p:nvPicPr>
        <p:blipFill rotWithShape="1">
          <a:blip r:embed="rId4">
            <a:alphaModFix/>
          </a:blip>
          <a:srcRect/>
          <a:stretch/>
        </p:blipFill>
        <p:spPr>
          <a:xfrm>
            <a:off x="8998257" y="2480511"/>
            <a:ext cx="3326302" cy="3234490"/>
          </a:xfrm>
          <a:prstGeom prst="rect">
            <a:avLst/>
          </a:prstGeom>
          <a:noFill/>
          <a:ln>
            <a:noFill/>
          </a:ln>
        </p:spPr>
      </p:pic>
      <p:sp>
        <p:nvSpPr>
          <p:cNvPr id="18" name="TextBox 17">
            <a:extLst>
              <a:ext uri="{FF2B5EF4-FFF2-40B4-BE49-F238E27FC236}">
                <a16:creationId xmlns:a16="http://schemas.microsoft.com/office/drawing/2014/main" id="{3AE4C40A-5197-438A-A6E1-420A0922F67A}"/>
              </a:ext>
            </a:extLst>
          </p:cNvPr>
          <p:cNvSpPr txBox="1"/>
          <p:nvPr/>
        </p:nvSpPr>
        <p:spPr>
          <a:xfrm>
            <a:off x="2238500" y="2360644"/>
            <a:ext cx="6924550" cy="3293209"/>
          </a:xfrm>
          <a:prstGeom prst="rect">
            <a:avLst/>
          </a:prstGeom>
          <a:noFill/>
        </p:spPr>
        <p:txBody>
          <a:bodyPr wrap="square">
            <a:spAutoFit/>
          </a:bodyPr>
          <a:lstStyle/>
          <a:p>
            <a:pPr marL="180000" lvl="0" indent="-180000">
              <a:spcAft>
                <a:spcPts val="300"/>
              </a:spcAft>
              <a:buClr>
                <a:schemeClr val="bg1"/>
              </a:buClr>
              <a:buSzPct val="100000"/>
              <a:buFont typeface="Wingdings" panose="05000000000000000000" pitchFamily="2" charset="2"/>
              <a:buChar char="ü"/>
            </a:pPr>
            <a:r>
              <a:rPr lang="de-DE" sz="1800" dirty="0">
                <a:solidFill>
                  <a:schemeClr val="lt1"/>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Verständnis für die verschiedenen Gesundheitsrisiken von Migrant*innen in allen Phasen ihrer Reise</a:t>
            </a:r>
          </a:p>
          <a:p>
            <a:pPr marL="180000" lvl="0" indent="-180000">
              <a:spcAft>
                <a:spcPts val="300"/>
              </a:spcAft>
              <a:buClr>
                <a:schemeClr val="bg1"/>
              </a:buClr>
              <a:buSzPct val="100000"/>
              <a:buFont typeface="Wingdings" panose="05000000000000000000" pitchFamily="2" charset="2"/>
              <a:buChar char="ü"/>
            </a:pPr>
            <a:r>
              <a:rPr lang="de-DE" sz="1800" dirty="0">
                <a:solidFill>
                  <a:schemeClr val="lt1"/>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Verständnis für die kulturellen Unterschiede zwischen Herkunfts- und Aufnahmeland, die die Erzählungen über die Gesundheit beeinflussen </a:t>
            </a:r>
          </a:p>
          <a:p>
            <a:pPr marL="180000" lvl="0" indent="-180000">
              <a:spcAft>
                <a:spcPts val="300"/>
              </a:spcAft>
              <a:buClr>
                <a:schemeClr val="bg1"/>
              </a:buClr>
              <a:buSzPct val="100000"/>
              <a:buFont typeface="Wingdings" panose="05000000000000000000" pitchFamily="2" charset="2"/>
              <a:buChar char="ü"/>
            </a:pPr>
            <a:r>
              <a:rPr lang="de-DE" sz="1800" dirty="0">
                <a:solidFill>
                  <a:schemeClr val="lt1"/>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Nutzung von Online-Tools, die das Verständnis für Gesundheitsthemen und länderspezifische gesundheitliche Umstände erleichtern können</a:t>
            </a:r>
          </a:p>
          <a:p>
            <a:pPr marL="180000" lvl="0" indent="-180000">
              <a:spcAft>
                <a:spcPts val="300"/>
              </a:spcAft>
              <a:buClr>
                <a:schemeClr val="bg1"/>
              </a:buClr>
              <a:buSzPct val="100000"/>
              <a:buFont typeface="Wingdings" panose="05000000000000000000" pitchFamily="2" charset="2"/>
              <a:buChar char="ü"/>
            </a:pPr>
            <a:r>
              <a:rPr lang="de-DE" sz="1800" dirty="0">
                <a:solidFill>
                  <a:schemeClr val="lt1"/>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Verständnis der wichtigsten gesundheitsfördernden Verhaltensweisen und Lernen, wie man zuverlässige und relevante Online-Quellen findet</a:t>
            </a:r>
          </a:p>
          <a:p>
            <a:pPr marL="180000" lvl="0" indent="-180000">
              <a:spcAft>
                <a:spcPts val="300"/>
              </a:spcAft>
              <a:buClr>
                <a:schemeClr val="bg1"/>
              </a:buClr>
              <a:buSzPct val="100000"/>
              <a:buFont typeface="Wingdings" panose="05000000000000000000" pitchFamily="2" charset="2"/>
              <a:buChar char="ü"/>
            </a:pPr>
            <a:r>
              <a:rPr lang="de-DE" sz="1800" dirty="0">
                <a:solidFill>
                  <a:schemeClr val="lt1"/>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Erlernen gesundheitsrelevanter länderspezifischer Terminologie und Erkunden nützlicher Online-Tools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57"/>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br>
              <a:rPr lang="en-US" b="1" dirty="0">
                <a:solidFill>
                  <a:srgbClr val="002060"/>
                </a:solidFill>
                <a:latin typeface="Arial"/>
                <a:ea typeface="Arial"/>
                <a:cs typeface="Arial"/>
                <a:sym typeface="Arial"/>
              </a:rPr>
            </a:br>
            <a:r>
              <a:rPr lang="en-US" sz="2800" dirty="0" err="1"/>
              <a:t>Impfung</a:t>
            </a:r>
            <a:endParaRPr sz="2800" dirty="0"/>
          </a:p>
        </p:txBody>
      </p:sp>
      <p:sp>
        <p:nvSpPr>
          <p:cNvPr id="129" name="Google Shape;129;p57"/>
          <p:cNvSpPr txBox="1">
            <a:spLocks noGrp="1"/>
          </p:cNvSpPr>
          <p:nvPr>
            <p:ph type="body" idx="3"/>
          </p:nvPr>
        </p:nvSpPr>
        <p:spPr>
          <a:xfrm>
            <a:off x="930013" y="1828445"/>
            <a:ext cx="5183188" cy="596866"/>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600"/>
              </a:spcBef>
              <a:spcAft>
                <a:spcPts val="0"/>
              </a:spcAft>
              <a:buSzPts val="2400"/>
              <a:buNone/>
            </a:pPr>
            <a:r>
              <a:rPr lang="en-US" sz="1800" i="1" dirty="0">
                <a:solidFill>
                  <a:srgbClr val="203864"/>
                </a:solidFill>
                <a:latin typeface="Arial"/>
                <a:ea typeface="Arial"/>
                <a:cs typeface="Arial"/>
                <a:sym typeface="Arial"/>
              </a:rPr>
              <a:t>Sind </a:t>
            </a:r>
            <a:r>
              <a:rPr lang="en-US" sz="1800" i="1" dirty="0" err="1">
                <a:solidFill>
                  <a:srgbClr val="203864"/>
                </a:solidFill>
                <a:latin typeface="Arial"/>
                <a:ea typeface="Arial"/>
                <a:cs typeface="Arial"/>
                <a:sym typeface="Arial"/>
              </a:rPr>
              <a:t>Impfstoffe</a:t>
            </a:r>
            <a:r>
              <a:rPr lang="en-US" sz="1800" i="1" dirty="0">
                <a:solidFill>
                  <a:srgbClr val="203864"/>
                </a:solidFill>
                <a:latin typeface="Arial"/>
                <a:ea typeface="Arial"/>
                <a:cs typeface="Arial"/>
                <a:sym typeface="Arial"/>
              </a:rPr>
              <a:t> </a:t>
            </a:r>
            <a:r>
              <a:rPr lang="en-US" sz="1800" i="1" dirty="0" err="1">
                <a:solidFill>
                  <a:srgbClr val="203864"/>
                </a:solidFill>
                <a:latin typeface="Arial"/>
                <a:ea typeface="Arial"/>
                <a:cs typeface="Arial"/>
                <a:sym typeface="Arial"/>
              </a:rPr>
              <a:t>sicher</a:t>
            </a:r>
            <a:r>
              <a:rPr lang="en-US" sz="1800" i="1" dirty="0">
                <a:solidFill>
                  <a:srgbClr val="203864"/>
                </a:solidFill>
                <a:latin typeface="Arial"/>
                <a:ea typeface="Arial"/>
                <a:cs typeface="Arial"/>
                <a:sym typeface="Arial"/>
              </a:rPr>
              <a:t>?</a:t>
            </a:r>
            <a:endParaRPr sz="1800" i="1" dirty="0">
              <a:solidFill>
                <a:srgbClr val="203864"/>
              </a:solidFill>
              <a:latin typeface="Arial"/>
              <a:ea typeface="Arial"/>
              <a:cs typeface="Arial"/>
              <a:sym typeface="Arial"/>
            </a:endParaRPr>
          </a:p>
        </p:txBody>
      </p:sp>
      <p:sp>
        <p:nvSpPr>
          <p:cNvPr id="130" name="Google Shape;130;p57"/>
          <p:cNvSpPr txBox="1">
            <a:spLocks noGrp="1"/>
          </p:cNvSpPr>
          <p:nvPr>
            <p:ph type="body" idx="4"/>
          </p:nvPr>
        </p:nvSpPr>
        <p:spPr>
          <a:xfrm>
            <a:off x="838200" y="2483818"/>
            <a:ext cx="5183188" cy="2771318"/>
          </a:xfrm>
          <a:prstGeom prst="rect">
            <a:avLst/>
          </a:prstGeom>
          <a:noFill/>
          <a:ln>
            <a:noFill/>
          </a:ln>
        </p:spPr>
        <p:txBody>
          <a:bodyPr spcFirstLastPara="1" wrap="square" lIns="91425" tIns="45700" rIns="91425" bIns="45700" anchor="t" anchorCtr="0">
            <a:normAutofit fontScale="92500" lnSpcReduction="10000"/>
          </a:bodyPr>
          <a:lstStyle/>
          <a:p>
            <a:pPr lvl="0"/>
            <a:r>
              <a:rPr lang="de-DE" sz="2000" dirty="0"/>
              <a:t>Alle Länder verfügen über ein </a:t>
            </a:r>
            <a:r>
              <a:rPr lang="de-DE" sz="2000" b="1" dirty="0"/>
              <a:t>nationales Immunisierungsprogramm zum Schutz der Bevölkerung</a:t>
            </a:r>
            <a:r>
              <a:rPr lang="de-DE" sz="2000" dirty="0"/>
              <a:t> durch Impfung vor vermeidbaren Krankheiten (UNICEF)</a:t>
            </a:r>
          </a:p>
          <a:p>
            <a:pPr lvl="0"/>
            <a:r>
              <a:rPr lang="de-DE" sz="2000" dirty="0"/>
              <a:t>Alle in den nationalen Impfprogrammen verwendeten </a:t>
            </a:r>
            <a:r>
              <a:rPr lang="de-DE" sz="2000" b="1" dirty="0"/>
              <a:t>Impfstoffe sind sicher und wirksam</a:t>
            </a:r>
            <a:r>
              <a:rPr lang="de-DE" sz="2000" dirty="0"/>
              <a:t> (WHO)</a:t>
            </a:r>
          </a:p>
          <a:p>
            <a:pPr lvl="0"/>
            <a:r>
              <a:rPr lang="de-DE" sz="2000" dirty="0"/>
              <a:t>Die meisten </a:t>
            </a:r>
            <a:r>
              <a:rPr lang="de-DE" sz="2000" b="1" dirty="0"/>
              <a:t>Nebenwirkungen sind geringfügig </a:t>
            </a:r>
            <a:r>
              <a:rPr lang="de-DE" sz="2000" dirty="0"/>
              <a:t>und von kurzer Dauer</a:t>
            </a:r>
          </a:p>
        </p:txBody>
      </p:sp>
      <p:sp>
        <p:nvSpPr>
          <p:cNvPr id="131" name="Google Shape;131;p57"/>
          <p:cNvSpPr/>
          <p:nvPr/>
        </p:nvSpPr>
        <p:spPr>
          <a:xfrm>
            <a:off x="9405514" y="6417429"/>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u="sng" dirty="0" err="1">
                <a:solidFill>
                  <a:schemeClr val="dk1"/>
                </a:solidFill>
                <a:latin typeface="Calibri"/>
                <a:ea typeface="Calibri"/>
                <a:cs typeface="Calibri"/>
                <a:sym typeface="Calibri"/>
                <a:hlinkClick r:id="rId3"/>
              </a:rPr>
              <a:t>Quell</a:t>
            </a:r>
            <a:r>
              <a:rPr lang="en-US" sz="1200" b="0" i="0" u="sng" strike="noStrike" cap="none" dirty="0" err="1">
                <a:solidFill>
                  <a:schemeClr val="dk1"/>
                </a:solidFill>
                <a:latin typeface="Calibri"/>
                <a:ea typeface="Calibri"/>
                <a:cs typeface="Calibri"/>
                <a:sym typeface="Calibri"/>
                <a:hlinkClick r:id="rId3"/>
              </a:rPr>
              <a:t>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4"/>
              </a:rPr>
              <a:t>Pixabay</a:t>
            </a:r>
            <a:r>
              <a:rPr lang="en-US" sz="1200" b="0" i="0" u="sng" strike="noStrike" cap="none" dirty="0">
                <a:solidFill>
                  <a:schemeClr val="dk1"/>
                </a:solidFill>
                <a:latin typeface="Calibri"/>
                <a:ea typeface="Calibri"/>
                <a:cs typeface="Calibri"/>
                <a:sym typeface="Calibri"/>
                <a:hlinkClick r:id="rId4"/>
              </a:rPr>
              <a:t> </a:t>
            </a:r>
            <a:r>
              <a:rPr lang="en-US" sz="1200" u="sng" dirty="0" err="1">
                <a:solidFill>
                  <a:schemeClr val="dk1"/>
                </a:solidFill>
                <a:latin typeface="Calibri"/>
                <a:ea typeface="Calibri"/>
                <a:cs typeface="Calibri"/>
                <a:sym typeface="Calibri"/>
                <a:hlinkClick r:id="rId4"/>
              </a:rPr>
              <a:t>Lizenz</a:t>
            </a:r>
            <a:endParaRPr sz="1200" b="0" i="0" u="none" strike="noStrike" cap="none" dirty="0">
              <a:solidFill>
                <a:schemeClr val="dk1"/>
              </a:solidFill>
              <a:latin typeface="Calibri"/>
              <a:ea typeface="Calibri"/>
              <a:cs typeface="Calibri"/>
              <a:sym typeface="Calibri"/>
            </a:endParaRPr>
          </a:p>
        </p:txBody>
      </p:sp>
      <p:pic>
        <p:nvPicPr>
          <p:cNvPr id="132" name="Google Shape;132;p57" descr="Map&#10;&#10;Description automatically generated"/>
          <p:cNvPicPr preferRelativeResize="0"/>
          <p:nvPr/>
        </p:nvPicPr>
        <p:blipFill rotWithShape="1">
          <a:blip r:embed="rId5">
            <a:alphaModFix/>
          </a:blip>
          <a:srcRect/>
          <a:stretch/>
        </p:blipFill>
        <p:spPr>
          <a:xfrm>
            <a:off x="6647551" y="2483818"/>
            <a:ext cx="5273615" cy="3136969"/>
          </a:xfrm>
          <a:prstGeom prst="rect">
            <a:avLst/>
          </a:prstGeom>
          <a:noFill/>
          <a:ln>
            <a:noFill/>
          </a:ln>
        </p:spPr>
      </p:pic>
      <p:pic>
        <p:nvPicPr>
          <p:cNvPr id="134" name="Google Shape;134;p57"/>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10" name="Google Shape;171;p8">
            <a:extLst>
              <a:ext uri="{FF2B5EF4-FFF2-40B4-BE49-F238E27FC236}">
                <a16:creationId xmlns:a16="http://schemas.microsoft.com/office/drawing/2014/main" id="{CF204051-D536-499D-BAE1-14CF34CB1695}"/>
              </a:ext>
            </a:extLst>
          </p:cNvPr>
          <p:cNvSpPr/>
          <p:nvPr/>
        </p:nvSpPr>
        <p:spPr>
          <a:xfrm>
            <a:off x="9667874" y="-7472"/>
            <a:ext cx="2524125"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lvl="0" algn="r">
              <a:lnSpc>
                <a:spcPct val="90000"/>
              </a:lnSpc>
              <a:buSzPts val="1800"/>
            </a:pPr>
            <a:r>
              <a:rPr lang="de-DE" sz="1800" b="0" i="0" u="none" strike="noStrike" cap="none" dirty="0">
                <a:solidFill>
                  <a:schemeClr val="lt1"/>
                </a:solidFill>
                <a:latin typeface="Calibri"/>
                <a:ea typeface="Calibri"/>
                <a:cs typeface="Calibri"/>
                <a:sym typeface="Calibri"/>
              </a:rPr>
              <a:t>2.4 </a:t>
            </a:r>
            <a:r>
              <a:rPr lang="de-DE" sz="1800" dirty="0">
                <a:solidFill>
                  <a:schemeClr val="lt1"/>
                </a:solidFill>
                <a:latin typeface="Calibri"/>
                <a:ea typeface="Calibri"/>
                <a:cs typeface="Calibri"/>
                <a:sym typeface="Calibri"/>
              </a:rPr>
              <a:t>Strategien zur Prävention</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20154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45"/>
          <p:cNvSpPr txBox="1">
            <a:spLocks noGrp="1"/>
          </p:cNvSpPr>
          <p:nvPr>
            <p:ph type="title"/>
          </p:nvPr>
        </p:nvSpPr>
        <p:spPr>
          <a:xfrm>
            <a:off x="839788" y="586740"/>
            <a:ext cx="10515600" cy="1557237"/>
          </a:xfrm>
          <a:prstGeom prst="rect">
            <a:avLst/>
          </a:prstGeom>
          <a:noFill/>
          <a:ln>
            <a:noFill/>
          </a:ln>
        </p:spPr>
        <p:txBody>
          <a:bodyPr spcFirstLastPara="1" wrap="square" lIns="91425" tIns="45700" rIns="91425" bIns="45700" anchor="ctr" anchorCtr="0">
            <a:normAutofit/>
          </a:bodyPr>
          <a:lstStyle/>
          <a:p>
            <a:pPr lvl="0"/>
            <a:r>
              <a:rPr lang="en-US" sz="2800" dirty="0" err="1"/>
              <a:t>Durch</a:t>
            </a:r>
            <a:r>
              <a:rPr lang="en-US" sz="2800" dirty="0"/>
              <a:t> </a:t>
            </a:r>
            <a:r>
              <a:rPr lang="en-US" sz="2800" dirty="0" err="1"/>
              <a:t>Impfung</a:t>
            </a:r>
            <a:r>
              <a:rPr lang="en-US" sz="2800" dirty="0"/>
              <a:t> </a:t>
            </a:r>
            <a:r>
              <a:rPr lang="en-US" sz="2800" dirty="0" err="1"/>
              <a:t>vermeidbare</a:t>
            </a:r>
            <a:r>
              <a:rPr lang="en-US" sz="2800" dirty="0"/>
              <a:t> </a:t>
            </a:r>
            <a:r>
              <a:rPr lang="en-US" sz="2800" dirty="0" err="1"/>
              <a:t>Krankheiten</a:t>
            </a:r>
            <a:endParaRPr sz="2800" dirty="0"/>
          </a:p>
        </p:txBody>
      </p:sp>
      <p:sp>
        <p:nvSpPr>
          <p:cNvPr id="140" name="Google Shape;140;p45"/>
          <p:cNvSpPr txBox="1">
            <a:spLocks noGrp="1"/>
          </p:cNvSpPr>
          <p:nvPr>
            <p:ph type="body" idx="2"/>
          </p:nvPr>
        </p:nvSpPr>
        <p:spPr>
          <a:xfrm>
            <a:off x="823650" y="2373312"/>
            <a:ext cx="5802233" cy="3832415"/>
          </a:xfrm>
          <a:prstGeom prst="rect">
            <a:avLst/>
          </a:prstGeom>
          <a:noFill/>
          <a:ln>
            <a:noFill/>
          </a:ln>
        </p:spPr>
        <p:txBody>
          <a:bodyPr spcFirstLastPara="1" wrap="square" lIns="91425" tIns="45700" rIns="91425" bIns="45700" numCol="2" anchor="t" anchorCtr="0">
            <a:noAutofit/>
          </a:bodyPr>
          <a:lstStyle/>
          <a:p>
            <a:pPr lvl="0"/>
            <a:r>
              <a:rPr lang="en-US" sz="2200" dirty="0" err="1"/>
              <a:t>Tuberkel-Bazillus</a:t>
            </a:r>
            <a:endParaRPr lang="en-US" sz="2200" dirty="0"/>
          </a:p>
          <a:p>
            <a:pPr lvl="0"/>
            <a:r>
              <a:rPr lang="en-US" sz="2200" dirty="0"/>
              <a:t>Poliovirus </a:t>
            </a:r>
          </a:p>
          <a:p>
            <a:pPr lvl="0"/>
            <a:r>
              <a:rPr lang="en-US" sz="2200" dirty="0" err="1"/>
              <a:t>Diphtherie</a:t>
            </a:r>
            <a:endParaRPr lang="en-US" sz="2200" dirty="0"/>
          </a:p>
          <a:p>
            <a:pPr lvl="0"/>
            <a:r>
              <a:rPr lang="en-US" sz="2200" dirty="0" err="1"/>
              <a:t>Wundstarrkrampf</a:t>
            </a:r>
            <a:endParaRPr lang="en-US" sz="2200" dirty="0"/>
          </a:p>
          <a:p>
            <a:pPr lvl="0"/>
            <a:r>
              <a:rPr lang="en-US" sz="2200" dirty="0" err="1"/>
              <a:t>Keuchhusten</a:t>
            </a:r>
            <a:endParaRPr lang="en-US" sz="2200" dirty="0"/>
          </a:p>
          <a:p>
            <a:pPr lvl="0"/>
            <a:r>
              <a:rPr lang="en-US" sz="2200" dirty="0" err="1"/>
              <a:t>Masern</a:t>
            </a:r>
            <a:endParaRPr lang="en-US" sz="2200" dirty="0"/>
          </a:p>
          <a:p>
            <a:pPr lvl="0"/>
            <a:r>
              <a:rPr lang="en-US" sz="2200" dirty="0"/>
              <a:t>Hepatitis A/B</a:t>
            </a:r>
          </a:p>
          <a:p>
            <a:pPr lvl="0"/>
            <a:r>
              <a:rPr lang="en-US" sz="2200" dirty="0"/>
              <a:t>Rotavirus</a:t>
            </a:r>
          </a:p>
          <a:p>
            <a:pPr lvl="0"/>
            <a:r>
              <a:rPr lang="en-US" sz="2200" dirty="0" err="1"/>
              <a:t>Gelbfieber</a:t>
            </a:r>
            <a:r>
              <a:rPr lang="en-US" sz="2200" dirty="0"/>
              <a:t>-Virus</a:t>
            </a:r>
          </a:p>
          <a:p>
            <a:pPr lvl="0"/>
            <a:r>
              <a:rPr lang="en-US" sz="2200" dirty="0"/>
              <a:t>HPV</a:t>
            </a:r>
            <a:endParaRPr dirty="0"/>
          </a:p>
          <a:p>
            <a:pPr marL="457200" lvl="0" indent="-381000" algn="l" rtl="0">
              <a:lnSpc>
                <a:spcPct val="100000"/>
              </a:lnSpc>
              <a:spcBef>
                <a:spcPts val="600"/>
              </a:spcBef>
              <a:spcAft>
                <a:spcPts val="0"/>
              </a:spcAft>
              <a:buSzPts val="2400"/>
              <a:buChar char="▪"/>
            </a:pPr>
            <a:r>
              <a:rPr lang="en-US" sz="2200" dirty="0">
                <a:solidFill>
                  <a:schemeClr val="dk1"/>
                </a:solidFill>
              </a:rPr>
              <a:t>COVID-19</a:t>
            </a:r>
            <a:endParaRPr dirty="0"/>
          </a:p>
          <a:p>
            <a:pPr marL="457200" lvl="0" indent="-381000" algn="l" rtl="0">
              <a:lnSpc>
                <a:spcPct val="100000"/>
              </a:lnSpc>
              <a:spcBef>
                <a:spcPts val="600"/>
              </a:spcBef>
              <a:spcAft>
                <a:spcPts val="0"/>
              </a:spcAft>
              <a:buSzPts val="2400"/>
              <a:buChar char="▪"/>
            </a:pPr>
            <a:endParaRPr lang="en-US" sz="2200" u="sng" dirty="0">
              <a:solidFill>
                <a:schemeClr val="hlink"/>
              </a:solidFill>
              <a:hlinkClick r:id="rId3"/>
            </a:endParaRPr>
          </a:p>
          <a:p>
            <a:pPr marL="457200" lvl="0" indent="-381000" algn="l" rtl="0">
              <a:lnSpc>
                <a:spcPct val="100000"/>
              </a:lnSpc>
              <a:spcBef>
                <a:spcPts val="600"/>
              </a:spcBef>
              <a:spcAft>
                <a:spcPts val="0"/>
              </a:spcAft>
              <a:buSzPts val="2400"/>
              <a:buChar char="▪"/>
            </a:pPr>
            <a:r>
              <a:rPr lang="en-US" sz="2200" u="sng" dirty="0" err="1">
                <a:solidFill>
                  <a:schemeClr val="tx1"/>
                </a:solidFill>
                <a:hlinkClick r:id="rId3"/>
              </a:rPr>
              <a:t>Sehen</a:t>
            </a:r>
            <a:r>
              <a:rPr lang="en-US" sz="2200" u="sng" dirty="0">
                <a:solidFill>
                  <a:schemeClr val="tx1"/>
                </a:solidFill>
                <a:hlinkClick r:id="rId3"/>
              </a:rPr>
              <a:t> </a:t>
            </a:r>
            <a:r>
              <a:rPr lang="en-US" sz="2200" u="sng" dirty="0" err="1">
                <a:solidFill>
                  <a:schemeClr val="tx1"/>
                </a:solidFill>
                <a:hlinkClick r:id="rId3"/>
              </a:rPr>
              <a:t>Sie</a:t>
            </a:r>
            <a:r>
              <a:rPr lang="en-US" sz="2200" u="sng" dirty="0">
                <a:solidFill>
                  <a:schemeClr val="tx1"/>
                </a:solidFill>
                <a:hlinkClick r:id="rId3"/>
              </a:rPr>
              <a:t> </a:t>
            </a:r>
            <a:r>
              <a:rPr lang="en-US" sz="2200" u="sng" dirty="0" err="1">
                <a:solidFill>
                  <a:schemeClr val="tx1"/>
                </a:solidFill>
                <a:hlinkClick r:id="rId3"/>
              </a:rPr>
              <a:t>sich</a:t>
            </a:r>
            <a:r>
              <a:rPr lang="en-US" sz="2200" u="sng" dirty="0">
                <a:solidFill>
                  <a:schemeClr val="tx1"/>
                </a:solidFill>
                <a:hlinkClick r:id="rId3"/>
              </a:rPr>
              <a:t> </a:t>
            </a:r>
            <a:r>
              <a:rPr lang="en-US" sz="2200" u="sng" dirty="0" err="1">
                <a:solidFill>
                  <a:schemeClr val="tx1"/>
                </a:solidFill>
                <a:hlinkClick r:id="rId3"/>
              </a:rPr>
              <a:t>dazu</a:t>
            </a:r>
            <a:r>
              <a:rPr lang="en-US" sz="2200" u="sng" dirty="0">
                <a:solidFill>
                  <a:schemeClr val="tx1"/>
                </a:solidFill>
                <a:hlinkClick r:id="rId3"/>
              </a:rPr>
              <a:t> </a:t>
            </a:r>
            <a:r>
              <a:rPr lang="en-US" sz="2200" u="sng" dirty="0" err="1">
                <a:solidFill>
                  <a:schemeClr val="tx1"/>
                </a:solidFill>
                <a:hlinkClick r:id="rId3"/>
              </a:rPr>
              <a:t>folgende</a:t>
            </a:r>
            <a:r>
              <a:rPr lang="en-US" sz="2200" u="sng" dirty="0">
                <a:solidFill>
                  <a:schemeClr val="tx1"/>
                </a:solidFill>
                <a:hlinkClick r:id="rId3"/>
              </a:rPr>
              <a:t> Videos</a:t>
            </a:r>
            <a:r>
              <a:rPr lang="en-US" sz="2200" u="sng" dirty="0">
                <a:solidFill>
                  <a:schemeClr val="tx1"/>
                </a:solidFill>
              </a:rPr>
              <a:t> an</a:t>
            </a:r>
            <a:endParaRPr sz="2200" dirty="0">
              <a:solidFill>
                <a:schemeClr val="tx1"/>
              </a:solidFill>
            </a:endParaRPr>
          </a:p>
          <a:p>
            <a:pPr marL="457200" lvl="0" indent="-228600" algn="l" rtl="0">
              <a:lnSpc>
                <a:spcPct val="100000"/>
              </a:lnSpc>
              <a:spcBef>
                <a:spcPts val="600"/>
              </a:spcBef>
              <a:spcAft>
                <a:spcPts val="0"/>
              </a:spcAft>
              <a:buSzPts val="2400"/>
              <a:buNone/>
            </a:pPr>
            <a:endParaRPr sz="2200" dirty="0">
              <a:solidFill>
                <a:schemeClr val="dk1"/>
              </a:solidFill>
            </a:endParaRPr>
          </a:p>
        </p:txBody>
      </p:sp>
      <p:sp>
        <p:nvSpPr>
          <p:cNvPr id="142" name="Google Shape;142;p45"/>
          <p:cNvSpPr txBox="1"/>
          <p:nvPr/>
        </p:nvSpPr>
        <p:spPr>
          <a:xfrm>
            <a:off x="839788" y="1955212"/>
            <a:ext cx="6119446" cy="323125"/>
          </a:xfrm>
          <a:prstGeom prst="rect">
            <a:avLst/>
          </a:prstGeom>
          <a:noFill/>
          <a:ln>
            <a:noFill/>
          </a:ln>
        </p:spPr>
        <p:txBody>
          <a:bodyPr spcFirstLastPara="1" wrap="square" lIns="91425" tIns="45700" rIns="91425" bIns="45700" anchor="t" anchorCtr="0">
            <a:spAutoFit/>
          </a:bodyPr>
          <a:lstStyle/>
          <a:p>
            <a:pPr marL="76200" lvl="0">
              <a:buClr>
                <a:srgbClr val="C01E24"/>
              </a:buClr>
              <a:buSzPts val="2400"/>
            </a:pPr>
            <a:r>
              <a:rPr lang="de-DE" sz="1500" b="1" dirty="0">
                <a:solidFill>
                  <a:srgbClr val="203864"/>
                </a:solidFill>
              </a:rPr>
              <a:t>Wenn ich mich impfen lasse, kann ich geschützt werden vor</a:t>
            </a:r>
            <a:r>
              <a:rPr lang="en-US" sz="1500" b="1" i="0" u="none" strike="noStrike" cap="none" dirty="0">
                <a:solidFill>
                  <a:srgbClr val="203864"/>
                </a:solidFill>
                <a:sym typeface="Arial"/>
              </a:rPr>
              <a:t>:</a:t>
            </a:r>
            <a:endParaRPr sz="1500" dirty="0"/>
          </a:p>
        </p:txBody>
      </p:sp>
      <p:pic>
        <p:nvPicPr>
          <p:cNvPr id="143" name="Google Shape;143;p45"/>
          <p:cNvPicPr preferRelativeResize="0"/>
          <p:nvPr/>
        </p:nvPicPr>
        <p:blipFill rotWithShape="1">
          <a:blip r:embed="rId4">
            <a:alphaModFix/>
          </a:blip>
          <a:srcRect/>
          <a:stretch/>
        </p:blipFill>
        <p:spPr>
          <a:xfrm>
            <a:off x="7040880" y="1889460"/>
            <a:ext cx="4886329" cy="2842560"/>
          </a:xfrm>
          <a:prstGeom prst="rect">
            <a:avLst/>
          </a:prstGeom>
          <a:noFill/>
          <a:ln>
            <a:noFill/>
          </a:ln>
        </p:spPr>
      </p:pic>
      <p:sp>
        <p:nvSpPr>
          <p:cNvPr id="144" name="Google Shape;144;p45"/>
          <p:cNvSpPr/>
          <p:nvPr/>
        </p:nvSpPr>
        <p:spPr>
          <a:xfrm>
            <a:off x="9397268" y="6417429"/>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u="sng"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Quell</a:t>
            </a:r>
            <a:r>
              <a:rPr lang="en-US" sz="1200" b="0" i="0" u="sng" strike="noStrike" cap="none"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Pixabay</a:t>
            </a:r>
            <a:r>
              <a:rPr lang="en-US" sz="1200" b="0" i="0" u="sng" strike="noStrike" cap="none" dirty="0">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 </a:t>
            </a:r>
            <a:r>
              <a:rPr lang="en-US" sz="1200" b="0" i="0" u="sng" strike="noStrike" cap="none" dirty="0" err="1">
                <a:solidFill>
                  <a:schemeClr val="dk1"/>
                </a:solidFill>
                <a:latin typeface="Calibri"/>
                <a:ea typeface="Calibri"/>
                <a:cs typeface="Calibri"/>
                <a:sym typeface="Calibri"/>
              </a:rPr>
              <a:t>Lizenz</a:t>
            </a:r>
            <a:endParaRPr sz="1200" b="0" i="0" u="none" strike="noStrike" cap="none" dirty="0">
              <a:solidFill>
                <a:schemeClr val="dk1"/>
              </a:solidFill>
              <a:latin typeface="Calibri"/>
              <a:ea typeface="Calibri"/>
              <a:cs typeface="Calibri"/>
              <a:sym typeface="Calibri"/>
            </a:endParaRPr>
          </a:p>
        </p:txBody>
      </p:sp>
      <p:pic>
        <p:nvPicPr>
          <p:cNvPr id="145" name="Google Shape;145;p45"/>
          <p:cNvPicPr preferRelativeResize="0"/>
          <p:nvPr/>
        </p:nvPicPr>
        <p:blipFill rotWithShape="1">
          <a:blip r:embed="rId7">
            <a:alphaModFix/>
          </a:blip>
          <a:srcRect l="26648" t="70260" r="70336" b="24439"/>
          <a:stretch/>
        </p:blipFill>
        <p:spPr>
          <a:xfrm flipH="1">
            <a:off x="-1904" y="6253759"/>
            <a:ext cx="610941" cy="604241"/>
          </a:xfrm>
          <a:prstGeom prst="rect">
            <a:avLst/>
          </a:prstGeom>
          <a:noFill/>
          <a:ln>
            <a:noFill/>
          </a:ln>
        </p:spPr>
      </p:pic>
      <p:sp>
        <p:nvSpPr>
          <p:cNvPr id="10" name="Google Shape;171;p8">
            <a:extLst>
              <a:ext uri="{FF2B5EF4-FFF2-40B4-BE49-F238E27FC236}">
                <a16:creationId xmlns:a16="http://schemas.microsoft.com/office/drawing/2014/main" id="{CF204051-D536-499D-BAE1-14CF34CB1695}"/>
              </a:ext>
            </a:extLst>
          </p:cNvPr>
          <p:cNvSpPr/>
          <p:nvPr/>
        </p:nvSpPr>
        <p:spPr>
          <a:xfrm>
            <a:off x="9667874" y="-7472"/>
            <a:ext cx="2524125"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lvl="0" algn="r">
              <a:lnSpc>
                <a:spcPct val="90000"/>
              </a:lnSpc>
              <a:buSzPts val="1800"/>
            </a:pPr>
            <a:r>
              <a:rPr lang="de-DE" sz="1800" b="0" i="0" u="none" strike="noStrike" cap="none" dirty="0">
                <a:solidFill>
                  <a:schemeClr val="lt1"/>
                </a:solidFill>
                <a:latin typeface="Calibri"/>
                <a:ea typeface="Calibri"/>
                <a:cs typeface="Calibri"/>
                <a:sym typeface="Calibri"/>
              </a:rPr>
              <a:t>2.4 </a:t>
            </a:r>
            <a:r>
              <a:rPr lang="de-DE" sz="1800" dirty="0">
                <a:solidFill>
                  <a:schemeClr val="lt1"/>
                </a:solidFill>
                <a:latin typeface="Calibri"/>
                <a:ea typeface="Calibri"/>
                <a:cs typeface="Calibri"/>
                <a:sym typeface="Calibri"/>
              </a:rPr>
              <a:t>Strategien zur Prävention</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1632009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46"/>
          <p:cNvSpPr txBox="1">
            <a:spLocks noGrp="1"/>
          </p:cNvSpPr>
          <p:nvPr>
            <p:ph type="title"/>
          </p:nvPr>
        </p:nvSpPr>
        <p:spPr>
          <a:xfrm>
            <a:off x="725089" y="996443"/>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dirty="0" err="1"/>
              <a:t>Ernährung</a:t>
            </a:r>
            <a:br>
              <a:rPr lang="en-US" b="1" dirty="0">
                <a:latin typeface="Arial"/>
                <a:ea typeface="Arial"/>
                <a:cs typeface="Arial"/>
                <a:sym typeface="Arial"/>
              </a:rPr>
            </a:br>
            <a:endParaRPr b="1" dirty="0">
              <a:latin typeface="Arial"/>
              <a:ea typeface="Arial"/>
              <a:cs typeface="Arial"/>
              <a:sym typeface="Arial"/>
            </a:endParaRPr>
          </a:p>
        </p:txBody>
      </p:sp>
      <p:sp>
        <p:nvSpPr>
          <p:cNvPr id="151" name="Google Shape;151;p46"/>
          <p:cNvSpPr txBox="1">
            <a:spLocks noGrp="1"/>
          </p:cNvSpPr>
          <p:nvPr>
            <p:ph type="body" idx="1"/>
          </p:nvPr>
        </p:nvSpPr>
        <p:spPr>
          <a:xfrm>
            <a:off x="725088" y="1969501"/>
            <a:ext cx="10651571" cy="4468936"/>
          </a:xfrm>
          <a:prstGeom prst="rect">
            <a:avLst/>
          </a:prstGeom>
          <a:noFill/>
          <a:ln>
            <a:noFill/>
          </a:ln>
        </p:spPr>
        <p:txBody>
          <a:bodyPr spcFirstLastPara="1" wrap="square" lIns="91425" tIns="91425" rIns="91425" bIns="91425" anchor="t" anchorCtr="0">
            <a:noAutofit/>
          </a:bodyPr>
          <a:lstStyle/>
          <a:p>
            <a:pPr marL="393700" lvl="0" indent="-241300">
              <a:spcBef>
                <a:spcPts val="600"/>
              </a:spcBef>
              <a:spcAft>
                <a:spcPts val="600"/>
              </a:spcAft>
              <a:buSzPct val="100000"/>
              <a:buFont typeface="Calibri"/>
              <a:buChar char="▪"/>
            </a:pPr>
            <a:r>
              <a:rPr lang="de-DE" sz="2000" dirty="0"/>
              <a:t>Ernährung ist äußerst </a:t>
            </a:r>
            <a:r>
              <a:rPr lang="de-DE" sz="2000" b="1" dirty="0"/>
              <a:t>wichtig für die Gesundheit </a:t>
            </a:r>
            <a:r>
              <a:rPr lang="de-DE" sz="2000" dirty="0"/>
              <a:t>und die Entwicklung des Menschen</a:t>
            </a:r>
          </a:p>
          <a:p>
            <a:pPr marL="393700" lvl="0" indent="-241300">
              <a:spcBef>
                <a:spcPts val="600"/>
              </a:spcBef>
              <a:spcAft>
                <a:spcPts val="600"/>
              </a:spcAft>
              <a:buSzPct val="100000"/>
              <a:buFont typeface="Calibri"/>
              <a:buChar char="▪"/>
            </a:pPr>
            <a:r>
              <a:rPr lang="de-DE" sz="2000" dirty="0"/>
              <a:t>Eine gute Ernährung steht im Zusammenhang mit einer </a:t>
            </a:r>
            <a:r>
              <a:rPr lang="de-DE" sz="2000" b="1" dirty="0"/>
              <a:t>besseren Gesundheit von Säuglingen und Müttern</a:t>
            </a:r>
            <a:r>
              <a:rPr lang="de-DE" sz="2000" dirty="0"/>
              <a:t>, einem </a:t>
            </a:r>
            <a:r>
              <a:rPr lang="de-DE" sz="2000" b="1" dirty="0"/>
              <a:t>stärkeren Immunsystem</a:t>
            </a:r>
            <a:r>
              <a:rPr lang="de-DE" sz="2000" dirty="0"/>
              <a:t>, einer sicheren Schwangerschaft und Geburt sowie einem geringeren Risiko für nicht ansteckende Krankheiten (WHO).</a:t>
            </a:r>
          </a:p>
          <a:p>
            <a:pPr marL="393700" lvl="0" indent="-241300">
              <a:spcBef>
                <a:spcPts val="600"/>
              </a:spcBef>
              <a:spcAft>
                <a:spcPts val="600"/>
              </a:spcAft>
              <a:buSzPct val="100000"/>
              <a:buFont typeface="Calibri"/>
              <a:buChar char="▪"/>
            </a:pPr>
            <a:r>
              <a:rPr lang="de-DE" sz="2000" dirty="0"/>
              <a:t>Schlechte Ernährung kann zu </a:t>
            </a:r>
            <a:r>
              <a:rPr lang="de-DE" sz="2000" b="1" dirty="0"/>
              <a:t>Mangelernährung</a:t>
            </a:r>
            <a:r>
              <a:rPr lang="de-DE" sz="2000" dirty="0"/>
              <a:t> führen - ein Zustand, in dem man nicht genug oder zu viel von einem oder mehreren Nährstoffen bekommt. </a:t>
            </a:r>
          </a:p>
          <a:p>
            <a:pPr marL="393700" lvl="0" indent="-241300">
              <a:spcBef>
                <a:spcPts val="600"/>
              </a:spcBef>
              <a:spcAft>
                <a:spcPts val="600"/>
              </a:spcAft>
              <a:buSzPct val="100000"/>
              <a:buFont typeface="Calibri"/>
              <a:buChar char="▪"/>
            </a:pPr>
            <a:r>
              <a:rPr lang="de-DE" sz="2000" dirty="0"/>
              <a:t>Mangelernährung ist eine ernste Bedrohung für die menschliche Gesundheit und umfasst sowohl </a:t>
            </a:r>
            <a:r>
              <a:rPr lang="de-DE" sz="2000" b="1" dirty="0"/>
              <a:t>Unterernährung als auch Übergewicht</a:t>
            </a:r>
            <a:r>
              <a:rPr lang="de-DE" sz="2000" dirty="0"/>
              <a:t>.</a:t>
            </a:r>
          </a:p>
          <a:p>
            <a:pPr marL="393700" lvl="0" indent="-241300">
              <a:spcBef>
                <a:spcPts val="600"/>
              </a:spcBef>
              <a:spcAft>
                <a:spcPts val="600"/>
              </a:spcAft>
              <a:buSzPct val="100000"/>
              <a:buFont typeface="Calibri"/>
              <a:buChar char="▪"/>
            </a:pPr>
            <a:endParaRPr lang="de-DE" sz="2000" dirty="0"/>
          </a:p>
          <a:p>
            <a:pPr marL="609600" lvl="0" indent="-228600" algn="l" rtl="0">
              <a:lnSpc>
                <a:spcPct val="100000"/>
              </a:lnSpc>
              <a:spcBef>
                <a:spcPts val="600"/>
              </a:spcBef>
              <a:spcAft>
                <a:spcPts val="600"/>
              </a:spcAft>
              <a:buSzPts val="1800"/>
              <a:buFont typeface="Calibri"/>
              <a:buNone/>
            </a:pPr>
            <a:endParaRPr sz="2000" dirty="0">
              <a:solidFill>
                <a:srgbClr val="7030A0"/>
              </a:solidFill>
            </a:endParaRPr>
          </a:p>
          <a:p>
            <a:pPr marL="609600" lvl="0" indent="-228600" algn="l" rtl="0">
              <a:lnSpc>
                <a:spcPct val="100000"/>
              </a:lnSpc>
              <a:spcBef>
                <a:spcPts val="600"/>
              </a:spcBef>
              <a:spcAft>
                <a:spcPts val="600"/>
              </a:spcAft>
              <a:buSzPts val="1800"/>
              <a:buFont typeface="Calibri"/>
              <a:buNone/>
            </a:pPr>
            <a:endParaRPr dirty="0"/>
          </a:p>
        </p:txBody>
      </p:sp>
      <p:sp>
        <p:nvSpPr>
          <p:cNvPr id="152" name="Google Shape;152;p46"/>
          <p:cNvSpPr txBox="1"/>
          <p:nvPr/>
        </p:nvSpPr>
        <p:spPr>
          <a:xfrm>
            <a:off x="725089" y="1311040"/>
            <a:ext cx="7774578" cy="691833"/>
          </a:xfrm>
          <a:prstGeom prst="rect">
            <a:avLst/>
          </a:prstGeom>
          <a:noFill/>
          <a:ln>
            <a:noFill/>
          </a:ln>
        </p:spPr>
        <p:txBody>
          <a:bodyPr spcFirstLastPara="1" wrap="square" lIns="91425" tIns="45700" rIns="91425" bIns="45700" anchor="b" anchorCtr="0">
            <a:noAutofit/>
          </a:bodyPr>
          <a:lstStyle/>
          <a:p>
            <a:pPr lvl="0">
              <a:spcBef>
                <a:spcPts val="600"/>
              </a:spcBef>
              <a:buClr>
                <a:srgbClr val="C01E24"/>
              </a:buClr>
              <a:buSzPts val="2400"/>
            </a:pPr>
            <a:r>
              <a:rPr lang="de-DE" sz="1800" b="1" i="1" dirty="0">
                <a:solidFill>
                  <a:srgbClr val="203864"/>
                </a:solidFill>
              </a:rPr>
              <a:t>Warum ist es wichtig, dass ich mich gut ernähre</a:t>
            </a:r>
            <a:r>
              <a:rPr lang="en-US" sz="1800" b="1" i="1" u="none" strike="noStrike" cap="none" dirty="0">
                <a:solidFill>
                  <a:srgbClr val="203864"/>
                </a:solidFill>
                <a:latin typeface="Arial"/>
                <a:ea typeface="Arial"/>
                <a:cs typeface="Arial"/>
                <a:sym typeface="Arial"/>
              </a:rPr>
              <a:t>?</a:t>
            </a:r>
            <a:endParaRPr sz="1800" b="1" i="1" u="none" strike="noStrike" cap="none" dirty="0">
              <a:solidFill>
                <a:srgbClr val="203864"/>
              </a:solidFill>
              <a:latin typeface="Arial"/>
              <a:ea typeface="Arial"/>
              <a:cs typeface="Arial"/>
              <a:sym typeface="Arial"/>
            </a:endParaRPr>
          </a:p>
        </p:txBody>
      </p:sp>
      <p:pic>
        <p:nvPicPr>
          <p:cNvPr id="156" name="Google Shape;156;p46"/>
          <p:cNvPicPr preferRelativeResize="0"/>
          <p:nvPr/>
        </p:nvPicPr>
        <p:blipFill rotWithShape="1">
          <a:blip r:embed="rId3">
            <a:alphaModFix/>
          </a:blip>
          <a:srcRect l="26648" t="70260" r="70336" b="24439"/>
          <a:stretch/>
        </p:blipFill>
        <p:spPr>
          <a:xfrm flipH="1">
            <a:off x="-1904" y="6253759"/>
            <a:ext cx="610941" cy="604241"/>
          </a:xfrm>
          <a:prstGeom prst="rect">
            <a:avLst/>
          </a:prstGeom>
          <a:noFill/>
          <a:ln>
            <a:noFill/>
          </a:ln>
        </p:spPr>
      </p:pic>
      <p:pic>
        <p:nvPicPr>
          <p:cNvPr id="1026" name="Picture 2" descr="Veggies, Fruit, Pepper, Grapes, Onions, Strawberries">
            <a:extLst>
              <a:ext uri="{FF2B5EF4-FFF2-40B4-BE49-F238E27FC236}">
                <a16:creationId xmlns:a16="http://schemas.microsoft.com/office/drawing/2014/main" id="{82C0D9C0-1D60-4CA2-9C17-2C1614ACCE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7999" y="4743450"/>
            <a:ext cx="9144000" cy="2114550"/>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44;p45">
            <a:extLst>
              <a:ext uri="{FF2B5EF4-FFF2-40B4-BE49-F238E27FC236}">
                <a16:creationId xmlns:a16="http://schemas.microsoft.com/office/drawing/2014/main" id="{5ADDED51-1C73-4CF6-90E3-CC1DDE9B59F0}"/>
              </a:ext>
            </a:extLst>
          </p:cNvPr>
          <p:cNvSpPr/>
          <p:nvPr/>
        </p:nvSpPr>
        <p:spPr>
          <a:xfrm>
            <a:off x="9724086" y="6555879"/>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rgbClr val="5F5F5F"/>
                </a:solidFill>
                <a:effectLst>
                  <a:outerShdw blurRad="38100" dist="38100" dir="2700000" algn="tl">
                    <a:srgbClr val="000000">
                      <a:alpha val="43137"/>
                    </a:srgbClr>
                  </a:outerShdw>
                </a:effectLst>
                <a:latin typeface="Calibri"/>
                <a:ea typeface="Calibri"/>
                <a:cs typeface="Calibri"/>
                <a:sym typeface="Calibri"/>
                <a:hlinkClick r:id="rId5">
                  <a:extLst>
                    <a:ext uri="{A12FA001-AC4F-418D-AE19-62706E023703}">
                      <ahyp:hlinkClr xmlns:ahyp="http://schemas.microsoft.com/office/drawing/2018/hyperlinkcolor" val="tx"/>
                    </a:ext>
                  </a:extLst>
                </a:hlinkClick>
              </a:rPr>
              <a:t>Source</a:t>
            </a:r>
            <a:r>
              <a:rPr lang="en-US" sz="1200" b="0" i="0" u="none" strike="noStrike" cap="none" dirty="0">
                <a:solidFill>
                  <a:schemeClr val="bg1"/>
                </a:solidFill>
                <a:effectLst>
                  <a:outerShdw blurRad="38100" dist="38100" dir="2700000" algn="tl">
                    <a:srgbClr val="000000">
                      <a:alpha val="43137"/>
                    </a:srgbClr>
                  </a:outerShdw>
                </a:effectLst>
                <a:latin typeface="Calibri"/>
                <a:ea typeface="Calibri"/>
                <a:cs typeface="Calibri"/>
                <a:sym typeface="Calibri"/>
                <a:hlinkClick r:id="rId5">
                  <a:extLst>
                    <a:ext uri="{A12FA001-AC4F-418D-AE19-62706E023703}">
                      <ahyp:hlinkClr xmlns:ahyp="http://schemas.microsoft.com/office/drawing/2018/hyperlinkcolor" val="tx"/>
                    </a:ext>
                  </a:extLst>
                </a:hlinkClick>
              </a:rPr>
              <a:t> </a:t>
            </a:r>
            <a:r>
              <a:rPr lang="en-US" sz="1200" b="0" i="0" u="none" strike="noStrike" cap="none" dirty="0">
                <a:solidFill>
                  <a:schemeClr val="bg1"/>
                </a:solidFill>
                <a:effectLst>
                  <a:outerShdw blurRad="38100" dist="38100" dir="2700000" algn="tl">
                    <a:srgbClr val="000000">
                      <a:alpha val="43137"/>
                    </a:srgbClr>
                  </a:outerShdw>
                </a:effectLst>
                <a:latin typeface="Calibri"/>
                <a:ea typeface="Calibri"/>
                <a:cs typeface="Calibri"/>
                <a:sym typeface="Calibri"/>
              </a:rPr>
              <a:t>| </a:t>
            </a:r>
            <a:r>
              <a:rPr lang="en-US" sz="1200" b="0" i="0" u="sng" strike="noStrike" cap="none" dirty="0" err="1">
                <a:solidFill>
                  <a:schemeClr val="bg1"/>
                </a:solidFill>
                <a:effectLst>
                  <a:outerShdw blurRad="38100" dist="38100" dir="2700000" algn="tl">
                    <a:srgbClr val="000000">
                      <a:alpha val="43137"/>
                    </a:srgbClr>
                  </a:outerShdw>
                </a:effectLst>
                <a:latin typeface="Calibri"/>
                <a:ea typeface="Calibri"/>
                <a:cs typeface="Calibri"/>
                <a:sym typeface="Calibri"/>
                <a:hlinkClick r:id="rId6">
                  <a:extLst>
                    <a:ext uri="{A12FA001-AC4F-418D-AE19-62706E023703}">
                      <ahyp:hlinkClr xmlns:ahyp="http://schemas.microsoft.com/office/drawing/2018/hyperlinkcolor" val="tx"/>
                    </a:ext>
                  </a:extLst>
                </a:hlinkClick>
              </a:rPr>
              <a:t>Pixabay</a:t>
            </a:r>
            <a:r>
              <a:rPr lang="en-US" sz="1200" b="0" i="0" u="sng" strike="noStrike" cap="none" dirty="0">
                <a:solidFill>
                  <a:schemeClr val="bg1"/>
                </a:solidFill>
                <a:effectLst>
                  <a:outerShdw blurRad="38100" dist="38100" dir="2700000" algn="tl">
                    <a:srgbClr val="000000">
                      <a:alpha val="43137"/>
                    </a:srgbClr>
                  </a:outerShdw>
                </a:effectLst>
                <a:latin typeface="Calibri"/>
                <a:ea typeface="Calibri"/>
                <a:cs typeface="Calibri"/>
                <a:sym typeface="Calibri"/>
                <a:hlinkClick r:id="rId6">
                  <a:extLst>
                    <a:ext uri="{A12FA001-AC4F-418D-AE19-62706E023703}">
                      <ahyp:hlinkClr xmlns:ahyp="http://schemas.microsoft.com/office/drawing/2018/hyperlinkcolor" val="tx"/>
                    </a:ext>
                  </a:extLst>
                </a:hlinkClick>
              </a:rPr>
              <a:t> license</a:t>
            </a:r>
            <a:endParaRPr sz="1200" b="0" i="0" u="none" strike="noStrike" cap="none" dirty="0">
              <a:solidFill>
                <a:schemeClr val="bg1"/>
              </a:solidFill>
              <a:effectLst>
                <a:outerShdw blurRad="38100" dist="38100" dir="2700000" algn="tl">
                  <a:srgbClr val="000000">
                    <a:alpha val="43137"/>
                  </a:srgbClr>
                </a:outerShdw>
              </a:effectLst>
              <a:latin typeface="Calibri"/>
              <a:ea typeface="Calibri"/>
              <a:cs typeface="Calibri"/>
              <a:sym typeface="Calibri"/>
            </a:endParaRPr>
          </a:p>
        </p:txBody>
      </p:sp>
      <p:sp>
        <p:nvSpPr>
          <p:cNvPr id="11" name="Google Shape;171;p8">
            <a:extLst>
              <a:ext uri="{FF2B5EF4-FFF2-40B4-BE49-F238E27FC236}">
                <a16:creationId xmlns:a16="http://schemas.microsoft.com/office/drawing/2014/main" id="{CF204051-D536-499D-BAE1-14CF34CB1695}"/>
              </a:ext>
            </a:extLst>
          </p:cNvPr>
          <p:cNvSpPr/>
          <p:nvPr/>
        </p:nvSpPr>
        <p:spPr>
          <a:xfrm>
            <a:off x="9667874" y="-7472"/>
            <a:ext cx="2524125"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lvl="0" algn="r">
              <a:lnSpc>
                <a:spcPct val="90000"/>
              </a:lnSpc>
              <a:buSzPts val="1800"/>
            </a:pPr>
            <a:r>
              <a:rPr lang="de-DE" sz="1800" b="0" i="0" u="none" strike="noStrike" cap="none" dirty="0">
                <a:solidFill>
                  <a:schemeClr val="lt1"/>
                </a:solidFill>
                <a:latin typeface="Calibri"/>
                <a:ea typeface="Calibri"/>
                <a:cs typeface="Calibri"/>
                <a:sym typeface="Calibri"/>
              </a:rPr>
              <a:t>2.4 </a:t>
            </a:r>
            <a:r>
              <a:rPr lang="de-DE" sz="1800" dirty="0">
                <a:solidFill>
                  <a:schemeClr val="lt1"/>
                </a:solidFill>
                <a:latin typeface="Calibri"/>
                <a:ea typeface="Calibri"/>
                <a:cs typeface="Calibri"/>
                <a:sym typeface="Calibri"/>
              </a:rPr>
              <a:t>Strategien zur Prävention</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0405106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47"/>
          <p:cNvSpPr txBox="1">
            <a:spLocks noGrp="1"/>
          </p:cNvSpPr>
          <p:nvPr>
            <p:ph type="title"/>
          </p:nvPr>
        </p:nvSpPr>
        <p:spPr>
          <a:xfrm>
            <a:off x="415600" y="1119836"/>
            <a:ext cx="5494838" cy="802836"/>
          </a:xfrm>
          <a:prstGeom prst="rect">
            <a:avLst/>
          </a:prstGeom>
          <a:noFill/>
          <a:ln>
            <a:noFill/>
          </a:ln>
        </p:spPr>
        <p:txBody>
          <a:bodyPr spcFirstLastPara="1" wrap="square" lIns="91425" tIns="91425" rIns="91425" bIns="91425" anchor="t" anchorCtr="0">
            <a:noAutofit/>
          </a:bodyPr>
          <a:lstStyle/>
          <a:p>
            <a:pPr lvl="0"/>
            <a:r>
              <a:rPr lang="en-US" sz="2800" dirty="0" err="1"/>
              <a:t>Anzeichen</a:t>
            </a:r>
            <a:r>
              <a:rPr lang="en-US" sz="2800" dirty="0"/>
              <a:t> von </a:t>
            </a:r>
            <a:r>
              <a:rPr lang="en-US" sz="2800" dirty="0" err="1"/>
              <a:t>Mangelernährung</a:t>
            </a:r>
            <a:br>
              <a:rPr lang="en-US" b="1" dirty="0"/>
            </a:br>
            <a:endParaRPr b="1" dirty="0"/>
          </a:p>
        </p:txBody>
      </p:sp>
      <p:sp>
        <p:nvSpPr>
          <p:cNvPr id="162" name="Google Shape;162;p47"/>
          <p:cNvSpPr txBox="1">
            <a:spLocks noGrp="1"/>
          </p:cNvSpPr>
          <p:nvPr>
            <p:ph type="body" idx="1"/>
          </p:nvPr>
        </p:nvSpPr>
        <p:spPr>
          <a:xfrm>
            <a:off x="187569" y="1861623"/>
            <a:ext cx="6093995" cy="6037385"/>
          </a:xfrm>
          <a:prstGeom prst="rect">
            <a:avLst/>
          </a:prstGeom>
          <a:noFill/>
          <a:ln>
            <a:noFill/>
          </a:ln>
        </p:spPr>
        <p:txBody>
          <a:bodyPr spcFirstLastPara="1" wrap="square" lIns="91425" tIns="91425" rIns="91425" bIns="91425" anchor="t" anchorCtr="0">
            <a:noAutofit/>
          </a:bodyPr>
          <a:lstStyle/>
          <a:p>
            <a:pPr marL="186055" lvl="0" indent="0">
              <a:buNone/>
            </a:pPr>
            <a:r>
              <a:rPr lang="en-US" sz="2000" b="1" dirty="0" err="1">
                <a:solidFill>
                  <a:srgbClr val="000000"/>
                </a:solidFill>
              </a:rPr>
              <a:t>Anzeichen</a:t>
            </a:r>
            <a:r>
              <a:rPr lang="en-US" sz="2000" b="1" dirty="0">
                <a:solidFill>
                  <a:srgbClr val="000000"/>
                </a:solidFill>
              </a:rPr>
              <a:t> von </a:t>
            </a:r>
            <a:r>
              <a:rPr lang="en-US" sz="2000" b="1" dirty="0" err="1">
                <a:solidFill>
                  <a:srgbClr val="000000"/>
                </a:solidFill>
              </a:rPr>
              <a:t>Unterernährung</a:t>
            </a:r>
            <a:r>
              <a:rPr lang="en-US" sz="2000" b="1" dirty="0">
                <a:solidFill>
                  <a:srgbClr val="000000"/>
                </a:solidFill>
              </a:rPr>
              <a:t> :</a:t>
            </a:r>
            <a:endParaRPr b="1" dirty="0">
              <a:solidFill>
                <a:srgbClr val="000000"/>
              </a:solidFill>
            </a:endParaRPr>
          </a:p>
          <a:p>
            <a:pPr marL="1218565" lvl="1" indent="-405764">
              <a:lnSpc>
                <a:spcPct val="150000"/>
              </a:lnSpc>
              <a:spcBef>
                <a:spcPts val="0"/>
              </a:spcBef>
              <a:buSzPct val="100000"/>
              <a:buFont typeface="Calibri"/>
              <a:buChar char="▪"/>
            </a:pPr>
            <a:r>
              <a:rPr lang="de-DE" sz="2000" dirty="0">
                <a:solidFill>
                  <a:srgbClr val="000000"/>
                </a:solidFill>
              </a:rPr>
              <a:t>Gewichtsabnahme</a:t>
            </a:r>
          </a:p>
          <a:p>
            <a:pPr marL="1218565" lvl="1" indent="-405764">
              <a:lnSpc>
                <a:spcPct val="150000"/>
              </a:lnSpc>
              <a:spcBef>
                <a:spcPts val="0"/>
              </a:spcBef>
              <a:buSzPct val="100000"/>
              <a:buFont typeface="Calibri"/>
              <a:buChar char="▪"/>
            </a:pPr>
            <a:r>
              <a:rPr lang="de-DE" sz="2000" dirty="0">
                <a:solidFill>
                  <a:srgbClr val="000000"/>
                </a:solidFill>
              </a:rPr>
              <a:t>Verminderter Appetit</a:t>
            </a:r>
          </a:p>
          <a:p>
            <a:pPr marL="1218565" lvl="1" indent="-405764">
              <a:lnSpc>
                <a:spcPct val="150000"/>
              </a:lnSpc>
              <a:spcBef>
                <a:spcPts val="0"/>
              </a:spcBef>
              <a:buSzPct val="100000"/>
              <a:buFont typeface="Calibri"/>
              <a:buChar char="▪"/>
            </a:pPr>
            <a:r>
              <a:rPr lang="de-DE" sz="2000" dirty="0">
                <a:solidFill>
                  <a:srgbClr val="000000"/>
                </a:solidFill>
              </a:rPr>
              <a:t>Müdigkeit/Schwäche</a:t>
            </a:r>
          </a:p>
          <a:p>
            <a:pPr marL="1218565" lvl="1" indent="-405764">
              <a:lnSpc>
                <a:spcPct val="150000"/>
              </a:lnSpc>
              <a:spcBef>
                <a:spcPts val="0"/>
              </a:spcBef>
              <a:buSzPct val="100000"/>
              <a:buFont typeface="Calibri"/>
              <a:buChar char="▪"/>
            </a:pPr>
            <a:r>
              <a:rPr lang="de-DE" sz="2000" dirty="0">
                <a:solidFill>
                  <a:srgbClr val="000000"/>
                </a:solidFill>
              </a:rPr>
              <a:t>Häufige Krankheiten</a:t>
            </a:r>
          </a:p>
          <a:p>
            <a:pPr marL="1218565" lvl="1" indent="-405764">
              <a:lnSpc>
                <a:spcPct val="150000"/>
              </a:lnSpc>
              <a:spcBef>
                <a:spcPts val="0"/>
              </a:spcBef>
              <a:buSzPct val="100000"/>
              <a:buFont typeface="Calibri"/>
              <a:buChar char="▪"/>
            </a:pPr>
            <a:r>
              <a:rPr lang="de-DE" sz="2000" dirty="0">
                <a:solidFill>
                  <a:srgbClr val="000000"/>
                </a:solidFill>
              </a:rPr>
              <a:t>Verminderte Konzentration</a:t>
            </a:r>
          </a:p>
          <a:p>
            <a:pPr marL="1218565" lvl="1" indent="-405764">
              <a:lnSpc>
                <a:spcPct val="150000"/>
              </a:lnSpc>
              <a:spcBef>
                <a:spcPts val="0"/>
              </a:spcBef>
              <a:buSzPct val="100000"/>
              <a:buFont typeface="Calibri"/>
              <a:buChar char="▪"/>
            </a:pPr>
            <a:r>
              <a:rPr lang="de-DE" sz="2000" dirty="0">
                <a:solidFill>
                  <a:srgbClr val="000000"/>
                </a:solidFill>
              </a:rPr>
              <a:t>Schlechte Wundheilung</a:t>
            </a:r>
          </a:p>
          <a:p>
            <a:pPr marL="1218565" lvl="1" indent="-405764">
              <a:lnSpc>
                <a:spcPct val="150000"/>
              </a:lnSpc>
              <a:spcBef>
                <a:spcPts val="0"/>
              </a:spcBef>
              <a:buSzPct val="100000"/>
              <a:buFont typeface="Calibri"/>
              <a:buChar char="▪"/>
            </a:pPr>
            <a:r>
              <a:rPr lang="de-DE" sz="2000" dirty="0">
                <a:solidFill>
                  <a:srgbClr val="000000"/>
                </a:solidFill>
              </a:rPr>
              <a:t>Ausdünnen der Haare</a:t>
            </a:r>
          </a:p>
          <a:p>
            <a:pPr marL="1218565" lvl="1" indent="-405764">
              <a:lnSpc>
                <a:spcPct val="150000"/>
              </a:lnSpc>
              <a:spcBef>
                <a:spcPts val="0"/>
              </a:spcBef>
              <a:buSzPct val="100000"/>
              <a:buFont typeface="Calibri"/>
              <a:buChar char="▪"/>
            </a:pPr>
            <a:r>
              <a:rPr lang="de-DE" sz="2000" dirty="0">
                <a:solidFill>
                  <a:srgbClr val="000000"/>
                </a:solidFill>
              </a:rPr>
              <a:t>Stimmungsschwankungen (Johns Hopkins </a:t>
            </a:r>
            <a:r>
              <a:rPr lang="de-DE" sz="2000" dirty="0" err="1">
                <a:solidFill>
                  <a:srgbClr val="000000"/>
                </a:solidFill>
              </a:rPr>
              <a:t>Medicine</a:t>
            </a:r>
            <a:r>
              <a:rPr lang="de-DE" sz="2000" dirty="0">
                <a:solidFill>
                  <a:srgbClr val="000000"/>
                </a:solidFill>
              </a:rPr>
              <a:t>)</a:t>
            </a:r>
          </a:p>
          <a:p>
            <a:pPr marL="1218565" lvl="1" indent="-405764">
              <a:lnSpc>
                <a:spcPct val="150000"/>
              </a:lnSpc>
              <a:spcBef>
                <a:spcPts val="0"/>
              </a:spcBef>
              <a:buSzPct val="100000"/>
              <a:buFont typeface="Calibri"/>
              <a:buChar char="▪"/>
            </a:pPr>
            <a:endParaRPr lang="de-DE" sz="2000" dirty="0">
              <a:solidFill>
                <a:srgbClr val="000000"/>
              </a:solidFill>
            </a:endParaRPr>
          </a:p>
          <a:p>
            <a:pPr marL="1231900" lvl="1" indent="-266700" algn="l" rtl="0">
              <a:lnSpc>
                <a:spcPct val="150000"/>
              </a:lnSpc>
              <a:spcBef>
                <a:spcPts val="0"/>
              </a:spcBef>
              <a:spcAft>
                <a:spcPts val="0"/>
              </a:spcAft>
              <a:buSzPts val="1200"/>
              <a:buFont typeface="Calibri"/>
              <a:buNone/>
            </a:pPr>
            <a:endParaRPr sz="2000" dirty="0">
              <a:solidFill>
                <a:srgbClr val="000000"/>
              </a:solidFill>
              <a:latin typeface="Calibri"/>
              <a:ea typeface="Calibri"/>
              <a:cs typeface="Calibri"/>
              <a:sym typeface="Calibri"/>
            </a:endParaRPr>
          </a:p>
          <a:p>
            <a:pPr marL="812165" lvl="1" indent="0" algn="l" rtl="0">
              <a:lnSpc>
                <a:spcPct val="100000"/>
              </a:lnSpc>
              <a:spcBef>
                <a:spcPts val="2133"/>
              </a:spcBef>
              <a:spcAft>
                <a:spcPts val="0"/>
              </a:spcAft>
              <a:buSzPts val="1200"/>
              <a:buNone/>
            </a:pPr>
            <a:endParaRPr dirty="0">
              <a:solidFill>
                <a:srgbClr val="000000"/>
              </a:solidFill>
            </a:endParaRPr>
          </a:p>
        </p:txBody>
      </p:sp>
      <p:sp>
        <p:nvSpPr>
          <p:cNvPr id="163" name="Google Shape;163;p47"/>
          <p:cNvSpPr txBox="1">
            <a:spLocks noGrp="1"/>
          </p:cNvSpPr>
          <p:nvPr>
            <p:ph type="body" idx="2"/>
          </p:nvPr>
        </p:nvSpPr>
        <p:spPr>
          <a:xfrm>
            <a:off x="6371313" y="1857420"/>
            <a:ext cx="5333200" cy="5650522"/>
          </a:xfrm>
          <a:prstGeom prst="rect">
            <a:avLst/>
          </a:prstGeom>
          <a:noFill/>
          <a:ln>
            <a:noFill/>
          </a:ln>
        </p:spPr>
        <p:txBody>
          <a:bodyPr spcFirstLastPara="1" wrap="square" lIns="91425" tIns="91425" rIns="91425" bIns="91425" anchor="t" anchorCtr="0">
            <a:noAutofit/>
          </a:bodyPr>
          <a:lstStyle/>
          <a:p>
            <a:pPr marL="186055" lvl="0" indent="0">
              <a:buNone/>
            </a:pPr>
            <a:r>
              <a:rPr lang="en-US" sz="2000" b="1" dirty="0" err="1">
                <a:solidFill>
                  <a:srgbClr val="000000"/>
                </a:solidFill>
              </a:rPr>
              <a:t>Anzeichen</a:t>
            </a:r>
            <a:r>
              <a:rPr lang="en-US" sz="2000" b="1" dirty="0">
                <a:solidFill>
                  <a:srgbClr val="000000"/>
                </a:solidFill>
              </a:rPr>
              <a:t> für </a:t>
            </a:r>
            <a:r>
              <a:rPr lang="en-US" sz="2000" b="1" dirty="0" err="1">
                <a:solidFill>
                  <a:srgbClr val="000000"/>
                </a:solidFill>
              </a:rPr>
              <a:t>Überernährung</a:t>
            </a:r>
            <a:r>
              <a:rPr lang="en-US" sz="2000" b="1" dirty="0">
                <a:solidFill>
                  <a:srgbClr val="000000"/>
                </a:solidFill>
              </a:rPr>
              <a:t> : </a:t>
            </a:r>
            <a:endParaRPr b="1" dirty="0">
              <a:solidFill>
                <a:srgbClr val="000000"/>
              </a:solidFill>
            </a:endParaRPr>
          </a:p>
          <a:p>
            <a:pPr marL="1218565" lvl="1" indent="-405764">
              <a:lnSpc>
                <a:spcPct val="150000"/>
              </a:lnSpc>
              <a:spcBef>
                <a:spcPts val="0"/>
              </a:spcBef>
              <a:buSzPct val="100000"/>
              <a:buFont typeface="Calibri"/>
              <a:buChar char="▪"/>
            </a:pPr>
            <a:r>
              <a:rPr lang="de-DE" sz="2000" dirty="0">
                <a:solidFill>
                  <a:srgbClr val="000000"/>
                </a:solidFill>
              </a:rPr>
              <a:t>Gewichtszunahme</a:t>
            </a:r>
          </a:p>
          <a:p>
            <a:pPr marL="1218565" lvl="1" indent="-405764">
              <a:lnSpc>
                <a:spcPct val="150000"/>
              </a:lnSpc>
              <a:spcBef>
                <a:spcPts val="0"/>
              </a:spcBef>
              <a:buSzPct val="100000"/>
              <a:buFont typeface="Calibri"/>
              <a:buChar char="▪"/>
            </a:pPr>
            <a:r>
              <a:rPr lang="de-DE" sz="2000" dirty="0">
                <a:solidFill>
                  <a:srgbClr val="000000"/>
                </a:solidFill>
              </a:rPr>
              <a:t>Diabetes</a:t>
            </a:r>
          </a:p>
          <a:p>
            <a:pPr marL="1218565" lvl="1" indent="-405764">
              <a:lnSpc>
                <a:spcPct val="150000"/>
              </a:lnSpc>
              <a:spcBef>
                <a:spcPts val="0"/>
              </a:spcBef>
              <a:buSzPct val="100000"/>
              <a:buFont typeface="Calibri"/>
              <a:buChar char="▪"/>
            </a:pPr>
            <a:r>
              <a:rPr lang="de-DE" sz="2000" dirty="0">
                <a:solidFill>
                  <a:srgbClr val="000000"/>
                </a:solidFill>
              </a:rPr>
              <a:t>Bluthochdruck</a:t>
            </a:r>
          </a:p>
          <a:p>
            <a:pPr marL="1218565" lvl="1" indent="-405764">
              <a:lnSpc>
                <a:spcPct val="150000"/>
              </a:lnSpc>
              <a:spcBef>
                <a:spcPts val="0"/>
              </a:spcBef>
              <a:buSzPct val="100000"/>
              <a:buFont typeface="Calibri"/>
              <a:buChar char="▪"/>
            </a:pPr>
            <a:r>
              <a:rPr lang="de-DE" sz="2000" dirty="0">
                <a:solidFill>
                  <a:srgbClr val="000000"/>
                </a:solidFill>
              </a:rPr>
              <a:t>Hoher Cholesterinspiegel</a:t>
            </a:r>
          </a:p>
          <a:p>
            <a:pPr marL="1218565" lvl="1" indent="-405764">
              <a:lnSpc>
                <a:spcPct val="150000"/>
              </a:lnSpc>
              <a:spcBef>
                <a:spcPts val="0"/>
              </a:spcBef>
              <a:buSzPct val="100000"/>
              <a:buFont typeface="Calibri"/>
              <a:buChar char="▪"/>
            </a:pPr>
            <a:r>
              <a:rPr lang="de-DE" sz="2000" dirty="0">
                <a:solidFill>
                  <a:srgbClr val="000000"/>
                </a:solidFill>
              </a:rPr>
              <a:t>Entzündungen </a:t>
            </a:r>
          </a:p>
          <a:p>
            <a:pPr marL="1218565" lvl="1" indent="-329564" algn="l" rtl="0">
              <a:lnSpc>
                <a:spcPct val="100000"/>
              </a:lnSpc>
              <a:spcBef>
                <a:spcPts val="2133"/>
              </a:spcBef>
              <a:spcAft>
                <a:spcPts val="0"/>
              </a:spcAft>
              <a:buSzPct val="100000"/>
              <a:buNone/>
            </a:pPr>
            <a:endParaRPr dirty="0">
              <a:solidFill>
                <a:srgbClr val="000000"/>
              </a:solidFill>
            </a:endParaRPr>
          </a:p>
        </p:txBody>
      </p:sp>
      <p:sp>
        <p:nvSpPr>
          <p:cNvPr id="164" name="Google Shape;164;p47"/>
          <p:cNvSpPr txBox="1"/>
          <p:nvPr/>
        </p:nvSpPr>
        <p:spPr>
          <a:xfrm>
            <a:off x="6290189" y="1114085"/>
            <a:ext cx="5494838" cy="802836"/>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203864"/>
              </a:buClr>
              <a:buSzPts val="2800"/>
              <a:buFont typeface="Calibri"/>
              <a:buNone/>
            </a:pPr>
            <a:endParaRPr sz="4400" b="1" i="0" u="none" strike="noStrike" cap="none">
              <a:solidFill>
                <a:srgbClr val="002060"/>
              </a:solidFill>
              <a:latin typeface="Arial"/>
              <a:ea typeface="Arial"/>
              <a:cs typeface="Arial"/>
              <a:sym typeface="Arial"/>
            </a:endParaRPr>
          </a:p>
        </p:txBody>
      </p:sp>
      <p:pic>
        <p:nvPicPr>
          <p:cNvPr id="166" name="Google Shape;166;p47"/>
          <p:cNvPicPr preferRelativeResize="0"/>
          <p:nvPr/>
        </p:nvPicPr>
        <p:blipFill rotWithShape="1">
          <a:blip r:embed="rId3">
            <a:alphaModFix/>
          </a:blip>
          <a:srcRect l="26648" t="70260" r="70336" b="24439"/>
          <a:stretch/>
        </p:blipFill>
        <p:spPr>
          <a:xfrm flipH="1">
            <a:off x="-1904" y="6253759"/>
            <a:ext cx="610941" cy="604241"/>
          </a:xfrm>
          <a:prstGeom prst="rect">
            <a:avLst/>
          </a:prstGeom>
          <a:noFill/>
          <a:ln>
            <a:noFill/>
          </a:ln>
        </p:spPr>
      </p:pic>
      <p:sp>
        <p:nvSpPr>
          <p:cNvPr id="9" name="Google Shape;171;p8">
            <a:extLst>
              <a:ext uri="{FF2B5EF4-FFF2-40B4-BE49-F238E27FC236}">
                <a16:creationId xmlns:a16="http://schemas.microsoft.com/office/drawing/2014/main" id="{CF204051-D536-499D-BAE1-14CF34CB1695}"/>
              </a:ext>
            </a:extLst>
          </p:cNvPr>
          <p:cNvSpPr/>
          <p:nvPr/>
        </p:nvSpPr>
        <p:spPr>
          <a:xfrm>
            <a:off x="9667874" y="-7472"/>
            <a:ext cx="2524125"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lvl="0" algn="r">
              <a:lnSpc>
                <a:spcPct val="90000"/>
              </a:lnSpc>
              <a:buSzPts val="1800"/>
            </a:pPr>
            <a:r>
              <a:rPr lang="de-DE" sz="1800" b="0" i="0" u="none" strike="noStrike" cap="none" dirty="0">
                <a:solidFill>
                  <a:schemeClr val="lt1"/>
                </a:solidFill>
                <a:latin typeface="Calibri"/>
                <a:ea typeface="Calibri"/>
                <a:cs typeface="Calibri"/>
                <a:sym typeface="Calibri"/>
              </a:rPr>
              <a:t>2.4 </a:t>
            </a:r>
            <a:r>
              <a:rPr lang="de-DE" sz="1800" dirty="0">
                <a:solidFill>
                  <a:schemeClr val="lt1"/>
                </a:solidFill>
                <a:latin typeface="Calibri"/>
                <a:ea typeface="Calibri"/>
                <a:cs typeface="Calibri"/>
                <a:sym typeface="Calibri"/>
              </a:rPr>
              <a:t>Strategien zur Prävention</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9757307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48"/>
          <p:cNvSpPr txBox="1">
            <a:spLocks noGrp="1"/>
          </p:cNvSpPr>
          <p:nvPr>
            <p:ph type="title"/>
          </p:nvPr>
        </p:nvSpPr>
        <p:spPr>
          <a:xfrm>
            <a:off x="333350" y="636812"/>
            <a:ext cx="10345798" cy="896887"/>
          </a:xfrm>
          <a:prstGeom prst="rect">
            <a:avLst/>
          </a:prstGeom>
          <a:noFill/>
          <a:ln>
            <a:noFill/>
          </a:ln>
        </p:spPr>
        <p:txBody>
          <a:bodyPr spcFirstLastPara="1" wrap="square" lIns="91425" tIns="45700" rIns="91425" bIns="45700" anchor="b" anchorCtr="0">
            <a:normAutofit fontScale="90000"/>
          </a:bodyPr>
          <a:lstStyle/>
          <a:p>
            <a:pPr lvl="0">
              <a:buSzPct val="135802"/>
            </a:pPr>
            <a:br>
              <a:rPr lang="en-US" sz="3600" b="1" dirty="0">
                <a:latin typeface="Arial"/>
                <a:ea typeface="Arial"/>
                <a:cs typeface="Arial"/>
                <a:sym typeface="Arial"/>
              </a:rPr>
            </a:br>
            <a:br>
              <a:rPr lang="en-US" sz="3600" b="1" dirty="0">
                <a:latin typeface="Arial"/>
                <a:ea typeface="Arial"/>
                <a:cs typeface="Arial"/>
                <a:sym typeface="Arial"/>
              </a:rPr>
            </a:br>
            <a:br>
              <a:rPr lang="en-US" sz="3600" b="1" dirty="0">
                <a:latin typeface="Arial"/>
                <a:ea typeface="Arial"/>
                <a:cs typeface="Arial"/>
                <a:sym typeface="Arial"/>
              </a:rPr>
            </a:br>
            <a:br>
              <a:rPr lang="en-US" sz="3600" b="1" dirty="0">
                <a:latin typeface="Arial"/>
                <a:ea typeface="Arial"/>
                <a:cs typeface="Arial"/>
                <a:sym typeface="Arial"/>
              </a:rPr>
            </a:br>
            <a:br>
              <a:rPr lang="en-US" sz="3600" b="1" dirty="0">
                <a:latin typeface="Arial"/>
                <a:ea typeface="Arial"/>
                <a:cs typeface="Arial"/>
                <a:sym typeface="Arial"/>
              </a:rPr>
            </a:br>
            <a:br>
              <a:rPr lang="en-US" sz="3600" b="1" dirty="0">
                <a:latin typeface="Arial"/>
                <a:ea typeface="Arial"/>
                <a:cs typeface="Arial"/>
                <a:sym typeface="Arial"/>
              </a:rPr>
            </a:br>
            <a:br>
              <a:rPr lang="en-US" sz="3600" b="1" dirty="0">
                <a:latin typeface="Arial"/>
                <a:ea typeface="Arial"/>
                <a:cs typeface="Arial"/>
                <a:sym typeface="Arial"/>
              </a:rPr>
            </a:br>
            <a:br>
              <a:rPr lang="en-US" sz="3600" b="1" dirty="0">
                <a:latin typeface="Arial"/>
                <a:ea typeface="Arial"/>
                <a:cs typeface="Arial"/>
                <a:sym typeface="Arial"/>
              </a:rPr>
            </a:br>
            <a:br>
              <a:rPr lang="en-US" sz="3600" b="1" dirty="0">
                <a:latin typeface="Arial"/>
                <a:ea typeface="Arial"/>
                <a:cs typeface="Arial"/>
                <a:sym typeface="Arial"/>
              </a:rPr>
            </a:br>
            <a:br>
              <a:rPr lang="en-US" sz="3600" b="1" dirty="0">
                <a:latin typeface="Arial"/>
                <a:ea typeface="Arial"/>
                <a:cs typeface="Arial"/>
                <a:sym typeface="Arial"/>
              </a:rPr>
            </a:br>
            <a:br>
              <a:rPr lang="en-US" sz="3600" b="1" dirty="0">
                <a:latin typeface="Arial"/>
                <a:ea typeface="Arial"/>
                <a:cs typeface="Arial"/>
                <a:sym typeface="Arial"/>
              </a:rPr>
            </a:br>
            <a:br>
              <a:rPr lang="en-US" sz="3600" b="1" dirty="0">
                <a:latin typeface="Arial"/>
                <a:ea typeface="Arial"/>
                <a:cs typeface="Arial"/>
                <a:sym typeface="Arial"/>
              </a:rPr>
            </a:br>
            <a:r>
              <a:rPr lang="de-DE" sz="3100" dirty="0"/>
              <a:t>Behandlung und Vorbeugung von Mangelernährung</a:t>
            </a:r>
            <a:br>
              <a:rPr lang="de-DE" sz="3100" dirty="0"/>
            </a:br>
            <a:endParaRPr sz="3100" dirty="0"/>
          </a:p>
        </p:txBody>
      </p:sp>
      <p:sp>
        <p:nvSpPr>
          <p:cNvPr id="172" name="Google Shape;172;p48"/>
          <p:cNvSpPr txBox="1">
            <a:spLocks noGrp="1"/>
          </p:cNvSpPr>
          <p:nvPr>
            <p:ph type="body" idx="2"/>
          </p:nvPr>
        </p:nvSpPr>
        <p:spPr>
          <a:xfrm>
            <a:off x="499979" y="2178956"/>
            <a:ext cx="6407258" cy="4528990"/>
          </a:xfrm>
          <a:prstGeom prst="rect">
            <a:avLst/>
          </a:prstGeom>
          <a:noFill/>
          <a:ln>
            <a:noFill/>
          </a:ln>
        </p:spPr>
        <p:txBody>
          <a:bodyPr spcFirstLastPara="1" wrap="square" lIns="91425" tIns="45700" rIns="91425" bIns="45700" anchor="t" anchorCtr="0">
            <a:noAutofit/>
          </a:bodyPr>
          <a:lstStyle/>
          <a:p>
            <a:pPr marL="342900" lvl="0" indent="-342900">
              <a:spcAft>
                <a:spcPts val="600"/>
              </a:spcAft>
              <a:buFont typeface="Calibri"/>
              <a:buChar char="▪"/>
            </a:pPr>
            <a:r>
              <a:rPr lang="de-DE" sz="2000" b="1" dirty="0"/>
              <a:t>Behandlung von Mangelernährung: </a:t>
            </a:r>
            <a:r>
              <a:rPr lang="de-DE" sz="2000" dirty="0"/>
              <a:t>nährstoffreiche Lebensmittel - essen Sie viel Obst und Gemüse, Vollkornprodukte und magere Proteine </a:t>
            </a:r>
          </a:p>
          <a:p>
            <a:pPr marL="342900" lvl="0" indent="-342900">
              <a:spcAft>
                <a:spcPts val="600"/>
              </a:spcAft>
              <a:buFont typeface="Calibri"/>
              <a:buChar char="▪"/>
            </a:pPr>
            <a:r>
              <a:rPr lang="de-DE" sz="2000" b="1" dirty="0"/>
              <a:t>Behandlung von Überernährung: </a:t>
            </a:r>
            <a:r>
              <a:rPr lang="de-DE" sz="2000" dirty="0"/>
              <a:t>Reduzieren Sie die Gesamtkalorienzahl und verbessern Sie die Ausgewogenheit Ihrer Ernährung</a:t>
            </a:r>
          </a:p>
          <a:p>
            <a:pPr marL="342900" lvl="0" indent="-342900">
              <a:spcAft>
                <a:spcPts val="600"/>
              </a:spcAft>
              <a:buFont typeface="Calibri"/>
              <a:buChar char="▪"/>
            </a:pPr>
            <a:r>
              <a:rPr lang="de-DE" sz="2000" b="1" dirty="0"/>
              <a:t>Behandlung von Unterernährung: </a:t>
            </a:r>
            <a:r>
              <a:rPr lang="de-DE" sz="2000" dirty="0"/>
              <a:t>Erhöhen Sie die Gesamtkalorienzahl, indem Sie nährstoffreiche Lebensmittel zu sich nehmen.</a:t>
            </a:r>
          </a:p>
          <a:p>
            <a:pPr marL="342900" lvl="0" indent="-342900">
              <a:spcAft>
                <a:spcPts val="600"/>
              </a:spcAft>
              <a:buFont typeface="Calibri"/>
              <a:buChar char="▪"/>
            </a:pPr>
            <a:r>
              <a:rPr lang="de-DE" sz="2000" b="1" dirty="0"/>
              <a:t>Vermeiden Sie Junkfood, das viele Kalorien, aber wenig Nährwert hat.</a:t>
            </a:r>
            <a:endParaRPr dirty="0">
              <a:solidFill>
                <a:schemeClr val="dk1"/>
              </a:solidFill>
            </a:endParaRPr>
          </a:p>
        </p:txBody>
      </p:sp>
      <p:sp>
        <p:nvSpPr>
          <p:cNvPr id="173" name="Google Shape;173;p48"/>
          <p:cNvSpPr txBox="1"/>
          <p:nvPr/>
        </p:nvSpPr>
        <p:spPr>
          <a:xfrm>
            <a:off x="499978" y="1408995"/>
            <a:ext cx="7774578" cy="691833"/>
          </a:xfrm>
          <a:prstGeom prst="rect">
            <a:avLst/>
          </a:prstGeom>
          <a:noFill/>
          <a:ln>
            <a:noFill/>
          </a:ln>
        </p:spPr>
        <p:txBody>
          <a:bodyPr spcFirstLastPara="1" wrap="square" lIns="91425" tIns="45700" rIns="91425" bIns="45700" anchor="b" anchorCtr="0">
            <a:noAutofit/>
          </a:bodyPr>
          <a:lstStyle/>
          <a:p>
            <a:pPr lvl="0">
              <a:spcBef>
                <a:spcPts val="600"/>
              </a:spcBef>
              <a:buClr>
                <a:srgbClr val="C01E24"/>
              </a:buClr>
              <a:buSzPts val="2400"/>
            </a:pPr>
            <a:r>
              <a:rPr lang="de-DE" sz="1800" b="1" i="1" dirty="0">
                <a:solidFill>
                  <a:srgbClr val="203864"/>
                </a:solidFill>
              </a:rPr>
              <a:t>Was kann ich tun, um Mangelernährung zu vermeiden</a:t>
            </a:r>
            <a:r>
              <a:rPr lang="en-US" sz="1800" b="1" i="1" u="none" strike="noStrike" cap="none" dirty="0">
                <a:solidFill>
                  <a:srgbClr val="203864"/>
                </a:solidFill>
                <a:latin typeface="Arial"/>
                <a:ea typeface="Arial"/>
                <a:cs typeface="Arial"/>
                <a:sym typeface="Arial"/>
              </a:rPr>
              <a:t>? </a:t>
            </a:r>
            <a:endParaRPr sz="1800" b="1" i="1" u="none" strike="noStrike" cap="none" dirty="0">
              <a:solidFill>
                <a:srgbClr val="203864"/>
              </a:solidFill>
              <a:latin typeface="Arial"/>
              <a:ea typeface="Arial"/>
              <a:cs typeface="Arial"/>
              <a:sym typeface="Arial"/>
            </a:endParaRPr>
          </a:p>
        </p:txBody>
      </p:sp>
      <p:pic>
        <p:nvPicPr>
          <p:cNvPr id="174" name="Google Shape;174;p48"/>
          <p:cNvPicPr preferRelativeResize="0"/>
          <p:nvPr/>
        </p:nvPicPr>
        <p:blipFill rotWithShape="1">
          <a:blip r:embed="rId3">
            <a:alphaModFix/>
          </a:blip>
          <a:srcRect/>
          <a:stretch/>
        </p:blipFill>
        <p:spPr>
          <a:xfrm>
            <a:off x="7351969" y="2305882"/>
            <a:ext cx="4419024" cy="3042618"/>
          </a:xfrm>
          <a:prstGeom prst="rect">
            <a:avLst/>
          </a:prstGeom>
          <a:noFill/>
          <a:ln>
            <a:noFill/>
          </a:ln>
        </p:spPr>
      </p:pic>
      <p:sp>
        <p:nvSpPr>
          <p:cNvPr id="175" name="Google Shape;175;p48"/>
          <p:cNvSpPr/>
          <p:nvPr/>
        </p:nvSpPr>
        <p:spPr>
          <a:xfrm>
            <a:off x="8056424" y="6430987"/>
            <a:ext cx="3797522"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Quell</a:t>
            </a:r>
            <a:r>
              <a:rPr lang="en-US" sz="1200" b="0" i="0" u="sng" strike="noStrike" cap="none"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Pixabay</a:t>
            </a:r>
            <a:r>
              <a:rPr lang="en-US" sz="12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 </a:t>
            </a:r>
            <a:r>
              <a:rPr lang="en-US" sz="1200" u="sng"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Lizenz</a:t>
            </a:r>
            <a:endParaRPr sz="1200" b="0" i="0" u="none" strike="noStrike" cap="none" dirty="0">
              <a:solidFill>
                <a:schemeClr val="dk1"/>
              </a:solidFill>
              <a:latin typeface="Calibri"/>
              <a:ea typeface="Calibri"/>
              <a:cs typeface="Calibri"/>
              <a:sym typeface="Calibri"/>
            </a:endParaRPr>
          </a:p>
        </p:txBody>
      </p:sp>
      <p:pic>
        <p:nvPicPr>
          <p:cNvPr id="177" name="Google Shape;177;p48"/>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10" name="Google Shape;171;p8">
            <a:extLst>
              <a:ext uri="{FF2B5EF4-FFF2-40B4-BE49-F238E27FC236}">
                <a16:creationId xmlns:a16="http://schemas.microsoft.com/office/drawing/2014/main" id="{CF204051-D536-499D-BAE1-14CF34CB1695}"/>
              </a:ext>
            </a:extLst>
          </p:cNvPr>
          <p:cNvSpPr/>
          <p:nvPr/>
        </p:nvSpPr>
        <p:spPr>
          <a:xfrm>
            <a:off x="9667874" y="-7472"/>
            <a:ext cx="2524125"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lvl="0" algn="r">
              <a:lnSpc>
                <a:spcPct val="90000"/>
              </a:lnSpc>
              <a:buSzPts val="1800"/>
            </a:pPr>
            <a:r>
              <a:rPr lang="de-DE" sz="1800" b="0" i="0" u="none" strike="noStrike" cap="none" dirty="0">
                <a:solidFill>
                  <a:schemeClr val="lt1"/>
                </a:solidFill>
                <a:latin typeface="Calibri"/>
                <a:ea typeface="Calibri"/>
                <a:cs typeface="Calibri"/>
                <a:sym typeface="Calibri"/>
              </a:rPr>
              <a:t>2.4 </a:t>
            </a:r>
            <a:r>
              <a:rPr lang="de-DE" sz="1800" dirty="0">
                <a:solidFill>
                  <a:schemeClr val="lt1"/>
                </a:solidFill>
                <a:latin typeface="Calibri"/>
                <a:ea typeface="Calibri"/>
                <a:cs typeface="Calibri"/>
                <a:sym typeface="Calibri"/>
              </a:rPr>
              <a:t>Strategien zur Prävention</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7952306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6"/>
          <p:cNvSpPr txBox="1">
            <a:spLocks noGrp="1"/>
          </p:cNvSpPr>
          <p:nvPr>
            <p:ph type="title"/>
          </p:nvPr>
        </p:nvSpPr>
        <p:spPr>
          <a:xfrm>
            <a:off x="333350" y="636812"/>
            <a:ext cx="10345798" cy="896887"/>
          </a:xfrm>
          <a:prstGeom prst="rect">
            <a:avLst/>
          </a:prstGeom>
          <a:noFill/>
          <a:ln>
            <a:noFill/>
          </a:ln>
        </p:spPr>
        <p:txBody>
          <a:bodyPr spcFirstLastPara="1" wrap="square" lIns="91425" tIns="45700" rIns="91425" bIns="45700" anchor="b" anchorCtr="0">
            <a:normAutofit fontScale="90000"/>
          </a:bodyPr>
          <a:lstStyle/>
          <a:p>
            <a:pPr lvl="0">
              <a:buSzPct val="135802"/>
            </a:pPr>
            <a:br>
              <a:rPr lang="en-US" sz="3600" b="1" dirty="0">
                <a:latin typeface="Arial"/>
                <a:ea typeface="Arial"/>
                <a:cs typeface="Arial"/>
                <a:sym typeface="Arial"/>
              </a:rPr>
            </a:br>
            <a:br>
              <a:rPr lang="en-US" sz="3600" b="1" dirty="0">
                <a:latin typeface="Arial"/>
                <a:ea typeface="Arial"/>
                <a:cs typeface="Arial"/>
                <a:sym typeface="Arial"/>
              </a:rPr>
            </a:br>
            <a:br>
              <a:rPr lang="en-US" sz="3600" b="1" dirty="0">
                <a:latin typeface="Arial"/>
                <a:ea typeface="Arial"/>
                <a:cs typeface="Arial"/>
                <a:sym typeface="Arial"/>
              </a:rPr>
            </a:br>
            <a:br>
              <a:rPr lang="en-US" sz="3600" b="1" dirty="0">
                <a:latin typeface="Arial"/>
                <a:ea typeface="Arial"/>
                <a:cs typeface="Arial"/>
                <a:sym typeface="Arial"/>
              </a:rPr>
            </a:br>
            <a:br>
              <a:rPr lang="en-US" sz="3600" b="1" dirty="0">
                <a:latin typeface="Arial"/>
                <a:ea typeface="Arial"/>
                <a:cs typeface="Arial"/>
                <a:sym typeface="Arial"/>
              </a:rPr>
            </a:br>
            <a:br>
              <a:rPr lang="en-US" sz="3600" b="1" dirty="0">
                <a:latin typeface="Arial"/>
                <a:ea typeface="Arial"/>
                <a:cs typeface="Arial"/>
                <a:sym typeface="Arial"/>
              </a:rPr>
            </a:br>
            <a:br>
              <a:rPr lang="en-US" sz="3600" b="1" dirty="0">
                <a:latin typeface="Arial"/>
                <a:ea typeface="Arial"/>
                <a:cs typeface="Arial"/>
                <a:sym typeface="Arial"/>
              </a:rPr>
            </a:br>
            <a:br>
              <a:rPr lang="en-US" sz="3600" b="1" dirty="0">
                <a:latin typeface="Arial"/>
                <a:ea typeface="Arial"/>
                <a:cs typeface="Arial"/>
                <a:sym typeface="Arial"/>
              </a:rPr>
            </a:br>
            <a:br>
              <a:rPr lang="en-US" sz="3600" b="1" dirty="0">
                <a:latin typeface="Arial"/>
                <a:ea typeface="Arial"/>
                <a:cs typeface="Arial"/>
                <a:sym typeface="Arial"/>
              </a:rPr>
            </a:br>
            <a:br>
              <a:rPr lang="en-US" sz="3600" b="1" dirty="0">
                <a:latin typeface="Arial"/>
                <a:ea typeface="Arial"/>
                <a:cs typeface="Arial"/>
                <a:sym typeface="Arial"/>
              </a:rPr>
            </a:br>
            <a:br>
              <a:rPr lang="en-US" sz="3600" b="1" dirty="0">
                <a:latin typeface="Arial"/>
                <a:ea typeface="Arial"/>
                <a:cs typeface="Arial"/>
                <a:sym typeface="Arial"/>
              </a:rPr>
            </a:br>
            <a:br>
              <a:rPr lang="en-US" sz="3600" b="1" dirty="0">
                <a:latin typeface="Arial"/>
                <a:ea typeface="Arial"/>
                <a:cs typeface="Arial"/>
                <a:sym typeface="Arial"/>
              </a:rPr>
            </a:br>
            <a:r>
              <a:rPr lang="de-DE" sz="3100" dirty="0"/>
              <a:t>Mahlzeiten mit geringem Budget zubereiten</a:t>
            </a:r>
            <a:endParaRPr sz="3100" dirty="0"/>
          </a:p>
        </p:txBody>
      </p:sp>
      <p:sp>
        <p:nvSpPr>
          <p:cNvPr id="183" name="Google Shape;183;p6"/>
          <p:cNvSpPr txBox="1"/>
          <p:nvPr/>
        </p:nvSpPr>
        <p:spPr>
          <a:xfrm>
            <a:off x="359299" y="1408995"/>
            <a:ext cx="10683837" cy="691833"/>
          </a:xfrm>
          <a:prstGeom prst="rect">
            <a:avLst/>
          </a:prstGeom>
          <a:noFill/>
          <a:ln>
            <a:noFill/>
          </a:ln>
        </p:spPr>
        <p:txBody>
          <a:bodyPr spcFirstLastPara="1" wrap="square" lIns="91425" tIns="45700" rIns="91425" bIns="45700" anchor="b" anchorCtr="0">
            <a:noAutofit/>
          </a:bodyPr>
          <a:lstStyle/>
          <a:p>
            <a:pPr lvl="0">
              <a:spcBef>
                <a:spcPts val="600"/>
              </a:spcBef>
              <a:buClr>
                <a:srgbClr val="C01E24"/>
              </a:buClr>
              <a:buSzPts val="2400"/>
            </a:pPr>
            <a:r>
              <a:rPr lang="de-DE" sz="1800" b="1" i="1" dirty="0">
                <a:solidFill>
                  <a:srgbClr val="203864"/>
                </a:solidFill>
              </a:rPr>
              <a:t>Wie kann ich nahrhafte Mahlzeiten planen und zubereiten, ohne viel Geld auszugeben</a:t>
            </a:r>
            <a:r>
              <a:rPr lang="en-US" sz="1800" b="1" i="1" u="none" strike="noStrike" cap="none" dirty="0">
                <a:solidFill>
                  <a:srgbClr val="203864"/>
                </a:solidFill>
                <a:latin typeface="Arial"/>
                <a:ea typeface="Arial"/>
                <a:cs typeface="Arial"/>
                <a:sym typeface="Arial"/>
              </a:rPr>
              <a:t>?</a:t>
            </a:r>
            <a:endParaRPr sz="1800" b="0" i="1" u="none" strike="noStrike" cap="none" dirty="0">
              <a:solidFill>
                <a:srgbClr val="203864"/>
              </a:solidFill>
              <a:latin typeface="Arial"/>
              <a:ea typeface="Arial"/>
              <a:cs typeface="Arial"/>
              <a:sym typeface="Arial"/>
            </a:endParaRPr>
          </a:p>
        </p:txBody>
      </p:sp>
      <p:sp>
        <p:nvSpPr>
          <p:cNvPr id="185" name="Google Shape;185;p6"/>
          <p:cNvSpPr txBox="1">
            <a:spLocks noGrp="1"/>
          </p:cNvSpPr>
          <p:nvPr>
            <p:ph type="body" idx="1"/>
          </p:nvPr>
        </p:nvSpPr>
        <p:spPr>
          <a:xfrm>
            <a:off x="77947" y="2100829"/>
            <a:ext cx="3946164" cy="4152930"/>
          </a:xfrm>
          <a:prstGeom prst="rect">
            <a:avLst/>
          </a:prstGeom>
          <a:solidFill>
            <a:schemeClr val="bg1">
              <a:lumMod val="95000"/>
            </a:schemeClr>
          </a:solidFill>
          <a:ln>
            <a:noFill/>
          </a:ln>
        </p:spPr>
        <p:txBody>
          <a:bodyPr spcFirstLastPara="1" wrap="square" lIns="91425" tIns="45700" rIns="91425" bIns="45700" anchor="t" anchorCtr="0">
            <a:normAutofit fontScale="85000" lnSpcReduction="10000"/>
          </a:bodyPr>
          <a:lstStyle/>
          <a:p>
            <a:pPr marL="0" lvl="0" indent="0">
              <a:buNone/>
            </a:pPr>
            <a:r>
              <a:rPr lang="de-DE" sz="2200" b="1" dirty="0">
                <a:solidFill>
                  <a:srgbClr val="C00000"/>
                </a:solidFill>
              </a:rPr>
              <a:t>1. Planen Sie Ihre Mahlzeit </a:t>
            </a:r>
            <a:r>
              <a:rPr lang="de-DE" sz="2000" b="1" dirty="0">
                <a:solidFill>
                  <a:srgbClr val="C00000"/>
                </a:solidFill>
              </a:rPr>
              <a:t> </a:t>
            </a:r>
          </a:p>
          <a:p>
            <a:pPr marL="342900" indent="-342900"/>
            <a:r>
              <a:rPr lang="de-DE" sz="2000" dirty="0">
                <a:solidFill>
                  <a:schemeClr val="tx1"/>
                </a:solidFill>
              </a:rPr>
              <a:t>Wählen Sie einige </a:t>
            </a:r>
            <a:r>
              <a:rPr lang="de-DE" sz="2000" b="1" dirty="0">
                <a:solidFill>
                  <a:schemeClr val="tx1"/>
                </a:solidFill>
              </a:rPr>
              <a:t>Rezepte</a:t>
            </a:r>
            <a:r>
              <a:rPr lang="de-DE" sz="2000" dirty="0">
                <a:solidFill>
                  <a:schemeClr val="tx1"/>
                </a:solidFill>
              </a:rPr>
              <a:t> aus</a:t>
            </a:r>
          </a:p>
          <a:p>
            <a:pPr marL="342900" indent="-342900"/>
            <a:r>
              <a:rPr lang="de-DE" sz="2000" dirty="0">
                <a:solidFill>
                  <a:schemeClr val="tx1"/>
                </a:solidFill>
              </a:rPr>
              <a:t>Erstellen Sie eine </a:t>
            </a:r>
            <a:r>
              <a:rPr lang="de-DE" sz="2000" b="1" dirty="0">
                <a:solidFill>
                  <a:schemeClr val="tx1"/>
                </a:solidFill>
              </a:rPr>
              <a:t>Zutatenliste</a:t>
            </a:r>
          </a:p>
          <a:p>
            <a:pPr marL="342900" indent="-342900"/>
            <a:r>
              <a:rPr lang="de-DE" sz="2000" dirty="0">
                <a:solidFill>
                  <a:schemeClr val="tx1"/>
                </a:solidFill>
              </a:rPr>
              <a:t>Setzen Sie Prioritäten nach </a:t>
            </a:r>
            <a:r>
              <a:rPr lang="de-DE" sz="2000" b="1" dirty="0">
                <a:solidFill>
                  <a:schemeClr val="tx1"/>
                </a:solidFill>
              </a:rPr>
              <a:t>Nährwert </a:t>
            </a:r>
            <a:r>
              <a:rPr lang="de-DE" sz="2000" dirty="0">
                <a:solidFill>
                  <a:schemeClr val="tx1"/>
                </a:solidFill>
              </a:rPr>
              <a:t>und Preis</a:t>
            </a:r>
          </a:p>
          <a:p>
            <a:pPr marL="342900" indent="-342900"/>
            <a:r>
              <a:rPr lang="de-DE" sz="2000" dirty="0">
                <a:solidFill>
                  <a:schemeClr val="tx1"/>
                </a:solidFill>
              </a:rPr>
              <a:t>Die teuersten </a:t>
            </a:r>
            <a:r>
              <a:rPr lang="de-DE" sz="2000" b="1" dirty="0">
                <a:solidFill>
                  <a:schemeClr val="tx1"/>
                </a:solidFill>
              </a:rPr>
              <a:t>Lebensmittel </a:t>
            </a:r>
            <a:r>
              <a:rPr lang="de-DE" sz="2000" dirty="0">
                <a:solidFill>
                  <a:schemeClr val="tx1"/>
                </a:solidFill>
              </a:rPr>
              <a:t>ausgleichen </a:t>
            </a:r>
          </a:p>
          <a:p>
            <a:pPr marL="342900" indent="-342900"/>
            <a:r>
              <a:rPr lang="de-DE" sz="2000" dirty="0">
                <a:solidFill>
                  <a:schemeClr val="tx1"/>
                </a:solidFill>
              </a:rPr>
              <a:t>Begrenzen Sie verarbeitete </a:t>
            </a:r>
            <a:r>
              <a:rPr lang="de-DE" sz="2000" b="1" dirty="0">
                <a:solidFill>
                  <a:schemeClr val="tx1"/>
                </a:solidFill>
              </a:rPr>
              <a:t>Lebensmittel</a:t>
            </a:r>
          </a:p>
          <a:p>
            <a:pPr marL="342900" indent="-342900"/>
            <a:r>
              <a:rPr lang="de-DE" sz="2000" dirty="0">
                <a:solidFill>
                  <a:schemeClr val="tx1"/>
                </a:solidFill>
              </a:rPr>
              <a:t>Planen Sie mindestens </a:t>
            </a:r>
            <a:r>
              <a:rPr lang="de-DE" sz="2000" b="1" dirty="0">
                <a:solidFill>
                  <a:schemeClr val="tx1"/>
                </a:solidFill>
              </a:rPr>
              <a:t>eine fleischlose Mahlzeit</a:t>
            </a:r>
            <a:r>
              <a:rPr lang="de-DE" sz="2000" dirty="0">
                <a:solidFill>
                  <a:schemeClr val="tx1"/>
                </a:solidFill>
              </a:rPr>
              <a:t> pro Woche </a:t>
            </a:r>
          </a:p>
          <a:p>
            <a:pPr marL="342900" indent="-342900"/>
            <a:r>
              <a:rPr lang="de-DE" sz="2000" dirty="0">
                <a:solidFill>
                  <a:schemeClr val="tx1"/>
                </a:solidFill>
              </a:rPr>
              <a:t>Planen Sie Ihre Mahlzeiten so, dass Sie </a:t>
            </a:r>
            <a:r>
              <a:rPr lang="de-DE" sz="2000" b="1" dirty="0">
                <a:solidFill>
                  <a:schemeClr val="tx1"/>
                </a:solidFill>
              </a:rPr>
              <a:t>Lebensmittel im Angebot </a:t>
            </a:r>
            <a:r>
              <a:rPr lang="de-DE" sz="2000" dirty="0">
                <a:solidFill>
                  <a:schemeClr val="tx1"/>
                </a:solidFill>
              </a:rPr>
              <a:t>nutzen.</a:t>
            </a:r>
          </a:p>
          <a:p>
            <a:pPr marL="342900" indent="-342900"/>
            <a:r>
              <a:rPr lang="de-DE" sz="2000" dirty="0">
                <a:solidFill>
                  <a:schemeClr val="tx1"/>
                </a:solidFill>
              </a:rPr>
              <a:t>Planen Sie, </a:t>
            </a:r>
            <a:r>
              <a:rPr lang="de-DE" sz="2000" b="1" dirty="0">
                <a:solidFill>
                  <a:schemeClr val="tx1"/>
                </a:solidFill>
              </a:rPr>
              <a:t>Reste</a:t>
            </a:r>
            <a:r>
              <a:rPr lang="de-DE" sz="2000" dirty="0">
                <a:solidFill>
                  <a:schemeClr val="tx1"/>
                </a:solidFill>
              </a:rPr>
              <a:t> zu verwenden</a:t>
            </a:r>
          </a:p>
          <a:p>
            <a:pPr marL="0" lvl="0" indent="0">
              <a:buNone/>
            </a:pPr>
            <a:endParaRPr lang="de-DE" sz="2000" b="1" dirty="0">
              <a:solidFill>
                <a:srgbClr val="C00000"/>
              </a:solidFill>
            </a:endParaRPr>
          </a:p>
          <a:p>
            <a:pPr marL="0" lvl="0" indent="0" algn="l" rtl="0">
              <a:lnSpc>
                <a:spcPct val="100000"/>
              </a:lnSpc>
              <a:spcBef>
                <a:spcPts val="600"/>
              </a:spcBef>
              <a:spcAft>
                <a:spcPts val="0"/>
              </a:spcAft>
              <a:buSzPts val="2400"/>
              <a:buNone/>
            </a:pPr>
            <a:endParaRPr sz="1800" dirty="0">
              <a:solidFill>
                <a:srgbClr val="7030A0"/>
              </a:solidFill>
            </a:endParaRPr>
          </a:p>
        </p:txBody>
      </p:sp>
      <p:sp>
        <p:nvSpPr>
          <p:cNvPr id="186" name="Google Shape;186;p6"/>
          <p:cNvSpPr txBox="1"/>
          <p:nvPr/>
        </p:nvSpPr>
        <p:spPr>
          <a:xfrm>
            <a:off x="4128691" y="2142794"/>
            <a:ext cx="3946164" cy="2379761"/>
          </a:xfrm>
          <a:prstGeom prst="rect">
            <a:avLst/>
          </a:prstGeom>
          <a:solidFill>
            <a:schemeClr val="bg1">
              <a:lumMod val="95000"/>
            </a:schemeClr>
          </a:solidFill>
          <a:ln>
            <a:noFill/>
          </a:ln>
        </p:spPr>
        <p:txBody>
          <a:bodyPr spcFirstLastPara="1" wrap="square" lIns="91425" tIns="45700" rIns="91425" bIns="45700" anchor="t" anchorCtr="0">
            <a:normAutofit fontScale="92500"/>
          </a:bodyPr>
          <a:lstStyle/>
          <a:p>
            <a:pPr marL="76200" lvl="0">
              <a:spcBef>
                <a:spcPts val="600"/>
              </a:spcBef>
              <a:buClr>
                <a:srgbClr val="C01E24"/>
              </a:buClr>
              <a:buSzPct val="136557"/>
            </a:pPr>
            <a:r>
              <a:rPr lang="en-US" sz="2000" b="1" i="0" u="none" strike="noStrike" cap="none" dirty="0">
                <a:solidFill>
                  <a:srgbClr val="C00000"/>
                </a:solidFill>
                <a:latin typeface="Calibri"/>
                <a:ea typeface="Calibri"/>
                <a:cs typeface="Calibri"/>
                <a:sym typeface="Calibri"/>
              </a:rPr>
              <a:t>2. </a:t>
            </a:r>
            <a:r>
              <a:rPr lang="en-US" sz="2000" b="1" i="0" u="none" strike="noStrike" cap="none" dirty="0" err="1">
                <a:solidFill>
                  <a:srgbClr val="C00000"/>
                </a:solidFill>
                <a:latin typeface="Calibri"/>
                <a:ea typeface="Calibri"/>
                <a:cs typeface="Calibri"/>
                <a:sym typeface="Calibri"/>
              </a:rPr>
              <a:t>Einkaufen</a:t>
            </a:r>
            <a:r>
              <a:rPr lang="en-US" sz="2000" b="1" i="0" u="none" strike="noStrike" cap="none" dirty="0">
                <a:solidFill>
                  <a:srgbClr val="C00000"/>
                </a:solidFill>
                <a:latin typeface="Calibri"/>
                <a:ea typeface="Calibri"/>
                <a:cs typeface="Calibri"/>
                <a:sym typeface="Calibri"/>
              </a:rPr>
              <a:t> auf </a:t>
            </a:r>
            <a:r>
              <a:rPr lang="en-US" sz="2000" b="1" i="0" u="none" strike="noStrike" cap="none" dirty="0" err="1">
                <a:solidFill>
                  <a:srgbClr val="C00000"/>
                </a:solidFill>
                <a:latin typeface="Calibri"/>
                <a:ea typeface="Calibri"/>
                <a:cs typeface="Calibri"/>
                <a:sym typeface="Calibri"/>
              </a:rPr>
              <a:t>dem</a:t>
            </a:r>
            <a:r>
              <a:rPr lang="en-US" sz="2000" b="1" i="0" u="none" strike="noStrike" cap="none" dirty="0">
                <a:solidFill>
                  <a:srgbClr val="C00000"/>
                </a:solidFill>
                <a:latin typeface="Calibri"/>
                <a:ea typeface="Calibri"/>
                <a:cs typeface="Calibri"/>
                <a:sym typeface="Calibri"/>
              </a:rPr>
              <a:t> </a:t>
            </a:r>
            <a:r>
              <a:rPr lang="en-US" sz="2000" b="1" dirty="0" err="1">
                <a:solidFill>
                  <a:srgbClr val="C00000"/>
                </a:solidFill>
                <a:latin typeface="Calibri"/>
                <a:ea typeface="Calibri"/>
                <a:cs typeface="Calibri"/>
                <a:sym typeface="Calibri"/>
              </a:rPr>
              <a:t>Bauernmarkt</a:t>
            </a:r>
            <a:r>
              <a:rPr lang="en-US" sz="2000" b="1" i="0" u="none" strike="noStrike" cap="none" dirty="0">
                <a:solidFill>
                  <a:srgbClr val="C00000"/>
                </a:solidFill>
                <a:latin typeface="Calibri"/>
                <a:ea typeface="Calibri"/>
                <a:cs typeface="Calibri"/>
                <a:sym typeface="Calibri"/>
              </a:rPr>
              <a:t> </a:t>
            </a:r>
            <a:endParaRPr dirty="0">
              <a:solidFill>
                <a:srgbClr val="C00000"/>
              </a:solidFill>
            </a:endParaRPr>
          </a:p>
          <a:p>
            <a:pPr marL="338138" lvl="0" indent="-169863">
              <a:spcBef>
                <a:spcPts val="600"/>
              </a:spcBef>
              <a:buClr>
                <a:srgbClr val="C01E24"/>
              </a:buClr>
              <a:buSzPct val="162162"/>
              <a:buFont typeface="Calibri"/>
              <a:buChar char="▪"/>
            </a:pPr>
            <a:r>
              <a:rPr lang="de-DE" sz="1800" dirty="0">
                <a:solidFill>
                  <a:schemeClr val="dk1"/>
                </a:solidFill>
                <a:latin typeface="Calibri"/>
                <a:ea typeface="Calibri"/>
                <a:cs typeface="Calibri"/>
                <a:sym typeface="Calibri"/>
              </a:rPr>
              <a:t>Lokale, frische und saisonale Produkte wählen </a:t>
            </a:r>
          </a:p>
          <a:p>
            <a:pPr marL="338138" lvl="0" indent="-169863">
              <a:spcBef>
                <a:spcPts val="600"/>
              </a:spcBef>
              <a:buClr>
                <a:srgbClr val="C01E24"/>
              </a:buClr>
              <a:buSzPct val="162162"/>
              <a:buFont typeface="Calibri"/>
              <a:buChar char="▪"/>
            </a:pPr>
            <a:r>
              <a:rPr lang="de-DE" sz="1800" dirty="0">
                <a:solidFill>
                  <a:schemeClr val="dk1"/>
                </a:solidFill>
                <a:latin typeface="Calibri"/>
                <a:ea typeface="Calibri"/>
                <a:cs typeface="Calibri"/>
                <a:sym typeface="Calibri"/>
              </a:rPr>
              <a:t>„Grünes" und "biologisches" Obst und Gemüse kaufen </a:t>
            </a:r>
          </a:p>
          <a:p>
            <a:pPr marL="338138" lvl="0" indent="-169863">
              <a:spcBef>
                <a:spcPts val="600"/>
              </a:spcBef>
              <a:buClr>
                <a:srgbClr val="C01E24"/>
              </a:buClr>
              <a:buSzPct val="162162"/>
              <a:buFont typeface="Calibri"/>
              <a:buChar char="▪"/>
            </a:pPr>
            <a:r>
              <a:rPr lang="de-DE" sz="1800" dirty="0">
                <a:solidFill>
                  <a:schemeClr val="dk1"/>
                </a:solidFill>
                <a:latin typeface="Calibri"/>
                <a:ea typeface="Calibri"/>
                <a:cs typeface="Calibri"/>
                <a:sym typeface="Calibri"/>
              </a:rPr>
              <a:t>Aufbau von Beziehungen zu Erzeuger*innen/Bauern</a:t>
            </a:r>
          </a:p>
        </p:txBody>
      </p:sp>
      <p:sp>
        <p:nvSpPr>
          <p:cNvPr id="187" name="Google Shape;187;p6"/>
          <p:cNvSpPr txBox="1"/>
          <p:nvPr/>
        </p:nvSpPr>
        <p:spPr>
          <a:xfrm>
            <a:off x="4272972" y="4648786"/>
            <a:ext cx="3657600" cy="1815841"/>
          </a:xfrm>
          <a:prstGeom prst="rect">
            <a:avLst/>
          </a:prstGeom>
          <a:noFill/>
          <a:ln w="19050" cap="flat" cmpd="sng">
            <a:solidFill>
              <a:srgbClr val="C01E24"/>
            </a:solidFill>
            <a:prstDash val="solid"/>
            <a:round/>
            <a:headEnd type="none" w="sm" len="sm"/>
            <a:tailEnd type="none" w="sm" len="sm"/>
          </a:ln>
        </p:spPr>
        <p:txBody>
          <a:bodyPr spcFirstLastPara="1" wrap="square" lIns="91425" tIns="45700" rIns="91425" bIns="45700" anchor="t" anchorCtr="0">
            <a:spAutoFit/>
          </a:bodyPr>
          <a:lstStyle/>
          <a:p>
            <a:pPr lvl="0" algn="ctr"/>
            <a:r>
              <a:rPr lang="de-DE" b="1" dirty="0">
                <a:solidFill>
                  <a:schemeClr val="dk1"/>
                </a:solidFill>
                <a:latin typeface="Calibri"/>
                <a:ea typeface="Calibri"/>
                <a:cs typeface="Calibri"/>
                <a:sym typeface="Calibri"/>
              </a:rPr>
              <a:t>TIPPS</a:t>
            </a:r>
          </a:p>
          <a:p>
            <a:pPr marL="285750" lvl="0" indent="-285750">
              <a:buFont typeface="Arial" panose="020B0604020202020204" pitchFamily="34" charset="0"/>
              <a:buChar char="•"/>
            </a:pPr>
            <a:r>
              <a:rPr lang="de-DE" dirty="0">
                <a:solidFill>
                  <a:schemeClr val="dk1"/>
                </a:solidFill>
                <a:latin typeface="Calibri"/>
                <a:ea typeface="Calibri"/>
                <a:cs typeface="Calibri"/>
                <a:sym typeface="Calibri"/>
              </a:rPr>
              <a:t>Nehmen Sie Kleingeld (Bargeld) und Einkaufstaschen mit Griffen mit </a:t>
            </a:r>
          </a:p>
          <a:p>
            <a:pPr marL="285750" lvl="0" indent="-285750">
              <a:buFont typeface="Arial" panose="020B0604020202020204" pitchFamily="34" charset="0"/>
              <a:buChar char="•"/>
            </a:pPr>
            <a:r>
              <a:rPr lang="de-DE" dirty="0">
                <a:solidFill>
                  <a:schemeClr val="dk1"/>
                </a:solidFill>
                <a:latin typeface="Calibri"/>
                <a:ea typeface="Calibri"/>
                <a:cs typeface="Calibri"/>
                <a:sym typeface="Calibri"/>
              </a:rPr>
              <a:t>Berücksichtigen Sie die Einkaufszeit - vielleicht bekommen Sie noch günstigere Preise, wenn sich die Bauern zum Aufbruch bereit machen </a:t>
            </a:r>
          </a:p>
          <a:p>
            <a:pPr marL="228600" marR="0" lvl="0" indent="-13970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Calibri"/>
              <a:ea typeface="Calibri"/>
              <a:cs typeface="Calibri"/>
              <a:sym typeface="Calibri"/>
            </a:endParaRPr>
          </a:p>
        </p:txBody>
      </p:sp>
      <p:sp>
        <p:nvSpPr>
          <p:cNvPr id="188" name="Google Shape;188;p6"/>
          <p:cNvSpPr txBox="1"/>
          <p:nvPr/>
        </p:nvSpPr>
        <p:spPr>
          <a:xfrm>
            <a:off x="805160" y="6436431"/>
            <a:ext cx="11138879" cy="361155"/>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Calibri"/>
              <a:buNone/>
            </a:pPr>
            <a:r>
              <a:rPr lang="en-US" sz="1400" b="0" i="0" u="none" strike="noStrike" cap="none" dirty="0" err="1">
                <a:solidFill>
                  <a:srgbClr val="002060"/>
                </a:solidFill>
                <a:latin typeface="Calibri"/>
                <a:ea typeface="Calibri"/>
                <a:cs typeface="Calibri"/>
                <a:sym typeface="Calibri"/>
              </a:rPr>
              <a:t>Mehr</a:t>
            </a:r>
            <a:r>
              <a:rPr lang="en-US" sz="1400" b="0" i="0" u="none" strike="noStrike" cap="none" dirty="0">
                <a:solidFill>
                  <a:srgbClr val="002060"/>
                </a:solidFill>
                <a:latin typeface="Calibri"/>
                <a:ea typeface="Calibri"/>
                <a:cs typeface="Calibri"/>
                <a:sym typeface="Calibri"/>
              </a:rPr>
              <a:t>: </a:t>
            </a:r>
            <a:r>
              <a:rPr lang="en-US" sz="1400" b="0" i="0" u="none" strike="noStrike" cap="none" dirty="0">
                <a:solidFill>
                  <a:srgbClr val="002060"/>
                </a:solidFill>
                <a:latin typeface="Calibri"/>
                <a:ea typeface="Calibri"/>
                <a:cs typeface="Calibri"/>
                <a:sym typeface="Calibri"/>
                <a:hlinkClick r:id="rId3"/>
              </a:rPr>
              <a:t>https://www.sunriseseniorliving.com/blog/july-2020/5-tips-for-shopping-a-farmers-market-this-summer.aspx</a:t>
            </a:r>
            <a:endParaRPr sz="1400" b="0" i="0" u="none" strike="noStrike" cap="none" dirty="0">
              <a:solidFill>
                <a:srgbClr val="002060"/>
              </a:solidFill>
              <a:sym typeface="Arial"/>
            </a:endParaRPr>
          </a:p>
        </p:txBody>
      </p:sp>
      <p:sp>
        <p:nvSpPr>
          <p:cNvPr id="189" name="Google Shape;189;p6"/>
          <p:cNvSpPr txBox="1"/>
          <p:nvPr/>
        </p:nvSpPr>
        <p:spPr>
          <a:xfrm>
            <a:off x="8179434" y="2130185"/>
            <a:ext cx="3934619" cy="3718165"/>
          </a:xfrm>
          <a:prstGeom prst="rect">
            <a:avLst/>
          </a:prstGeom>
          <a:solidFill>
            <a:schemeClr val="bg1">
              <a:lumMod val="95000"/>
            </a:schemeClr>
          </a:solidFill>
          <a:ln>
            <a:noFill/>
          </a:ln>
        </p:spPr>
        <p:txBody>
          <a:bodyPr spcFirstLastPara="1" wrap="square" lIns="91425" tIns="45700" rIns="91425" bIns="45700" anchor="t" anchorCtr="0">
            <a:normAutofit fontScale="92500" lnSpcReduction="20000"/>
          </a:bodyPr>
          <a:lstStyle/>
          <a:p>
            <a:pPr lvl="0">
              <a:spcBef>
                <a:spcPts val="600"/>
              </a:spcBef>
              <a:buClr>
                <a:srgbClr val="C01E24"/>
              </a:buClr>
              <a:buSzPts val="2400"/>
            </a:pPr>
            <a:r>
              <a:rPr lang="en-US" sz="2000" b="1" i="0" u="none" strike="noStrike" cap="none" dirty="0">
                <a:solidFill>
                  <a:srgbClr val="C00000"/>
                </a:solidFill>
                <a:latin typeface="Calibri"/>
                <a:ea typeface="Calibri"/>
                <a:cs typeface="Calibri"/>
                <a:sym typeface="Calibri"/>
              </a:rPr>
              <a:t>3. “</a:t>
            </a:r>
            <a:r>
              <a:rPr lang="en-US" sz="2000" b="1" dirty="0" err="1">
                <a:solidFill>
                  <a:srgbClr val="C00000"/>
                </a:solidFill>
                <a:latin typeface="Calibri"/>
                <a:ea typeface="Calibri"/>
                <a:cs typeface="Calibri"/>
                <a:sym typeface="Calibri"/>
              </a:rPr>
              <a:t>Billige</a:t>
            </a:r>
            <a:r>
              <a:rPr lang="en-US" sz="2000" b="1" dirty="0">
                <a:solidFill>
                  <a:srgbClr val="C00000"/>
                </a:solidFill>
                <a:latin typeface="Calibri"/>
                <a:ea typeface="Calibri"/>
                <a:cs typeface="Calibri"/>
                <a:sym typeface="Calibri"/>
              </a:rPr>
              <a:t>" </a:t>
            </a:r>
            <a:r>
              <a:rPr lang="en-US" sz="2000" b="1" dirty="0" err="1">
                <a:solidFill>
                  <a:srgbClr val="C00000"/>
                </a:solidFill>
                <a:latin typeface="Calibri"/>
                <a:ea typeface="Calibri"/>
                <a:cs typeface="Calibri"/>
                <a:sym typeface="Calibri"/>
              </a:rPr>
              <a:t>Essgewohnheiten</a:t>
            </a:r>
            <a:r>
              <a:rPr lang="en-US" sz="2000" b="1" dirty="0">
                <a:solidFill>
                  <a:srgbClr val="C00000"/>
                </a:solidFill>
                <a:latin typeface="Calibri"/>
                <a:ea typeface="Calibri"/>
                <a:cs typeface="Calibri"/>
                <a:sym typeface="Calibri"/>
              </a:rPr>
              <a:t> </a:t>
            </a:r>
            <a:r>
              <a:rPr lang="en-US" sz="2000" b="1" dirty="0" err="1">
                <a:solidFill>
                  <a:srgbClr val="C00000"/>
                </a:solidFill>
                <a:latin typeface="Calibri"/>
                <a:ea typeface="Calibri"/>
                <a:cs typeface="Calibri"/>
                <a:sym typeface="Calibri"/>
              </a:rPr>
              <a:t>annehmen</a:t>
            </a:r>
            <a:r>
              <a:rPr lang="en-US" sz="2000" b="1" dirty="0">
                <a:solidFill>
                  <a:srgbClr val="C00000"/>
                </a:solidFill>
                <a:latin typeface="Calibri"/>
                <a:ea typeface="Calibri"/>
                <a:cs typeface="Calibri"/>
                <a:sym typeface="Calibri"/>
              </a:rPr>
              <a:t> </a:t>
            </a:r>
          </a:p>
          <a:p>
            <a:pPr marL="285750" lvl="0" indent="-285750">
              <a:spcBef>
                <a:spcPts val="600"/>
              </a:spcBef>
              <a:buClr>
                <a:srgbClr val="C01E24"/>
              </a:buClr>
              <a:buSzPts val="2400"/>
              <a:buFont typeface="Wingdings" panose="05000000000000000000" pitchFamily="2" charset="2"/>
              <a:buChar char="§"/>
            </a:pPr>
            <a:r>
              <a:rPr lang="de-DE" sz="1800" dirty="0">
                <a:solidFill>
                  <a:schemeClr val="dk1"/>
                </a:solidFill>
                <a:latin typeface="Calibri"/>
                <a:ea typeface="Calibri"/>
                <a:cs typeface="Calibri"/>
                <a:sym typeface="Calibri"/>
              </a:rPr>
              <a:t>Kaufen Sie frische Lebensmittel und verarbeiten Sie sie selbst</a:t>
            </a:r>
          </a:p>
          <a:p>
            <a:pPr marL="285750" lvl="0" indent="-285750">
              <a:spcBef>
                <a:spcPts val="600"/>
              </a:spcBef>
              <a:buClr>
                <a:srgbClr val="C01E24"/>
              </a:buClr>
              <a:buSzPts val="2400"/>
              <a:buFont typeface="Wingdings" panose="05000000000000000000" pitchFamily="2" charset="2"/>
              <a:buChar char="§"/>
            </a:pPr>
            <a:r>
              <a:rPr lang="de-DE" sz="1800" dirty="0">
                <a:solidFill>
                  <a:schemeClr val="dk1"/>
                </a:solidFill>
                <a:latin typeface="Calibri"/>
                <a:ea typeface="Calibri"/>
                <a:cs typeface="Calibri"/>
                <a:sym typeface="Calibri"/>
              </a:rPr>
              <a:t>Investieren Sie in Utensilien zur Lebensmittelaufbewahrung </a:t>
            </a:r>
          </a:p>
          <a:p>
            <a:pPr marL="285750" lvl="0" indent="-285750">
              <a:spcBef>
                <a:spcPts val="600"/>
              </a:spcBef>
              <a:buClr>
                <a:srgbClr val="C01E24"/>
              </a:buClr>
              <a:buSzPts val="2400"/>
              <a:buFont typeface="Wingdings" panose="05000000000000000000" pitchFamily="2" charset="2"/>
              <a:buChar char="§"/>
            </a:pPr>
            <a:r>
              <a:rPr lang="de-DE" sz="1800" dirty="0">
                <a:solidFill>
                  <a:schemeClr val="dk1"/>
                </a:solidFill>
                <a:latin typeface="Calibri"/>
                <a:ea typeface="Calibri"/>
                <a:cs typeface="Calibri"/>
                <a:sym typeface="Calibri"/>
              </a:rPr>
              <a:t>Essen Sie nur noch selten in Restaurants </a:t>
            </a:r>
          </a:p>
          <a:p>
            <a:pPr marL="285750" lvl="0" indent="-285750">
              <a:spcBef>
                <a:spcPts val="600"/>
              </a:spcBef>
              <a:buClr>
                <a:srgbClr val="C01E24"/>
              </a:buClr>
              <a:buSzPts val="2400"/>
              <a:buFont typeface="Wingdings" panose="05000000000000000000" pitchFamily="2" charset="2"/>
              <a:buChar char="§"/>
            </a:pPr>
            <a:r>
              <a:rPr lang="de-DE" sz="1800" dirty="0">
                <a:solidFill>
                  <a:schemeClr val="dk1"/>
                </a:solidFill>
                <a:latin typeface="Calibri"/>
                <a:ea typeface="Calibri"/>
                <a:cs typeface="Calibri"/>
                <a:sym typeface="Calibri"/>
              </a:rPr>
              <a:t>Lernen Sie, von Grund auf zu kochen</a:t>
            </a:r>
          </a:p>
          <a:p>
            <a:pPr marL="285750" lvl="0" indent="-285750">
              <a:spcBef>
                <a:spcPts val="600"/>
              </a:spcBef>
              <a:buClr>
                <a:srgbClr val="C01E24"/>
              </a:buClr>
              <a:buSzPts val="2400"/>
              <a:buFont typeface="Wingdings" panose="05000000000000000000" pitchFamily="2" charset="2"/>
              <a:buChar char="§"/>
            </a:pPr>
            <a:r>
              <a:rPr lang="de-DE" sz="1800" dirty="0">
                <a:solidFill>
                  <a:schemeClr val="dk1"/>
                </a:solidFill>
                <a:latin typeface="Calibri"/>
                <a:ea typeface="Calibri"/>
                <a:cs typeface="Calibri"/>
                <a:sym typeface="Calibri"/>
              </a:rPr>
              <a:t>Verschwenden Sie Ihre Lebensmittel nicht - frieren Sie sie ein</a:t>
            </a:r>
          </a:p>
          <a:p>
            <a:pPr marL="285750" lvl="0" indent="-285750">
              <a:spcBef>
                <a:spcPts val="600"/>
              </a:spcBef>
              <a:buClr>
                <a:srgbClr val="C01E24"/>
              </a:buClr>
              <a:buSzPts val="2400"/>
              <a:buFont typeface="Wingdings" panose="05000000000000000000" pitchFamily="2" charset="2"/>
              <a:buChar char="§"/>
            </a:pPr>
            <a:r>
              <a:rPr lang="de-DE" sz="1800" dirty="0">
                <a:solidFill>
                  <a:schemeClr val="dk1"/>
                </a:solidFill>
                <a:latin typeface="Calibri"/>
                <a:ea typeface="Calibri"/>
                <a:cs typeface="Calibri"/>
                <a:sym typeface="Calibri"/>
              </a:rPr>
              <a:t>Essen Sie häufiger Körner </a:t>
            </a:r>
          </a:p>
          <a:p>
            <a:pPr marL="285750" lvl="0" indent="-285750">
              <a:spcBef>
                <a:spcPts val="600"/>
              </a:spcBef>
              <a:buClr>
                <a:srgbClr val="C01E24"/>
              </a:buClr>
              <a:buSzPts val="2400"/>
              <a:buFont typeface="Wingdings" panose="05000000000000000000" pitchFamily="2" charset="2"/>
              <a:buChar char="§"/>
            </a:pPr>
            <a:r>
              <a:rPr lang="de-DE" sz="1800" dirty="0">
                <a:solidFill>
                  <a:schemeClr val="dk1"/>
                </a:solidFill>
                <a:latin typeface="Calibri"/>
                <a:ea typeface="Calibri"/>
                <a:cs typeface="Calibri"/>
                <a:sym typeface="Calibri"/>
              </a:rPr>
              <a:t>Verwenden Sie größere Mengen an preiswerten Lebensmitteln </a:t>
            </a:r>
            <a:endParaRPr sz="1800" b="0" i="0" u="none" strike="noStrike" cap="none" dirty="0">
              <a:solidFill>
                <a:srgbClr val="7030A0"/>
              </a:solidFill>
              <a:latin typeface="Calibri"/>
              <a:ea typeface="Calibri"/>
              <a:cs typeface="Calibri"/>
              <a:sym typeface="Calibri"/>
            </a:endParaRPr>
          </a:p>
          <a:p>
            <a:pPr marL="457200" marR="0" lvl="0" indent="-228600" algn="l" rtl="0">
              <a:lnSpc>
                <a:spcPct val="100000"/>
              </a:lnSpc>
              <a:spcBef>
                <a:spcPts val="600"/>
              </a:spcBef>
              <a:spcAft>
                <a:spcPts val="0"/>
              </a:spcAft>
              <a:buClr>
                <a:srgbClr val="C01E24"/>
              </a:buClr>
              <a:buSzPts val="2400"/>
              <a:buFont typeface="Calibri"/>
              <a:buNone/>
            </a:pPr>
            <a:endParaRPr sz="1800" b="0" i="0" u="none" strike="noStrike" cap="none" dirty="0">
              <a:solidFill>
                <a:srgbClr val="7030A0"/>
              </a:solidFill>
              <a:latin typeface="Calibri"/>
              <a:ea typeface="Calibri"/>
              <a:cs typeface="Calibri"/>
              <a:sym typeface="Calibri"/>
            </a:endParaRPr>
          </a:p>
          <a:p>
            <a:pPr marL="457200" marR="0" lvl="0" indent="-228600" algn="l" rtl="0">
              <a:lnSpc>
                <a:spcPct val="100000"/>
              </a:lnSpc>
              <a:spcBef>
                <a:spcPts val="600"/>
              </a:spcBef>
              <a:spcAft>
                <a:spcPts val="0"/>
              </a:spcAft>
              <a:buClr>
                <a:srgbClr val="C01E24"/>
              </a:buClr>
              <a:buSzPts val="2400"/>
              <a:buFont typeface="Calibri"/>
              <a:buNone/>
            </a:pPr>
            <a:endParaRPr sz="1800" b="0" i="0" u="none" strike="noStrike" cap="none" dirty="0">
              <a:solidFill>
                <a:srgbClr val="7030A0"/>
              </a:solidFill>
              <a:latin typeface="Calibri"/>
              <a:ea typeface="Calibri"/>
              <a:cs typeface="Calibri"/>
              <a:sym typeface="Calibri"/>
            </a:endParaRPr>
          </a:p>
          <a:p>
            <a:pPr marL="457200" marR="0" lvl="0" indent="-228600" algn="l" rtl="0">
              <a:lnSpc>
                <a:spcPct val="100000"/>
              </a:lnSpc>
              <a:spcBef>
                <a:spcPts val="600"/>
              </a:spcBef>
              <a:spcAft>
                <a:spcPts val="0"/>
              </a:spcAft>
              <a:buClr>
                <a:srgbClr val="C01E24"/>
              </a:buClr>
              <a:buSzPts val="2400"/>
              <a:buFont typeface="Calibri"/>
              <a:buNone/>
            </a:pPr>
            <a:endParaRPr sz="1800" b="0" i="0" u="none" strike="noStrike" cap="none" dirty="0">
              <a:solidFill>
                <a:srgbClr val="7030A0"/>
              </a:solidFill>
              <a:latin typeface="Calibri"/>
              <a:ea typeface="Calibri"/>
              <a:cs typeface="Calibri"/>
              <a:sym typeface="Calibri"/>
            </a:endParaRPr>
          </a:p>
        </p:txBody>
      </p:sp>
      <p:pic>
        <p:nvPicPr>
          <p:cNvPr id="190" name="Google Shape;190;p6"/>
          <p:cNvPicPr preferRelativeResize="0"/>
          <p:nvPr/>
        </p:nvPicPr>
        <p:blipFill rotWithShape="1">
          <a:blip r:embed="rId4">
            <a:alphaModFix/>
          </a:blip>
          <a:srcRect l="26648" t="70260" r="70336" b="24439"/>
          <a:stretch/>
        </p:blipFill>
        <p:spPr>
          <a:xfrm flipH="1">
            <a:off x="-1904" y="6253759"/>
            <a:ext cx="610941" cy="604241"/>
          </a:xfrm>
          <a:prstGeom prst="rect">
            <a:avLst/>
          </a:prstGeom>
          <a:noFill/>
          <a:ln>
            <a:noFill/>
          </a:ln>
        </p:spPr>
      </p:pic>
      <p:sp>
        <p:nvSpPr>
          <p:cNvPr id="12" name="Google Shape;171;p8">
            <a:extLst>
              <a:ext uri="{FF2B5EF4-FFF2-40B4-BE49-F238E27FC236}">
                <a16:creationId xmlns:a16="http://schemas.microsoft.com/office/drawing/2014/main" id="{CF204051-D536-499D-BAE1-14CF34CB1695}"/>
              </a:ext>
            </a:extLst>
          </p:cNvPr>
          <p:cNvSpPr/>
          <p:nvPr/>
        </p:nvSpPr>
        <p:spPr>
          <a:xfrm>
            <a:off x="9667874" y="-7472"/>
            <a:ext cx="2524125"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lvl="0" algn="r">
              <a:lnSpc>
                <a:spcPct val="90000"/>
              </a:lnSpc>
              <a:buSzPts val="1800"/>
            </a:pPr>
            <a:r>
              <a:rPr lang="de-DE" sz="1800" b="0" i="0" u="none" strike="noStrike" cap="none" dirty="0">
                <a:solidFill>
                  <a:schemeClr val="lt1"/>
                </a:solidFill>
                <a:latin typeface="Calibri"/>
                <a:ea typeface="Calibri"/>
                <a:cs typeface="Calibri"/>
                <a:sym typeface="Calibri"/>
              </a:rPr>
              <a:t>2.4 </a:t>
            </a:r>
            <a:r>
              <a:rPr lang="de-DE" sz="1800" dirty="0">
                <a:solidFill>
                  <a:schemeClr val="lt1"/>
                </a:solidFill>
                <a:latin typeface="Calibri"/>
                <a:ea typeface="Calibri"/>
                <a:cs typeface="Calibri"/>
                <a:sym typeface="Calibri"/>
              </a:rPr>
              <a:t>Strategien zur Prävention</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0615468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7"/>
          <p:cNvSpPr txBox="1">
            <a:spLocks noGrp="1"/>
          </p:cNvSpPr>
          <p:nvPr>
            <p:ph type="title"/>
          </p:nvPr>
        </p:nvSpPr>
        <p:spPr>
          <a:xfrm>
            <a:off x="333350" y="636812"/>
            <a:ext cx="10345798" cy="896887"/>
          </a:xfrm>
          <a:prstGeom prst="rect">
            <a:avLst/>
          </a:prstGeom>
          <a:noFill/>
          <a:ln>
            <a:noFill/>
          </a:ln>
        </p:spPr>
        <p:txBody>
          <a:bodyPr spcFirstLastPara="1" wrap="square" lIns="91425" tIns="45700" rIns="91425" bIns="45700" anchor="b" anchorCtr="0">
            <a:normAutofit fontScale="90000"/>
          </a:bodyPr>
          <a:lstStyle/>
          <a:p>
            <a:pPr lvl="0">
              <a:buSzPct val="135802"/>
            </a:pPr>
            <a:br>
              <a:rPr lang="en-US" sz="3600" b="1" dirty="0">
                <a:solidFill>
                  <a:srgbClr val="002060"/>
                </a:solidFill>
                <a:latin typeface="Arial"/>
                <a:ea typeface="Arial"/>
                <a:cs typeface="Arial"/>
                <a:sym typeface="Arial"/>
              </a:rPr>
            </a:br>
            <a:br>
              <a:rPr lang="en-US" sz="3600" b="1" dirty="0">
                <a:solidFill>
                  <a:srgbClr val="002060"/>
                </a:solidFill>
                <a:latin typeface="Arial"/>
                <a:ea typeface="Arial"/>
                <a:cs typeface="Arial"/>
                <a:sym typeface="Arial"/>
              </a:rPr>
            </a:br>
            <a:br>
              <a:rPr lang="en-US" sz="3600" b="1" dirty="0">
                <a:solidFill>
                  <a:srgbClr val="002060"/>
                </a:solidFill>
                <a:latin typeface="Arial"/>
                <a:ea typeface="Arial"/>
                <a:cs typeface="Arial"/>
                <a:sym typeface="Arial"/>
              </a:rPr>
            </a:br>
            <a:br>
              <a:rPr lang="en-US" sz="3600" b="1" dirty="0">
                <a:solidFill>
                  <a:srgbClr val="002060"/>
                </a:solidFill>
                <a:latin typeface="Arial"/>
                <a:ea typeface="Arial"/>
                <a:cs typeface="Arial"/>
                <a:sym typeface="Arial"/>
              </a:rPr>
            </a:br>
            <a:br>
              <a:rPr lang="en-US" sz="3600" b="1" dirty="0">
                <a:solidFill>
                  <a:srgbClr val="002060"/>
                </a:solidFill>
                <a:latin typeface="Arial"/>
                <a:ea typeface="Arial"/>
                <a:cs typeface="Arial"/>
                <a:sym typeface="Arial"/>
              </a:rPr>
            </a:br>
            <a:br>
              <a:rPr lang="en-US" sz="3600" b="1" dirty="0">
                <a:solidFill>
                  <a:srgbClr val="002060"/>
                </a:solidFill>
                <a:latin typeface="Arial"/>
                <a:ea typeface="Arial"/>
                <a:cs typeface="Arial"/>
                <a:sym typeface="Arial"/>
              </a:rPr>
            </a:br>
            <a:br>
              <a:rPr lang="en-US" sz="3600" b="1" dirty="0">
                <a:solidFill>
                  <a:srgbClr val="002060"/>
                </a:solidFill>
                <a:latin typeface="Arial"/>
                <a:ea typeface="Arial"/>
                <a:cs typeface="Arial"/>
                <a:sym typeface="Arial"/>
              </a:rPr>
            </a:br>
            <a:br>
              <a:rPr lang="en-US" sz="3600" b="1" dirty="0">
                <a:solidFill>
                  <a:srgbClr val="002060"/>
                </a:solidFill>
                <a:latin typeface="Arial"/>
                <a:ea typeface="Arial"/>
                <a:cs typeface="Arial"/>
                <a:sym typeface="Arial"/>
              </a:rPr>
            </a:br>
            <a:br>
              <a:rPr lang="en-US" sz="3600" b="1" dirty="0">
                <a:solidFill>
                  <a:srgbClr val="002060"/>
                </a:solidFill>
                <a:latin typeface="Arial"/>
                <a:ea typeface="Arial"/>
                <a:cs typeface="Arial"/>
                <a:sym typeface="Arial"/>
              </a:rPr>
            </a:br>
            <a:br>
              <a:rPr lang="en-US" sz="3600" b="1" dirty="0">
                <a:solidFill>
                  <a:srgbClr val="002060"/>
                </a:solidFill>
                <a:latin typeface="Arial"/>
                <a:ea typeface="Arial"/>
                <a:cs typeface="Arial"/>
                <a:sym typeface="Arial"/>
              </a:rPr>
            </a:br>
            <a:br>
              <a:rPr lang="en-US" sz="3600" b="1" dirty="0">
                <a:solidFill>
                  <a:srgbClr val="002060"/>
                </a:solidFill>
                <a:latin typeface="Arial"/>
                <a:ea typeface="Arial"/>
                <a:cs typeface="Arial"/>
                <a:sym typeface="Arial"/>
              </a:rPr>
            </a:br>
            <a:br>
              <a:rPr lang="en-US" sz="3600" b="1" dirty="0">
                <a:solidFill>
                  <a:srgbClr val="002060"/>
                </a:solidFill>
                <a:latin typeface="Arial"/>
                <a:ea typeface="Arial"/>
                <a:cs typeface="Arial"/>
                <a:sym typeface="Arial"/>
              </a:rPr>
            </a:br>
            <a:r>
              <a:rPr lang="en-US" sz="3100" dirty="0" err="1"/>
              <a:t>Rauchen</a:t>
            </a:r>
            <a:r>
              <a:rPr lang="en-US" sz="3100" dirty="0"/>
              <a:t> und </a:t>
            </a:r>
            <a:r>
              <a:rPr lang="en-US" sz="3100" dirty="0" err="1"/>
              <a:t>Alkoholkonsum</a:t>
            </a:r>
            <a:endParaRPr sz="3100" dirty="0"/>
          </a:p>
        </p:txBody>
      </p:sp>
      <p:sp>
        <p:nvSpPr>
          <p:cNvPr id="197" name="Google Shape;197;p7"/>
          <p:cNvSpPr txBox="1">
            <a:spLocks noGrp="1"/>
          </p:cNvSpPr>
          <p:nvPr>
            <p:ph type="body" idx="1"/>
          </p:nvPr>
        </p:nvSpPr>
        <p:spPr>
          <a:xfrm>
            <a:off x="333350" y="1572352"/>
            <a:ext cx="10515600" cy="896888"/>
          </a:xfrm>
          <a:prstGeom prst="rect">
            <a:avLst/>
          </a:prstGeom>
          <a:noFill/>
          <a:ln>
            <a:noFill/>
          </a:ln>
        </p:spPr>
        <p:txBody>
          <a:bodyPr spcFirstLastPara="1" wrap="square" lIns="91425" tIns="45700" rIns="91425" bIns="45700" anchor="t" anchorCtr="0">
            <a:normAutofit/>
          </a:bodyPr>
          <a:lstStyle/>
          <a:p>
            <a:pPr marL="76200" lvl="0" indent="0">
              <a:lnSpc>
                <a:spcPct val="120000"/>
              </a:lnSpc>
              <a:spcBef>
                <a:spcPts val="0"/>
              </a:spcBef>
              <a:buSzPts val="2595"/>
              <a:buNone/>
            </a:pPr>
            <a:r>
              <a:rPr lang="de-DE" sz="2000" dirty="0"/>
              <a:t>Ähnlich wie schlechte Ernährung gehören auch </a:t>
            </a:r>
            <a:r>
              <a:rPr lang="de-DE" sz="2000" b="1" dirty="0"/>
              <a:t>Rauchen, Tabak und übermäßiger Alkoholkonsum zu den Hauptursachen für vermeidbare Krankheiten</a:t>
            </a:r>
            <a:r>
              <a:rPr lang="de-DE" sz="2000" dirty="0"/>
              <a:t>.</a:t>
            </a:r>
            <a:endParaRPr dirty="0">
              <a:solidFill>
                <a:srgbClr val="7030A0"/>
              </a:solidFill>
            </a:endParaRPr>
          </a:p>
        </p:txBody>
      </p:sp>
      <p:sp>
        <p:nvSpPr>
          <p:cNvPr id="198" name="Google Shape;198;p7"/>
          <p:cNvSpPr txBox="1"/>
          <p:nvPr/>
        </p:nvSpPr>
        <p:spPr>
          <a:xfrm>
            <a:off x="923696" y="2469240"/>
            <a:ext cx="6644720" cy="3973763"/>
          </a:xfrm>
          <a:prstGeom prst="rect">
            <a:avLst/>
          </a:prstGeom>
          <a:noFill/>
          <a:ln>
            <a:noFill/>
          </a:ln>
        </p:spPr>
        <p:txBody>
          <a:bodyPr spcFirstLastPara="1" wrap="square" lIns="91425" tIns="45700" rIns="91425" bIns="45700" anchor="t" anchorCtr="0">
            <a:normAutofit fontScale="92500" lnSpcReduction="20000"/>
          </a:bodyPr>
          <a:lstStyle/>
          <a:p>
            <a:pPr marL="76200" lvl="0">
              <a:lnSpc>
                <a:spcPct val="120000"/>
              </a:lnSpc>
              <a:buClr>
                <a:srgbClr val="C01E24"/>
              </a:buClr>
              <a:buSzPct val="129729"/>
            </a:pPr>
            <a:r>
              <a:rPr lang="de-DE" sz="2000" b="1" dirty="0">
                <a:solidFill>
                  <a:srgbClr val="C00000"/>
                </a:solidFill>
                <a:latin typeface="Calibri"/>
                <a:ea typeface="Calibri"/>
                <a:cs typeface="Calibri"/>
                <a:sym typeface="Calibri"/>
              </a:rPr>
              <a:t>Auswirkungen des Rauchens</a:t>
            </a:r>
          </a:p>
          <a:p>
            <a:pPr marL="419100" lvl="0" indent="-342900">
              <a:lnSpc>
                <a:spcPct val="120000"/>
              </a:lnSpc>
              <a:buClr>
                <a:srgbClr val="C01E24"/>
              </a:buClr>
              <a:buSzPct val="129729"/>
              <a:buFont typeface="Wingdings" panose="05000000000000000000" pitchFamily="2" charset="2"/>
              <a:buChar char="§"/>
            </a:pPr>
            <a:r>
              <a:rPr lang="de-DE" sz="2000" dirty="0">
                <a:solidFill>
                  <a:schemeClr val="tx1"/>
                </a:solidFill>
                <a:latin typeface="Calibri"/>
                <a:ea typeface="Calibri"/>
                <a:cs typeface="Calibri"/>
                <a:sym typeface="Calibri"/>
              </a:rPr>
              <a:t>Hauptrisikofaktor für die meisten Todesursachen </a:t>
            </a:r>
          </a:p>
          <a:p>
            <a:pPr marL="419100" lvl="0" indent="-342900">
              <a:lnSpc>
                <a:spcPct val="120000"/>
              </a:lnSpc>
              <a:buClr>
                <a:srgbClr val="C01E24"/>
              </a:buClr>
              <a:buSzPct val="129729"/>
              <a:buFont typeface="Wingdings" panose="05000000000000000000" pitchFamily="2" charset="2"/>
              <a:buChar char="§"/>
            </a:pPr>
            <a:r>
              <a:rPr lang="de-DE" sz="2000" dirty="0">
                <a:solidFill>
                  <a:schemeClr val="tx1"/>
                </a:solidFill>
                <a:latin typeface="Calibri"/>
                <a:ea typeface="Calibri"/>
                <a:cs typeface="Calibri"/>
                <a:sym typeface="Calibri"/>
              </a:rPr>
              <a:t>1,6 Millionen Menschen sterben jedes Jahr in Europa an den Folgen des Rauchens (WHO)</a:t>
            </a:r>
          </a:p>
          <a:p>
            <a:pPr marL="419100" lvl="0" indent="-342900">
              <a:lnSpc>
                <a:spcPct val="120000"/>
              </a:lnSpc>
              <a:buClr>
                <a:srgbClr val="C01E24"/>
              </a:buClr>
              <a:buSzPct val="129729"/>
              <a:buFont typeface="Wingdings" panose="05000000000000000000" pitchFamily="2" charset="2"/>
              <a:buChar char="§"/>
            </a:pPr>
            <a:r>
              <a:rPr lang="de-DE" sz="2000" dirty="0">
                <a:solidFill>
                  <a:schemeClr val="tx1"/>
                </a:solidFill>
                <a:latin typeface="Calibri"/>
                <a:ea typeface="Calibri"/>
                <a:cs typeface="Calibri"/>
                <a:sym typeface="Calibri"/>
              </a:rPr>
              <a:t>Auswirkungen auf Krankheiten wie Krebs, Herz-Kreislauf-Erkrankungen, Bluthochdruck, Augenschäden, Osteoporose, Zahn- und Zahnfleischerkrankungen</a:t>
            </a:r>
          </a:p>
          <a:p>
            <a:pPr marL="419100" marR="0" lvl="0" indent="-190500" algn="l" rtl="0">
              <a:lnSpc>
                <a:spcPct val="120000"/>
              </a:lnSpc>
              <a:spcBef>
                <a:spcPts val="0"/>
              </a:spcBef>
              <a:spcAft>
                <a:spcPts val="0"/>
              </a:spcAft>
              <a:buClr>
                <a:srgbClr val="C01E24"/>
              </a:buClr>
              <a:buSzPct val="129729"/>
              <a:buFont typeface="Calibri"/>
              <a:buNone/>
            </a:pPr>
            <a:endParaRPr sz="2000" b="1" i="0" u="none" strike="noStrike" cap="none" dirty="0">
              <a:solidFill>
                <a:schemeClr val="dk1"/>
              </a:solidFill>
              <a:latin typeface="Calibri"/>
              <a:ea typeface="Calibri"/>
              <a:cs typeface="Calibri"/>
              <a:sym typeface="Calibri"/>
            </a:endParaRPr>
          </a:p>
          <a:p>
            <a:pPr marL="76200" lvl="0">
              <a:lnSpc>
                <a:spcPct val="120000"/>
              </a:lnSpc>
              <a:buClr>
                <a:srgbClr val="C01E24"/>
              </a:buClr>
              <a:buSzPct val="129729"/>
            </a:pPr>
            <a:r>
              <a:rPr lang="en-US" sz="2000" b="1" dirty="0" err="1">
                <a:solidFill>
                  <a:srgbClr val="C00000"/>
                </a:solidFill>
                <a:latin typeface="Calibri"/>
                <a:ea typeface="Calibri"/>
                <a:cs typeface="Calibri"/>
                <a:sym typeface="Calibri"/>
              </a:rPr>
              <a:t>Mit</a:t>
            </a:r>
            <a:r>
              <a:rPr lang="en-US" sz="2000" b="1" dirty="0">
                <a:solidFill>
                  <a:srgbClr val="C00000"/>
                </a:solidFill>
                <a:latin typeface="Calibri"/>
                <a:ea typeface="Calibri"/>
                <a:cs typeface="Calibri"/>
                <a:sym typeface="Calibri"/>
              </a:rPr>
              <a:t> </a:t>
            </a:r>
            <a:r>
              <a:rPr lang="en-US" sz="2000" b="1" dirty="0" err="1">
                <a:solidFill>
                  <a:srgbClr val="C00000"/>
                </a:solidFill>
                <a:latin typeface="Calibri"/>
                <a:ea typeface="Calibri"/>
                <a:cs typeface="Calibri"/>
                <a:sym typeface="Calibri"/>
              </a:rPr>
              <a:t>dem</a:t>
            </a:r>
            <a:r>
              <a:rPr lang="en-US" sz="2000" b="1" dirty="0">
                <a:solidFill>
                  <a:srgbClr val="C00000"/>
                </a:solidFill>
                <a:latin typeface="Calibri"/>
                <a:ea typeface="Calibri"/>
                <a:cs typeface="Calibri"/>
                <a:sym typeface="Calibri"/>
              </a:rPr>
              <a:t> </a:t>
            </a:r>
            <a:r>
              <a:rPr lang="en-US" sz="2000" b="1" dirty="0" err="1">
                <a:solidFill>
                  <a:srgbClr val="C00000"/>
                </a:solidFill>
                <a:latin typeface="Calibri"/>
                <a:ea typeface="Calibri"/>
                <a:cs typeface="Calibri"/>
                <a:sym typeface="Calibri"/>
              </a:rPr>
              <a:t>Rauchen</a:t>
            </a:r>
            <a:r>
              <a:rPr lang="en-US" sz="2000" b="1" dirty="0">
                <a:solidFill>
                  <a:srgbClr val="C00000"/>
                </a:solidFill>
                <a:latin typeface="Calibri"/>
                <a:ea typeface="Calibri"/>
                <a:cs typeface="Calibri"/>
                <a:sym typeface="Calibri"/>
              </a:rPr>
              <a:t> </a:t>
            </a:r>
            <a:r>
              <a:rPr lang="en-US" sz="2000" b="1" dirty="0" err="1">
                <a:solidFill>
                  <a:srgbClr val="C00000"/>
                </a:solidFill>
                <a:latin typeface="Calibri"/>
                <a:ea typeface="Calibri"/>
                <a:cs typeface="Calibri"/>
                <a:sym typeface="Calibri"/>
              </a:rPr>
              <a:t>aufhören</a:t>
            </a:r>
            <a:endParaRPr lang="en-US" sz="2000" b="1" dirty="0">
              <a:solidFill>
                <a:srgbClr val="C00000"/>
              </a:solidFill>
              <a:latin typeface="Calibri"/>
              <a:ea typeface="Calibri"/>
              <a:cs typeface="Calibri"/>
              <a:sym typeface="Calibri"/>
            </a:endParaRPr>
          </a:p>
          <a:p>
            <a:pPr marL="533400" lvl="0" indent="-457200">
              <a:lnSpc>
                <a:spcPct val="120000"/>
              </a:lnSpc>
              <a:buClr>
                <a:srgbClr val="C01E24"/>
              </a:buClr>
              <a:buSzPct val="129729"/>
              <a:buFont typeface="Wingdings" panose="05000000000000000000" pitchFamily="2" charset="2"/>
              <a:buChar char="§"/>
            </a:pPr>
            <a:r>
              <a:rPr lang="de-DE" sz="2000" dirty="0">
                <a:solidFill>
                  <a:schemeClr val="dk1"/>
                </a:solidFill>
                <a:latin typeface="Calibri"/>
                <a:ea typeface="Calibri"/>
                <a:cs typeface="Calibri"/>
                <a:sym typeface="Calibri"/>
              </a:rPr>
              <a:t>Lebenserwartung, Atmung, Gesundheit und allgemeines Wohlbefinden können verbessert werden</a:t>
            </a:r>
          </a:p>
          <a:p>
            <a:pPr marL="533400" lvl="0" indent="-457200">
              <a:lnSpc>
                <a:spcPct val="120000"/>
              </a:lnSpc>
              <a:buClr>
                <a:srgbClr val="C01E24"/>
              </a:buClr>
              <a:buSzPct val="129729"/>
              <a:buFont typeface="Wingdings" panose="05000000000000000000" pitchFamily="2" charset="2"/>
              <a:buChar char="§"/>
            </a:pPr>
            <a:r>
              <a:rPr lang="de-DE" sz="2000" dirty="0">
                <a:solidFill>
                  <a:schemeClr val="dk1"/>
                </a:solidFill>
                <a:latin typeface="Calibri"/>
                <a:ea typeface="Calibri"/>
                <a:cs typeface="Calibri"/>
                <a:sym typeface="Calibri"/>
              </a:rPr>
              <a:t>Raucherentwöhnungs-Apps </a:t>
            </a:r>
            <a:r>
              <a:rPr lang="en-US" sz="2000" b="0" i="0" u="none" strike="noStrike" cap="none" dirty="0">
                <a:solidFill>
                  <a:schemeClr val="dk1"/>
                </a:solidFill>
                <a:latin typeface="Calibri"/>
                <a:ea typeface="Calibri"/>
                <a:cs typeface="Calibri"/>
                <a:sym typeface="Calibri"/>
              </a:rPr>
              <a:t>: </a:t>
            </a:r>
            <a:r>
              <a:rPr lang="en-US" sz="2000" b="1" i="0" u="sng" strike="noStrike" cap="none" dirty="0" err="1">
                <a:solidFill>
                  <a:schemeClr val="dk1"/>
                </a:solidFill>
                <a:latin typeface="Calibri"/>
                <a:ea typeface="Calibri"/>
                <a:cs typeface="Calibri"/>
                <a:sym typeface="Calibri"/>
                <a:hlinkClick r:id="rId3"/>
              </a:rPr>
              <a:t>QuitNow</a:t>
            </a:r>
            <a:r>
              <a:rPr lang="en-US" sz="2000" b="1" i="0" u="none" strike="noStrike" cap="none" dirty="0">
                <a:solidFill>
                  <a:schemeClr val="dk1"/>
                </a:solidFill>
                <a:latin typeface="Calibri"/>
                <a:ea typeface="Calibri"/>
                <a:cs typeface="Calibri"/>
                <a:sym typeface="Calibri"/>
              </a:rPr>
              <a:t>, </a:t>
            </a:r>
            <a:r>
              <a:rPr lang="en-US" sz="2000" b="1" i="0" u="sng" strike="noStrike" cap="none" dirty="0">
                <a:solidFill>
                  <a:schemeClr val="dk1"/>
                </a:solidFill>
                <a:latin typeface="Calibri"/>
                <a:ea typeface="Calibri"/>
                <a:cs typeface="Calibri"/>
                <a:sym typeface="Calibri"/>
                <a:hlinkClick r:id="rId4"/>
              </a:rPr>
              <a:t>Smoke Free</a:t>
            </a:r>
            <a:r>
              <a:rPr lang="en-US" sz="2000" b="1" i="0" u="none" strike="noStrike" cap="none" dirty="0">
                <a:solidFill>
                  <a:schemeClr val="dk1"/>
                </a:solidFill>
                <a:latin typeface="Calibri"/>
                <a:ea typeface="Calibri"/>
                <a:cs typeface="Calibri"/>
                <a:sym typeface="Calibri"/>
              </a:rPr>
              <a:t> and </a:t>
            </a:r>
            <a:r>
              <a:rPr lang="en-US" sz="2000" b="1" i="0" u="sng" strike="noStrike" cap="none" dirty="0" err="1">
                <a:solidFill>
                  <a:schemeClr val="dk1"/>
                </a:solidFill>
                <a:latin typeface="Calibri"/>
                <a:ea typeface="Calibri"/>
                <a:cs typeface="Calibri"/>
                <a:sym typeface="Calibri"/>
                <a:hlinkClick r:id="rId5"/>
              </a:rPr>
              <a:t>quitSTART</a:t>
            </a:r>
            <a:endParaRPr sz="3200" b="0" i="0" u="none" strike="noStrike" cap="none" dirty="0">
              <a:solidFill>
                <a:schemeClr val="dk1"/>
              </a:solidFill>
              <a:latin typeface="Calibri"/>
              <a:ea typeface="Calibri"/>
              <a:cs typeface="Calibri"/>
              <a:sym typeface="Calibri"/>
            </a:endParaRPr>
          </a:p>
          <a:p>
            <a:pPr marL="342900" marR="0" lvl="0" indent="-190500" algn="l" rtl="0">
              <a:lnSpc>
                <a:spcPct val="100000"/>
              </a:lnSpc>
              <a:spcBef>
                <a:spcPts val="600"/>
              </a:spcBef>
              <a:spcAft>
                <a:spcPts val="0"/>
              </a:spcAft>
              <a:buClr>
                <a:srgbClr val="C01E24"/>
              </a:buClr>
              <a:buSzPct val="129729"/>
              <a:buFont typeface="Calibri"/>
              <a:buNone/>
            </a:pPr>
            <a:endParaRPr sz="2000" b="0" i="0" u="none" strike="noStrike" cap="none" dirty="0">
              <a:solidFill>
                <a:srgbClr val="7030A0"/>
              </a:solidFill>
              <a:latin typeface="Calibri"/>
              <a:ea typeface="Calibri"/>
              <a:cs typeface="Calibri"/>
              <a:sym typeface="Calibri"/>
            </a:endParaRPr>
          </a:p>
          <a:p>
            <a:pPr marL="285750" marR="0" lvl="0" indent="-133350" algn="l" rtl="0">
              <a:lnSpc>
                <a:spcPct val="100000"/>
              </a:lnSpc>
              <a:spcBef>
                <a:spcPts val="600"/>
              </a:spcBef>
              <a:spcAft>
                <a:spcPts val="0"/>
              </a:spcAft>
              <a:buClr>
                <a:srgbClr val="C01E24"/>
              </a:buClr>
              <a:buSzPct val="129729"/>
              <a:buFont typeface="Calibri"/>
              <a:buNone/>
            </a:pPr>
            <a:endParaRPr sz="2000" b="0" i="0" u="none" strike="noStrike" cap="none" dirty="0">
              <a:solidFill>
                <a:srgbClr val="7030A0"/>
              </a:solidFill>
              <a:latin typeface="Calibri"/>
              <a:ea typeface="Calibri"/>
              <a:cs typeface="Calibri"/>
              <a:sym typeface="Calibri"/>
            </a:endParaRPr>
          </a:p>
          <a:p>
            <a:pPr marL="76200" marR="0" lvl="0" indent="0" algn="l" rtl="0">
              <a:lnSpc>
                <a:spcPct val="100000"/>
              </a:lnSpc>
              <a:spcBef>
                <a:spcPts val="600"/>
              </a:spcBef>
              <a:spcAft>
                <a:spcPts val="0"/>
              </a:spcAft>
              <a:buClr>
                <a:srgbClr val="C01E24"/>
              </a:buClr>
              <a:buSzPct val="129729"/>
              <a:buFont typeface="Calibri"/>
              <a:buNone/>
            </a:pPr>
            <a:endParaRPr sz="2000" b="0" i="0" u="none" strike="noStrike" cap="none" dirty="0">
              <a:solidFill>
                <a:srgbClr val="7030A0"/>
              </a:solidFill>
              <a:latin typeface="Calibri"/>
              <a:ea typeface="Calibri"/>
              <a:cs typeface="Calibri"/>
              <a:sym typeface="Calibri"/>
            </a:endParaRPr>
          </a:p>
          <a:p>
            <a:pPr marL="0" marR="0" lvl="0" indent="0" algn="l" rtl="0">
              <a:lnSpc>
                <a:spcPct val="100000"/>
              </a:lnSpc>
              <a:spcBef>
                <a:spcPts val="600"/>
              </a:spcBef>
              <a:spcAft>
                <a:spcPts val="0"/>
              </a:spcAft>
              <a:buClr>
                <a:srgbClr val="C01E24"/>
              </a:buClr>
              <a:buSzPct val="129729"/>
              <a:buFont typeface="Calibri"/>
              <a:buNone/>
            </a:pPr>
            <a:endParaRPr sz="2000" b="0" i="0" u="none" strike="noStrike" cap="none" dirty="0">
              <a:solidFill>
                <a:srgbClr val="7030A0"/>
              </a:solidFill>
              <a:latin typeface="Calibri"/>
              <a:ea typeface="Calibri"/>
              <a:cs typeface="Calibri"/>
              <a:sym typeface="Calibri"/>
            </a:endParaRPr>
          </a:p>
          <a:p>
            <a:pPr marL="457200" marR="0" lvl="0" indent="-228600" algn="l" rtl="0">
              <a:lnSpc>
                <a:spcPct val="100000"/>
              </a:lnSpc>
              <a:spcBef>
                <a:spcPts val="600"/>
              </a:spcBef>
              <a:spcAft>
                <a:spcPts val="0"/>
              </a:spcAft>
              <a:buClr>
                <a:srgbClr val="C01E24"/>
              </a:buClr>
              <a:buSzPct val="108108"/>
              <a:buFont typeface="Calibri"/>
              <a:buNone/>
            </a:pPr>
            <a:endParaRPr sz="2400" b="0" i="0" u="none" strike="noStrike" cap="none" dirty="0">
              <a:solidFill>
                <a:srgbClr val="7030A0"/>
              </a:solidFill>
              <a:latin typeface="Calibri"/>
              <a:ea typeface="Calibri"/>
              <a:cs typeface="Calibri"/>
              <a:sym typeface="Calibri"/>
            </a:endParaRPr>
          </a:p>
          <a:p>
            <a:pPr marL="457200" marR="0" lvl="0" indent="-228600" algn="l" rtl="0">
              <a:lnSpc>
                <a:spcPct val="100000"/>
              </a:lnSpc>
              <a:spcBef>
                <a:spcPts val="600"/>
              </a:spcBef>
              <a:spcAft>
                <a:spcPts val="0"/>
              </a:spcAft>
              <a:buClr>
                <a:srgbClr val="C01E24"/>
              </a:buClr>
              <a:buSzPct val="108108"/>
              <a:buFont typeface="Calibri"/>
              <a:buNone/>
            </a:pPr>
            <a:endParaRPr sz="2400" b="0" i="0" u="none" strike="noStrike" cap="none" dirty="0">
              <a:solidFill>
                <a:srgbClr val="7030A0"/>
              </a:solidFill>
              <a:latin typeface="Calibri"/>
              <a:ea typeface="Calibri"/>
              <a:cs typeface="Calibri"/>
              <a:sym typeface="Calibri"/>
            </a:endParaRPr>
          </a:p>
          <a:p>
            <a:pPr marL="457200" marR="0" lvl="0" indent="-228600" algn="l" rtl="0">
              <a:lnSpc>
                <a:spcPct val="100000"/>
              </a:lnSpc>
              <a:spcBef>
                <a:spcPts val="600"/>
              </a:spcBef>
              <a:spcAft>
                <a:spcPts val="0"/>
              </a:spcAft>
              <a:buClr>
                <a:srgbClr val="C01E24"/>
              </a:buClr>
              <a:buSzPct val="108107"/>
              <a:buFont typeface="Calibri"/>
              <a:buNone/>
            </a:pPr>
            <a:endParaRPr sz="3200" b="0" i="0" u="none" strike="noStrike" cap="none" dirty="0">
              <a:solidFill>
                <a:srgbClr val="7030A0"/>
              </a:solidFill>
              <a:latin typeface="Calibri"/>
              <a:ea typeface="Calibri"/>
              <a:cs typeface="Calibri"/>
              <a:sym typeface="Calibri"/>
            </a:endParaRPr>
          </a:p>
          <a:p>
            <a:pPr marL="457200" marR="0" lvl="0" indent="-228600" algn="l" rtl="0">
              <a:lnSpc>
                <a:spcPct val="100000"/>
              </a:lnSpc>
              <a:spcBef>
                <a:spcPts val="600"/>
              </a:spcBef>
              <a:spcAft>
                <a:spcPts val="0"/>
              </a:spcAft>
              <a:buClr>
                <a:srgbClr val="C01E24"/>
              </a:buClr>
              <a:buSzPct val="108107"/>
              <a:buFont typeface="Calibri"/>
              <a:buNone/>
            </a:pPr>
            <a:endParaRPr sz="3200" b="0" i="0" u="none" strike="noStrike" cap="none" dirty="0">
              <a:solidFill>
                <a:srgbClr val="7030A0"/>
              </a:solidFill>
              <a:latin typeface="Calibri"/>
              <a:ea typeface="Calibri"/>
              <a:cs typeface="Calibri"/>
              <a:sym typeface="Calibri"/>
            </a:endParaRPr>
          </a:p>
        </p:txBody>
      </p:sp>
      <p:pic>
        <p:nvPicPr>
          <p:cNvPr id="199" name="Google Shape;199;p7" descr="Απαγορεύεται Το Κάπνισμα, Τσιγάρο, Υγεία, Προειδοποίηση"/>
          <p:cNvPicPr preferRelativeResize="0"/>
          <p:nvPr/>
        </p:nvPicPr>
        <p:blipFill rotWithShape="1">
          <a:blip r:embed="rId6">
            <a:alphaModFix/>
          </a:blip>
          <a:srcRect/>
          <a:stretch/>
        </p:blipFill>
        <p:spPr>
          <a:xfrm>
            <a:off x="8328529" y="2710197"/>
            <a:ext cx="3147825" cy="3147825"/>
          </a:xfrm>
          <a:prstGeom prst="rect">
            <a:avLst/>
          </a:prstGeom>
          <a:noFill/>
          <a:ln>
            <a:noFill/>
          </a:ln>
        </p:spPr>
      </p:pic>
      <p:sp>
        <p:nvSpPr>
          <p:cNvPr id="200" name="Google Shape;200;p7"/>
          <p:cNvSpPr/>
          <p:nvPr/>
        </p:nvSpPr>
        <p:spPr>
          <a:xfrm>
            <a:off x="8003681" y="6400415"/>
            <a:ext cx="3797522"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u="sng" dirty="0" err="1">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Quell</a:t>
            </a:r>
            <a:r>
              <a:rPr lang="en-US" sz="1200" b="0" i="0" u="sng" strike="noStrike" cap="none" dirty="0" err="1">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Pixabay</a:t>
            </a:r>
            <a:r>
              <a:rPr lang="en-US" sz="1200" b="0" i="0" u="sng" strike="noStrike" cap="none" dirty="0">
                <a:solidFill>
                  <a:schemeClr val="dk1"/>
                </a:solidFill>
                <a:latin typeface="Calibri"/>
                <a:ea typeface="Calibri"/>
                <a:cs typeface="Calibri"/>
                <a:sym typeface="Calibri"/>
              </a:rPr>
              <a:t> </a:t>
            </a:r>
            <a:r>
              <a:rPr lang="en-US" sz="1200" u="sng" dirty="0" err="1">
                <a:solidFill>
                  <a:schemeClr val="dk1"/>
                </a:solidFill>
                <a:latin typeface="Calibri"/>
                <a:ea typeface="Calibri"/>
                <a:cs typeface="Calibri"/>
                <a:sym typeface="Calibri"/>
              </a:rPr>
              <a:t>Lizenz</a:t>
            </a:r>
            <a:endParaRPr sz="1200" b="0" i="0" u="none" strike="noStrike" cap="none" dirty="0">
              <a:solidFill>
                <a:schemeClr val="dk1"/>
              </a:solidFill>
              <a:latin typeface="Calibri"/>
              <a:ea typeface="Calibri"/>
              <a:cs typeface="Calibri"/>
              <a:sym typeface="Calibri"/>
            </a:endParaRPr>
          </a:p>
        </p:txBody>
      </p:sp>
      <p:pic>
        <p:nvPicPr>
          <p:cNvPr id="201" name="Google Shape;201;p7"/>
          <p:cNvPicPr preferRelativeResize="0"/>
          <p:nvPr/>
        </p:nvPicPr>
        <p:blipFill rotWithShape="1">
          <a:blip r:embed="rId9">
            <a:alphaModFix/>
          </a:blip>
          <a:srcRect l="26648" t="70260" r="70336" b="24439"/>
          <a:stretch/>
        </p:blipFill>
        <p:spPr>
          <a:xfrm flipH="1">
            <a:off x="-1904" y="6253759"/>
            <a:ext cx="610941" cy="604241"/>
          </a:xfrm>
          <a:prstGeom prst="rect">
            <a:avLst/>
          </a:prstGeom>
          <a:noFill/>
          <a:ln>
            <a:noFill/>
          </a:ln>
        </p:spPr>
      </p:pic>
      <p:sp>
        <p:nvSpPr>
          <p:cNvPr id="10" name="Google Shape;171;p8">
            <a:extLst>
              <a:ext uri="{FF2B5EF4-FFF2-40B4-BE49-F238E27FC236}">
                <a16:creationId xmlns:a16="http://schemas.microsoft.com/office/drawing/2014/main" id="{CF204051-D536-499D-BAE1-14CF34CB1695}"/>
              </a:ext>
            </a:extLst>
          </p:cNvPr>
          <p:cNvSpPr/>
          <p:nvPr/>
        </p:nvSpPr>
        <p:spPr>
          <a:xfrm>
            <a:off x="9667874" y="-7472"/>
            <a:ext cx="2524125"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lvl="0" algn="r">
              <a:lnSpc>
                <a:spcPct val="90000"/>
              </a:lnSpc>
              <a:buSzPts val="1800"/>
            </a:pPr>
            <a:r>
              <a:rPr lang="de-DE" sz="1800" b="0" i="0" u="none" strike="noStrike" cap="none" dirty="0">
                <a:solidFill>
                  <a:schemeClr val="lt1"/>
                </a:solidFill>
                <a:latin typeface="Calibri"/>
                <a:ea typeface="Calibri"/>
                <a:cs typeface="Calibri"/>
                <a:sym typeface="Calibri"/>
              </a:rPr>
              <a:t>2.4 </a:t>
            </a:r>
            <a:r>
              <a:rPr lang="de-DE" sz="1800" dirty="0">
                <a:solidFill>
                  <a:schemeClr val="lt1"/>
                </a:solidFill>
                <a:latin typeface="Calibri"/>
                <a:ea typeface="Calibri"/>
                <a:cs typeface="Calibri"/>
                <a:sym typeface="Calibri"/>
              </a:rPr>
              <a:t>Strategien zur Prävention</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9781126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52"/>
          <p:cNvSpPr txBox="1">
            <a:spLocks noGrp="1"/>
          </p:cNvSpPr>
          <p:nvPr>
            <p:ph type="body" idx="1"/>
          </p:nvPr>
        </p:nvSpPr>
        <p:spPr>
          <a:xfrm>
            <a:off x="331192" y="1479289"/>
            <a:ext cx="7560783" cy="5245313"/>
          </a:xfrm>
          <a:prstGeom prst="rect">
            <a:avLst/>
          </a:prstGeom>
          <a:noFill/>
          <a:ln>
            <a:noFill/>
          </a:ln>
        </p:spPr>
        <p:txBody>
          <a:bodyPr spcFirstLastPara="1" wrap="square" lIns="91425" tIns="91425" rIns="91425" bIns="91425" anchor="t" anchorCtr="0">
            <a:noAutofit/>
          </a:bodyPr>
          <a:lstStyle/>
          <a:p>
            <a:pPr marL="152400" lvl="0" indent="0">
              <a:spcBef>
                <a:spcPts val="600"/>
              </a:spcBef>
              <a:spcAft>
                <a:spcPts val="600"/>
              </a:spcAft>
              <a:buNone/>
            </a:pPr>
            <a:r>
              <a:rPr lang="en-US" sz="1800" b="1" i="1" dirty="0" err="1">
                <a:solidFill>
                  <a:srgbClr val="203864"/>
                </a:solidFill>
                <a:latin typeface="Arial"/>
                <a:ea typeface="Arial"/>
                <a:cs typeface="Arial"/>
                <a:sym typeface="Arial"/>
              </a:rPr>
              <a:t>Auswirkungen</a:t>
            </a:r>
            <a:r>
              <a:rPr lang="en-US" sz="1800" b="1" i="1" dirty="0">
                <a:solidFill>
                  <a:srgbClr val="203864"/>
                </a:solidFill>
                <a:latin typeface="Arial"/>
                <a:ea typeface="Arial"/>
                <a:cs typeface="Arial"/>
                <a:sym typeface="Arial"/>
              </a:rPr>
              <a:t> von </a:t>
            </a:r>
            <a:r>
              <a:rPr lang="en-US" sz="1800" b="1" i="1" dirty="0" err="1">
                <a:solidFill>
                  <a:srgbClr val="203864"/>
                </a:solidFill>
                <a:latin typeface="Arial"/>
                <a:ea typeface="Arial"/>
                <a:cs typeface="Arial"/>
                <a:sym typeface="Arial"/>
              </a:rPr>
              <a:t>übermäßigem</a:t>
            </a:r>
            <a:r>
              <a:rPr lang="en-US" sz="1800" b="1" i="1" dirty="0">
                <a:solidFill>
                  <a:srgbClr val="203864"/>
                </a:solidFill>
                <a:latin typeface="Arial"/>
                <a:ea typeface="Arial"/>
                <a:cs typeface="Arial"/>
                <a:sym typeface="Arial"/>
              </a:rPr>
              <a:t> </a:t>
            </a:r>
            <a:r>
              <a:rPr lang="en-US" sz="1800" b="1" i="1" dirty="0" err="1">
                <a:solidFill>
                  <a:srgbClr val="203864"/>
                </a:solidFill>
                <a:latin typeface="Arial"/>
                <a:ea typeface="Arial"/>
                <a:cs typeface="Arial"/>
                <a:sym typeface="Arial"/>
              </a:rPr>
              <a:t>Alkoholkonsum</a:t>
            </a:r>
            <a:endParaRPr lang="en-US" sz="1800" b="1" i="1" dirty="0">
              <a:solidFill>
                <a:srgbClr val="203864"/>
              </a:solidFill>
              <a:latin typeface="Arial"/>
              <a:ea typeface="Arial"/>
              <a:cs typeface="Arial"/>
              <a:sym typeface="Arial"/>
            </a:endParaRPr>
          </a:p>
          <a:p>
            <a:pPr marL="495300">
              <a:spcBef>
                <a:spcPts val="600"/>
              </a:spcBef>
              <a:spcAft>
                <a:spcPts val="600"/>
              </a:spcAft>
              <a:buFont typeface="Wingdings" panose="05000000000000000000" pitchFamily="2" charset="2"/>
              <a:buChar char="§"/>
            </a:pPr>
            <a:r>
              <a:rPr lang="de-DE" sz="2000" dirty="0"/>
              <a:t>Kausalfaktor für über 200 Krankheiten, darunter sieben Krebsarten, neuropsychiatrische Störungen, Herz-Kreislauf-Erkrankungen, Leberzirrhose und mehrere Infektionskrankheiten</a:t>
            </a:r>
          </a:p>
          <a:p>
            <a:pPr marL="495300" lvl="0">
              <a:spcBef>
                <a:spcPts val="600"/>
              </a:spcBef>
              <a:spcAft>
                <a:spcPts val="600"/>
              </a:spcAft>
              <a:buFont typeface="Wingdings" panose="05000000000000000000" pitchFamily="2" charset="2"/>
              <a:buChar char="§"/>
            </a:pPr>
            <a:r>
              <a:rPr lang="de-DE" sz="2000" dirty="0"/>
              <a:t>In der europäischen Region der WHO verursacht Alkohol jährlich fast 1 Million Todesfälle und trägt erheblich zu unbeabsichtigten und vorsätzlichen Verletzungen bei. (WHO).</a:t>
            </a:r>
          </a:p>
          <a:p>
            <a:pPr marL="495300" lvl="0">
              <a:spcBef>
                <a:spcPts val="600"/>
              </a:spcBef>
              <a:spcAft>
                <a:spcPts val="600"/>
              </a:spcAft>
              <a:buFont typeface="Wingdings" panose="05000000000000000000" pitchFamily="2" charset="2"/>
              <a:buChar char="§"/>
            </a:pPr>
            <a:r>
              <a:rPr lang="de-DE" sz="2000" dirty="0"/>
              <a:t>Alkohol ist für schwangere Frauen nie sicher:</a:t>
            </a:r>
          </a:p>
          <a:p>
            <a:pPr marL="495300" lvl="0">
              <a:spcBef>
                <a:spcPts val="600"/>
              </a:spcBef>
              <a:spcAft>
                <a:spcPts val="600"/>
              </a:spcAft>
              <a:buFont typeface="Courier New" panose="02070309020205020404" pitchFamily="49" charset="0"/>
              <a:buChar char="o"/>
            </a:pPr>
            <a:r>
              <a:rPr lang="de-DE" sz="2000" dirty="0"/>
              <a:t>Pränatale Alkoholexposition kann Defekte verursachen, die körperliche, geistige, Verhaltens- und/oder Lernbehinderungen mit möglichen lebenslangen Folgen für das Baby/Kind beinhalten (WHO)</a:t>
            </a:r>
          </a:p>
        </p:txBody>
      </p:sp>
      <p:sp>
        <p:nvSpPr>
          <p:cNvPr id="207" name="Google Shape;207;p52"/>
          <p:cNvSpPr txBox="1"/>
          <p:nvPr/>
        </p:nvSpPr>
        <p:spPr>
          <a:xfrm>
            <a:off x="505684" y="912929"/>
            <a:ext cx="11360800" cy="566360"/>
          </a:xfrm>
          <a:prstGeom prst="rect">
            <a:avLst/>
          </a:prstGeom>
          <a:noFill/>
          <a:ln>
            <a:noFill/>
          </a:ln>
        </p:spPr>
        <p:txBody>
          <a:bodyPr spcFirstLastPara="1" wrap="square" lIns="91425" tIns="91425" rIns="91425" bIns="91425" anchor="t" anchorCtr="0">
            <a:noAutofit/>
          </a:bodyPr>
          <a:lstStyle/>
          <a:p>
            <a:pPr lvl="0">
              <a:lnSpc>
                <a:spcPct val="90000"/>
              </a:lnSpc>
              <a:buClr>
                <a:srgbClr val="203864"/>
              </a:buClr>
              <a:buSzPts val="2800"/>
            </a:pPr>
            <a:r>
              <a:rPr lang="en-US" sz="2800" b="1" dirty="0" err="1">
                <a:solidFill>
                  <a:srgbClr val="203864"/>
                </a:solidFill>
                <a:latin typeface="Calibri"/>
                <a:ea typeface="Calibri"/>
                <a:cs typeface="Calibri"/>
                <a:sym typeface="Calibri"/>
              </a:rPr>
              <a:t>Rauchen</a:t>
            </a:r>
            <a:r>
              <a:rPr lang="en-US" sz="2800" b="1" dirty="0">
                <a:solidFill>
                  <a:srgbClr val="203864"/>
                </a:solidFill>
                <a:latin typeface="Calibri"/>
                <a:ea typeface="Calibri"/>
                <a:cs typeface="Calibri"/>
                <a:sym typeface="Calibri"/>
              </a:rPr>
              <a:t> und </a:t>
            </a:r>
            <a:r>
              <a:rPr lang="en-US" sz="2800" b="1" dirty="0" err="1">
                <a:solidFill>
                  <a:srgbClr val="203864"/>
                </a:solidFill>
                <a:latin typeface="Calibri"/>
                <a:ea typeface="Calibri"/>
                <a:cs typeface="Calibri"/>
                <a:sym typeface="Calibri"/>
              </a:rPr>
              <a:t>Alkoholkonsum</a:t>
            </a:r>
            <a:endParaRPr sz="2800" b="1" i="0" u="none" strike="noStrike" cap="none" dirty="0">
              <a:solidFill>
                <a:srgbClr val="203864"/>
              </a:solidFill>
              <a:latin typeface="Calibri"/>
              <a:ea typeface="Calibri"/>
              <a:cs typeface="Calibri"/>
              <a:sym typeface="Calibri"/>
            </a:endParaRPr>
          </a:p>
        </p:txBody>
      </p:sp>
      <p:pic>
        <p:nvPicPr>
          <p:cNvPr id="208" name="Google Shape;208;p52"/>
          <p:cNvPicPr preferRelativeResize="0"/>
          <p:nvPr/>
        </p:nvPicPr>
        <p:blipFill rotWithShape="1">
          <a:blip r:embed="rId3">
            <a:alphaModFix/>
          </a:blip>
          <a:srcRect/>
          <a:stretch/>
        </p:blipFill>
        <p:spPr>
          <a:xfrm>
            <a:off x="8609502" y="1479289"/>
            <a:ext cx="3145766" cy="4203939"/>
          </a:xfrm>
          <a:prstGeom prst="rect">
            <a:avLst/>
          </a:prstGeom>
          <a:noFill/>
          <a:ln>
            <a:noFill/>
          </a:ln>
        </p:spPr>
      </p:pic>
      <p:sp>
        <p:nvSpPr>
          <p:cNvPr id="209" name="Google Shape;209;p52"/>
          <p:cNvSpPr/>
          <p:nvPr/>
        </p:nvSpPr>
        <p:spPr>
          <a:xfrm>
            <a:off x="9166343" y="6555879"/>
            <a:ext cx="2446050"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Quell</a:t>
            </a:r>
            <a:r>
              <a:rPr lang="en-US" sz="1200" b="0" i="0" u="sng" strike="noStrike" cap="none"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Unsplash</a:t>
            </a:r>
            <a:r>
              <a:rPr lang="en-US" sz="12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 </a:t>
            </a:r>
            <a:r>
              <a:rPr lang="en-US" sz="1200" b="0" i="0" u="sng" strike="noStrike" cap="none"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Lizenz</a:t>
            </a:r>
            <a:endParaRPr sz="12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endParaRPr>
          </a:p>
        </p:txBody>
      </p:sp>
      <p:pic>
        <p:nvPicPr>
          <p:cNvPr id="211" name="Google Shape;211;p52"/>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2" name="TextBox 1">
            <a:extLst>
              <a:ext uri="{FF2B5EF4-FFF2-40B4-BE49-F238E27FC236}">
                <a16:creationId xmlns:a16="http://schemas.microsoft.com/office/drawing/2014/main" id="{1C386F8A-9B5D-4249-9F4A-4E5F85BF959A}"/>
              </a:ext>
            </a:extLst>
          </p:cNvPr>
          <p:cNvSpPr txBox="1"/>
          <p:nvPr/>
        </p:nvSpPr>
        <p:spPr>
          <a:xfrm>
            <a:off x="609037" y="6529691"/>
            <a:ext cx="1508746" cy="261610"/>
          </a:xfrm>
          <a:prstGeom prst="rect">
            <a:avLst/>
          </a:prstGeom>
          <a:noFill/>
        </p:spPr>
        <p:txBody>
          <a:bodyPr wrap="none" rtlCol="0">
            <a:spAutoFit/>
          </a:bodyPr>
          <a:lstStyle/>
          <a:p>
            <a:r>
              <a:rPr lang="en-US" sz="1100" dirty="0" err="1"/>
              <a:t>Quelle</a:t>
            </a:r>
            <a:r>
              <a:rPr lang="en-US" sz="1100" dirty="0"/>
              <a:t>: </a:t>
            </a:r>
            <a:r>
              <a:rPr lang="en-US" sz="1100" dirty="0">
                <a:hlinkClick r:id="rId7"/>
              </a:rPr>
              <a:t>WHO/Europe</a:t>
            </a:r>
            <a:endParaRPr lang="en-GB" sz="1100" dirty="0"/>
          </a:p>
        </p:txBody>
      </p:sp>
      <p:sp>
        <p:nvSpPr>
          <p:cNvPr id="9" name="Google Shape;171;p8">
            <a:extLst>
              <a:ext uri="{FF2B5EF4-FFF2-40B4-BE49-F238E27FC236}">
                <a16:creationId xmlns:a16="http://schemas.microsoft.com/office/drawing/2014/main" id="{CF204051-D536-499D-BAE1-14CF34CB1695}"/>
              </a:ext>
            </a:extLst>
          </p:cNvPr>
          <p:cNvSpPr/>
          <p:nvPr/>
        </p:nvSpPr>
        <p:spPr>
          <a:xfrm>
            <a:off x="9667874" y="-7472"/>
            <a:ext cx="2524125"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lvl="0" algn="r">
              <a:lnSpc>
                <a:spcPct val="90000"/>
              </a:lnSpc>
              <a:buSzPts val="1800"/>
            </a:pPr>
            <a:r>
              <a:rPr lang="de-DE" sz="1800" b="0" i="0" u="none" strike="noStrike" cap="none" dirty="0">
                <a:solidFill>
                  <a:schemeClr val="lt1"/>
                </a:solidFill>
                <a:latin typeface="Calibri"/>
                <a:ea typeface="Calibri"/>
                <a:cs typeface="Calibri"/>
                <a:sym typeface="Calibri"/>
              </a:rPr>
              <a:t>2.4 </a:t>
            </a:r>
            <a:r>
              <a:rPr lang="de-DE" sz="1800" dirty="0">
                <a:solidFill>
                  <a:schemeClr val="lt1"/>
                </a:solidFill>
                <a:latin typeface="Calibri"/>
                <a:ea typeface="Calibri"/>
                <a:cs typeface="Calibri"/>
                <a:sym typeface="Calibri"/>
              </a:rPr>
              <a:t>Strategien zur Prävention</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1824847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78"/>
          <p:cNvSpPr txBox="1">
            <a:spLocks noGrp="1"/>
          </p:cNvSpPr>
          <p:nvPr>
            <p:ph type="title"/>
          </p:nvPr>
        </p:nvSpPr>
        <p:spPr>
          <a:xfrm>
            <a:off x="618228" y="1032915"/>
            <a:ext cx="11360800" cy="566360"/>
          </a:xfrm>
          <a:prstGeom prst="rect">
            <a:avLst/>
          </a:prstGeom>
          <a:noFill/>
          <a:ln>
            <a:noFill/>
          </a:ln>
        </p:spPr>
        <p:txBody>
          <a:bodyPr spcFirstLastPara="1" wrap="square" lIns="91425" tIns="91425" rIns="91425" bIns="91425" anchor="t" anchorCtr="0">
            <a:noAutofit/>
          </a:bodyPr>
          <a:lstStyle/>
          <a:p>
            <a:pPr lvl="0"/>
            <a:r>
              <a:rPr lang="en-US" sz="2800" dirty="0" err="1"/>
              <a:t>Körperliche</a:t>
            </a:r>
            <a:r>
              <a:rPr lang="en-US" sz="2800" dirty="0"/>
              <a:t> </a:t>
            </a:r>
            <a:r>
              <a:rPr lang="en-US" sz="2800" dirty="0" err="1"/>
              <a:t>Aktivität</a:t>
            </a:r>
            <a:endParaRPr sz="2800" dirty="0"/>
          </a:p>
        </p:txBody>
      </p:sp>
      <p:sp>
        <p:nvSpPr>
          <p:cNvPr id="217" name="Google Shape;217;p78"/>
          <p:cNvSpPr txBox="1">
            <a:spLocks noGrp="1"/>
          </p:cNvSpPr>
          <p:nvPr>
            <p:ph type="body" idx="1"/>
          </p:nvPr>
        </p:nvSpPr>
        <p:spPr>
          <a:xfrm>
            <a:off x="415599" y="2095803"/>
            <a:ext cx="6081453" cy="3799622"/>
          </a:xfrm>
          <a:prstGeom prst="rect">
            <a:avLst/>
          </a:prstGeom>
          <a:noFill/>
          <a:ln>
            <a:noFill/>
          </a:ln>
        </p:spPr>
        <p:txBody>
          <a:bodyPr spcFirstLastPara="1" wrap="square" lIns="91425" tIns="91425" rIns="91425" bIns="91425" anchor="t" anchorCtr="0">
            <a:noAutofit/>
          </a:bodyPr>
          <a:lstStyle/>
          <a:p>
            <a:pPr marL="681038" lvl="0">
              <a:spcBef>
                <a:spcPts val="600"/>
              </a:spcBef>
              <a:spcAft>
                <a:spcPts val="600"/>
              </a:spcAft>
              <a:buFont typeface="Wingdings" panose="05000000000000000000" pitchFamily="2" charset="2"/>
              <a:buChar char="§"/>
            </a:pPr>
            <a:r>
              <a:rPr lang="de-DE" sz="2000" b="1" i="1" dirty="0"/>
              <a:t>"Jede Körperbewegung, die von Skelettmuskeln ausgeführt wird und den Einsatz von Energie erfordert" </a:t>
            </a:r>
            <a:r>
              <a:rPr lang="de-DE" sz="2000" dirty="0"/>
              <a:t>(WHO)</a:t>
            </a:r>
          </a:p>
          <a:p>
            <a:pPr marL="681038" lvl="0">
              <a:spcBef>
                <a:spcPts val="600"/>
              </a:spcBef>
              <a:spcAft>
                <a:spcPts val="600"/>
              </a:spcAft>
              <a:buFont typeface="Wingdings" panose="05000000000000000000" pitchFamily="2" charset="2"/>
              <a:buChar char="§"/>
            </a:pPr>
            <a:r>
              <a:rPr lang="de-DE" sz="2000" dirty="0"/>
              <a:t>Kinder, Jugendliche und Erwachsene aller Altersgruppen müssen </a:t>
            </a:r>
            <a:r>
              <a:rPr lang="de-DE" sz="2000" b="1" dirty="0"/>
              <a:t>in allen Lebensabschnitten aktiv </a:t>
            </a:r>
            <a:r>
              <a:rPr lang="de-DE" sz="2000" dirty="0"/>
              <a:t>bleiben</a:t>
            </a:r>
          </a:p>
          <a:p>
            <a:pPr marL="681038" lvl="0">
              <a:spcBef>
                <a:spcPts val="600"/>
              </a:spcBef>
              <a:spcAft>
                <a:spcPts val="600"/>
              </a:spcAft>
              <a:buFont typeface="Wingdings" panose="05000000000000000000" pitchFamily="2" charset="2"/>
              <a:buChar char="§"/>
            </a:pPr>
            <a:r>
              <a:rPr lang="de-DE" sz="2000" dirty="0"/>
              <a:t>Die WHO-Leitlinien und -Empfehlungen geben für verschiedene Altersgruppen und spezifische Bevölkerungsgruppen an, wie viel </a:t>
            </a:r>
            <a:r>
              <a:rPr lang="de-DE" sz="2000" b="1" dirty="0"/>
              <a:t>körperliche Aktivität für eine gute Gesundheit</a:t>
            </a:r>
            <a:r>
              <a:rPr lang="de-DE" sz="2000" dirty="0"/>
              <a:t> erforderlich ist</a:t>
            </a:r>
            <a:endParaRPr sz="2400" dirty="0">
              <a:solidFill>
                <a:srgbClr val="7030A0"/>
              </a:solidFill>
            </a:endParaRPr>
          </a:p>
        </p:txBody>
      </p:sp>
      <p:sp>
        <p:nvSpPr>
          <p:cNvPr id="218" name="Google Shape;218;p78"/>
          <p:cNvSpPr txBox="1"/>
          <p:nvPr/>
        </p:nvSpPr>
        <p:spPr>
          <a:xfrm>
            <a:off x="618228" y="1333630"/>
            <a:ext cx="5704239" cy="691833"/>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Calibri"/>
              <a:buNone/>
            </a:pPr>
            <a:r>
              <a:rPr lang="en-US" sz="1800" b="1" u="none" strike="noStrike" cap="none" dirty="0">
                <a:solidFill>
                  <a:srgbClr val="203864"/>
                </a:solidFill>
                <a:latin typeface="Arial"/>
                <a:ea typeface="Arial"/>
                <a:cs typeface="Arial"/>
                <a:sym typeface="Arial"/>
              </a:rPr>
              <a:t>Was </a:t>
            </a:r>
            <a:r>
              <a:rPr lang="en-US" sz="1800" b="1" u="none" strike="noStrike" cap="none" dirty="0" err="1">
                <a:solidFill>
                  <a:srgbClr val="203864"/>
                </a:solidFill>
                <a:latin typeface="Arial"/>
                <a:ea typeface="Arial"/>
                <a:cs typeface="Arial"/>
                <a:sym typeface="Arial"/>
              </a:rPr>
              <a:t>ist</a:t>
            </a:r>
            <a:r>
              <a:rPr lang="en-US" sz="1800" b="1" u="none" strike="noStrike" cap="none" dirty="0">
                <a:solidFill>
                  <a:srgbClr val="203864"/>
                </a:solidFill>
                <a:latin typeface="Arial"/>
                <a:ea typeface="Arial"/>
                <a:cs typeface="Arial"/>
                <a:sym typeface="Arial"/>
              </a:rPr>
              <a:t> </a:t>
            </a:r>
            <a:r>
              <a:rPr lang="en-US" sz="1800" b="1" u="none" strike="noStrike" cap="none" dirty="0" err="1">
                <a:solidFill>
                  <a:srgbClr val="203864"/>
                </a:solidFill>
                <a:latin typeface="Arial"/>
                <a:ea typeface="Arial"/>
                <a:cs typeface="Arial"/>
                <a:sym typeface="Arial"/>
              </a:rPr>
              <a:t>körperliche</a:t>
            </a:r>
            <a:r>
              <a:rPr lang="en-US" sz="1800" b="1" u="none" strike="noStrike" cap="none" dirty="0">
                <a:solidFill>
                  <a:srgbClr val="203864"/>
                </a:solidFill>
                <a:latin typeface="Arial"/>
                <a:ea typeface="Arial"/>
                <a:cs typeface="Arial"/>
                <a:sym typeface="Arial"/>
              </a:rPr>
              <a:t> </a:t>
            </a:r>
            <a:r>
              <a:rPr lang="en-US" sz="1800" b="1" u="none" strike="noStrike" cap="none" dirty="0" err="1">
                <a:solidFill>
                  <a:srgbClr val="203864"/>
                </a:solidFill>
                <a:latin typeface="Arial"/>
                <a:ea typeface="Arial"/>
                <a:cs typeface="Arial"/>
                <a:sym typeface="Arial"/>
              </a:rPr>
              <a:t>Aktivität</a:t>
            </a:r>
            <a:r>
              <a:rPr lang="en-US" sz="1800" b="1" u="none" strike="noStrike" cap="none" dirty="0">
                <a:solidFill>
                  <a:srgbClr val="203864"/>
                </a:solidFill>
                <a:latin typeface="Arial"/>
                <a:ea typeface="Arial"/>
                <a:cs typeface="Arial"/>
                <a:sym typeface="Arial"/>
              </a:rPr>
              <a:t>?</a:t>
            </a:r>
            <a:endParaRPr sz="1800" b="1" u="none" strike="noStrike" cap="none" dirty="0">
              <a:solidFill>
                <a:srgbClr val="203864"/>
              </a:solidFill>
              <a:latin typeface="Arial"/>
              <a:ea typeface="Arial"/>
              <a:cs typeface="Arial"/>
              <a:sym typeface="Arial"/>
            </a:endParaRPr>
          </a:p>
        </p:txBody>
      </p:sp>
      <p:pic>
        <p:nvPicPr>
          <p:cNvPr id="219" name="Google Shape;219;p78"/>
          <p:cNvPicPr preferRelativeResize="0"/>
          <p:nvPr/>
        </p:nvPicPr>
        <p:blipFill rotWithShape="1">
          <a:blip r:embed="rId3">
            <a:alphaModFix/>
          </a:blip>
          <a:srcRect/>
          <a:stretch/>
        </p:blipFill>
        <p:spPr>
          <a:xfrm>
            <a:off x="6884438" y="2095803"/>
            <a:ext cx="4799162" cy="3212892"/>
          </a:xfrm>
          <a:prstGeom prst="rect">
            <a:avLst/>
          </a:prstGeom>
          <a:noFill/>
          <a:ln>
            <a:noFill/>
          </a:ln>
        </p:spPr>
      </p:pic>
      <p:sp>
        <p:nvSpPr>
          <p:cNvPr id="220" name="Google Shape;220;p78"/>
          <p:cNvSpPr/>
          <p:nvPr/>
        </p:nvSpPr>
        <p:spPr>
          <a:xfrm>
            <a:off x="9077494" y="6471991"/>
            <a:ext cx="2546692"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Quell</a:t>
            </a:r>
            <a:r>
              <a:rPr lang="en-US" sz="1200" b="0" i="0" u="sng" strike="noStrike" cap="none"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Pixabay</a:t>
            </a:r>
            <a:r>
              <a:rPr lang="en-US" sz="12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 </a:t>
            </a:r>
            <a:r>
              <a:rPr lang="en-US" sz="1200" u="sng"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Lizen</a:t>
            </a:r>
            <a:r>
              <a:rPr lang="en-US" sz="1200" u="sng" dirty="0" err="1">
                <a:solidFill>
                  <a:schemeClr val="dk1"/>
                </a:solidFill>
                <a:latin typeface="Calibri"/>
                <a:ea typeface="Calibri"/>
                <a:cs typeface="Calibri"/>
                <a:sym typeface="Calibri"/>
              </a:rPr>
              <a:t>z</a:t>
            </a:r>
            <a:endParaRPr sz="1200" b="0" i="0" u="none" strike="noStrike" cap="none" dirty="0">
              <a:solidFill>
                <a:schemeClr val="dk1"/>
              </a:solidFill>
              <a:latin typeface="Calibri"/>
              <a:ea typeface="Calibri"/>
              <a:cs typeface="Calibri"/>
              <a:sym typeface="Calibri"/>
            </a:endParaRPr>
          </a:p>
        </p:txBody>
      </p:sp>
      <p:pic>
        <p:nvPicPr>
          <p:cNvPr id="222" name="Google Shape;222;p78"/>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10" name="Google Shape;171;p8">
            <a:extLst>
              <a:ext uri="{FF2B5EF4-FFF2-40B4-BE49-F238E27FC236}">
                <a16:creationId xmlns:a16="http://schemas.microsoft.com/office/drawing/2014/main" id="{CF204051-D536-499D-BAE1-14CF34CB1695}"/>
              </a:ext>
            </a:extLst>
          </p:cNvPr>
          <p:cNvSpPr/>
          <p:nvPr/>
        </p:nvSpPr>
        <p:spPr>
          <a:xfrm>
            <a:off x="9667874" y="-7472"/>
            <a:ext cx="2524125"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lvl="0" algn="r">
              <a:lnSpc>
                <a:spcPct val="90000"/>
              </a:lnSpc>
              <a:buSzPts val="1800"/>
            </a:pPr>
            <a:r>
              <a:rPr lang="de-DE" sz="1800" b="0" i="0" u="none" strike="noStrike" cap="none" dirty="0">
                <a:solidFill>
                  <a:schemeClr val="lt1"/>
                </a:solidFill>
                <a:latin typeface="Calibri"/>
                <a:ea typeface="Calibri"/>
                <a:cs typeface="Calibri"/>
                <a:sym typeface="Calibri"/>
              </a:rPr>
              <a:t>2.4 </a:t>
            </a:r>
            <a:r>
              <a:rPr lang="de-DE" sz="1800" dirty="0">
                <a:solidFill>
                  <a:schemeClr val="lt1"/>
                </a:solidFill>
                <a:latin typeface="Calibri"/>
                <a:ea typeface="Calibri"/>
                <a:cs typeface="Calibri"/>
                <a:sym typeface="Calibri"/>
              </a:rPr>
              <a:t>Strategien zur Prävention</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9586962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53"/>
          <p:cNvSpPr txBox="1">
            <a:spLocks noGrp="1"/>
          </p:cNvSpPr>
          <p:nvPr>
            <p:ph type="title"/>
          </p:nvPr>
        </p:nvSpPr>
        <p:spPr>
          <a:xfrm>
            <a:off x="417094" y="813008"/>
            <a:ext cx="11360800" cy="763600"/>
          </a:xfrm>
          <a:prstGeom prst="rect">
            <a:avLst/>
          </a:prstGeom>
          <a:noFill/>
          <a:ln>
            <a:noFill/>
          </a:ln>
        </p:spPr>
        <p:txBody>
          <a:bodyPr spcFirstLastPara="1" wrap="square" lIns="91425" tIns="91425" rIns="91425" bIns="91425" anchor="t" anchorCtr="0">
            <a:noAutofit/>
          </a:bodyPr>
          <a:lstStyle/>
          <a:p>
            <a:pPr lvl="0"/>
            <a:r>
              <a:rPr lang="en-US" sz="2800" dirty="0" err="1"/>
              <a:t>Vorteile</a:t>
            </a:r>
            <a:r>
              <a:rPr lang="en-US" sz="2800" dirty="0"/>
              <a:t> der </a:t>
            </a:r>
            <a:r>
              <a:rPr lang="en-US" sz="2800" dirty="0" err="1"/>
              <a:t>körperlichen</a:t>
            </a:r>
            <a:r>
              <a:rPr lang="en-US" sz="2800" dirty="0"/>
              <a:t> </a:t>
            </a:r>
            <a:r>
              <a:rPr lang="en-US" sz="2800" dirty="0" err="1"/>
              <a:t>Aktivität</a:t>
            </a:r>
            <a:endParaRPr sz="2800" dirty="0"/>
          </a:p>
        </p:txBody>
      </p:sp>
      <p:sp>
        <p:nvSpPr>
          <p:cNvPr id="228" name="Google Shape;228;p53"/>
          <p:cNvSpPr txBox="1">
            <a:spLocks noGrp="1"/>
          </p:cNvSpPr>
          <p:nvPr>
            <p:ph type="body" idx="1"/>
          </p:nvPr>
        </p:nvSpPr>
        <p:spPr>
          <a:xfrm>
            <a:off x="417094" y="1815795"/>
            <a:ext cx="8421550" cy="4555698"/>
          </a:xfrm>
          <a:prstGeom prst="rect">
            <a:avLst/>
          </a:prstGeom>
          <a:noFill/>
          <a:ln>
            <a:noFill/>
          </a:ln>
        </p:spPr>
        <p:txBody>
          <a:bodyPr spcFirstLastPara="1" wrap="square" lIns="91425" tIns="91425" rIns="91425" bIns="91425" anchor="t" anchorCtr="0">
            <a:noAutofit/>
          </a:bodyPr>
          <a:lstStyle/>
          <a:p>
            <a:pPr marL="528638" lvl="0" indent="-342900">
              <a:buFont typeface="Wingdings" panose="05000000000000000000" pitchFamily="2" charset="2"/>
              <a:buChar char="§"/>
            </a:pPr>
            <a:r>
              <a:rPr lang="de-DE" sz="2000" b="1" dirty="0"/>
              <a:t>Erhöht die Lebenserwartung </a:t>
            </a:r>
            <a:r>
              <a:rPr lang="de-DE" sz="2000" dirty="0"/>
              <a:t>- regelmäßige körperliche Betätigung verringert das Risiko einer vorzeitigen Sterblichkeit</a:t>
            </a:r>
            <a:r>
              <a:rPr lang="de-DE" sz="2000" b="1" dirty="0"/>
              <a:t> </a:t>
            </a:r>
          </a:p>
          <a:p>
            <a:pPr marL="528638" lvl="0" indent="-342900">
              <a:buFont typeface="Wingdings" panose="05000000000000000000" pitchFamily="2" charset="2"/>
              <a:buChar char="§"/>
            </a:pPr>
            <a:r>
              <a:rPr lang="de-DE" sz="2000" dirty="0"/>
              <a:t>Verbessert die </a:t>
            </a:r>
            <a:r>
              <a:rPr lang="de-DE" sz="2000" b="1" dirty="0"/>
              <a:t>Lebensqualität</a:t>
            </a:r>
          </a:p>
          <a:p>
            <a:pPr marL="528638" lvl="0" indent="-342900">
              <a:buFont typeface="Wingdings" panose="05000000000000000000" pitchFamily="2" charset="2"/>
              <a:buChar char="§"/>
            </a:pPr>
            <a:r>
              <a:rPr lang="de-DE" sz="2000" dirty="0"/>
              <a:t>Verbessert die </a:t>
            </a:r>
            <a:r>
              <a:rPr lang="de-DE" sz="2000" b="1" dirty="0"/>
              <a:t>Atemwege, das Herz-Kreislauf-System und die allgemeine Gesundheit (WHO)</a:t>
            </a:r>
          </a:p>
          <a:p>
            <a:pPr marL="528638" lvl="0" indent="-342900">
              <a:buFont typeface="Wingdings" panose="05000000000000000000" pitchFamily="2" charset="2"/>
              <a:buChar char="§"/>
            </a:pPr>
            <a:r>
              <a:rPr lang="de-DE" sz="2000" dirty="0"/>
              <a:t>Verringert </a:t>
            </a:r>
            <a:r>
              <a:rPr lang="de-DE" sz="2000" b="1" dirty="0"/>
              <a:t>Angstgefühle und Depressionen</a:t>
            </a:r>
          </a:p>
          <a:p>
            <a:pPr marL="528638" lvl="0" indent="-342900">
              <a:buFont typeface="Wingdings" panose="05000000000000000000" pitchFamily="2" charset="2"/>
              <a:buChar char="§"/>
            </a:pPr>
            <a:r>
              <a:rPr lang="de-DE" sz="2000" dirty="0"/>
              <a:t>Verbessert</a:t>
            </a:r>
            <a:r>
              <a:rPr lang="de-DE" sz="2000" b="1" dirty="0"/>
              <a:t> die Stimmung und die psychische Gesundheit</a:t>
            </a:r>
          </a:p>
          <a:p>
            <a:pPr marL="528638" lvl="0" indent="-342900">
              <a:buFont typeface="Wingdings" panose="05000000000000000000" pitchFamily="2" charset="2"/>
              <a:buChar char="§"/>
            </a:pPr>
            <a:r>
              <a:rPr lang="de-DE" sz="2000" dirty="0"/>
              <a:t>Verringert</a:t>
            </a:r>
            <a:r>
              <a:rPr lang="de-DE" sz="2000" b="1" dirty="0"/>
              <a:t> das Verletzungsrisiko </a:t>
            </a:r>
            <a:r>
              <a:rPr lang="de-DE" sz="2000" dirty="0"/>
              <a:t>- regelmäßige Bewegung erhöht die Muskelkraft, Knochendichte, Flexibilität und Stabilität (WHO)</a:t>
            </a:r>
          </a:p>
          <a:p>
            <a:pPr marL="528638" lvl="0" indent="-342900">
              <a:buFont typeface="Wingdings" panose="05000000000000000000" pitchFamily="2" charset="2"/>
              <a:buChar char="§"/>
            </a:pPr>
            <a:r>
              <a:rPr lang="de-DE" sz="2000" dirty="0"/>
              <a:t>Spart Geld bei den </a:t>
            </a:r>
            <a:r>
              <a:rPr lang="de-DE" sz="2000" b="1" dirty="0"/>
              <a:t>Gesundheitskosten. </a:t>
            </a:r>
          </a:p>
          <a:p>
            <a:pPr marL="528638" lvl="0" indent="-342900">
              <a:buFont typeface="Wingdings" panose="05000000000000000000" pitchFamily="2" charset="2"/>
              <a:buChar char="§"/>
            </a:pPr>
            <a:r>
              <a:rPr lang="de-DE" sz="2000" dirty="0"/>
              <a:t>Verbessert die </a:t>
            </a:r>
            <a:r>
              <a:rPr lang="de-DE" sz="2000" b="1" dirty="0"/>
              <a:t>Schlafqualität</a:t>
            </a:r>
          </a:p>
          <a:p>
            <a:pPr marL="528638" lvl="0" indent="-342900">
              <a:buFont typeface="Wingdings" panose="05000000000000000000" pitchFamily="2" charset="2"/>
              <a:buChar char="§"/>
            </a:pPr>
            <a:r>
              <a:rPr lang="de-DE" sz="2000" dirty="0"/>
              <a:t>Hilft Ihnen, Ihr </a:t>
            </a:r>
            <a:r>
              <a:rPr lang="de-DE" sz="2000" b="1" dirty="0"/>
              <a:t>Gewicht zu kontrollieren</a:t>
            </a:r>
          </a:p>
          <a:p>
            <a:pPr marL="528638" lvl="0" indent="-342900">
              <a:buFont typeface="Wingdings" panose="05000000000000000000" pitchFamily="2" charset="2"/>
              <a:buChar char="§"/>
            </a:pPr>
            <a:r>
              <a:rPr lang="de-DE" sz="2000" dirty="0"/>
              <a:t>Verbessert</a:t>
            </a:r>
            <a:r>
              <a:rPr lang="de-DE" sz="2000" b="1" dirty="0"/>
              <a:t> Gedächtnis und Gehirnfunktion </a:t>
            </a:r>
            <a:r>
              <a:rPr lang="de-DE" sz="2000" dirty="0"/>
              <a:t>für alle Altersgruppen</a:t>
            </a:r>
          </a:p>
          <a:p>
            <a:pPr marL="617855" lvl="0" indent="-342900" algn="l" rtl="0">
              <a:lnSpc>
                <a:spcPct val="100000"/>
              </a:lnSpc>
              <a:spcBef>
                <a:spcPts val="600"/>
              </a:spcBef>
              <a:spcAft>
                <a:spcPts val="600"/>
              </a:spcAft>
              <a:buSzPts val="1400"/>
              <a:buFont typeface="Wingdings" panose="05000000000000000000" pitchFamily="2" charset="2"/>
              <a:buChar char="§"/>
            </a:pPr>
            <a:endParaRPr sz="2000" dirty="0">
              <a:solidFill>
                <a:schemeClr val="dk1"/>
              </a:solidFill>
            </a:endParaRPr>
          </a:p>
        </p:txBody>
      </p:sp>
      <p:sp>
        <p:nvSpPr>
          <p:cNvPr id="229" name="Google Shape;229;p53"/>
          <p:cNvSpPr txBox="1"/>
          <p:nvPr/>
        </p:nvSpPr>
        <p:spPr>
          <a:xfrm>
            <a:off x="417094" y="1123962"/>
            <a:ext cx="10707559" cy="691833"/>
          </a:xfrm>
          <a:prstGeom prst="rect">
            <a:avLst/>
          </a:prstGeom>
          <a:noFill/>
          <a:ln>
            <a:noFill/>
          </a:ln>
        </p:spPr>
        <p:txBody>
          <a:bodyPr spcFirstLastPara="1" wrap="square" lIns="91425" tIns="45700" rIns="91425" bIns="45700" anchor="b" anchorCtr="0">
            <a:noAutofit/>
          </a:bodyPr>
          <a:lstStyle/>
          <a:p>
            <a:pPr lvl="0">
              <a:spcBef>
                <a:spcPts val="600"/>
              </a:spcBef>
              <a:buClr>
                <a:srgbClr val="C01E24"/>
              </a:buClr>
              <a:buSzPts val="2400"/>
            </a:pPr>
            <a:r>
              <a:rPr lang="de-DE" sz="1800" b="1" i="1" dirty="0">
                <a:solidFill>
                  <a:srgbClr val="203864"/>
                </a:solidFill>
              </a:rPr>
              <a:t>Wie kann ich von körperlicher Aktivität profitieren</a:t>
            </a:r>
            <a:r>
              <a:rPr lang="en-US" sz="1800" b="1" i="1" u="none" strike="noStrike" cap="none" dirty="0">
                <a:solidFill>
                  <a:srgbClr val="203864"/>
                </a:solidFill>
                <a:latin typeface="Arial"/>
                <a:ea typeface="Arial"/>
                <a:cs typeface="Arial"/>
                <a:sym typeface="Arial"/>
              </a:rPr>
              <a:t>?</a:t>
            </a:r>
            <a:endParaRPr sz="1800" b="1" i="1" u="none" strike="noStrike" cap="none" dirty="0">
              <a:solidFill>
                <a:srgbClr val="203864"/>
              </a:solidFill>
              <a:latin typeface="Arial"/>
              <a:ea typeface="Arial"/>
              <a:cs typeface="Arial"/>
              <a:sym typeface="Arial"/>
            </a:endParaRPr>
          </a:p>
        </p:txBody>
      </p:sp>
      <p:sp>
        <p:nvSpPr>
          <p:cNvPr id="231" name="Google Shape;231;p53"/>
          <p:cNvSpPr/>
          <p:nvPr/>
        </p:nvSpPr>
        <p:spPr>
          <a:xfrm>
            <a:off x="9472437" y="6410980"/>
            <a:ext cx="2546692"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u="sng" dirty="0" err="1">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Quell</a:t>
            </a:r>
            <a:r>
              <a:rPr lang="en-US" sz="1200" b="0" i="0" u="sng" strike="noStrike" cap="none" dirty="0" err="1">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Lizenz</a:t>
            </a:r>
            <a:endParaRPr sz="1200" b="0" i="0" u="none" strike="noStrike" cap="none" dirty="0">
              <a:solidFill>
                <a:schemeClr val="dk1"/>
              </a:solidFill>
              <a:latin typeface="Calibri"/>
              <a:ea typeface="Calibri"/>
              <a:cs typeface="Calibri"/>
              <a:sym typeface="Calibri"/>
            </a:endParaRPr>
          </a:p>
        </p:txBody>
      </p:sp>
      <p:pic>
        <p:nvPicPr>
          <p:cNvPr id="233" name="Google Shape;233;p53"/>
          <p:cNvPicPr preferRelativeResize="0"/>
          <p:nvPr/>
        </p:nvPicPr>
        <p:blipFill rotWithShape="1">
          <a:blip r:embed="rId5">
            <a:alphaModFix/>
          </a:blip>
          <a:srcRect l="26648" t="70260" r="70336" b="24439"/>
          <a:stretch/>
        </p:blipFill>
        <p:spPr>
          <a:xfrm flipH="1">
            <a:off x="-1904" y="6269801"/>
            <a:ext cx="610941" cy="604241"/>
          </a:xfrm>
          <a:prstGeom prst="rect">
            <a:avLst/>
          </a:prstGeom>
          <a:noFill/>
          <a:ln>
            <a:noFill/>
          </a:ln>
        </p:spPr>
      </p:pic>
      <p:pic>
        <p:nvPicPr>
          <p:cNvPr id="3074" name="Picture 2" descr="Foto profissional grátis de □ gentil, acampamento, ação">
            <a:extLst>
              <a:ext uri="{FF2B5EF4-FFF2-40B4-BE49-F238E27FC236}">
                <a16:creationId xmlns:a16="http://schemas.microsoft.com/office/drawing/2014/main" id="{C7814885-9E47-42EE-AEF9-7020548F04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81997" y="1194808"/>
            <a:ext cx="3037132" cy="4555698"/>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71;p8">
            <a:extLst>
              <a:ext uri="{FF2B5EF4-FFF2-40B4-BE49-F238E27FC236}">
                <a16:creationId xmlns:a16="http://schemas.microsoft.com/office/drawing/2014/main" id="{CF204051-D536-499D-BAE1-14CF34CB1695}"/>
              </a:ext>
            </a:extLst>
          </p:cNvPr>
          <p:cNvSpPr/>
          <p:nvPr/>
        </p:nvSpPr>
        <p:spPr>
          <a:xfrm>
            <a:off x="9667874" y="-7472"/>
            <a:ext cx="2524125"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lvl="0" algn="r">
              <a:lnSpc>
                <a:spcPct val="90000"/>
              </a:lnSpc>
              <a:buSzPts val="1800"/>
            </a:pPr>
            <a:r>
              <a:rPr lang="de-DE" sz="1800" b="0" i="0" u="none" strike="noStrike" cap="none" dirty="0">
                <a:solidFill>
                  <a:schemeClr val="lt1"/>
                </a:solidFill>
                <a:latin typeface="Calibri"/>
                <a:ea typeface="Calibri"/>
                <a:cs typeface="Calibri"/>
                <a:sym typeface="Calibri"/>
              </a:rPr>
              <a:t>2.4 </a:t>
            </a:r>
            <a:r>
              <a:rPr lang="de-DE" sz="1800" dirty="0">
                <a:solidFill>
                  <a:schemeClr val="lt1"/>
                </a:solidFill>
                <a:latin typeface="Calibri"/>
                <a:ea typeface="Calibri"/>
                <a:cs typeface="Calibri"/>
                <a:sym typeface="Calibri"/>
              </a:rPr>
              <a:t>Strategien zur Prävention</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119475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5"/>
          <p:cNvSpPr txBox="1">
            <a:spLocks noGrp="1"/>
          </p:cNvSpPr>
          <p:nvPr>
            <p:ph type="body" idx="1"/>
          </p:nvPr>
        </p:nvSpPr>
        <p:spPr>
          <a:xfrm>
            <a:off x="570032" y="2274337"/>
            <a:ext cx="7345243" cy="3719108"/>
          </a:xfrm>
          <a:prstGeom prst="rect">
            <a:avLst/>
          </a:prstGeom>
          <a:noFill/>
          <a:ln>
            <a:noFill/>
          </a:ln>
        </p:spPr>
        <p:txBody>
          <a:bodyPr spcFirstLastPara="1" wrap="square" lIns="91425" tIns="45700" rIns="91425" bIns="45700" anchor="t" anchorCtr="0">
            <a:noAutofit/>
          </a:bodyPr>
          <a:lstStyle/>
          <a:p>
            <a:pPr lvl="0" indent="-317500" algn="just">
              <a:buSzPts val="1400"/>
              <a:buChar char="✔"/>
            </a:pPr>
            <a:r>
              <a:rPr lang="de-DE" sz="1800" dirty="0"/>
              <a:t>Verständnis der Unterschiede in Bezug auf Gesundheit und medizinische Behandlung im Herkunfts- und im Ankunftsland</a:t>
            </a:r>
          </a:p>
          <a:p>
            <a:pPr lvl="0" indent="-317500" algn="just">
              <a:buSzPts val="1400"/>
              <a:buChar char="✔"/>
            </a:pPr>
            <a:r>
              <a:rPr lang="de-DE" sz="1800" dirty="0"/>
              <a:t>Verständnis wie die Kultur Gesundheitserzählungen beeinflussen kann</a:t>
            </a:r>
          </a:p>
          <a:p>
            <a:pPr lvl="0" indent="-317500" algn="just">
              <a:buSzPts val="1400"/>
              <a:buChar char="✔"/>
            </a:pPr>
            <a:r>
              <a:rPr lang="de-DE" sz="1800" dirty="0"/>
              <a:t>Erwerb von Kenntnissen über spezifische physische und psychische Gesundheitsrisiken, denen Migrant*innen auf ihrer Reise ausgesetzt sind, und Nutzung einschlägiger Online-Quellen</a:t>
            </a:r>
          </a:p>
          <a:p>
            <a:pPr lvl="0" indent="-317500" algn="just">
              <a:buSzPts val="1400"/>
              <a:buChar char="✔"/>
            </a:pPr>
            <a:r>
              <a:rPr lang="de-DE" sz="1800" dirty="0"/>
              <a:t>Erwerb von Kenntnissen über spezifische Präventions- und Gesundheitsförderungsstrategien und Nutzung einschlägiger Online-Tools</a:t>
            </a:r>
          </a:p>
          <a:p>
            <a:pPr lvl="0" indent="-317500" algn="just">
              <a:buSzPts val="1400"/>
              <a:buChar char="✔"/>
            </a:pPr>
            <a:r>
              <a:rPr lang="de-DE" sz="1800" dirty="0"/>
              <a:t>Sensibilisierung für die Bedeutung der digitalen Gesundheitskompetenz für die Gesundheit von Migrant*innen </a:t>
            </a:r>
            <a:endParaRPr sz="1800" dirty="0"/>
          </a:p>
        </p:txBody>
      </p:sp>
      <p:pic>
        <p:nvPicPr>
          <p:cNvPr id="196" name="Google Shape;196;p5"/>
          <p:cNvPicPr preferRelativeResize="0"/>
          <p:nvPr/>
        </p:nvPicPr>
        <p:blipFill rotWithShape="1">
          <a:blip r:embed="rId3">
            <a:alphaModFix/>
          </a:blip>
          <a:srcRect/>
          <a:stretch/>
        </p:blipFill>
        <p:spPr>
          <a:xfrm>
            <a:off x="8077200" y="2388445"/>
            <a:ext cx="3977320" cy="2859639"/>
          </a:xfrm>
          <a:prstGeom prst="rect">
            <a:avLst/>
          </a:prstGeom>
          <a:noFill/>
          <a:ln>
            <a:noFill/>
          </a:ln>
        </p:spPr>
      </p:pic>
      <p:sp>
        <p:nvSpPr>
          <p:cNvPr id="197" name="Google Shape;197;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err="1">
                <a:solidFill>
                  <a:schemeClr val="dk1"/>
                </a:solidFill>
                <a:latin typeface="Calibri"/>
                <a:ea typeface="Calibri"/>
                <a:cs typeface="Calibri"/>
                <a:sym typeface="Calibri"/>
              </a:rPr>
              <a:t>Quelle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tx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a:t>
            </a:r>
            <a:r>
              <a:rPr lang="en-US" sz="1200" b="0" i="0" u="sng" strike="noStrike" cap="none" dirty="0" err="1">
                <a:solidFill>
                  <a:schemeClr val="dk1"/>
                </a:solidFill>
                <a:latin typeface="Calibri"/>
                <a:ea typeface="Calibri"/>
                <a:cs typeface="Calibri"/>
                <a:sym typeface="Calibri"/>
              </a:rPr>
              <a:t>Lizenz</a:t>
            </a:r>
            <a:endParaRPr sz="1200" b="0" i="0" u="none" strike="noStrike" cap="none" dirty="0">
              <a:solidFill>
                <a:schemeClr val="dk1"/>
              </a:solidFill>
              <a:latin typeface="Calibri"/>
              <a:ea typeface="Calibri"/>
              <a:cs typeface="Calibri"/>
              <a:sym typeface="Calibri"/>
            </a:endParaRPr>
          </a:p>
        </p:txBody>
      </p:sp>
      <p:sp>
        <p:nvSpPr>
          <p:cNvPr id="198" name="Google Shape;198;p5"/>
          <p:cNvSpPr txBox="1">
            <a:spLocks noGrp="1"/>
          </p:cNvSpPr>
          <p:nvPr>
            <p:ph type="title"/>
          </p:nvPr>
        </p:nvSpPr>
        <p:spPr>
          <a:xfrm>
            <a:off x="536509" y="1352412"/>
            <a:ext cx="10515600" cy="61834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C01E24"/>
              </a:buClr>
              <a:buSzPts val="2200"/>
              <a:buFont typeface="Calibri"/>
              <a:buNone/>
            </a:pPr>
            <a:r>
              <a:rPr lang="en-US" sz="2200" b="1" dirty="0" err="1"/>
              <a:t>Kompetenzen</a:t>
            </a:r>
            <a:endParaRPr dirty="0"/>
          </a:p>
        </p:txBody>
      </p:sp>
      <p:sp>
        <p:nvSpPr>
          <p:cNvPr id="199" name="Google Shape;199;p5"/>
          <p:cNvSpPr/>
          <p:nvPr/>
        </p:nvSpPr>
        <p:spPr>
          <a:xfrm>
            <a:off x="36957" y="348995"/>
            <a:ext cx="489461" cy="615675"/>
          </a:xfrm>
          <a:prstGeom prst="rect">
            <a:avLst/>
          </a:prstGeom>
          <a:solidFill>
            <a:srgbClr val="C01E2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0" name="Google Shape;200;p5"/>
          <p:cNvSpPr txBox="1"/>
          <p:nvPr/>
        </p:nvSpPr>
        <p:spPr>
          <a:xfrm>
            <a:off x="526419" y="348996"/>
            <a:ext cx="9337428" cy="613530"/>
          </a:xfrm>
          <a:prstGeom prst="rect">
            <a:avLst/>
          </a:prstGeom>
          <a:solidFill>
            <a:srgbClr val="203864"/>
          </a:solidFill>
          <a:ln>
            <a:noFill/>
          </a:ln>
        </p:spPr>
        <p:txBody>
          <a:bodyPr spcFirstLastPara="1" wrap="square" lIns="91425" tIns="45700" rIns="91425" bIns="45700" anchor="ctr" anchorCtr="0">
            <a:normAutofit fontScale="40000" lnSpcReduction="20000"/>
          </a:bodyPr>
          <a:lstStyle/>
          <a:p>
            <a:pPr marL="0" marR="0" lvl="0" indent="0" algn="l" rtl="0">
              <a:lnSpc>
                <a:spcPct val="90000"/>
              </a:lnSpc>
              <a:spcBef>
                <a:spcPts val="0"/>
              </a:spcBef>
              <a:spcAft>
                <a:spcPts val="0"/>
              </a:spcAft>
              <a:buClr>
                <a:schemeClr val="lt1"/>
              </a:buClr>
              <a:buSzPct val="100000"/>
              <a:buFont typeface="Calibri"/>
              <a:buNone/>
            </a:pPr>
            <a:endParaRPr sz="2200" b="1" i="0" u="none" strike="noStrike" cap="none" dirty="0">
              <a:solidFill>
                <a:schemeClr val="lt1"/>
              </a:solidFill>
              <a:latin typeface="Calibri"/>
              <a:ea typeface="Calibri"/>
              <a:cs typeface="Calibri"/>
              <a:sym typeface="Calibri"/>
            </a:endParaRPr>
          </a:p>
          <a:p>
            <a:pPr>
              <a:lnSpc>
                <a:spcPct val="90000"/>
              </a:lnSpc>
              <a:buClr>
                <a:schemeClr val="lt1"/>
              </a:buClr>
              <a:buSzPct val="51764"/>
            </a:pPr>
            <a:r>
              <a:rPr lang="de-DE" sz="4400" b="1" dirty="0">
                <a:solidFill>
                  <a:schemeClr val="lt1"/>
                </a:solidFill>
                <a:latin typeface="Calibri"/>
                <a:ea typeface="Calibri"/>
                <a:cs typeface="Calibri"/>
                <a:sym typeface="Calibri"/>
              </a:rPr>
              <a:t>Was sind die wichtigsten gesundheitlichen Probleme bei der Ankunft in einem neuen Land</a:t>
            </a:r>
            <a:r>
              <a:rPr lang="en-US" sz="4250" b="1" i="0" u="none" strike="noStrike" cap="none" dirty="0">
                <a:solidFill>
                  <a:schemeClr val="lt1"/>
                </a:solidFill>
                <a:latin typeface="Calibri"/>
                <a:ea typeface="Calibri"/>
                <a:cs typeface="Calibri"/>
                <a:sym typeface="Calibri"/>
              </a:rPr>
              <a:t>?</a:t>
            </a:r>
            <a:endParaRPr sz="4250" b="0"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lt1"/>
              </a:buClr>
              <a:buSzPct val="100000"/>
              <a:buFont typeface="Calibri"/>
              <a:buNone/>
            </a:pPr>
            <a:endParaRPr sz="2200" b="1" i="0" u="none" strike="noStrike" cap="none" dirty="0">
              <a:solidFill>
                <a:schemeClr val="lt1"/>
              </a:solidFill>
              <a:latin typeface="Calibri"/>
              <a:ea typeface="Calibri"/>
              <a:cs typeface="Calibri"/>
              <a:sym typeface="Calibri"/>
            </a:endParaRPr>
          </a:p>
        </p:txBody>
      </p:sp>
      <p:sp>
        <p:nvSpPr>
          <p:cNvPr id="201" name="Google Shape;201;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alibri"/>
                <a:ea typeface="Calibri"/>
                <a:cs typeface="Calibri"/>
                <a:sym typeface="Calibri"/>
              </a:rPr>
              <a:t>2</a:t>
            </a:r>
            <a:r>
              <a:rPr lang="en-US" sz="2200" b="1" i="0" u="none" strike="noStrike" cap="none">
                <a:solidFill>
                  <a:schemeClr val="lt1"/>
                </a:solidFill>
                <a:latin typeface="Gill Sans"/>
                <a:ea typeface="Gill Sans"/>
                <a:cs typeface="Gill Sans"/>
                <a:sym typeface="Gill Sans"/>
              </a:rPr>
              <a:t> </a:t>
            </a:r>
            <a:endParaRPr sz="2200" b="1" i="0" u="none" strike="noStrike" cap="none">
              <a:solidFill>
                <a:schemeClr val="lt1"/>
              </a:solidFill>
              <a:latin typeface="Gill Sans"/>
              <a:ea typeface="Gill Sans"/>
              <a:cs typeface="Gill Sans"/>
              <a:sym typeface="Gill San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9" name="Google Shape;239;p8"/>
          <p:cNvSpPr txBox="1">
            <a:spLocks noGrp="1"/>
          </p:cNvSpPr>
          <p:nvPr>
            <p:ph type="title"/>
          </p:nvPr>
        </p:nvSpPr>
        <p:spPr>
          <a:xfrm>
            <a:off x="462337" y="909888"/>
            <a:ext cx="11059692" cy="605096"/>
          </a:xfrm>
          <a:prstGeom prst="rect">
            <a:avLst/>
          </a:prstGeom>
          <a:noFill/>
          <a:ln>
            <a:noFill/>
          </a:ln>
        </p:spPr>
        <p:txBody>
          <a:bodyPr spcFirstLastPara="1" wrap="square" lIns="91425" tIns="45700" rIns="91425" bIns="45700" anchor="ctr" anchorCtr="0">
            <a:noAutofit/>
          </a:bodyPr>
          <a:lstStyle/>
          <a:p>
            <a:pPr lvl="0"/>
            <a:r>
              <a:rPr lang="en-US" sz="2800" dirty="0" err="1"/>
              <a:t>Beispiele</a:t>
            </a:r>
            <a:r>
              <a:rPr lang="en-US" sz="2800" dirty="0"/>
              <a:t> für </a:t>
            </a:r>
            <a:r>
              <a:rPr lang="en-US" sz="2800" dirty="0" err="1"/>
              <a:t>körperliche</a:t>
            </a:r>
            <a:r>
              <a:rPr lang="en-US" sz="2800" dirty="0"/>
              <a:t> </a:t>
            </a:r>
            <a:r>
              <a:rPr lang="en-US" sz="2800" dirty="0" err="1"/>
              <a:t>Aktivitäten</a:t>
            </a:r>
            <a:endParaRPr lang="en-US" sz="2800" dirty="0"/>
          </a:p>
        </p:txBody>
      </p:sp>
      <p:pic>
        <p:nvPicPr>
          <p:cNvPr id="250" name="Google Shape;250;p8"/>
          <p:cNvPicPr preferRelativeResize="0"/>
          <p:nvPr/>
        </p:nvPicPr>
        <p:blipFill rotWithShape="1">
          <a:blip r:embed="rId3">
            <a:alphaModFix/>
          </a:blip>
          <a:srcRect l="26648" t="70260" r="70336" b="24439"/>
          <a:stretch/>
        </p:blipFill>
        <p:spPr>
          <a:xfrm flipH="1">
            <a:off x="-1904" y="6253759"/>
            <a:ext cx="610941" cy="604241"/>
          </a:xfrm>
          <a:prstGeom prst="rect">
            <a:avLst/>
          </a:prstGeom>
          <a:noFill/>
          <a:ln>
            <a:noFill/>
          </a:ln>
        </p:spPr>
      </p:pic>
      <p:sp>
        <p:nvSpPr>
          <p:cNvPr id="16" name="Google Shape;243;p8">
            <a:extLst>
              <a:ext uri="{FF2B5EF4-FFF2-40B4-BE49-F238E27FC236}">
                <a16:creationId xmlns:a16="http://schemas.microsoft.com/office/drawing/2014/main" id="{B875BB56-2BDB-4C6C-9A2E-1F5552E14749}"/>
              </a:ext>
            </a:extLst>
          </p:cNvPr>
          <p:cNvSpPr/>
          <p:nvPr/>
        </p:nvSpPr>
        <p:spPr>
          <a:xfrm>
            <a:off x="462337" y="1732499"/>
            <a:ext cx="2937161" cy="2201326"/>
          </a:xfrm>
          <a:prstGeom prst="roundRect">
            <a:avLst>
              <a:gd name="adj" fmla="val 10000"/>
            </a:avLst>
          </a:prstGeom>
          <a:blipFill rotWithShape="1">
            <a:blip r:embed="rId4">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246;p8">
            <a:extLst>
              <a:ext uri="{FF2B5EF4-FFF2-40B4-BE49-F238E27FC236}">
                <a16:creationId xmlns:a16="http://schemas.microsoft.com/office/drawing/2014/main" id="{3C02CE70-C64F-4316-999A-6B4EDF196822}"/>
              </a:ext>
            </a:extLst>
          </p:cNvPr>
          <p:cNvSpPr/>
          <p:nvPr/>
        </p:nvSpPr>
        <p:spPr>
          <a:xfrm>
            <a:off x="6467475" y="1732499"/>
            <a:ext cx="2700863" cy="2029876"/>
          </a:xfrm>
          <a:prstGeom prst="roundRect">
            <a:avLst>
              <a:gd name="adj" fmla="val 10000"/>
            </a:avLst>
          </a:prstGeom>
          <a:blipFill rotWithShape="1">
            <a:blip r:embed="rId5">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9" name="Google Shape;249;p8">
            <a:extLst>
              <a:ext uri="{FF2B5EF4-FFF2-40B4-BE49-F238E27FC236}">
                <a16:creationId xmlns:a16="http://schemas.microsoft.com/office/drawing/2014/main" id="{B823132D-3AA1-40CE-8F83-C3654D8DBC37}"/>
              </a:ext>
            </a:extLst>
          </p:cNvPr>
          <p:cNvSpPr/>
          <p:nvPr/>
        </p:nvSpPr>
        <p:spPr>
          <a:xfrm>
            <a:off x="2676525" y="4236516"/>
            <a:ext cx="2688005" cy="2353919"/>
          </a:xfrm>
          <a:prstGeom prst="roundRect">
            <a:avLst>
              <a:gd name="adj" fmla="val 10000"/>
            </a:avLst>
          </a:prstGeom>
          <a:blipFill rotWithShape="1">
            <a:blip r:embed="rId6">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TextBox 20">
            <a:extLst>
              <a:ext uri="{FF2B5EF4-FFF2-40B4-BE49-F238E27FC236}">
                <a16:creationId xmlns:a16="http://schemas.microsoft.com/office/drawing/2014/main" id="{E410B981-4BB5-4299-B60F-AAE01E236BC8}"/>
              </a:ext>
            </a:extLst>
          </p:cNvPr>
          <p:cNvSpPr txBox="1"/>
          <p:nvPr/>
        </p:nvSpPr>
        <p:spPr>
          <a:xfrm>
            <a:off x="3447124" y="1779073"/>
            <a:ext cx="2937161" cy="1656864"/>
          </a:xfrm>
          <a:prstGeom prst="rect">
            <a:avLst/>
          </a:prstGeom>
          <a:solidFill>
            <a:schemeClr val="bg1">
              <a:lumMod val="95000"/>
            </a:schemeClr>
          </a:solidFill>
        </p:spPr>
        <p:txBody>
          <a:bodyPr wrap="square">
            <a:spAutoFit/>
          </a:bodyPr>
          <a:lstStyle/>
          <a:p>
            <a:pPr lvl="0">
              <a:lnSpc>
                <a:spcPct val="90000"/>
              </a:lnSpc>
              <a:buSzPts val="1600"/>
            </a:pPr>
            <a:r>
              <a:rPr lang="en-US" sz="1800" dirty="0" err="1">
                <a:solidFill>
                  <a:schemeClr val="tx1"/>
                </a:solidFill>
                <a:latin typeface="Calibri" panose="020F0502020204030204" pitchFamily="34" charset="0"/>
                <a:cs typeface="Calibri" panose="020F0502020204030204" pitchFamily="34" charset="0"/>
              </a:rPr>
              <a:t>Körperliche</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Übungen</a:t>
            </a:r>
            <a:endParaRPr lang="en-US" sz="1800" b="0" i="0" u="none" strike="noStrike" cap="none" dirty="0">
              <a:solidFill>
                <a:schemeClr val="tx1"/>
              </a:solidFill>
              <a:latin typeface="Calibri" panose="020F0502020204030204" pitchFamily="34" charset="0"/>
              <a:cs typeface="Calibri" panose="020F0502020204030204" pitchFamily="34" charset="0"/>
              <a:sym typeface="Arial"/>
            </a:endParaRPr>
          </a:p>
          <a:p>
            <a:pPr marL="285750" marR="0" lvl="1" indent="-285750" algn="l" rtl="0">
              <a:lnSpc>
                <a:spcPct val="90000"/>
              </a:lnSpc>
              <a:spcBef>
                <a:spcPts val="560"/>
              </a:spcBef>
              <a:spcAft>
                <a:spcPts val="0"/>
              </a:spcAft>
              <a:buClr>
                <a:srgbClr val="92D050"/>
              </a:buClr>
              <a:buSzPct val="100000"/>
              <a:buFont typeface="Wingdings" panose="05000000000000000000" pitchFamily="2" charset="2"/>
              <a:buChar char="ü"/>
            </a:pPr>
            <a:r>
              <a:rPr lang="en-US" sz="1600" i="0" u="none" strike="noStrike" cap="none" dirty="0" err="1">
                <a:solidFill>
                  <a:schemeClr val="tx1"/>
                </a:solidFill>
                <a:latin typeface="Calibri" panose="020F0502020204030204" pitchFamily="34" charset="0"/>
                <a:cs typeface="Calibri" panose="020F0502020204030204" pitchFamily="34" charset="0"/>
                <a:sym typeface="Arial"/>
              </a:rPr>
              <a:t>Spazierengehen</a:t>
            </a:r>
            <a:r>
              <a:rPr lang="en-US" sz="1600" i="0" u="none" strike="noStrike" cap="none" dirty="0">
                <a:solidFill>
                  <a:schemeClr val="tx1"/>
                </a:solidFill>
                <a:latin typeface="Calibri" panose="020F0502020204030204" pitchFamily="34" charset="0"/>
                <a:cs typeface="Calibri" panose="020F0502020204030204" pitchFamily="34" charset="0"/>
                <a:sym typeface="Arial"/>
              </a:rPr>
              <a:t>/Jogging</a:t>
            </a:r>
          </a:p>
          <a:p>
            <a:pPr marL="285750" marR="0" lvl="1" indent="-285750" algn="l" rtl="0">
              <a:lnSpc>
                <a:spcPct val="90000"/>
              </a:lnSpc>
              <a:spcBef>
                <a:spcPts val="180"/>
              </a:spcBef>
              <a:spcAft>
                <a:spcPts val="0"/>
              </a:spcAft>
              <a:buClr>
                <a:srgbClr val="92D050"/>
              </a:buClr>
              <a:buSzPct val="100000"/>
              <a:buFont typeface="Wingdings" panose="05000000000000000000" pitchFamily="2" charset="2"/>
              <a:buChar char="ü"/>
            </a:pPr>
            <a:r>
              <a:rPr lang="en-US" sz="1600" dirty="0" err="1">
                <a:solidFill>
                  <a:schemeClr val="tx1"/>
                </a:solidFill>
                <a:latin typeface="Calibri" panose="020F0502020204030204" pitchFamily="34" charset="0"/>
                <a:cs typeface="Calibri" panose="020F0502020204030204" pitchFamily="34" charset="0"/>
              </a:rPr>
              <a:t>Tanzen</a:t>
            </a:r>
            <a:endParaRPr lang="en-US" sz="1600" i="0" u="none" strike="noStrike" cap="none" dirty="0">
              <a:solidFill>
                <a:schemeClr val="tx1"/>
              </a:solidFill>
              <a:latin typeface="Calibri" panose="020F0502020204030204" pitchFamily="34" charset="0"/>
              <a:cs typeface="Calibri" panose="020F0502020204030204" pitchFamily="34" charset="0"/>
              <a:sym typeface="Arial"/>
            </a:endParaRPr>
          </a:p>
          <a:p>
            <a:pPr marL="285750" marR="0" lvl="1" indent="-285750" algn="l" rtl="0">
              <a:lnSpc>
                <a:spcPct val="90000"/>
              </a:lnSpc>
              <a:spcBef>
                <a:spcPts val="180"/>
              </a:spcBef>
              <a:spcAft>
                <a:spcPts val="0"/>
              </a:spcAft>
              <a:buClr>
                <a:srgbClr val="92D050"/>
              </a:buClr>
              <a:buSzPct val="100000"/>
              <a:buFont typeface="Wingdings" panose="05000000000000000000" pitchFamily="2" charset="2"/>
              <a:buChar char="ü"/>
            </a:pPr>
            <a:r>
              <a:rPr lang="en-US" sz="1600" i="0" u="none" strike="noStrike" cap="none" dirty="0" err="1">
                <a:solidFill>
                  <a:schemeClr val="tx1"/>
                </a:solidFill>
                <a:latin typeface="Calibri" panose="020F0502020204030204" pitchFamily="34" charset="0"/>
                <a:cs typeface="Calibri" panose="020F0502020204030204" pitchFamily="34" charset="0"/>
                <a:sym typeface="Arial"/>
              </a:rPr>
              <a:t>Schwimmen</a:t>
            </a:r>
            <a:endParaRPr lang="en-US" sz="1600" i="0" u="none" strike="noStrike" cap="none" dirty="0">
              <a:solidFill>
                <a:schemeClr val="tx1"/>
              </a:solidFill>
              <a:latin typeface="Calibri" panose="020F0502020204030204" pitchFamily="34" charset="0"/>
              <a:cs typeface="Calibri" panose="020F0502020204030204" pitchFamily="34" charset="0"/>
              <a:sym typeface="Arial"/>
            </a:endParaRPr>
          </a:p>
          <a:p>
            <a:pPr marL="285750" marR="0" lvl="1" indent="-285750" algn="l" rtl="0">
              <a:lnSpc>
                <a:spcPct val="90000"/>
              </a:lnSpc>
              <a:spcBef>
                <a:spcPts val="180"/>
              </a:spcBef>
              <a:spcAft>
                <a:spcPts val="0"/>
              </a:spcAft>
              <a:buClr>
                <a:srgbClr val="92D050"/>
              </a:buClr>
              <a:buSzPct val="100000"/>
              <a:buFont typeface="Wingdings" panose="05000000000000000000" pitchFamily="2" charset="2"/>
              <a:buChar char="ü"/>
            </a:pPr>
            <a:r>
              <a:rPr lang="en-US" sz="1600" i="0" u="none" strike="noStrike" cap="none" dirty="0">
                <a:solidFill>
                  <a:schemeClr val="tx1"/>
                </a:solidFill>
                <a:latin typeface="Calibri" panose="020F0502020204030204" pitchFamily="34" charset="0"/>
                <a:cs typeface="Calibri" panose="020F0502020204030204" pitchFamily="34" charset="0"/>
                <a:sym typeface="Arial"/>
              </a:rPr>
              <a:t>Aerobics</a:t>
            </a:r>
          </a:p>
          <a:p>
            <a:pPr marL="285750" marR="0" lvl="1" indent="-285750" algn="l" rtl="0">
              <a:lnSpc>
                <a:spcPct val="90000"/>
              </a:lnSpc>
              <a:spcBef>
                <a:spcPts val="180"/>
              </a:spcBef>
              <a:spcAft>
                <a:spcPts val="0"/>
              </a:spcAft>
              <a:buClr>
                <a:srgbClr val="92D050"/>
              </a:buClr>
              <a:buSzPct val="100000"/>
              <a:buFont typeface="Wingdings" panose="05000000000000000000" pitchFamily="2" charset="2"/>
              <a:buChar char="ü"/>
            </a:pPr>
            <a:r>
              <a:rPr lang="en-US" sz="1600" dirty="0" err="1">
                <a:solidFill>
                  <a:schemeClr val="tx1"/>
                </a:solidFill>
                <a:latin typeface="Calibri" panose="020F0502020204030204" pitchFamily="34" charset="0"/>
                <a:cs typeface="Calibri" panose="020F0502020204030204" pitchFamily="34" charset="0"/>
              </a:rPr>
              <a:t>Radfahren</a:t>
            </a:r>
            <a:r>
              <a:rPr lang="en-US" sz="1600" i="0" u="none" strike="noStrike" cap="none" dirty="0">
                <a:solidFill>
                  <a:schemeClr val="tx1"/>
                </a:solidFill>
                <a:latin typeface="Calibri" panose="020F0502020204030204" pitchFamily="34" charset="0"/>
                <a:cs typeface="Calibri" panose="020F0502020204030204" pitchFamily="34" charset="0"/>
                <a:sym typeface="Arial"/>
              </a:rPr>
              <a:t> </a:t>
            </a:r>
            <a:endParaRPr lang="en-US" i="0" u="none" strike="noStrike" cap="none" dirty="0">
              <a:solidFill>
                <a:schemeClr val="tx1"/>
              </a:solidFill>
              <a:latin typeface="Calibri" panose="020F0502020204030204" pitchFamily="34" charset="0"/>
              <a:cs typeface="Calibri" panose="020F0502020204030204" pitchFamily="34" charset="0"/>
              <a:sym typeface="Arial"/>
            </a:endParaRPr>
          </a:p>
        </p:txBody>
      </p:sp>
      <p:sp>
        <p:nvSpPr>
          <p:cNvPr id="23" name="TextBox 22">
            <a:extLst>
              <a:ext uri="{FF2B5EF4-FFF2-40B4-BE49-F238E27FC236}">
                <a16:creationId xmlns:a16="http://schemas.microsoft.com/office/drawing/2014/main" id="{85696946-257D-4289-AAA6-58572F98D36E}"/>
              </a:ext>
            </a:extLst>
          </p:cNvPr>
          <p:cNvSpPr txBox="1"/>
          <p:nvPr/>
        </p:nvSpPr>
        <p:spPr>
          <a:xfrm>
            <a:off x="9382125" y="1878308"/>
            <a:ext cx="2347538" cy="915122"/>
          </a:xfrm>
          <a:prstGeom prst="rect">
            <a:avLst/>
          </a:prstGeom>
          <a:solidFill>
            <a:schemeClr val="bg1">
              <a:lumMod val="95000"/>
            </a:schemeClr>
          </a:solidFill>
          <a:ln>
            <a:solidFill>
              <a:schemeClr val="accent1"/>
            </a:solidFill>
          </a:ln>
        </p:spPr>
        <p:txBody>
          <a:bodyPr wrap="square">
            <a:spAutoFit/>
          </a:bodyPr>
          <a:lstStyle/>
          <a:p>
            <a:pPr marL="0" marR="0" lvl="0" indent="0" algn="l" rtl="0">
              <a:lnSpc>
                <a:spcPct val="90000"/>
              </a:lnSpc>
              <a:spcBef>
                <a:spcPts val="0"/>
              </a:spcBef>
              <a:spcAft>
                <a:spcPts val="0"/>
              </a:spcAft>
              <a:buClr>
                <a:srgbClr val="000000"/>
              </a:buClr>
              <a:buSzPts val="1600"/>
              <a:buFont typeface="Arial"/>
              <a:buNone/>
            </a:pPr>
            <a:r>
              <a:rPr lang="en-US" sz="2000" b="1" i="0" u="none" strike="noStrike" cap="none" dirty="0" err="1">
                <a:solidFill>
                  <a:schemeClr val="tx1"/>
                </a:solidFill>
                <a:latin typeface="Calibri" panose="020F0502020204030204" pitchFamily="34" charset="0"/>
                <a:cs typeface="Calibri" panose="020F0502020204030204" pitchFamily="34" charset="0"/>
                <a:sym typeface="Arial"/>
              </a:rPr>
              <a:t>Hausarbeit</a:t>
            </a:r>
            <a:endParaRPr lang="en-US" sz="1800" b="0" i="0" u="none" strike="noStrike" cap="none" dirty="0">
              <a:solidFill>
                <a:schemeClr val="tx1"/>
              </a:solidFill>
              <a:latin typeface="Calibri" panose="020F0502020204030204" pitchFamily="34" charset="0"/>
              <a:cs typeface="Calibri" panose="020F0502020204030204" pitchFamily="34" charset="0"/>
              <a:sym typeface="Arial"/>
            </a:endParaRPr>
          </a:p>
          <a:p>
            <a:pPr marL="285750" marR="0" lvl="1" indent="-285750" algn="l" rtl="0">
              <a:lnSpc>
                <a:spcPct val="90000"/>
              </a:lnSpc>
              <a:spcBef>
                <a:spcPts val="560"/>
              </a:spcBef>
              <a:spcAft>
                <a:spcPts val="0"/>
              </a:spcAft>
              <a:buClr>
                <a:srgbClr val="92D050"/>
              </a:buClr>
              <a:buSzPct val="100000"/>
              <a:buFont typeface="Wingdings" panose="05000000000000000000" pitchFamily="2" charset="2"/>
              <a:buChar char="ü"/>
            </a:pPr>
            <a:r>
              <a:rPr lang="en-US" sz="1600" dirty="0" err="1">
                <a:solidFill>
                  <a:schemeClr val="tx1"/>
                </a:solidFill>
                <a:latin typeface="Calibri" panose="020F0502020204030204" pitchFamily="34" charset="0"/>
                <a:cs typeface="Calibri" panose="020F0502020204030204" pitchFamily="34" charset="0"/>
              </a:rPr>
              <a:t>Gartenarbeit</a:t>
            </a:r>
            <a:endParaRPr lang="en-US" sz="1600" dirty="0">
              <a:solidFill>
                <a:schemeClr val="tx1"/>
              </a:solidFill>
              <a:latin typeface="Calibri" panose="020F0502020204030204" pitchFamily="34" charset="0"/>
              <a:cs typeface="Calibri" panose="020F0502020204030204" pitchFamily="34" charset="0"/>
            </a:endParaRPr>
          </a:p>
          <a:p>
            <a:pPr marL="285750" marR="0" lvl="1" indent="-285750" algn="l" rtl="0">
              <a:lnSpc>
                <a:spcPct val="90000"/>
              </a:lnSpc>
              <a:spcBef>
                <a:spcPts val="180"/>
              </a:spcBef>
              <a:spcAft>
                <a:spcPts val="0"/>
              </a:spcAft>
              <a:buClr>
                <a:srgbClr val="92D050"/>
              </a:buClr>
              <a:buSzPct val="100000"/>
              <a:buFont typeface="Wingdings" panose="05000000000000000000" pitchFamily="2" charset="2"/>
              <a:buChar char="ü"/>
            </a:pPr>
            <a:r>
              <a:rPr lang="en-US" sz="1600" dirty="0" err="1">
                <a:solidFill>
                  <a:schemeClr val="tx1"/>
                </a:solidFill>
                <a:latin typeface="Calibri" panose="020F0502020204030204" pitchFamily="34" charset="0"/>
                <a:cs typeface="Calibri" panose="020F0502020204030204" pitchFamily="34" charset="0"/>
              </a:rPr>
              <a:t>Reinigungsarbeiten</a:t>
            </a:r>
            <a:endParaRPr lang="en-US" sz="1600" i="0" u="none" strike="noStrike" cap="none" dirty="0">
              <a:solidFill>
                <a:schemeClr val="tx1"/>
              </a:solidFill>
              <a:latin typeface="Calibri" panose="020F0502020204030204" pitchFamily="34" charset="0"/>
              <a:cs typeface="Calibri" panose="020F0502020204030204" pitchFamily="34" charset="0"/>
              <a:sym typeface="Arial"/>
            </a:endParaRPr>
          </a:p>
        </p:txBody>
      </p:sp>
      <p:sp>
        <p:nvSpPr>
          <p:cNvPr id="25" name="TextBox 24">
            <a:extLst>
              <a:ext uri="{FF2B5EF4-FFF2-40B4-BE49-F238E27FC236}">
                <a16:creationId xmlns:a16="http://schemas.microsoft.com/office/drawing/2014/main" id="{210635AD-1522-4094-BC13-022549733CC1}"/>
              </a:ext>
            </a:extLst>
          </p:cNvPr>
          <p:cNvSpPr txBox="1"/>
          <p:nvPr/>
        </p:nvSpPr>
        <p:spPr>
          <a:xfrm>
            <a:off x="5488918" y="4236516"/>
            <a:ext cx="3276600" cy="1354217"/>
          </a:xfrm>
          <a:prstGeom prst="rect">
            <a:avLst/>
          </a:prstGeom>
          <a:solidFill>
            <a:schemeClr val="bg1">
              <a:lumMod val="95000"/>
            </a:schemeClr>
          </a:solidFill>
        </p:spPr>
        <p:txBody>
          <a:bodyPr wrap="square">
            <a:spAutoFit/>
          </a:bodyPr>
          <a:lstStyle/>
          <a:p>
            <a:pPr lvl="0">
              <a:lnSpc>
                <a:spcPct val="90000"/>
              </a:lnSpc>
              <a:buSzPts val="1800"/>
            </a:pPr>
            <a:r>
              <a:rPr lang="en-US" sz="2000" b="1" dirty="0" err="1">
                <a:solidFill>
                  <a:schemeClr val="tx1"/>
                </a:solidFill>
                <a:latin typeface="Calibri" panose="020F0502020204030204" pitchFamily="34" charset="0"/>
                <a:cs typeface="Calibri" panose="020F0502020204030204" pitchFamily="34" charset="0"/>
              </a:rPr>
              <a:t>Aktivitäten</a:t>
            </a:r>
            <a:r>
              <a:rPr lang="en-US" sz="2000" b="1" dirty="0">
                <a:solidFill>
                  <a:schemeClr val="tx1"/>
                </a:solidFill>
                <a:latin typeface="Calibri" panose="020F0502020204030204" pitchFamily="34" charset="0"/>
                <a:cs typeface="Calibri" panose="020F0502020204030204" pitchFamily="34" charset="0"/>
              </a:rPr>
              <a:t> im </a:t>
            </a:r>
            <a:r>
              <a:rPr lang="en-US" sz="2000" b="1" dirty="0" err="1">
                <a:solidFill>
                  <a:schemeClr val="tx1"/>
                </a:solidFill>
                <a:latin typeface="Calibri" panose="020F0502020204030204" pitchFamily="34" charset="0"/>
                <a:cs typeface="Calibri" panose="020F0502020204030204" pitchFamily="34" charset="0"/>
              </a:rPr>
              <a:t>Freien</a:t>
            </a:r>
            <a:r>
              <a:rPr lang="en-US" sz="2000" b="1" dirty="0">
                <a:solidFill>
                  <a:schemeClr val="tx1"/>
                </a:solidFill>
                <a:latin typeface="Calibri" panose="020F0502020204030204" pitchFamily="34" charset="0"/>
                <a:cs typeface="Calibri" panose="020F0502020204030204" pitchFamily="34" charset="0"/>
              </a:rPr>
              <a:t> </a:t>
            </a:r>
            <a:r>
              <a:rPr lang="en-US" sz="2000" b="1" i="0" u="none" strike="noStrike" cap="none" dirty="0">
                <a:solidFill>
                  <a:schemeClr val="tx1"/>
                </a:solidFill>
                <a:latin typeface="Calibri" panose="020F0502020204030204" pitchFamily="34" charset="0"/>
                <a:cs typeface="Calibri" panose="020F0502020204030204" pitchFamily="34" charset="0"/>
                <a:sym typeface="Arial"/>
              </a:rPr>
              <a:t> </a:t>
            </a:r>
            <a:endParaRPr lang="en-US" sz="1800" b="0" i="0" u="none" strike="noStrike" cap="none" dirty="0">
              <a:solidFill>
                <a:schemeClr val="tx1"/>
              </a:solidFill>
              <a:latin typeface="Calibri" panose="020F0502020204030204" pitchFamily="34" charset="0"/>
              <a:cs typeface="Calibri" panose="020F0502020204030204" pitchFamily="34" charset="0"/>
              <a:sym typeface="Arial"/>
            </a:endParaRPr>
          </a:p>
          <a:p>
            <a:pPr marL="285750" marR="0" lvl="1" indent="-285750" algn="l" rtl="0">
              <a:buClr>
                <a:srgbClr val="92D050"/>
              </a:buClr>
              <a:buSzPct val="100000"/>
              <a:buFont typeface="Wingdings" panose="05000000000000000000" pitchFamily="2" charset="2"/>
              <a:buChar char="ü"/>
            </a:pPr>
            <a:r>
              <a:rPr lang="en-US" sz="1600" dirty="0" err="1">
                <a:solidFill>
                  <a:schemeClr val="tx1"/>
                </a:solidFill>
                <a:latin typeface="Calibri" panose="020F0502020204030204" pitchFamily="34" charset="0"/>
                <a:cs typeface="Calibri" panose="020F0502020204030204" pitchFamily="34" charset="0"/>
              </a:rPr>
              <a:t>Spielen</a:t>
            </a:r>
            <a:r>
              <a:rPr lang="en-US" sz="1600" dirty="0">
                <a:solidFill>
                  <a:schemeClr val="tx1"/>
                </a:solidFill>
                <a:latin typeface="Calibri" panose="020F0502020204030204" pitchFamily="34" charset="0"/>
                <a:cs typeface="Calibri" panose="020F0502020204030204" pitchFamily="34" charset="0"/>
              </a:rPr>
              <a:t> im Park</a:t>
            </a:r>
          </a:p>
          <a:p>
            <a:pPr marL="285750" marR="0" lvl="1" indent="-285750" algn="l" rtl="0">
              <a:buClr>
                <a:srgbClr val="92D050"/>
              </a:buClr>
              <a:buSzPct val="100000"/>
              <a:buFont typeface="Wingdings" panose="05000000000000000000" pitchFamily="2" charset="2"/>
              <a:buChar char="ü"/>
            </a:pPr>
            <a:r>
              <a:rPr lang="en-US" sz="1600" dirty="0" err="1">
                <a:solidFill>
                  <a:schemeClr val="tx1"/>
                </a:solidFill>
                <a:latin typeface="Calibri" panose="020F0502020204030204" pitchFamily="34" charset="0"/>
                <a:cs typeface="Calibri" panose="020F0502020204030204" pitchFamily="34" charset="0"/>
              </a:rPr>
              <a:t>Wandern</a:t>
            </a:r>
            <a:r>
              <a:rPr lang="en-US" sz="1600" dirty="0">
                <a:solidFill>
                  <a:schemeClr val="tx1"/>
                </a:solidFill>
                <a:latin typeface="Calibri" panose="020F0502020204030204" pitchFamily="34" charset="0"/>
                <a:cs typeface="Calibri" panose="020F0502020204030204" pitchFamily="34" charset="0"/>
              </a:rPr>
              <a:t>/</a:t>
            </a:r>
            <a:r>
              <a:rPr lang="en-US" sz="1600" dirty="0" err="1">
                <a:solidFill>
                  <a:schemeClr val="tx1"/>
                </a:solidFill>
                <a:latin typeface="Calibri" panose="020F0502020204030204" pitchFamily="34" charset="0"/>
                <a:cs typeface="Calibri" panose="020F0502020204030204" pitchFamily="34" charset="0"/>
              </a:rPr>
              <a:t>Klettern</a:t>
            </a:r>
            <a:endParaRPr lang="en-US" sz="1600" dirty="0">
              <a:solidFill>
                <a:schemeClr val="tx1"/>
              </a:solidFill>
              <a:latin typeface="Calibri" panose="020F0502020204030204" pitchFamily="34" charset="0"/>
              <a:cs typeface="Calibri" panose="020F0502020204030204" pitchFamily="34" charset="0"/>
            </a:endParaRPr>
          </a:p>
          <a:p>
            <a:pPr marL="285750" marR="0" lvl="1" indent="-285750" algn="l" rtl="0">
              <a:buClr>
                <a:srgbClr val="92D050"/>
              </a:buClr>
              <a:buSzPct val="100000"/>
              <a:buFont typeface="Wingdings" panose="05000000000000000000" pitchFamily="2" charset="2"/>
              <a:buChar char="ü"/>
            </a:pPr>
            <a:r>
              <a:rPr lang="en-US" sz="1600" dirty="0" err="1">
                <a:solidFill>
                  <a:schemeClr val="tx1"/>
                </a:solidFill>
                <a:latin typeface="Calibri" panose="020F0502020204030204" pitchFamily="34" charset="0"/>
                <a:cs typeface="Calibri" panose="020F0502020204030204" pitchFamily="34" charset="0"/>
              </a:rPr>
              <a:t>Fußball</a:t>
            </a:r>
            <a:r>
              <a:rPr lang="en-US" sz="1600" dirty="0">
                <a:solidFill>
                  <a:schemeClr val="tx1"/>
                </a:solidFill>
                <a:latin typeface="Calibri" panose="020F0502020204030204" pitchFamily="34" charset="0"/>
                <a:cs typeface="Calibri" panose="020F0502020204030204" pitchFamily="34" charset="0"/>
              </a:rPr>
              <a:t>/Basketball</a:t>
            </a:r>
          </a:p>
          <a:p>
            <a:pPr marL="285750" marR="0" lvl="1" indent="-285750" algn="l" rtl="0">
              <a:buClr>
                <a:srgbClr val="92D050"/>
              </a:buClr>
              <a:buSzPct val="100000"/>
              <a:buFont typeface="Wingdings" panose="05000000000000000000" pitchFamily="2" charset="2"/>
              <a:buChar char="ü"/>
            </a:pPr>
            <a:r>
              <a:rPr lang="en-US" sz="1600" dirty="0">
                <a:solidFill>
                  <a:schemeClr val="tx1"/>
                </a:solidFill>
                <a:latin typeface="Calibri" panose="020F0502020204030204" pitchFamily="34" charset="0"/>
                <a:cs typeface="Calibri" panose="020F0502020204030204" pitchFamily="34" charset="0"/>
              </a:rPr>
              <a:t>Step counter app/Pedometer</a:t>
            </a:r>
          </a:p>
        </p:txBody>
      </p:sp>
      <p:sp>
        <p:nvSpPr>
          <p:cNvPr id="11" name="Google Shape;171;p8">
            <a:extLst>
              <a:ext uri="{FF2B5EF4-FFF2-40B4-BE49-F238E27FC236}">
                <a16:creationId xmlns:a16="http://schemas.microsoft.com/office/drawing/2014/main" id="{CF204051-D536-499D-BAE1-14CF34CB1695}"/>
              </a:ext>
            </a:extLst>
          </p:cNvPr>
          <p:cNvSpPr/>
          <p:nvPr/>
        </p:nvSpPr>
        <p:spPr>
          <a:xfrm>
            <a:off x="9667874" y="-7472"/>
            <a:ext cx="2524125"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lvl="0" algn="r">
              <a:lnSpc>
                <a:spcPct val="90000"/>
              </a:lnSpc>
              <a:buSzPts val="1800"/>
            </a:pPr>
            <a:r>
              <a:rPr lang="de-DE" sz="1800" b="0" i="0" u="none" strike="noStrike" cap="none" dirty="0">
                <a:solidFill>
                  <a:schemeClr val="lt1"/>
                </a:solidFill>
                <a:latin typeface="Calibri"/>
                <a:ea typeface="Calibri"/>
                <a:cs typeface="Calibri"/>
                <a:sym typeface="Calibri"/>
              </a:rPr>
              <a:t>2.4 </a:t>
            </a:r>
            <a:r>
              <a:rPr lang="de-DE" sz="1800" dirty="0">
                <a:solidFill>
                  <a:schemeClr val="lt1"/>
                </a:solidFill>
                <a:latin typeface="Calibri"/>
                <a:ea typeface="Calibri"/>
                <a:cs typeface="Calibri"/>
                <a:sym typeface="Calibri"/>
              </a:rPr>
              <a:t>Strategien zur Prävention</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2849839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55"/>
          <p:cNvSpPr txBox="1">
            <a:spLocks noGrp="1"/>
          </p:cNvSpPr>
          <p:nvPr>
            <p:ph type="title"/>
          </p:nvPr>
        </p:nvSpPr>
        <p:spPr>
          <a:xfrm>
            <a:off x="415600" y="1037403"/>
            <a:ext cx="11360800" cy="702527"/>
          </a:xfrm>
          <a:prstGeom prst="rect">
            <a:avLst/>
          </a:prstGeom>
          <a:noFill/>
          <a:ln>
            <a:noFill/>
          </a:ln>
        </p:spPr>
        <p:txBody>
          <a:bodyPr spcFirstLastPara="1" wrap="square" lIns="91425" tIns="91425" rIns="91425" bIns="91425" anchor="t" anchorCtr="0">
            <a:noAutofit/>
          </a:bodyPr>
          <a:lstStyle/>
          <a:p>
            <a:pPr lvl="0"/>
            <a:r>
              <a:rPr lang="en-US" sz="2800" dirty="0"/>
              <a:t>Screening auf </a:t>
            </a:r>
            <a:r>
              <a:rPr lang="en-US" sz="2800" dirty="0" err="1"/>
              <a:t>spezielle</a:t>
            </a:r>
            <a:r>
              <a:rPr lang="en-US" sz="2800" dirty="0"/>
              <a:t> </a:t>
            </a:r>
            <a:r>
              <a:rPr lang="en-US" sz="2800" dirty="0" err="1"/>
              <a:t>Krankheiten</a:t>
            </a:r>
            <a:endParaRPr sz="2800" dirty="0"/>
          </a:p>
        </p:txBody>
      </p:sp>
      <p:sp>
        <p:nvSpPr>
          <p:cNvPr id="256" name="Google Shape;256;p55"/>
          <p:cNvSpPr txBox="1">
            <a:spLocks noGrp="1"/>
          </p:cNvSpPr>
          <p:nvPr>
            <p:ph type="body" idx="1"/>
          </p:nvPr>
        </p:nvSpPr>
        <p:spPr>
          <a:xfrm>
            <a:off x="415600" y="2108262"/>
            <a:ext cx="10318049" cy="4428528"/>
          </a:xfrm>
          <a:prstGeom prst="rect">
            <a:avLst/>
          </a:prstGeom>
          <a:noFill/>
          <a:ln>
            <a:noFill/>
          </a:ln>
        </p:spPr>
        <p:txBody>
          <a:bodyPr spcFirstLastPara="1" wrap="square" lIns="91425" tIns="91425" rIns="91425" bIns="91425" anchor="t" anchorCtr="0">
            <a:noAutofit/>
          </a:bodyPr>
          <a:lstStyle/>
          <a:p>
            <a:pPr marL="343535" lvl="0" indent="-342900" algn="l" rtl="0">
              <a:lnSpc>
                <a:spcPct val="100000"/>
              </a:lnSpc>
              <a:spcBef>
                <a:spcPts val="600"/>
              </a:spcBef>
              <a:spcAft>
                <a:spcPts val="600"/>
              </a:spcAft>
              <a:buSzPts val="1800"/>
              <a:buFont typeface="Wingdings" panose="05000000000000000000" pitchFamily="2" charset="2"/>
              <a:buChar char="§"/>
            </a:pPr>
            <a:endParaRPr lang="en-US" sz="2000" dirty="0"/>
          </a:p>
          <a:p>
            <a:pPr marL="343535" lvl="0">
              <a:spcBef>
                <a:spcPts val="600"/>
              </a:spcBef>
              <a:spcAft>
                <a:spcPts val="600"/>
              </a:spcAft>
              <a:buFont typeface="Wingdings" panose="05000000000000000000" pitchFamily="2" charset="2"/>
              <a:buChar char="§"/>
            </a:pPr>
            <a:r>
              <a:rPr lang="de-DE" sz="2000" dirty="0"/>
              <a:t>Frühzeitige Erkennung möglicher Gesundheitsstörungen oder Krankheiten bei Menschen ohne Krankheitssymptome</a:t>
            </a:r>
          </a:p>
          <a:p>
            <a:pPr marL="343535" lvl="0">
              <a:spcBef>
                <a:spcPts val="600"/>
              </a:spcBef>
              <a:spcAft>
                <a:spcPts val="600"/>
              </a:spcAft>
              <a:buFont typeface="Wingdings" panose="05000000000000000000" pitchFamily="2" charset="2"/>
              <a:buChar char="§"/>
            </a:pPr>
            <a:r>
              <a:rPr lang="de-DE" sz="2000" dirty="0"/>
              <a:t>Verringerung des Krankheitsrisikos und möglichst wirksame Behandlung der Krankheit</a:t>
            </a:r>
          </a:p>
          <a:p>
            <a:pPr marL="343535" lvl="0">
              <a:spcBef>
                <a:spcPts val="600"/>
              </a:spcBef>
              <a:spcAft>
                <a:spcPts val="600"/>
              </a:spcAft>
              <a:buFont typeface="Wingdings" panose="05000000000000000000" pitchFamily="2" charset="2"/>
              <a:buChar char="§"/>
            </a:pPr>
            <a:r>
              <a:rPr lang="de-DE" sz="2000" dirty="0"/>
              <a:t>Screening-Tests sind nicht in allen Fällen zu 100 % genau, aber es ist sinnvoll, die Tests zu geeigneten Zeitpunkten durchzuführen, als sie ganz zu unterlassen.</a:t>
            </a:r>
          </a:p>
          <a:p>
            <a:pPr marL="343535" lvl="0">
              <a:spcBef>
                <a:spcPts val="600"/>
              </a:spcBef>
              <a:spcAft>
                <a:spcPts val="600"/>
              </a:spcAft>
              <a:buFont typeface="Wingdings" panose="05000000000000000000" pitchFamily="2" charset="2"/>
              <a:buChar char="§"/>
            </a:pPr>
            <a:endParaRPr lang="de-DE" sz="2000" dirty="0"/>
          </a:p>
          <a:p>
            <a:pPr marL="381000" indent="0">
              <a:spcBef>
                <a:spcPts val="600"/>
              </a:spcBef>
              <a:spcAft>
                <a:spcPts val="600"/>
              </a:spcAft>
              <a:buNone/>
            </a:pPr>
            <a:endParaRPr sz="2000" dirty="0"/>
          </a:p>
          <a:p>
            <a:pPr marL="151765" lvl="0" indent="0" algn="l" rtl="0">
              <a:lnSpc>
                <a:spcPct val="100000"/>
              </a:lnSpc>
              <a:spcBef>
                <a:spcPts val="600"/>
              </a:spcBef>
              <a:spcAft>
                <a:spcPts val="600"/>
              </a:spcAft>
              <a:buSzPts val="1800"/>
              <a:buNone/>
            </a:pPr>
            <a:endParaRPr sz="2000" dirty="0">
              <a:solidFill>
                <a:srgbClr val="7030A0"/>
              </a:solidFill>
              <a:latin typeface="Calibri"/>
              <a:ea typeface="Calibri"/>
              <a:cs typeface="Calibri"/>
              <a:sym typeface="Calibri"/>
            </a:endParaRPr>
          </a:p>
        </p:txBody>
      </p:sp>
      <p:sp>
        <p:nvSpPr>
          <p:cNvPr id="257" name="Google Shape;257;p55"/>
          <p:cNvSpPr txBox="1"/>
          <p:nvPr/>
        </p:nvSpPr>
        <p:spPr>
          <a:xfrm>
            <a:off x="415600" y="1739930"/>
            <a:ext cx="10707559" cy="691833"/>
          </a:xfrm>
          <a:prstGeom prst="rect">
            <a:avLst/>
          </a:prstGeom>
          <a:noFill/>
          <a:ln>
            <a:noFill/>
          </a:ln>
        </p:spPr>
        <p:txBody>
          <a:bodyPr spcFirstLastPara="1" wrap="square" lIns="91425" tIns="45700" rIns="91425" bIns="45700" anchor="b" anchorCtr="0">
            <a:noAutofit/>
          </a:bodyPr>
          <a:lstStyle/>
          <a:p>
            <a:pPr lvl="0">
              <a:spcBef>
                <a:spcPts val="600"/>
              </a:spcBef>
              <a:buClr>
                <a:srgbClr val="C01E24"/>
              </a:buClr>
              <a:buSzPts val="2400"/>
            </a:pPr>
            <a:endParaRPr lang="de-DE" sz="1800" b="1" i="1" dirty="0">
              <a:solidFill>
                <a:srgbClr val="203864"/>
              </a:solidFill>
            </a:endParaRPr>
          </a:p>
          <a:p>
            <a:pPr lvl="0">
              <a:spcBef>
                <a:spcPts val="600"/>
              </a:spcBef>
              <a:buClr>
                <a:srgbClr val="C01E24"/>
              </a:buClr>
              <a:buSzPts val="2400"/>
            </a:pPr>
            <a:endParaRPr lang="de-DE" sz="1800" b="1" i="1" dirty="0">
              <a:solidFill>
                <a:srgbClr val="203864"/>
              </a:solidFill>
            </a:endParaRPr>
          </a:p>
          <a:p>
            <a:pPr lvl="0">
              <a:spcBef>
                <a:spcPts val="600"/>
              </a:spcBef>
              <a:buClr>
                <a:srgbClr val="C01E24"/>
              </a:buClr>
              <a:buSzPts val="2400"/>
            </a:pPr>
            <a:r>
              <a:rPr lang="de-DE" sz="1800" b="1" i="1" dirty="0">
                <a:solidFill>
                  <a:srgbClr val="203864"/>
                </a:solidFill>
              </a:rPr>
              <a:t>Warum sollte ich regelmäßig Vorsorgeuntersuchungen für bestimmte Krankheiten durchführen lassen</a:t>
            </a:r>
            <a:r>
              <a:rPr lang="en-US" sz="1800" b="1" i="1" u="none" strike="noStrike" cap="none" dirty="0">
                <a:solidFill>
                  <a:srgbClr val="203864"/>
                </a:solidFill>
                <a:latin typeface="Arial"/>
                <a:ea typeface="Arial"/>
                <a:cs typeface="Arial"/>
                <a:sym typeface="Arial"/>
              </a:rPr>
              <a:t>?</a:t>
            </a:r>
            <a:endParaRPr sz="1800" b="1" i="1" u="none" strike="noStrike" cap="none" dirty="0">
              <a:solidFill>
                <a:srgbClr val="203864"/>
              </a:solidFill>
              <a:latin typeface="Arial"/>
              <a:ea typeface="Arial"/>
              <a:cs typeface="Arial"/>
              <a:sym typeface="Arial"/>
            </a:endParaRPr>
          </a:p>
        </p:txBody>
      </p:sp>
      <p:pic>
        <p:nvPicPr>
          <p:cNvPr id="259" name="Google Shape;259;p55"/>
          <p:cNvPicPr preferRelativeResize="0"/>
          <p:nvPr/>
        </p:nvPicPr>
        <p:blipFill rotWithShape="1">
          <a:blip r:embed="rId3">
            <a:alphaModFix/>
          </a:blip>
          <a:srcRect l="26648" t="70260" r="70336" b="24439"/>
          <a:stretch/>
        </p:blipFill>
        <p:spPr>
          <a:xfrm flipH="1">
            <a:off x="-1904" y="6253759"/>
            <a:ext cx="610941" cy="604241"/>
          </a:xfrm>
          <a:prstGeom prst="rect">
            <a:avLst/>
          </a:prstGeom>
          <a:noFill/>
          <a:ln>
            <a:noFill/>
          </a:ln>
        </p:spPr>
      </p:pic>
      <p:sp>
        <p:nvSpPr>
          <p:cNvPr id="2" name="TextBox 1">
            <a:extLst>
              <a:ext uri="{FF2B5EF4-FFF2-40B4-BE49-F238E27FC236}">
                <a16:creationId xmlns:a16="http://schemas.microsoft.com/office/drawing/2014/main" id="{88B35333-3DED-4F13-BCC9-23D320AF1BDF}"/>
              </a:ext>
            </a:extLst>
          </p:cNvPr>
          <p:cNvSpPr txBox="1"/>
          <p:nvPr/>
        </p:nvSpPr>
        <p:spPr>
          <a:xfrm>
            <a:off x="914400" y="6485259"/>
            <a:ext cx="3132161" cy="276999"/>
          </a:xfrm>
          <a:prstGeom prst="rect">
            <a:avLst/>
          </a:prstGeom>
          <a:noFill/>
        </p:spPr>
        <p:txBody>
          <a:bodyPr wrap="square" rtlCol="0">
            <a:spAutoFit/>
          </a:bodyPr>
          <a:lstStyle/>
          <a:p>
            <a:r>
              <a:rPr lang="en-US" sz="1200" dirty="0"/>
              <a:t>Source: </a:t>
            </a:r>
            <a:r>
              <a:rPr lang="en-US" sz="1200" dirty="0">
                <a:hlinkClick r:id="rId4"/>
              </a:rPr>
              <a:t>John Hopkins Medicine </a:t>
            </a:r>
            <a:endParaRPr lang="en-GB" sz="1200" dirty="0"/>
          </a:p>
        </p:txBody>
      </p:sp>
      <p:sp>
        <p:nvSpPr>
          <p:cNvPr id="8" name="Google Shape;171;p8">
            <a:extLst>
              <a:ext uri="{FF2B5EF4-FFF2-40B4-BE49-F238E27FC236}">
                <a16:creationId xmlns:a16="http://schemas.microsoft.com/office/drawing/2014/main" id="{CF204051-D536-499D-BAE1-14CF34CB1695}"/>
              </a:ext>
            </a:extLst>
          </p:cNvPr>
          <p:cNvSpPr/>
          <p:nvPr/>
        </p:nvSpPr>
        <p:spPr>
          <a:xfrm>
            <a:off x="9667874" y="-7472"/>
            <a:ext cx="2524125"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lvl="0" algn="r">
              <a:lnSpc>
                <a:spcPct val="90000"/>
              </a:lnSpc>
              <a:buSzPts val="1800"/>
            </a:pPr>
            <a:r>
              <a:rPr lang="de-DE" sz="1800" b="0" i="0" u="none" strike="noStrike" cap="none" dirty="0">
                <a:solidFill>
                  <a:schemeClr val="lt1"/>
                </a:solidFill>
                <a:latin typeface="Calibri"/>
                <a:ea typeface="Calibri"/>
                <a:cs typeface="Calibri"/>
                <a:sym typeface="Calibri"/>
              </a:rPr>
              <a:t>2.4 </a:t>
            </a:r>
            <a:r>
              <a:rPr lang="de-DE" sz="1800" dirty="0">
                <a:solidFill>
                  <a:schemeClr val="lt1"/>
                </a:solidFill>
                <a:latin typeface="Calibri"/>
                <a:ea typeface="Calibri"/>
                <a:cs typeface="Calibri"/>
                <a:sym typeface="Calibri"/>
              </a:rPr>
              <a:t>Strategien zur Prävention</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5151898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56"/>
          <p:cNvSpPr txBox="1">
            <a:spLocks noGrp="1"/>
          </p:cNvSpPr>
          <p:nvPr>
            <p:ph type="title"/>
          </p:nvPr>
        </p:nvSpPr>
        <p:spPr>
          <a:xfrm>
            <a:off x="521108" y="1125596"/>
            <a:ext cx="11360800" cy="754787"/>
          </a:xfrm>
          <a:prstGeom prst="rect">
            <a:avLst/>
          </a:prstGeom>
          <a:noFill/>
          <a:ln>
            <a:noFill/>
          </a:ln>
        </p:spPr>
        <p:txBody>
          <a:bodyPr spcFirstLastPara="1" wrap="square" lIns="91425" tIns="91425" rIns="91425" bIns="91425" anchor="t" anchorCtr="0">
            <a:noAutofit/>
          </a:bodyPr>
          <a:lstStyle/>
          <a:p>
            <a:pPr lvl="0"/>
            <a:r>
              <a:rPr lang="en-US" sz="2800" dirty="0" err="1"/>
              <a:t>Vorsorgeuntersuchungen</a:t>
            </a:r>
            <a:endParaRPr sz="2800" dirty="0"/>
          </a:p>
        </p:txBody>
      </p:sp>
      <p:sp>
        <p:nvSpPr>
          <p:cNvPr id="265" name="Google Shape;265;p56"/>
          <p:cNvSpPr txBox="1">
            <a:spLocks noGrp="1"/>
          </p:cNvSpPr>
          <p:nvPr>
            <p:ph type="body" idx="1"/>
          </p:nvPr>
        </p:nvSpPr>
        <p:spPr>
          <a:xfrm>
            <a:off x="415600" y="1641233"/>
            <a:ext cx="5787080" cy="5887950"/>
          </a:xfrm>
          <a:prstGeom prst="rect">
            <a:avLst/>
          </a:prstGeom>
          <a:noFill/>
          <a:ln>
            <a:noFill/>
          </a:ln>
        </p:spPr>
        <p:txBody>
          <a:bodyPr spcFirstLastPara="1" wrap="square" lIns="91425" tIns="91425" rIns="91425" bIns="91425" anchor="t" anchorCtr="0">
            <a:noAutofit/>
          </a:bodyPr>
          <a:lstStyle/>
          <a:p>
            <a:pPr marL="608965" lvl="0" indent="-456565">
              <a:spcBef>
                <a:spcPts val="600"/>
              </a:spcBef>
              <a:spcAft>
                <a:spcPts val="600"/>
              </a:spcAft>
              <a:buFont typeface="Calibri"/>
              <a:buChar char="▪"/>
            </a:pPr>
            <a:r>
              <a:rPr lang="de-DE" sz="2000" dirty="0"/>
              <a:t>Zeitpunkt und Häufigkeit der Vorsorgeunter-suchungen richten sich nach dem Alter, allgemeinem Gesundheitszustand und Krankengeschichte</a:t>
            </a:r>
          </a:p>
          <a:p>
            <a:pPr marL="608965" lvl="0" indent="-456565">
              <a:spcBef>
                <a:spcPts val="600"/>
              </a:spcBef>
              <a:spcAft>
                <a:spcPts val="600"/>
              </a:spcAft>
              <a:buFont typeface="Calibri"/>
              <a:buChar char="▪"/>
            </a:pPr>
            <a:r>
              <a:rPr lang="de-DE" sz="2000" dirty="0"/>
              <a:t>Zu den üblichen Vorsorgeuntersuchungen gehören:</a:t>
            </a:r>
          </a:p>
          <a:p>
            <a:pPr marL="608965" lvl="0" indent="-456565">
              <a:spcBef>
                <a:spcPts val="600"/>
              </a:spcBef>
              <a:spcAft>
                <a:spcPts val="600"/>
              </a:spcAft>
              <a:buFont typeface="Courier New" panose="02070309020205020404" pitchFamily="49" charset="0"/>
              <a:buChar char="o"/>
            </a:pPr>
            <a:r>
              <a:rPr lang="de-DE" sz="2000" dirty="0"/>
              <a:t>Messung des Cholesterinspiegels</a:t>
            </a:r>
          </a:p>
          <a:p>
            <a:pPr marL="608965" lvl="0" indent="-456565">
              <a:spcBef>
                <a:spcPts val="600"/>
              </a:spcBef>
              <a:spcAft>
                <a:spcPts val="600"/>
              </a:spcAft>
              <a:buFont typeface="Courier New" panose="02070309020205020404" pitchFamily="49" charset="0"/>
              <a:buChar char="o"/>
            </a:pPr>
            <a:r>
              <a:rPr lang="de-DE" sz="2000" dirty="0" err="1"/>
              <a:t>Pap</a:t>
            </a:r>
            <a:r>
              <a:rPr lang="de-DE" sz="2000" dirty="0"/>
              <a:t>-Abstrich</a:t>
            </a:r>
          </a:p>
          <a:p>
            <a:pPr marL="608965" lvl="0" indent="-456565">
              <a:spcBef>
                <a:spcPts val="600"/>
              </a:spcBef>
              <a:spcAft>
                <a:spcPts val="600"/>
              </a:spcAft>
              <a:buFont typeface="Courier New" panose="02070309020205020404" pitchFamily="49" charset="0"/>
              <a:buChar char="o"/>
            </a:pPr>
            <a:r>
              <a:rPr lang="de-DE" sz="2000" dirty="0"/>
              <a:t>Mammographie</a:t>
            </a:r>
          </a:p>
          <a:p>
            <a:pPr marL="608965" lvl="0" indent="-456565">
              <a:spcBef>
                <a:spcPts val="600"/>
              </a:spcBef>
              <a:spcAft>
                <a:spcPts val="600"/>
              </a:spcAft>
              <a:buFont typeface="Courier New" panose="02070309020205020404" pitchFamily="49" charset="0"/>
              <a:buChar char="o"/>
            </a:pPr>
            <a:r>
              <a:rPr lang="de-DE" sz="2000" dirty="0"/>
              <a:t>Diabetes oder Prädiabetes</a:t>
            </a:r>
          </a:p>
          <a:p>
            <a:pPr marL="608965" lvl="0" indent="-456565">
              <a:spcBef>
                <a:spcPts val="600"/>
              </a:spcBef>
              <a:spcAft>
                <a:spcPts val="600"/>
              </a:spcAft>
              <a:buFont typeface="Courier New" panose="02070309020205020404" pitchFamily="49" charset="0"/>
              <a:buChar char="o"/>
            </a:pPr>
            <a:r>
              <a:rPr lang="de-DE" sz="2000" dirty="0"/>
              <a:t>Sexuell übertragbare Krankheiten </a:t>
            </a:r>
            <a:r>
              <a:rPr lang="en-US" sz="2000" dirty="0">
                <a:solidFill>
                  <a:schemeClr val="dk1"/>
                </a:solidFill>
              </a:rPr>
              <a:t> </a:t>
            </a:r>
            <a:endParaRPr sz="2000" dirty="0">
              <a:solidFill>
                <a:schemeClr val="dk1"/>
              </a:solidFill>
            </a:endParaRPr>
          </a:p>
          <a:p>
            <a:pPr marL="795655" lvl="1" indent="0" algn="l" rtl="0">
              <a:lnSpc>
                <a:spcPct val="100000"/>
              </a:lnSpc>
              <a:spcBef>
                <a:spcPts val="600"/>
              </a:spcBef>
              <a:spcAft>
                <a:spcPts val="600"/>
              </a:spcAft>
              <a:buSzPts val="1400"/>
              <a:buNone/>
            </a:pPr>
            <a:endParaRPr sz="2000" dirty="0">
              <a:solidFill>
                <a:srgbClr val="7030A0"/>
              </a:solidFill>
            </a:endParaRPr>
          </a:p>
          <a:p>
            <a:pPr marL="795655" lvl="1" indent="0" algn="l" rtl="0">
              <a:lnSpc>
                <a:spcPct val="100000"/>
              </a:lnSpc>
              <a:spcBef>
                <a:spcPts val="600"/>
              </a:spcBef>
              <a:spcAft>
                <a:spcPts val="600"/>
              </a:spcAft>
              <a:buSzPts val="1400"/>
              <a:buNone/>
            </a:pPr>
            <a:endParaRPr dirty="0"/>
          </a:p>
        </p:txBody>
      </p:sp>
      <p:sp>
        <p:nvSpPr>
          <p:cNvPr id="266" name="Google Shape;266;p56"/>
          <p:cNvSpPr txBox="1"/>
          <p:nvPr/>
        </p:nvSpPr>
        <p:spPr>
          <a:xfrm>
            <a:off x="834036" y="6314187"/>
            <a:ext cx="11138879" cy="361155"/>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Calibri"/>
              <a:buNone/>
            </a:pPr>
            <a:r>
              <a:rPr lang="en-US" dirty="0">
                <a:solidFill>
                  <a:srgbClr val="002060"/>
                </a:solidFill>
                <a:latin typeface="Calibri"/>
                <a:ea typeface="Calibri"/>
                <a:cs typeface="Calibri"/>
                <a:sym typeface="Calibri"/>
                <a:hlinkClick r:id="rId3"/>
              </a:rPr>
              <a:t>Für </a:t>
            </a:r>
            <a:r>
              <a:rPr lang="en-US" dirty="0" err="1">
                <a:solidFill>
                  <a:srgbClr val="002060"/>
                </a:solidFill>
                <a:latin typeface="Calibri"/>
                <a:ea typeface="Calibri"/>
                <a:cs typeface="Calibri"/>
                <a:sym typeface="Calibri"/>
                <a:hlinkClick r:id="rId3"/>
              </a:rPr>
              <a:t>mehr</a:t>
            </a:r>
            <a:r>
              <a:rPr lang="en-US" dirty="0">
                <a:solidFill>
                  <a:srgbClr val="002060"/>
                </a:solidFill>
                <a:latin typeface="Calibri"/>
                <a:ea typeface="Calibri"/>
                <a:cs typeface="Calibri"/>
                <a:sym typeface="Calibri"/>
                <a:hlinkClick r:id="rId3"/>
              </a:rPr>
              <a:t> </a:t>
            </a:r>
            <a:r>
              <a:rPr lang="en-US" dirty="0" err="1">
                <a:solidFill>
                  <a:srgbClr val="002060"/>
                </a:solidFill>
                <a:latin typeface="Calibri"/>
                <a:ea typeface="Calibri"/>
                <a:cs typeface="Calibri"/>
                <a:sym typeface="Calibri"/>
                <a:hlinkClick r:id="rId3"/>
              </a:rPr>
              <a:t>Informationen</a:t>
            </a:r>
            <a:r>
              <a:rPr lang="en-US" dirty="0">
                <a:solidFill>
                  <a:srgbClr val="002060"/>
                </a:solidFill>
                <a:latin typeface="Calibri"/>
                <a:ea typeface="Calibri"/>
                <a:cs typeface="Calibri"/>
                <a:sym typeface="Calibri"/>
                <a:hlinkClick r:id="rId3"/>
              </a:rPr>
              <a:t> </a:t>
            </a:r>
            <a:r>
              <a:rPr lang="en-US" dirty="0" err="1">
                <a:solidFill>
                  <a:srgbClr val="002060"/>
                </a:solidFill>
                <a:latin typeface="Calibri"/>
                <a:ea typeface="Calibri"/>
                <a:cs typeface="Calibri"/>
                <a:sym typeface="Calibri"/>
                <a:hlinkClick r:id="rId3"/>
              </a:rPr>
              <a:t>bitte</a:t>
            </a:r>
            <a:r>
              <a:rPr lang="en-US" dirty="0">
                <a:solidFill>
                  <a:srgbClr val="002060"/>
                </a:solidFill>
                <a:latin typeface="Calibri"/>
                <a:ea typeface="Calibri"/>
                <a:cs typeface="Calibri"/>
                <a:sym typeface="Calibri"/>
                <a:hlinkClick r:id="rId3"/>
              </a:rPr>
              <a:t> </a:t>
            </a:r>
            <a:r>
              <a:rPr lang="en-US" dirty="0" err="1">
                <a:solidFill>
                  <a:srgbClr val="002060"/>
                </a:solidFill>
                <a:latin typeface="Calibri"/>
                <a:ea typeface="Calibri"/>
                <a:cs typeface="Calibri"/>
                <a:sym typeface="Calibri"/>
                <a:hlinkClick r:id="rId3"/>
              </a:rPr>
              <a:t>hier</a:t>
            </a:r>
            <a:r>
              <a:rPr lang="en-US" dirty="0">
                <a:solidFill>
                  <a:srgbClr val="002060"/>
                </a:solidFill>
                <a:latin typeface="Calibri"/>
                <a:ea typeface="Calibri"/>
                <a:cs typeface="Calibri"/>
                <a:sym typeface="Calibri"/>
                <a:hlinkClick r:id="rId3"/>
              </a:rPr>
              <a:t> </a:t>
            </a:r>
            <a:r>
              <a:rPr lang="en-US" dirty="0" err="1">
                <a:solidFill>
                  <a:srgbClr val="002060"/>
                </a:solidFill>
                <a:latin typeface="Calibri"/>
                <a:ea typeface="Calibri"/>
                <a:cs typeface="Calibri"/>
                <a:sym typeface="Calibri"/>
                <a:hlinkClick r:id="rId3"/>
              </a:rPr>
              <a:t>klicken</a:t>
            </a:r>
            <a:r>
              <a:rPr lang="en-US" sz="1400" b="0" i="0" u="none" strike="noStrike" cap="none" dirty="0">
                <a:solidFill>
                  <a:srgbClr val="002060"/>
                </a:solidFill>
                <a:latin typeface="Calibri"/>
                <a:ea typeface="Calibri"/>
                <a:cs typeface="Calibri"/>
                <a:sym typeface="Calibri"/>
                <a:hlinkClick r:id="rId3"/>
              </a:rPr>
              <a:t>!</a:t>
            </a:r>
            <a:r>
              <a:rPr lang="en-US" sz="1400" b="0" i="0" u="none" strike="noStrike" cap="none" dirty="0">
                <a:solidFill>
                  <a:srgbClr val="00206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pic>
        <p:nvPicPr>
          <p:cNvPr id="267" name="Google Shape;267;p56" descr="A picture containing indoor, person, pink, purple&#10;&#10;Description automatically generated"/>
          <p:cNvPicPr preferRelativeResize="0"/>
          <p:nvPr/>
        </p:nvPicPr>
        <p:blipFill rotWithShape="1">
          <a:blip r:embed="rId4">
            <a:alphaModFix/>
          </a:blip>
          <a:srcRect/>
          <a:stretch/>
        </p:blipFill>
        <p:spPr>
          <a:xfrm>
            <a:off x="6487372" y="2398785"/>
            <a:ext cx="5043577" cy="3367177"/>
          </a:xfrm>
          <a:prstGeom prst="rect">
            <a:avLst/>
          </a:prstGeom>
          <a:noFill/>
          <a:ln>
            <a:noFill/>
          </a:ln>
        </p:spPr>
      </p:pic>
      <p:sp>
        <p:nvSpPr>
          <p:cNvPr id="268" name="Google Shape;268;p56"/>
          <p:cNvSpPr/>
          <p:nvPr/>
        </p:nvSpPr>
        <p:spPr>
          <a:xfrm>
            <a:off x="7785186" y="5870481"/>
            <a:ext cx="3797522"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u="sng"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Quell</a:t>
            </a:r>
            <a:r>
              <a:rPr lang="en-US" sz="1200" b="0" i="0" u="sng" strike="noStrike" cap="none"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Pixabay</a:t>
            </a:r>
            <a:r>
              <a:rPr lang="en-US" sz="1200" b="0" i="0" u="sng" strike="noStrike" cap="none" dirty="0">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 </a:t>
            </a:r>
            <a:r>
              <a:rPr lang="en-US" sz="1200" u="sng" dirty="0" err="1">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Lizenz</a:t>
            </a:r>
            <a:endParaRPr sz="1200" b="0" i="0" u="none" strike="noStrike" cap="none" dirty="0">
              <a:solidFill>
                <a:schemeClr val="dk1"/>
              </a:solidFill>
              <a:latin typeface="Calibri"/>
              <a:ea typeface="Calibri"/>
              <a:cs typeface="Calibri"/>
              <a:sym typeface="Calibri"/>
            </a:endParaRPr>
          </a:p>
        </p:txBody>
      </p:sp>
      <p:pic>
        <p:nvPicPr>
          <p:cNvPr id="270" name="Google Shape;270;p56"/>
          <p:cNvPicPr preferRelativeResize="0"/>
          <p:nvPr/>
        </p:nvPicPr>
        <p:blipFill rotWithShape="1">
          <a:blip r:embed="rId7">
            <a:alphaModFix/>
          </a:blip>
          <a:srcRect l="26648" t="70260" r="70336" b="24439"/>
          <a:stretch/>
        </p:blipFill>
        <p:spPr>
          <a:xfrm flipH="1">
            <a:off x="-1904" y="6253759"/>
            <a:ext cx="610941" cy="604241"/>
          </a:xfrm>
          <a:prstGeom prst="rect">
            <a:avLst/>
          </a:prstGeom>
          <a:noFill/>
          <a:ln>
            <a:noFill/>
          </a:ln>
        </p:spPr>
      </p:pic>
      <p:sp>
        <p:nvSpPr>
          <p:cNvPr id="10" name="Google Shape;171;p8">
            <a:extLst>
              <a:ext uri="{FF2B5EF4-FFF2-40B4-BE49-F238E27FC236}">
                <a16:creationId xmlns:a16="http://schemas.microsoft.com/office/drawing/2014/main" id="{CF204051-D536-499D-BAE1-14CF34CB1695}"/>
              </a:ext>
            </a:extLst>
          </p:cNvPr>
          <p:cNvSpPr/>
          <p:nvPr/>
        </p:nvSpPr>
        <p:spPr>
          <a:xfrm>
            <a:off x="9667874" y="-7472"/>
            <a:ext cx="2524125"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lvl="0" algn="r">
              <a:lnSpc>
                <a:spcPct val="90000"/>
              </a:lnSpc>
              <a:buSzPts val="1800"/>
            </a:pPr>
            <a:r>
              <a:rPr lang="de-DE" sz="1800" b="0" i="0" u="none" strike="noStrike" cap="none" dirty="0">
                <a:solidFill>
                  <a:schemeClr val="lt1"/>
                </a:solidFill>
                <a:latin typeface="Calibri"/>
                <a:ea typeface="Calibri"/>
                <a:cs typeface="Calibri"/>
                <a:sym typeface="Calibri"/>
              </a:rPr>
              <a:t>2.4 </a:t>
            </a:r>
            <a:r>
              <a:rPr lang="de-DE" sz="1800" dirty="0">
                <a:solidFill>
                  <a:schemeClr val="lt1"/>
                </a:solidFill>
                <a:latin typeface="Calibri"/>
                <a:ea typeface="Calibri"/>
                <a:cs typeface="Calibri"/>
                <a:sym typeface="Calibri"/>
              </a:rPr>
              <a:t>Strategien zur Prävention</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42591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58"/>
          <p:cNvSpPr txBox="1">
            <a:spLocks noGrp="1"/>
          </p:cNvSpPr>
          <p:nvPr>
            <p:ph type="title"/>
          </p:nvPr>
        </p:nvSpPr>
        <p:spPr>
          <a:xfrm>
            <a:off x="415600" y="477163"/>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3600" dirty="0">
                <a:solidFill>
                  <a:srgbClr val="002060"/>
                </a:solidFill>
              </a:rPr>
              <a:t> </a:t>
            </a:r>
            <a:r>
              <a:rPr lang="en-US" sz="2800" dirty="0"/>
              <a:t>Hygiene</a:t>
            </a:r>
            <a:endParaRPr sz="2800" dirty="0"/>
          </a:p>
        </p:txBody>
      </p:sp>
      <p:sp>
        <p:nvSpPr>
          <p:cNvPr id="276" name="Google Shape;276;p58"/>
          <p:cNvSpPr txBox="1">
            <a:spLocks noGrp="1"/>
          </p:cNvSpPr>
          <p:nvPr>
            <p:ph type="body" idx="2"/>
          </p:nvPr>
        </p:nvSpPr>
        <p:spPr>
          <a:xfrm>
            <a:off x="630421" y="2140900"/>
            <a:ext cx="5783224" cy="5709138"/>
          </a:xfrm>
          <a:prstGeom prst="rect">
            <a:avLst/>
          </a:prstGeom>
          <a:noFill/>
          <a:ln>
            <a:noFill/>
          </a:ln>
        </p:spPr>
        <p:txBody>
          <a:bodyPr spcFirstLastPara="1" wrap="square" lIns="91425" tIns="91425" rIns="91425" bIns="91425" anchor="t" anchorCtr="0">
            <a:noAutofit/>
          </a:bodyPr>
          <a:lstStyle/>
          <a:p>
            <a:pPr marL="186055" lvl="0" indent="0">
              <a:buNone/>
            </a:pPr>
            <a:r>
              <a:rPr lang="de-DE" sz="2000" dirty="0"/>
              <a:t>Persönliche Sicherheitspraktiken </a:t>
            </a:r>
          </a:p>
          <a:p>
            <a:pPr marL="186055" lvl="0" indent="0">
              <a:buNone/>
            </a:pPr>
            <a:endParaRPr lang="de-DE" sz="2000" dirty="0"/>
          </a:p>
          <a:p>
            <a:pPr marL="528955" indent="-342900"/>
            <a:r>
              <a:rPr lang="de-DE" sz="2000" dirty="0"/>
              <a:t>Körperliche Distanzierung </a:t>
            </a:r>
          </a:p>
          <a:p>
            <a:pPr marL="528955" indent="-342900"/>
            <a:r>
              <a:rPr lang="de-DE" sz="2000" dirty="0"/>
              <a:t>Gesichtsbedeckung</a:t>
            </a:r>
          </a:p>
          <a:p>
            <a:pPr marL="528955" indent="-342900"/>
            <a:r>
              <a:rPr lang="de-DE" sz="2000" dirty="0"/>
              <a:t>Handschuhe</a:t>
            </a:r>
          </a:p>
          <a:p>
            <a:pPr marL="528955" indent="-342900"/>
            <a:r>
              <a:rPr lang="de-DE" sz="2000" dirty="0"/>
              <a:t>Handhygiene (ECDC)</a:t>
            </a:r>
          </a:p>
          <a:p>
            <a:pPr marL="528955" indent="-342900"/>
            <a:r>
              <a:rPr lang="de-DE" sz="2000" dirty="0"/>
              <a:t>Husten- und Nieshygiene</a:t>
            </a:r>
          </a:p>
          <a:p>
            <a:pPr marL="528955" indent="-342900"/>
            <a:r>
              <a:rPr lang="de-DE" sz="2000" dirty="0"/>
              <a:t>Persönliche Desinfektion</a:t>
            </a:r>
          </a:p>
          <a:p>
            <a:pPr marL="528955" indent="-342900"/>
            <a:r>
              <a:rPr lang="de-DE" sz="2000" dirty="0"/>
              <a:t>Persönliche Unterkunft (WHO)</a:t>
            </a:r>
            <a:endParaRPr dirty="0"/>
          </a:p>
        </p:txBody>
      </p:sp>
      <p:sp>
        <p:nvSpPr>
          <p:cNvPr id="277" name="Google Shape;277;p58"/>
          <p:cNvSpPr txBox="1"/>
          <p:nvPr/>
        </p:nvSpPr>
        <p:spPr>
          <a:xfrm>
            <a:off x="546800" y="1382135"/>
            <a:ext cx="10290616" cy="677456"/>
          </a:xfrm>
          <a:prstGeom prst="rect">
            <a:avLst/>
          </a:prstGeom>
          <a:noFill/>
          <a:ln>
            <a:noFill/>
          </a:ln>
        </p:spPr>
        <p:txBody>
          <a:bodyPr spcFirstLastPara="1" wrap="square" lIns="91425" tIns="45700" rIns="91425" bIns="45700" anchor="b" anchorCtr="0">
            <a:noAutofit/>
          </a:bodyPr>
          <a:lstStyle/>
          <a:p>
            <a:pPr lvl="0">
              <a:spcBef>
                <a:spcPts val="600"/>
              </a:spcBef>
              <a:buClr>
                <a:srgbClr val="C01E24"/>
              </a:buClr>
              <a:buSzPts val="2400"/>
            </a:pPr>
            <a:r>
              <a:rPr lang="de-DE" sz="1800" b="1" i="1" dirty="0">
                <a:solidFill>
                  <a:srgbClr val="203864"/>
                </a:solidFill>
              </a:rPr>
              <a:t>Wie kann ich dazu beitragen, die Ausbreitung von Krankheiten während einer Pandemie zu stoppen?</a:t>
            </a:r>
            <a:endParaRPr sz="1800" b="1" i="1" u="none" strike="noStrike" cap="none" dirty="0">
              <a:solidFill>
                <a:srgbClr val="203864"/>
              </a:solidFill>
              <a:latin typeface="Arial"/>
              <a:ea typeface="Arial"/>
              <a:cs typeface="Arial"/>
              <a:sym typeface="Arial"/>
            </a:endParaRPr>
          </a:p>
        </p:txBody>
      </p:sp>
      <p:pic>
        <p:nvPicPr>
          <p:cNvPr id="278" name="Google Shape;278;p58" descr="A picture containing person, indoor, appliance&#10;&#10;Description automatically generated"/>
          <p:cNvPicPr preferRelativeResize="0"/>
          <p:nvPr/>
        </p:nvPicPr>
        <p:blipFill rotWithShape="1">
          <a:blip r:embed="rId3">
            <a:alphaModFix/>
          </a:blip>
          <a:srcRect/>
          <a:stretch/>
        </p:blipFill>
        <p:spPr>
          <a:xfrm>
            <a:off x="8934450" y="1807128"/>
            <a:ext cx="2841951" cy="4267733"/>
          </a:xfrm>
          <a:prstGeom prst="rect">
            <a:avLst/>
          </a:prstGeom>
          <a:noFill/>
          <a:ln>
            <a:noFill/>
          </a:ln>
        </p:spPr>
      </p:pic>
      <p:sp>
        <p:nvSpPr>
          <p:cNvPr id="279" name="Google Shape;279;p58"/>
          <p:cNvSpPr/>
          <p:nvPr/>
        </p:nvSpPr>
        <p:spPr>
          <a:xfrm>
            <a:off x="8568349" y="6499854"/>
            <a:ext cx="3208051"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Quelle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Unsplash</a:t>
            </a:r>
            <a:r>
              <a:rPr lang="en-US" sz="12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 </a:t>
            </a:r>
            <a:r>
              <a:rPr lang="en-US" sz="1200" b="0" i="0" u="sng" strike="noStrike" cap="none" dirty="0" err="1">
                <a:solidFill>
                  <a:schemeClr val="dk1"/>
                </a:solidFill>
                <a:latin typeface="Calibri"/>
                <a:ea typeface="Calibri"/>
                <a:cs typeface="Calibri"/>
                <a:sym typeface="Calibri"/>
              </a:rPr>
              <a:t>Lizenz</a:t>
            </a:r>
            <a:endParaRPr sz="12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endParaRPr>
          </a:p>
        </p:txBody>
      </p:sp>
      <p:pic>
        <p:nvPicPr>
          <p:cNvPr id="281" name="Google Shape;281;p58"/>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11" name="TextBox 10">
            <a:extLst>
              <a:ext uri="{FF2B5EF4-FFF2-40B4-BE49-F238E27FC236}">
                <a16:creationId xmlns:a16="http://schemas.microsoft.com/office/drawing/2014/main" id="{DFD3743B-CD1A-4BF3-87DA-EE6DBB8D441D}"/>
              </a:ext>
            </a:extLst>
          </p:cNvPr>
          <p:cNvSpPr txBox="1"/>
          <p:nvPr/>
        </p:nvSpPr>
        <p:spPr>
          <a:xfrm>
            <a:off x="630421" y="6571134"/>
            <a:ext cx="7067834" cy="261610"/>
          </a:xfrm>
          <a:prstGeom prst="rect">
            <a:avLst/>
          </a:prstGeom>
          <a:noFill/>
        </p:spPr>
        <p:txBody>
          <a:bodyPr wrap="square">
            <a:spAutoFit/>
          </a:bodyPr>
          <a:lstStyle/>
          <a:p>
            <a:r>
              <a:rPr lang="en-US" sz="1100" dirty="0" err="1"/>
              <a:t>Quelle</a:t>
            </a:r>
            <a:r>
              <a:rPr lang="en-US" sz="1100" dirty="0"/>
              <a:t> 1: </a:t>
            </a:r>
            <a:r>
              <a:rPr lang="en-US" sz="1100" dirty="0">
                <a:hlinkClick r:id="rId7"/>
              </a:rPr>
              <a:t>European Centre for Disease Prevention and Control (ECDC). (2020).</a:t>
            </a:r>
            <a:endParaRPr lang="en-GB" sz="1100" dirty="0"/>
          </a:p>
        </p:txBody>
      </p:sp>
      <p:sp>
        <p:nvSpPr>
          <p:cNvPr id="3" name="TextBox 2">
            <a:extLst>
              <a:ext uri="{FF2B5EF4-FFF2-40B4-BE49-F238E27FC236}">
                <a16:creationId xmlns:a16="http://schemas.microsoft.com/office/drawing/2014/main" id="{456E9024-2F4E-4844-A2A3-AA2119D28E5E}"/>
              </a:ext>
            </a:extLst>
          </p:cNvPr>
          <p:cNvSpPr txBox="1"/>
          <p:nvPr/>
        </p:nvSpPr>
        <p:spPr>
          <a:xfrm>
            <a:off x="5809152" y="6578293"/>
            <a:ext cx="1170513" cy="261610"/>
          </a:xfrm>
          <a:prstGeom prst="rect">
            <a:avLst/>
          </a:prstGeom>
          <a:noFill/>
        </p:spPr>
        <p:txBody>
          <a:bodyPr wrap="none" rtlCol="0">
            <a:spAutoFit/>
          </a:bodyPr>
          <a:lstStyle/>
          <a:p>
            <a:r>
              <a:rPr lang="en-US" sz="1100" dirty="0" err="1"/>
              <a:t>Quelle</a:t>
            </a:r>
            <a:r>
              <a:rPr lang="en-US" sz="1100" dirty="0"/>
              <a:t> 2: </a:t>
            </a:r>
            <a:r>
              <a:rPr lang="en-US" sz="1100" dirty="0">
                <a:hlinkClick r:id="rId8"/>
              </a:rPr>
              <a:t>WHO </a:t>
            </a:r>
            <a:endParaRPr lang="en-GB" sz="1100" dirty="0"/>
          </a:p>
        </p:txBody>
      </p:sp>
      <p:sp>
        <p:nvSpPr>
          <p:cNvPr id="12" name="Google Shape;171;p8">
            <a:extLst>
              <a:ext uri="{FF2B5EF4-FFF2-40B4-BE49-F238E27FC236}">
                <a16:creationId xmlns:a16="http://schemas.microsoft.com/office/drawing/2014/main" id="{CF204051-D536-499D-BAE1-14CF34CB1695}"/>
              </a:ext>
            </a:extLst>
          </p:cNvPr>
          <p:cNvSpPr/>
          <p:nvPr/>
        </p:nvSpPr>
        <p:spPr>
          <a:xfrm>
            <a:off x="9667874" y="-7472"/>
            <a:ext cx="2524125"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lvl="0" algn="r">
              <a:lnSpc>
                <a:spcPct val="90000"/>
              </a:lnSpc>
              <a:buSzPts val="1800"/>
            </a:pPr>
            <a:r>
              <a:rPr lang="de-DE" sz="1800" b="0" i="0" u="none" strike="noStrike" cap="none" dirty="0">
                <a:solidFill>
                  <a:schemeClr val="lt1"/>
                </a:solidFill>
                <a:latin typeface="Calibri"/>
                <a:ea typeface="Calibri"/>
                <a:cs typeface="Calibri"/>
                <a:sym typeface="Calibri"/>
              </a:rPr>
              <a:t>2.4 </a:t>
            </a:r>
            <a:r>
              <a:rPr lang="de-DE" sz="1800" dirty="0">
                <a:solidFill>
                  <a:schemeClr val="lt1"/>
                </a:solidFill>
                <a:latin typeface="Calibri"/>
                <a:ea typeface="Calibri"/>
                <a:cs typeface="Calibri"/>
                <a:sym typeface="Calibri"/>
              </a:rPr>
              <a:t>Strategien zur Prävention</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0873283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9"/>
          <p:cNvSpPr txBox="1">
            <a:spLocks noGrp="1"/>
          </p:cNvSpPr>
          <p:nvPr>
            <p:ph type="title"/>
          </p:nvPr>
        </p:nvSpPr>
        <p:spPr>
          <a:xfrm>
            <a:off x="415600" y="1043528"/>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3600" dirty="0">
                <a:solidFill>
                  <a:srgbClr val="002060"/>
                </a:solidFill>
              </a:rPr>
              <a:t> </a:t>
            </a:r>
            <a:r>
              <a:rPr lang="en-US" sz="2800" dirty="0" err="1"/>
              <a:t>Gezielte</a:t>
            </a:r>
            <a:r>
              <a:rPr lang="en-US" sz="2800" dirty="0"/>
              <a:t> Hygiene</a:t>
            </a:r>
            <a:endParaRPr sz="2800" dirty="0"/>
          </a:p>
        </p:txBody>
      </p:sp>
      <p:sp>
        <p:nvSpPr>
          <p:cNvPr id="287" name="Google Shape;287;p9"/>
          <p:cNvSpPr txBox="1"/>
          <p:nvPr/>
        </p:nvSpPr>
        <p:spPr>
          <a:xfrm>
            <a:off x="546800" y="1382135"/>
            <a:ext cx="10290616" cy="677456"/>
          </a:xfrm>
          <a:prstGeom prst="rect">
            <a:avLst/>
          </a:prstGeom>
          <a:noFill/>
          <a:ln>
            <a:noFill/>
          </a:ln>
        </p:spPr>
        <p:txBody>
          <a:bodyPr spcFirstLastPara="1" wrap="square" lIns="91425" tIns="45700" rIns="91425" bIns="45700" anchor="b" anchorCtr="0">
            <a:noAutofit/>
          </a:bodyPr>
          <a:lstStyle/>
          <a:p>
            <a:pPr lvl="0">
              <a:spcBef>
                <a:spcPts val="600"/>
              </a:spcBef>
              <a:buClr>
                <a:srgbClr val="C01E24"/>
              </a:buClr>
              <a:buSzPts val="2400"/>
            </a:pPr>
            <a:r>
              <a:rPr lang="de-DE" sz="1800" b="1" i="1" dirty="0">
                <a:solidFill>
                  <a:srgbClr val="203864"/>
                </a:solidFill>
              </a:rPr>
              <a:t>Welche Hygienepraktiken sollte ich anwenden?</a:t>
            </a:r>
            <a:endParaRPr i="1" dirty="0"/>
          </a:p>
        </p:txBody>
      </p:sp>
      <p:sp>
        <p:nvSpPr>
          <p:cNvPr id="289" name="Google Shape;289;p9"/>
          <p:cNvSpPr txBox="1"/>
          <p:nvPr/>
        </p:nvSpPr>
        <p:spPr>
          <a:xfrm>
            <a:off x="462392" y="2145735"/>
            <a:ext cx="5424889" cy="4497776"/>
          </a:xfrm>
          <a:prstGeom prst="rect">
            <a:avLst/>
          </a:prstGeom>
          <a:noFill/>
          <a:ln>
            <a:noFill/>
          </a:ln>
        </p:spPr>
        <p:txBody>
          <a:bodyPr spcFirstLastPara="1" wrap="square" lIns="91425" tIns="45700" rIns="91425" bIns="45700" anchor="t" anchorCtr="0">
            <a:normAutofit fontScale="77500" lnSpcReduction="20000"/>
          </a:bodyPr>
          <a:lstStyle/>
          <a:p>
            <a:pPr marL="114300" lvl="0">
              <a:spcBef>
                <a:spcPts val="600"/>
              </a:spcBef>
              <a:buClr>
                <a:srgbClr val="C01E24"/>
              </a:buClr>
              <a:buSzPct val="81081"/>
            </a:pPr>
            <a:r>
              <a:rPr lang="de-DE" sz="2400" dirty="0">
                <a:solidFill>
                  <a:schemeClr val="dk1"/>
                </a:solidFill>
                <a:latin typeface="Calibri"/>
                <a:ea typeface="Calibri"/>
                <a:cs typeface="Calibri"/>
                <a:sym typeface="Calibri"/>
              </a:rPr>
              <a:t>Sie sollten sich auf Hygienepraktiken zu den Zeitpunkten konzentrieren, an denen sich schädliche Mikroben am ehesten verbreiten (WHO).</a:t>
            </a:r>
          </a:p>
          <a:p>
            <a:pPr marL="114300" lvl="0">
              <a:spcBef>
                <a:spcPts val="600"/>
              </a:spcBef>
              <a:buClr>
                <a:srgbClr val="C01E24"/>
              </a:buClr>
              <a:buSzPct val="81081"/>
            </a:pPr>
            <a:endParaRPr lang="de-DE" sz="2400" dirty="0">
              <a:solidFill>
                <a:schemeClr val="dk1"/>
              </a:solidFill>
              <a:latin typeface="Calibri"/>
              <a:ea typeface="Calibri"/>
              <a:cs typeface="Calibri"/>
              <a:sym typeface="Calibri"/>
            </a:endParaRPr>
          </a:p>
          <a:p>
            <a:pPr marL="114300" lvl="0">
              <a:spcBef>
                <a:spcPts val="600"/>
              </a:spcBef>
              <a:buClr>
                <a:srgbClr val="C01E24"/>
              </a:buClr>
              <a:buSzPct val="81081"/>
            </a:pPr>
            <a:r>
              <a:rPr lang="de-DE" sz="2400" dirty="0">
                <a:solidFill>
                  <a:schemeClr val="dk1"/>
                </a:solidFill>
                <a:latin typeface="Calibri"/>
                <a:ea typeface="Calibri"/>
                <a:cs typeface="Calibri"/>
                <a:sym typeface="Calibri"/>
              </a:rPr>
              <a:t>Diese sind unter anderem:</a:t>
            </a:r>
          </a:p>
          <a:p>
            <a:pPr marL="457200" lvl="0" indent="-342900">
              <a:spcBef>
                <a:spcPts val="600"/>
              </a:spcBef>
              <a:buClr>
                <a:srgbClr val="C01E24"/>
              </a:buClr>
              <a:buSzPct val="81081"/>
              <a:buFont typeface="Arial" panose="020B0604020202020204" pitchFamily="34" charset="0"/>
              <a:buChar char="•"/>
            </a:pPr>
            <a:r>
              <a:rPr lang="de-DE" sz="2400" b="1" dirty="0">
                <a:solidFill>
                  <a:schemeClr val="dk1"/>
                </a:solidFill>
                <a:latin typeface="Calibri"/>
                <a:ea typeface="Calibri"/>
                <a:cs typeface="Calibri"/>
                <a:sym typeface="Calibri"/>
              </a:rPr>
              <a:t>mit Lebensmitteln hantieren</a:t>
            </a:r>
          </a:p>
          <a:p>
            <a:pPr marL="457200" lvl="0" indent="-342900">
              <a:spcBef>
                <a:spcPts val="600"/>
              </a:spcBef>
              <a:buClr>
                <a:srgbClr val="C01E24"/>
              </a:buClr>
              <a:buSzPct val="81081"/>
              <a:buFont typeface="Arial" panose="020B0604020202020204" pitchFamily="34" charset="0"/>
              <a:buChar char="•"/>
            </a:pPr>
            <a:r>
              <a:rPr lang="de-DE" sz="2400" b="1" dirty="0">
                <a:solidFill>
                  <a:schemeClr val="dk1"/>
                </a:solidFill>
                <a:latin typeface="Calibri"/>
                <a:ea typeface="Calibri"/>
                <a:cs typeface="Calibri"/>
                <a:sym typeface="Calibri"/>
              </a:rPr>
              <a:t>mit den Fingern essen</a:t>
            </a:r>
          </a:p>
          <a:p>
            <a:pPr marL="457200" lvl="0" indent="-342900">
              <a:spcBef>
                <a:spcPts val="600"/>
              </a:spcBef>
              <a:buClr>
                <a:srgbClr val="C01E24"/>
              </a:buClr>
              <a:buSzPct val="81081"/>
              <a:buFont typeface="Arial" panose="020B0604020202020204" pitchFamily="34" charset="0"/>
              <a:buChar char="•"/>
            </a:pPr>
            <a:r>
              <a:rPr lang="de-DE" sz="2400" b="1" dirty="0">
                <a:solidFill>
                  <a:schemeClr val="dk1"/>
                </a:solidFill>
                <a:latin typeface="Calibri"/>
                <a:ea typeface="Calibri"/>
                <a:cs typeface="Calibri"/>
                <a:sym typeface="Calibri"/>
              </a:rPr>
              <a:t>die Toilette benutzen oder einem Baby die Windel wechseln</a:t>
            </a:r>
          </a:p>
          <a:p>
            <a:pPr marL="457200" lvl="0" indent="-342900">
              <a:spcBef>
                <a:spcPts val="600"/>
              </a:spcBef>
              <a:buClr>
                <a:srgbClr val="C01E24"/>
              </a:buClr>
              <a:buSzPct val="81081"/>
              <a:buFont typeface="Arial" panose="020B0604020202020204" pitchFamily="34" charset="0"/>
              <a:buChar char="•"/>
            </a:pPr>
            <a:r>
              <a:rPr lang="de-DE" sz="2400" b="1" dirty="0">
                <a:solidFill>
                  <a:schemeClr val="dk1"/>
                </a:solidFill>
                <a:latin typeface="Calibri"/>
                <a:ea typeface="Calibri"/>
                <a:cs typeface="Calibri"/>
                <a:sym typeface="Calibri"/>
              </a:rPr>
              <a:t>husten, niesen und sich die Nase putzen</a:t>
            </a:r>
          </a:p>
          <a:p>
            <a:pPr marL="457200" lvl="0" indent="-342900">
              <a:spcBef>
                <a:spcPts val="600"/>
              </a:spcBef>
              <a:buClr>
                <a:srgbClr val="C01E24"/>
              </a:buClr>
              <a:buSzPct val="81081"/>
              <a:buFont typeface="Arial" panose="020B0604020202020204" pitchFamily="34" charset="0"/>
              <a:buChar char="•"/>
            </a:pPr>
            <a:r>
              <a:rPr lang="de-DE" sz="2400" b="1" dirty="0">
                <a:solidFill>
                  <a:schemeClr val="dk1"/>
                </a:solidFill>
                <a:latin typeface="Calibri"/>
                <a:ea typeface="Calibri"/>
                <a:cs typeface="Calibri"/>
                <a:sym typeface="Calibri"/>
              </a:rPr>
              <a:t>Haustiere versorgen</a:t>
            </a:r>
          </a:p>
          <a:p>
            <a:pPr marL="457200" lvl="0" indent="-342900">
              <a:spcBef>
                <a:spcPts val="600"/>
              </a:spcBef>
              <a:buClr>
                <a:srgbClr val="C01E24"/>
              </a:buClr>
              <a:buSzPct val="81081"/>
              <a:buFont typeface="Arial" panose="020B0604020202020204" pitchFamily="34" charset="0"/>
              <a:buChar char="•"/>
            </a:pPr>
            <a:r>
              <a:rPr lang="de-DE" sz="2400" b="1" dirty="0">
                <a:solidFill>
                  <a:schemeClr val="dk1"/>
                </a:solidFill>
                <a:latin typeface="Calibri"/>
                <a:ea typeface="Calibri"/>
                <a:cs typeface="Calibri"/>
                <a:sym typeface="Calibri"/>
              </a:rPr>
              <a:t>Schmutzige Kleidung und Haushaltswäsche waschen und handhaben</a:t>
            </a:r>
          </a:p>
          <a:p>
            <a:pPr marL="457200" lvl="0" indent="-342900">
              <a:spcBef>
                <a:spcPts val="600"/>
              </a:spcBef>
              <a:buClr>
                <a:srgbClr val="C01E24"/>
              </a:buClr>
              <a:buSzPct val="81081"/>
              <a:buFont typeface="Arial" panose="020B0604020202020204" pitchFamily="34" charset="0"/>
              <a:buChar char="•"/>
            </a:pPr>
            <a:r>
              <a:rPr lang="de-DE" sz="2400" b="1" dirty="0">
                <a:solidFill>
                  <a:schemeClr val="dk1"/>
                </a:solidFill>
                <a:latin typeface="Calibri"/>
                <a:ea typeface="Calibri"/>
                <a:cs typeface="Calibri"/>
                <a:sym typeface="Calibri"/>
              </a:rPr>
              <a:t>Umgang mit und Entsorgung von Müll (WHO)</a:t>
            </a:r>
          </a:p>
          <a:p>
            <a:pPr marL="114300" lvl="0">
              <a:spcBef>
                <a:spcPts val="600"/>
              </a:spcBef>
              <a:buClr>
                <a:srgbClr val="C01E24"/>
              </a:buClr>
              <a:buSzPct val="81081"/>
            </a:pPr>
            <a:endParaRPr lang="de-DE" sz="2400" dirty="0">
              <a:solidFill>
                <a:schemeClr val="dk1"/>
              </a:solidFill>
              <a:latin typeface="Calibri"/>
              <a:ea typeface="Calibri"/>
              <a:cs typeface="Calibri"/>
              <a:sym typeface="Calibri"/>
            </a:endParaRPr>
          </a:p>
          <a:p>
            <a:pPr marL="914400" marR="0" lvl="1" indent="-228600" algn="l" rtl="0">
              <a:lnSpc>
                <a:spcPct val="100000"/>
              </a:lnSpc>
              <a:spcBef>
                <a:spcPts val="600"/>
              </a:spcBef>
              <a:spcAft>
                <a:spcPts val="0"/>
              </a:spcAft>
              <a:buClr>
                <a:srgbClr val="C01E24"/>
              </a:buClr>
              <a:buSzPct val="106142"/>
              <a:buFont typeface="Calibri"/>
              <a:buNone/>
            </a:pPr>
            <a:endParaRPr sz="2200" b="0" i="0" u="none" strike="noStrike" cap="none" dirty="0">
              <a:solidFill>
                <a:schemeClr val="dk1"/>
              </a:solidFill>
              <a:latin typeface="Calibri"/>
              <a:ea typeface="Calibri"/>
              <a:cs typeface="Calibri"/>
              <a:sym typeface="Calibri"/>
            </a:endParaRPr>
          </a:p>
        </p:txBody>
      </p:sp>
      <p:pic>
        <p:nvPicPr>
          <p:cNvPr id="290" name="Google Shape;290;p9" descr="A picture containing person, indoor&#10;&#10;Description automatically generated"/>
          <p:cNvPicPr preferRelativeResize="0"/>
          <p:nvPr/>
        </p:nvPicPr>
        <p:blipFill rotWithShape="1">
          <a:blip r:embed="rId3">
            <a:alphaModFix/>
          </a:blip>
          <a:srcRect/>
          <a:stretch/>
        </p:blipFill>
        <p:spPr>
          <a:xfrm>
            <a:off x="8413170" y="1720863"/>
            <a:ext cx="3232030" cy="4330922"/>
          </a:xfrm>
          <a:prstGeom prst="rect">
            <a:avLst/>
          </a:prstGeom>
          <a:noFill/>
          <a:ln>
            <a:noFill/>
          </a:ln>
        </p:spPr>
      </p:pic>
      <p:sp>
        <p:nvSpPr>
          <p:cNvPr id="291" name="Google Shape;291;p9"/>
          <p:cNvSpPr/>
          <p:nvPr/>
        </p:nvSpPr>
        <p:spPr>
          <a:xfrm>
            <a:off x="8152138" y="6417399"/>
            <a:ext cx="3538730"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Quell</a:t>
            </a:r>
            <a:r>
              <a:rPr lang="en-US" sz="1200" b="0" i="0" u="sng" strike="noStrike" cap="none"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Pexels</a:t>
            </a:r>
            <a:r>
              <a:rPr lang="en-US" sz="12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 </a:t>
            </a:r>
            <a:r>
              <a:rPr lang="en-US" sz="1200" u="sng"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Lizenz</a:t>
            </a:r>
            <a:endParaRPr sz="1200" b="0" i="0" u="none" strike="noStrike" cap="none" dirty="0">
              <a:solidFill>
                <a:schemeClr val="dk1"/>
              </a:solidFill>
              <a:latin typeface="Calibri"/>
              <a:ea typeface="Calibri"/>
              <a:cs typeface="Calibri"/>
              <a:sym typeface="Calibri"/>
            </a:endParaRPr>
          </a:p>
        </p:txBody>
      </p:sp>
      <p:pic>
        <p:nvPicPr>
          <p:cNvPr id="292" name="Google Shape;292;p9"/>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10" name="Google Shape;171;p8">
            <a:extLst>
              <a:ext uri="{FF2B5EF4-FFF2-40B4-BE49-F238E27FC236}">
                <a16:creationId xmlns:a16="http://schemas.microsoft.com/office/drawing/2014/main" id="{CF204051-D536-499D-BAE1-14CF34CB1695}"/>
              </a:ext>
            </a:extLst>
          </p:cNvPr>
          <p:cNvSpPr/>
          <p:nvPr/>
        </p:nvSpPr>
        <p:spPr>
          <a:xfrm>
            <a:off x="9667874" y="-7472"/>
            <a:ext cx="2524125"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lvl="0" algn="r">
              <a:lnSpc>
                <a:spcPct val="90000"/>
              </a:lnSpc>
              <a:buSzPts val="1800"/>
            </a:pPr>
            <a:r>
              <a:rPr lang="de-DE" sz="1800" b="0" i="0" u="none" strike="noStrike" cap="none" dirty="0">
                <a:solidFill>
                  <a:schemeClr val="lt1"/>
                </a:solidFill>
                <a:latin typeface="Calibri"/>
                <a:ea typeface="Calibri"/>
                <a:cs typeface="Calibri"/>
                <a:sym typeface="Calibri"/>
              </a:rPr>
              <a:t>2.4 </a:t>
            </a:r>
            <a:r>
              <a:rPr lang="de-DE" sz="1800" dirty="0">
                <a:solidFill>
                  <a:schemeClr val="lt1"/>
                </a:solidFill>
                <a:latin typeface="Calibri"/>
                <a:ea typeface="Calibri"/>
                <a:cs typeface="Calibri"/>
                <a:sym typeface="Calibri"/>
              </a:rPr>
              <a:t>Strategien zur Prävention</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0597300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60"/>
          <p:cNvSpPr txBox="1">
            <a:spLocks noGrp="1"/>
          </p:cNvSpPr>
          <p:nvPr>
            <p:ph type="title"/>
          </p:nvPr>
        </p:nvSpPr>
        <p:spPr>
          <a:xfrm>
            <a:off x="474028" y="696353"/>
            <a:ext cx="10515600" cy="847493"/>
          </a:xfrm>
          <a:prstGeom prst="rect">
            <a:avLst/>
          </a:prstGeom>
          <a:noFill/>
          <a:ln>
            <a:noFill/>
          </a:ln>
        </p:spPr>
        <p:txBody>
          <a:bodyPr spcFirstLastPara="1" wrap="square" lIns="91425" tIns="45700" rIns="91425" bIns="45700" anchor="b" anchorCtr="0">
            <a:normAutofit/>
          </a:bodyPr>
          <a:lstStyle/>
          <a:p>
            <a:pPr lvl="0">
              <a:buSzPts val="2800"/>
            </a:pPr>
            <a:r>
              <a:rPr lang="de-DE" sz="2800" dirty="0"/>
              <a:t>Wie man die Infektionskette unterbricht</a:t>
            </a:r>
            <a:endParaRPr sz="2800" dirty="0"/>
          </a:p>
        </p:txBody>
      </p:sp>
      <p:sp>
        <p:nvSpPr>
          <p:cNvPr id="298" name="Google Shape;298;p60"/>
          <p:cNvSpPr txBox="1">
            <a:spLocks noGrp="1"/>
          </p:cNvSpPr>
          <p:nvPr>
            <p:ph type="body" idx="1"/>
          </p:nvPr>
        </p:nvSpPr>
        <p:spPr>
          <a:xfrm>
            <a:off x="4518612" y="1657330"/>
            <a:ext cx="6583363" cy="4288728"/>
          </a:xfrm>
          <a:prstGeom prst="rect">
            <a:avLst/>
          </a:prstGeom>
          <a:noFill/>
          <a:ln>
            <a:noFill/>
          </a:ln>
        </p:spPr>
        <p:txBody>
          <a:bodyPr spcFirstLastPara="1" wrap="square" lIns="91425" tIns="45700" rIns="91425" bIns="45700" anchor="t" anchorCtr="0">
            <a:noAutofit/>
          </a:bodyPr>
          <a:lstStyle/>
          <a:p>
            <a:pPr marL="76200" lvl="0" indent="0">
              <a:buNone/>
            </a:pPr>
            <a:r>
              <a:rPr lang="de-DE" sz="2000" dirty="0"/>
              <a:t>Das Hauptziel einer Hygienepraxis besteht darin, die Zahl der "schlechten" Mikroben auf Händen, Oberflächen und Textilien auf ein Maß zu reduzieren, das nicht gesundheitsschädlich ist. </a:t>
            </a:r>
          </a:p>
          <a:p>
            <a:pPr marL="76200" lvl="0" indent="0">
              <a:buNone/>
            </a:pPr>
            <a:r>
              <a:rPr lang="de-DE" sz="2000" dirty="0"/>
              <a:t>WIE KANN DIES ERREICHT WERDEN?</a:t>
            </a:r>
          </a:p>
          <a:p>
            <a:r>
              <a:rPr lang="de-DE" sz="2000" dirty="0"/>
              <a:t>Entfernung der Mikroben von Oberflächen mit Hilfe von Reinigungsmitteln und -utensilien unter fließendem Wasser, </a:t>
            </a:r>
          </a:p>
          <a:p>
            <a:r>
              <a:rPr lang="de-DE" sz="2000" dirty="0"/>
              <a:t>Inaktivierung der Mikroben auf den Oberflächen mit Produkten wie Desinfektionsmitteln,</a:t>
            </a:r>
          </a:p>
          <a:p>
            <a:r>
              <a:rPr lang="de-DE" sz="2000" dirty="0"/>
              <a:t>mittels Handdesinfektionsmitteln und Wärme (WHO).</a:t>
            </a:r>
            <a:endParaRPr sz="2000" dirty="0">
              <a:solidFill>
                <a:srgbClr val="7030A0"/>
              </a:solidFill>
            </a:endParaRPr>
          </a:p>
        </p:txBody>
      </p:sp>
      <p:pic>
        <p:nvPicPr>
          <p:cNvPr id="299" name="Google Shape;299;p60" descr="A picture containing indoor, person&#10;&#10;Description automatically generated"/>
          <p:cNvPicPr preferRelativeResize="0"/>
          <p:nvPr/>
        </p:nvPicPr>
        <p:blipFill rotWithShape="1">
          <a:blip r:embed="rId3">
            <a:alphaModFix/>
          </a:blip>
          <a:srcRect/>
          <a:stretch/>
        </p:blipFill>
        <p:spPr>
          <a:xfrm>
            <a:off x="1090025" y="1657330"/>
            <a:ext cx="2901350" cy="4287251"/>
          </a:xfrm>
          <a:prstGeom prst="rect">
            <a:avLst/>
          </a:prstGeom>
          <a:noFill/>
          <a:ln>
            <a:noFill/>
          </a:ln>
        </p:spPr>
      </p:pic>
      <p:sp>
        <p:nvSpPr>
          <p:cNvPr id="300" name="Google Shape;300;p60"/>
          <p:cNvSpPr/>
          <p:nvPr/>
        </p:nvSpPr>
        <p:spPr>
          <a:xfrm>
            <a:off x="561914" y="6013193"/>
            <a:ext cx="3495598"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Quell</a:t>
            </a:r>
            <a:r>
              <a:rPr lang="en-US" sz="1200" b="0" i="0" u="sng" strike="noStrike" cap="none"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rPr>
              <a:t>Pexels</a:t>
            </a:r>
            <a:r>
              <a:rPr lang="en-US" sz="1200" b="0" i="0" u="sng" strike="noStrike" cap="none" dirty="0">
                <a:solidFill>
                  <a:schemeClr val="dk1"/>
                </a:solidFill>
                <a:latin typeface="Calibri"/>
                <a:ea typeface="Calibri"/>
                <a:cs typeface="Calibri"/>
                <a:sym typeface="Calibri"/>
              </a:rPr>
              <a:t> </a:t>
            </a:r>
            <a:r>
              <a:rPr lang="en-US" sz="1200" u="sng" dirty="0" err="1">
                <a:solidFill>
                  <a:schemeClr val="dk1"/>
                </a:solidFill>
                <a:latin typeface="Calibri"/>
                <a:ea typeface="Calibri"/>
                <a:cs typeface="Calibri"/>
                <a:sym typeface="Calibri"/>
              </a:rPr>
              <a:t>Lizenz</a:t>
            </a:r>
            <a:endParaRPr sz="1200" b="0" i="0" u="none" strike="noStrike" cap="none" dirty="0">
              <a:solidFill>
                <a:schemeClr val="dk1"/>
              </a:solidFill>
              <a:latin typeface="Calibri"/>
              <a:ea typeface="Calibri"/>
              <a:cs typeface="Calibri"/>
              <a:sym typeface="Calibri"/>
            </a:endParaRPr>
          </a:p>
        </p:txBody>
      </p:sp>
      <p:pic>
        <p:nvPicPr>
          <p:cNvPr id="302" name="Google Shape;302;p60"/>
          <p:cNvPicPr preferRelativeResize="0"/>
          <p:nvPr/>
        </p:nvPicPr>
        <p:blipFill rotWithShape="1">
          <a:blip r:embed="rId5">
            <a:alphaModFix/>
          </a:blip>
          <a:srcRect l="26648" t="70260" r="70336" b="24439"/>
          <a:stretch/>
        </p:blipFill>
        <p:spPr>
          <a:xfrm flipH="1">
            <a:off x="-1904" y="6253759"/>
            <a:ext cx="610941" cy="604241"/>
          </a:xfrm>
          <a:prstGeom prst="rect">
            <a:avLst/>
          </a:prstGeom>
          <a:noFill/>
          <a:ln>
            <a:noFill/>
          </a:ln>
        </p:spPr>
      </p:pic>
      <p:sp>
        <p:nvSpPr>
          <p:cNvPr id="8" name="Google Shape;171;p8">
            <a:extLst>
              <a:ext uri="{FF2B5EF4-FFF2-40B4-BE49-F238E27FC236}">
                <a16:creationId xmlns:a16="http://schemas.microsoft.com/office/drawing/2014/main" id="{CF204051-D536-499D-BAE1-14CF34CB1695}"/>
              </a:ext>
            </a:extLst>
          </p:cNvPr>
          <p:cNvSpPr/>
          <p:nvPr/>
        </p:nvSpPr>
        <p:spPr>
          <a:xfrm>
            <a:off x="9667874" y="-7472"/>
            <a:ext cx="2524125"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lvl="0" algn="r">
              <a:lnSpc>
                <a:spcPct val="90000"/>
              </a:lnSpc>
              <a:buSzPts val="1800"/>
            </a:pPr>
            <a:r>
              <a:rPr lang="de-DE" sz="1800" b="0" i="0" u="none" strike="noStrike" cap="none" dirty="0">
                <a:solidFill>
                  <a:schemeClr val="lt1"/>
                </a:solidFill>
                <a:latin typeface="Calibri"/>
                <a:ea typeface="Calibri"/>
                <a:cs typeface="Calibri"/>
                <a:sym typeface="Calibri"/>
              </a:rPr>
              <a:t>2.4 </a:t>
            </a:r>
            <a:r>
              <a:rPr lang="de-DE" sz="1800" dirty="0">
                <a:solidFill>
                  <a:schemeClr val="lt1"/>
                </a:solidFill>
                <a:latin typeface="Calibri"/>
                <a:ea typeface="Calibri"/>
                <a:cs typeface="Calibri"/>
                <a:sym typeface="Calibri"/>
              </a:rPr>
              <a:t>Strategien zur Prävention</a:t>
            </a:r>
            <a:endParaRPr sz="1500" b="0" i="0" u="none" strike="noStrike" cap="none" dirty="0">
              <a:solidFill>
                <a:schemeClr val="lt1"/>
              </a:solidFill>
              <a:latin typeface="Calibri"/>
              <a:ea typeface="Calibri"/>
              <a:cs typeface="Calibri"/>
              <a:sym typeface="Calibri"/>
            </a:endParaRPr>
          </a:p>
        </p:txBody>
      </p:sp>
      <p:sp>
        <p:nvSpPr>
          <p:cNvPr id="2" name="TextBox 1">
            <a:extLst>
              <a:ext uri="{FF2B5EF4-FFF2-40B4-BE49-F238E27FC236}">
                <a16:creationId xmlns:a16="http://schemas.microsoft.com/office/drawing/2014/main" id="{5E242CF8-CB8D-4885-9123-33DE3B85646E}"/>
              </a:ext>
            </a:extLst>
          </p:cNvPr>
          <p:cNvSpPr txBox="1"/>
          <p:nvPr/>
        </p:nvSpPr>
        <p:spPr>
          <a:xfrm>
            <a:off x="6898943" y="6417379"/>
            <a:ext cx="4586512" cy="276999"/>
          </a:xfrm>
          <a:prstGeom prst="rect">
            <a:avLst/>
          </a:prstGeom>
          <a:noFill/>
        </p:spPr>
        <p:txBody>
          <a:bodyPr wrap="none" rtlCol="0">
            <a:spAutoFit/>
          </a:bodyPr>
          <a:lstStyle/>
          <a:p>
            <a:r>
              <a:rPr lang="en-US" sz="1200" dirty="0" err="1"/>
              <a:t>Quelle</a:t>
            </a:r>
            <a:r>
              <a:rPr lang="en-US" sz="1200" dirty="0"/>
              <a:t>: </a:t>
            </a:r>
            <a:r>
              <a:rPr lang="en-US" sz="1200" dirty="0">
                <a:hlinkClick r:id="rId6"/>
              </a:rPr>
              <a:t>International Scientific Forum on Home Hygiene. (2018). </a:t>
            </a:r>
            <a:endParaRPr lang="en-GB" sz="1200" dirty="0"/>
          </a:p>
        </p:txBody>
      </p:sp>
    </p:spTree>
    <p:extLst>
      <p:ext uri="{BB962C8B-B14F-4D97-AF65-F5344CB8AC3E}">
        <p14:creationId xmlns:p14="http://schemas.microsoft.com/office/powerpoint/2010/main" val="26568244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lvl="0" algn="ctr">
              <a:buSzPts val="2000"/>
            </a:pPr>
            <a:r>
              <a:rPr lang="de-DE" sz="2000" b="1" dirty="0">
                <a:solidFill>
                  <a:srgbClr val="203864"/>
                </a:solidFill>
                <a:latin typeface="Calibri"/>
                <a:ea typeface="Calibri"/>
                <a:cs typeface="Calibri"/>
                <a:sym typeface="Calibri"/>
              </a:rPr>
              <a:t>Welche der folgenden Krankheiten ist </a:t>
            </a:r>
            <a:r>
              <a:rPr lang="de-DE" sz="2000" b="1" dirty="0">
                <a:solidFill>
                  <a:srgbClr val="C00000"/>
                </a:solidFill>
                <a:latin typeface="Calibri"/>
                <a:ea typeface="Calibri"/>
                <a:cs typeface="Calibri"/>
                <a:sym typeface="Calibri"/>
              </a:rPr>
              <a:t>nicht</a:t>
            </a:r>
            <a:r>
              <a:rPr lang="de-DE" sz="2000" b="1" dirty="0">
                <a:solidFill>
                  <a:srgbClr val="203864"/>
                </a:solidFill>
                <a:latin typeface="Calibri"/>
                <a:ea typeface="Calibri"/>
                <a:cs typeface="Calibri"/>
                <a:sym typeface="Calibri"/>
              </a:rPr>
              <a:t> durch Impfung vermeidbar?</a:t>
            </a:r>
            <a:endParaRPr lang="en-US" sz="2000" b="1" i="0" u="none" strike="noStrike" cap="none" dirty="0">
              <a:solidFill>
                <a:srgbClr val="203864"/>
              </a:solidFill>
              <a:latin typeface="Calibri"/>
              <a:ea typeface="Calibri"/>
              <a:cs typeface="Calibri"/>
              <a:sym typeface="Calibri"/>
            </a:endParaRPr>
          </a:p>
        </p:txBody>
      </p:sp>
      <p:sp>
        <p:nvSpPr>
          <p:cNvPr id="5" name="Ορθογώνιο 4">
            <a:extLst>
              <a:ext uri="{FF2B5EF4-FFF2-40B4-BE49-F238E27FC236}">
                <a16:creationId xmlns:a16="http://schemas.microsoft.com/office/drawing/2014/main" id="{88178301-C8A7-4724-8CF8-344EAE75664C}"/>
              </a:ext>
            </a:extLst>
          </p:cNvPr>
          <p:cNvSpPr/>
          <p:nvPr/>
        </p:nvSpPr>
        <p:spPr>
          <a:xfrm>
            <a:off x="2105025" y="247967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ea typeface="Calibri"/>
                <a:cs typeface="Calibri" panose="020F0502020204030204" pitchFamily="34" charset="0"/>
                <a:sym typeface="Calibri"/>
              </a:rPr>
              <a:t>A. Rotavirus</a:t>
            </a:r>
          </a:p>
        </p:txBody>
      </p:sp>
      <p:sp>
        <p:nvSpPr>
          <p:cNvPr id="10" name="Ορθογώνιο 9">
            <a:extLst>
              <a:ext uri="{FF2B5EF4-FFF2-40B4-BE49-F238E27FC236}">
                <a16:creationId xmlns:a16="http://schemas.microsoft.com/office/drawing/2014/main" id="{E448F981-31BC-4A5C-A52A-2CB296CA1B95}"/>
              </a:ext>
            </a:extLst>
          </p:cNvPr>
          <p:cNvSpPr/>
          <p:nvPr/>
        </p:nvSpPr>
        <p:spPr>
          <a:xfrm>
            <a:off x="6134100" y="2479674"/>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cs typeface="Calibri" panose="020F0502020204030204" pitchFamily="34" charset="0"/>
              </a:rPr>
              <a:t>B</a:t>
            </a:r>
            <a:r>
              <a:rPr lang="en-US" sz="1800" dirty="0">
                <a:latin typeface="Calibri" panose="020F0502020204030204" pitchFamily="34" charset="0"/>
                <a:ea typeface="Calibri"/>
                <a:cs typeface="Calibri" panose="020F0502020204030204" pitchFamily="34" charset="0"/>
                <a:sym typeface="Calibri"/>
              </a:rPr>
              <a:t>. Tetanus</a:t>
            </a:r>
          </a:p>
        </p:txBody>
      </p:sp>
      <p:sp>
        <p:nvSpPr>
          <p:cNvPr id="11" name="Ορθογώνιο 10">
            <a:extLst>
              <a:ext uri="{FF2B5EF4-FFF2-40B4-BE49-F238E27FC236}">
                <a16:creationId xmlns:a16="http://schemas.microsoft.com/office/drawing/2014/main" id="{B08E9EB4-6838-4FCD-B853-E6E51FCAD438}"/>
              </a:ext>
            </a:extLst>
          </p:cNvPr>
          <p:cNvSpPr/>
          <p:nvPr/>
        </p:nvSpPr>
        <p:spPr>
          <a:xfrm>
            <a:off x="2105025" y="3727451"/>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cs typeface="Calibri" panose="020F0502020204030204" pitchFamily="34" charset="0"/>
              </a:rPr>
              <a:t>C. </a:t>
            </a:r>
            <a:r>
              <a:rPr lang="en-US" sz="1800" dirty="0">
                <a:latin typeface="Calibri" panose="020F0502020204030204" pitchFamily="34" charset="0"/>
                <a:ea typeface="Calibri"/>
                <a:cs typeface="Calibri" panose="020F0502020204030204" pitchFamily="34" charset="0"/>
                <a:sym typeface="Calibri"/>
              </a:rPr>
              <a:t>Covid 19</a:t>
            </a:r>
            <a:endParaRPr lang="el-GR" sz="1800" dirty="0">
              <a:latin typeface="Calibri" panose="020F0502020204030204" pitchFamily="34" charset="0"/>
              <a:cs typeface="Calibri" panose="020F0502020204030204" pitchFamily="34" charset="0"/>
            </a:endParaRPr>
          </a:p>
        </p:txBody>
      </p:sp>
      <p:sp>
        <p:nvSpPr>
          <p:cNvPr id="12" name="Ορθογώνιο 11">
            <a:extLst>
              <a:ext uri="{FF2B5EF4-FFF2-40B4-BE49-F238E27FC236}">
                <a16:creationId xmlns:a16="http://schemas.microsoft.com/office/drawing/2014/main" id="{330EFFD1-979D-4EE1-BDD9-918267F048CC}"/>
              </a:ext>
            </a:extLst>
          </p:cNvPr>
          <p:cNvSpPr/>
          <p:nvPr/>
        </p:nvSpPr>
        <p:spPr>
          <a:xfrm>
            <a:off x="6134100" y="3727450"/>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cs typeface="Calibri" panose="020F0502020204030204" pitchFamily="34" charset="0"/>
              </a:rPr>
              <a:t>D. </a:t>
            </a:r>
            <a:r>
              <a:rPr lang="en-US" sz="1800" dirty="0">
                <a:solidFill>
                  <a:srgbClr val="4A4A4A"/>
                </a:solidFill>
                <a:latin typeface="Calibri" panose="020F0502020204030204" pitchFamily="34" charset="0"/>
                <a:ea typeface="Calibri"/>
                <a:cs typeface="Calibri" panose="020F0502020204030204" pitchFamily="34" charset="0"/>
                <a:sym typeface="Calibri"/>
              </a:rPr>
              <a:t>Giardiasis</a:t>
            </a:r>
            <a:endParaRPr lang="el-GR" sz="1800" dirty="0">
              <a:latin typeface="Calibri" panose="020F0502020204030204" pitchFamily="34" charset="0"/>
              <a:cs typeface="Calibri" panose="020F0502020204030204" pitchFamily="34" charset="0"/>
            </a:endParaRPr>
          </a:p>
        </p:txBody>
      </p:sp>
      <p:sp>
        <p:nvSpPr>
          <p:cNvPr id="3" name="Rechteck 2"/>
          <p:cNvSpPr/>
          <p:nvPr/>
        </p:nvSpPr>
        <p:spPr>
          <a:xfrm>
            <a:off x="2007760" y="1982885"/>
            <a:ext cx="2353529" cy="307777"/>
          </a:xfrm>
          <a:prstGeom prst="rect">
            <a:avLst/>
          </a:prstGeom>
        </p:spPr>
        <p:txBody>
          <a:bodyPr wrap="none">
            <a:spAutoFit/>
          </a:bodyPr>
          <a:lstStyle/>
          <a:p>
            <a:r>
              <a:rPr lang="de-DE" i="1" dirty="0"/>
              <a:t>Nur eine Antwort ist richtig!</a:t>
            </a:r>
            <a:endParaRPr lang="el-GR" i="1" dirty="0" err="1"/>
          </a:p>
        </p:txBody>
      </p:sp>
    </p:spTree>
    <p:extLst>
      <p:ext uri="{BB962C8B-B14F-4D97-AF65-F5344CB8AC3E}">
        <p14:creationId xmlns:p14="http://schemas.microsoft.com/office/powerpoint/2010/main" val="37248342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C00000"/>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C00000"/>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1"/>
                                        </p:tgtEl>
                                        <p:attrNameLst>
                                          <p:attrName>fillcolor</p:attrName>
                                        </p:attrNameLst>
                                      </p:cBhvr>
                                      <p:to>
                                        <a:srgbClr val="C00000"/>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2"/>
                                        </p:tgtEl>
                                        <p:attrNameLst>
                                          <p:attrName>fillcolor</p:attrName>
                                        </p:attrNameLst>
                                      </p:cBhvr>
                                      <p:to>
                                        <a:srgbClr val="538135"/>
                                      </p:to>
                                    </p:animClr>
                                    <p:set>
                                      <p:cBhvr>
                                        <p:cTn id="28" dur="2000" fill="hold"/>
                                        <p:tgtEl>
                                          <p:spTgt spid="12"/>
                                        </p:tgtEl>
                                        <p:attrNameLst>
                                          <p:attrName>fill.type</p:attrName>
                                        </p:attrNameLst>
                                      </p:cBhvr>
                                      <p:to>
                                        <p:strVal val="solid"/>
                                      </p:to>
                                    </p:set>
                                    <p:set>
                                      <p:cBhvr>
                                        <p:cTn id="29"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err="1">
                <a:solidFill>
                  <a:srgbClr val="203864"/>
                </a:solidFill>
              </a:rPr>
              <a:t>Ergänzen</a:t>
            </a:r>
            <a:r>
              <a:rPr lang="en-US" sz="2000" b="1" dirty="0">
                <a:solidFill>
                  <a:srgbClr val="203864"/>
                </a:solidFill>
              </a:rPr>
              <a:t> </a:t>
            </a:r>
            <a:r>
              <a:rPr lang="en-US" sz="2000" b="1" dirty="0" err="1">
                <a:solidFill>
                  <a:srgbClr val="203864"/>
                </a:solidFill>
              </a:rPr>
              <a:t>Sie</a:t>
            </a:r>
            <a:r>
              <a:rPr lang="en-US" sz="2000" b="1" dirty="0">
                <a:solidFill>
                  <a:srgbClr val="203864"/>
                </a:solidFill>
              </a:rPr>
              <a:t> </a:t>
            </a:r>
            <a:r>
              <a:rPr lang="en-US" sz="2000" b="1" dirty="0" err="1">
                <a:solidFill>
                  <a:srgbClr val="203864"/>
                </a:solidFill>
              </a:rPr>
              <a:t>bitte</a:t>
            </a:r>
            <a:r>
              <a:rPr lang="en-US" sz="2000" b="1" dirty="0">
                <a:solidFill>
                  <a:srgbClr val="203864"/>
                </a:solidFill>
              </a:rPr>
              <a:t> die </a:t>
            </a:r>
            <a:r>
              <a:rPr lang="en-US" sz="2000" b="1" dirty="0" err="1">
                <a:solidFill>
                  <a:srgbClr val="203864"/>
                </a:solidFill>
              </a:rPr>
              <a:t>Aussagen</a:t>
            </a:r>
            <a:endParaRPr lang="el-GR" sz="2000" b="1" dirty="0">
              <a:solidFill>
                <a:srgbClr val="203864"/>
              </a:solidFill>
            </a:endParaRPr>
          </a:p>
        </p:txBody>
      </p:sp>
      <p:sp>
        <p:nvSpPr>
          <p:cNvPr id="5" name="Ορθογώνιο 4">
            <a:extLst>
              <a:ext uri="{FF2B5EF4-FFF2-40B4-BE49-F238E27FC236}">
                <a16:creationId xmlns:a16="http://schemas.microsoft.com/office/drawing/2014/main" id="{88178301-C8A7-4724-8CF8-344EAE75664C}"/>
              </a:ext>
            </a:extLst>
          </p:cNvPr>
          <p:cNvSpPr/>
          <p:nvPr/>
        </p:nvSpPr>
        <p:spPr>
          <a:xfrm>
            <a:off x="2105025" y="235267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err="1">
                <a:latin typeface="Calibri"/>
                <a:ea typeface="Calibri"/>
                <a:cs typeface="Calibri"/>
                <a:sym typeface="Calibri"/>
              </a:rPr>
              <a:t>Hygienemaßnahmen</a:t>
            </a:r>
            <a:r>
              <a:rPr lang="en-US" sz="1800" dirty="0">
                <a:latin typeface="Calibri"/>
                <a:ea typeface="Calibri"/>
                <a:cs typeface="Calibri"/>
                <a:sym typeface="Calibri"/>
              </a:rPr>
              <a:t> </a:t>
            </a:r>
            <a:endParaRPr lang="en-US" sz="2800" dirty="0">
              <a:latin typeface="Calibri"/>
              <a:ea typeface="Calibri"/>
              <a:cs typeface="Calibri"/>
              <a:sym typeface="Calibri"/>
            </a:endParaRPr>
          </a:p>
        </p:txBody>
      </p:sp>
      <p:sp>
        <p:nvSpPr>
          <p:cNvPr id="10" name="Ορθογώνιο 9">
            <a:extLst>
              <a:ext uri="{FF2B5EF4-FFF2-40B4-BE49-F238E27FC236}">
                <a16:creationId xmlns:a16="http://schemas.microsoft.com/office/drawing/2014/main" id="{E448F981-31BC-4A5C-A52A-2CB296CA1B95}"/>
              </a:ext>
            </a:extLst>
          </p:cNvPr>
          <p:cNvSpPr/>
          <p:nvPr/>
        </p:nvSpPr>
        <p:spPr>
          <a:xfrm>
            <a:off x="6186967" y="3519794"/>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de-DE" sz="1800" dirty="0">
                <a:latin typeface="Calibri"/>
                <a:ea typeface="Calibri"/>
                <a:cs typeface="Calibri"/>
                <a:sym typeface="Calibri"/>
              </a:rPr>
              <a:t>reduzieren die Zahl der schädlichen Mikroben auf Händen, Oberflächen und Textilien</a:t>
            </a:r>
            <a:endParaRPr lang="en-US" sz="2400" dirty="0">
              <a:latin typeface="Calibri"/>
              <a:ea typeface="Calibri"/>
              <a:cs typeface="Calibri"/>
              <a:sym typeface="Calibri"/>
            </a:endParaRPr>
          </a:p>
        </p:txBody>
      </p:sp>
      <p:sp>
        <p:nvSpPr>
          <p:cNvPr id="11" name="Ορθογώνιο 10">
            <a:extLst>
              <a:ext uri="{FF2B5EF4-FFF2-40B4-BE49-F238E27FC236}">
                <a16:creationId xmlns:a16="http://schemas.microsoft.com/office/drawing/2014/main" id="{B08E9EB4-6838-4FCD-B853-E6E51FCAD438}"/>
              </a:ext>
            </a:extLst>
          </p:cNvPr>
          <p:cNvSpPr/>
          <p:nvPr/>
        </p:nvSpPr>
        <p:spPr>
          <a:xfrm>
            <a:off x="2105025" y="3600451"/>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800" dirty="0" err="1">
                <a:latin typeface="Calibri"/>
                <a:ea typeface="Calibri"/>
                <a:cs typeface="Calibri"/>
                <a:sym typeface="Calibri"/>
              </a:rPr>
              <a:t>Körperliche</a:t>
            </a:r>
            <a:r>
              <a:rPr lang="en-US" sz="1800" dirty="0">
                <a:latin typeface="Calibri"/>
                <a:ea typeface="Calibri"/>
                <a:cs typeface="Calibri"/>
                <a:sym typeface="Calibri"/>
              </a:rPr>
              <a:t> </a:t>
            </a:r>
            <a:r>
              <a:rPr lang="en-US" sz="1800" dirty="0" err="1">
                <a:latin typeface="Calibri"/>
                <a:ea typeface="Calibri"/>
                <a:cs typeface="Calibri"/>
                <a:sym typeface="Calibri"/>
              </a:rPr>
              <a:t>Aktivität</a:t>
            </a:r>
            <a:endParaRPr lang="en-US" sz="1800" dirty="0">
              <a:latin typeface="Calibri"/>
              <a:ea typeface="Calibri"/>
              <a:cs typeface="Calibri"/>
              <a:sym typeface="Calibri"/>
            </a:endParaRPr>
          </a:p>
        </p:txBody>
      </p:sp>
      <p:sp>
        <p:nvSpPr>
          <p:cNvPr id="12" name="Ορθογώνιο 11">
            <a:extLst>
              <a:ext uri="{FF2B5EF4-FFF2-40B4-BE49-F238E27FC236}">
                <a16:creationId xmlns:a16="http://schemas.microsoft.com/office/drawing/2014/main" id="{330EFFD1-979D-4EE1-BDD9-918267F048CC}"/>
              </a:ext>
            </a:extLst>
          </p:cNvPr>
          <p:cNvSpPr/>
          <p:nvPr/>
        </p:nvSpPr>
        <p:spPr>
          <a:xfrm>
            <a:off x="6186967" y="4670859"/>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err="1">
                <a:latin typeface="Calibri"/>
                <a:ea typeface="Calibri"/>
                <a:cs typeface="Calibri"/>
                <a:sym typeface="Calibri"/>
              </a:rPr>
              <a:t>sind</a:t>
            </a:r>
            <a:r>
              <a:rPr lang="en-US" sz="1800" dirty="0">
                <a:latin typeface="Calibri"/>
                <a:ea typeface="Calibri"/>
                <a:cs typeface="Calibri"/>
                <a:sym typeface="Calibri"/>
              </a:rPr>
              <a:t> </a:t>
            </a:r>
            <a:r>
              <a:rPr lang="en-US" sz="1800" dirty="0" err="1">
                <a:latin typeface="Calibri"/>
                <a:ea typeface="Calibri"/>
                <a:cs typeface="Calibri"/>
                <a:sym typeface="Calibri"/>
              </a:rPr>
              <a:t>ein</a:t>
            </a:r>
            <a:r>
              <a:rPr lang="en-US" sz="1800" dirty="0">
                <a:latin typeface="Calibri"/>
                <a:ea typeface="Calibri"/>
                <a:cs typeface="Calibri"/>
                <a:sym typeface="Calibri"/>
              </a:rPr>
              <a:t> </a:t>
            </a:r>
            <a:r>
              <a:rPr lang="en-US" sz="1800" dirty="0" err="1">
                <a:latin typeface="Calibri"/>
                <a:ea typeface="Calibri"/>
                <a:cs typeface="Calibri"/>
                <a:sym typeface="Calibri"/>
              </a:rPr>
              <a:t>wichtiger</a:t>
            </a:r>
            <a:r>
              <a:rPr lang="en-US" sz="1800" dirty="0">
                <a:latin typeface="Calibri"/>
                <a:ea typeface="Calibri"/>
                <a:cs typeface="Calibri"/>
                <a:sym typeface="Calibri"/>
              </a:rPr>
              <a:t> </a:t>
            </a:r>
            <a:r>
              <a:rPr lang="en-US" sz="1800" dirty="0" err="1">
                <a:latin typeface="Calibri"/>
                <a:ea typeface="Calibri"/>
                <a:cs typeface="Calibri"/>
                <a:sym typeface="Calibri"/>
              </a:rPr>
              <a:t>Beitrag</a:t>
            </a:r>
            <a:r>
              <a:rPr lang="en-US" sz="1800" dirty="0">
                <a:latin typeface="Calibri"/>
                <a:ea typeface="Calibri"/>
                <a:cs typeface="Calibri"/>
                <a:sym typeface="Calibri"/>
              </a:rPr>
              <a:t> </a:t>
            </a:r>
            <a:r>
              <a:rPr lang="en-US" sz="1800" dirty="0" err="1">
                <a:latin typeface="Calibri"/>
                <a:ea typeface="Calibri"/>
                <a:cs typeface="Calibri"/>
                <a:sym typeface="Calibri"/>
              </a:rPr>
              <a:t>zur</a:t>
            </a:r>
            <a:r>
              <a:rPr lang="en-US" sz="1800" dirty="0">
                <a:latin typeface="Calibri"/>
                <a:ea typeface="Calibri"/>
                <a:cs typeface="Calibri"/>
                <a:sym typeface="Calibri"/>
              </a:rPr>
              <a:t> </a:t>
            </a:r>
            <a:r>
              <a:rPr lang="en-US" sz="1800" dirty="0" err="1">
                <a:latin typeface="Calibri"/>
                <a:ea typeface="Calibri"/>
                <a:cs typeface="Calibri"/>
                <a:sym typeface="Calibri"/>
              </a:rPr>
              <a:t>gesundheitlichen</a:t>
            </a:r>
            <a:r>
              <a:rPr lang="en-US" sz="1800" dirty="0">
                <a:latin typeface="Calibri"/>
                <a:ea typeface="Calibri"/>
                <a:cs typeface="Calibri"/>
                <a:sym typeface="Calibri"/>
              </a:rPr>
              <a:t> </a:t>
            </a:r>
            <a:r>
              <a:rPr lang="en-US" sz="1800" dirty="0" err="1">
                <a:latin typeface="Calibri"/>
                <a:ea typeface="Calibri"/>
                <a:cs typeface="Calibri"/>
                <a:sym typeface="Calibri"/>
              </a:rPr>
              <a:t>Vorsorge</a:t>
            </a:r>
            <a:r>
              <a:rPr lang="en-US" sz="1800" dirty="0">
                <a:latin typeface="Calibri"/>
                <a:ea typeface="Calibri"/>
                <a:cs typeface="Calibri"/>
                <a:sym typeface="Calibri"/>
              </a:rPr>
              <a:t> </a:t>
            </a:r>
            <a:endParaRPr lang="en-US" sz="2400" dirty="0">
              <a:latin typeface="Calibri"/>
              <a:ea typeface="Calibri"/>
              <a:cs typeface="Calibri"/>
              <a:sym typeface="Calibri"/>
            </a:endParaRPr>
          </a:p>
        </p:txBody>
      </p:sp>
      <p:sp>
        <p:nvSpPr>
          <p:cNvPr id="7" name="TextBox 6">
            <a:extLst>
              <a:ext uri="{FF2B5EF4-FFF2-40B4-BE49-F238E27FC236}">
                <a16:creationId xmlns:a16="http://schemas.microsoft.com/office/drawing/2014/main" id="{D00BF227-FC3A-40AC-BDE1-04D4375D5BBC}"/>
              </a:ext>
            </a:extLst>
          </p:cNvPr>
          <p:cNvSpPr txBox="1"/>
          <p:nvPr/>
        </p:nvSpPr>
        <p:spPr>
          <a:xfrm>
            <a:off x="2112607" y="1987414"/>
            <a:ext cx="2324675" cy="307777"/>
          </a:xfrm>
          <a:prstGeom prst="rect">
            <a:avLst/>
          </a:prstGeom>
        </p:spPr>
        <p:txBody>
          <a:bodyPr wrap="none" rtlCol="0">
            <a:spAutoFit/>
          </a:bodyPr>
          <a:lstStyle/>
          <a:p>
            <a:r>
              <a:rPr lang="de-DE" i="1" dirty="0"/>
              <a:t>Ordnen Sie die Spalten zu!</a:t>
            </a:r>
            <a:endParaRPr lang="el-GR" sz="1400" i="1" dirty="0" err="1"/>
          </a:p>
        </p:txBody>
      </p:sp>
      <p:sp>
        <p:nvSpPr>
          <p:cNvPr id="8" name="Ορθογώνιο 7">
            <a:extLst>
              <a:ext uri="{FF2B5EF4-FFF2-40B4-BE49-F238E27FC236}">
                <a16:creationId xmlns:a16="http://schemas.microsoft.com/office/drawing/2014/main" id="{276C2C90-7C61-4DC5-BAF8-FF0E86A8BA4E}"/>
              </a:ext>
            </a:extLst>
          </p:cNvPr>
          <p:cNvSpPr/>
          <p:nvPr/>
        </p:nvSpPr>
        <p:spPr>
          <a:xfrm>
            <a:off x="2126791" y="4695243"/>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800" dirty="0" err="1">
                <a:latin typeface="Calibri"/>
                <a:ea typeface="Calibri"/>
                <a:cs typeface="Calibri"/>
                <a:sym typeface="Calibri"/>
              </a:rPr>
              <a:t>Impfungen</a:t>
            </a:r>
            <a:endParaRPr lang="en-US" sz="1800" dirty="0">
              <a:latin typeface="Calibri"/>
              <a:ea typeface="Calibri"/>
              <a:cs typeface="Calibri"/>
              <a:sym typeface="Calibri"/>
            </a:endParaRPr>
          </a:p>
        </p:txBody>
      </p:sp>
      <p:sp>
        <p:nvSpPr>
          <p:cNvPr id="14" name="Ορθογώνιο 13">
            <a:extLst>
              <a:ext uri="{FF2B5EF4-FFF2-40B4-BE49-F238E27FC236}">
                <a16:creationId xmlns:a16="http://schemas.microsoft.com/office/drawing/2014/main" id="{F2CF200D-C714-4BA9-AECB-681B7F038870}"/>
              </a:ext>
            </a:extLst>
          </p:cNvPr>
          <p:cNvSpPr/>
          <p:nvPr/>
        </p:nvSpPr>
        <p:spPr>
          <a:xfrm>
            <a:off x="6186967" y="2368729"/>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de-DE" sz="1800" dirty="0">
                <a:latin typeface="Calibri"/>
                <a:ea typeface="Calibri"/>
                <a:cs typeface="Calibri"/>
                <a:sym typeface="Calibri"/>
              </a:rPr>
              <a:t>verbessert das Gedächtnis und die Gehirnfunktion für alle Altersgruppen</a:t>
            </a:r>
            <a:endParaRPr lang="en-US" sz="2800" dirty="0">
              <a:latin typeface="Calibri"/>
              <a:ea typeface="Calibri"/>
              <a:cs typeface="Calibri"/>
              <a:sym typeface="Calibri"/>
            </a:endParaRPr>
          </a:p>
        </p:txBody>
      </p:sp>
    </p:spTree>
    <p:extLst>
      <p:ext uri="{BB962C8B-B14F-4D97-AF65-F5344CB8AC3E}">
        <p14:creationId xmlns:p14="http://schemas.microsoft.com/office/powerpoint/2010/main" val="2954655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00B0F0"/>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2F5496"/>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1"/>
                                        </p:tgtEl>
                                        <p:attrNameLst>
                                          <p:attrName>fillcolor</p:attrName>
                                        </p:attrNameLst>
                                      </p:cBhvr>
                                      <p:to>
                                        <a:srgbClr val="FFC000"/>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2"/>
                                        </p:tgtEl>
                                        <p:attrNameLst>
                                          <p:attrName>fillcolor</p:attrName>
                                        </p:attrNameLst>
                                      </p:cBhvr>
                                      <p:to>
                                        <a:srgbClr val="00B0F0"/>
                                      </p:to>
                                    </p:animClr>
                                    <p:set>
                                      <p:cBhvr>
                                        <p:cTn id="28" dur="2000" fill="hold"/>
                                        <p:tgtEl>
                                          <p:spTgt spid="12"/>
                                        </p:tgtEl>
                                        <p:attrNameLst>
                                          <p:attrName>fill.type</p:attrName>
                                        </p:attrNameLst>
                                      </p:cBhvr>
                                      <p:to>
                                        <p:strVal val="solid"/>
                                      </p:to>
                                    </p:set>
                                    <p:set>
                                      <p:cBhvr>
                                        <p:cTn id="29"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8"/>
                                        </p:tgtEl>
                                        <p:attrNameLst>
                                          <p:attrName>fillcolor</p:attrName>
                                        </p:attrNameLst>
                                      </p:cBhvr>
                                      <p:to>
                                        <a:srgbClr val="2F5496"/>
                                      </p:to>
                                    </p:animClr>
                                    <p:set>
                                      <p:cBhvr>
                                        <p:cTn id="35" dur="2000" fill="hold"/>
                                        <p:tgtEl>
                                          <p:spTgt spid="8"/>
                                        </p:tgtEl>
                                        <p:attrNameLst>
                                          <p:attrName>fill.type</p:attrName>
                                        </p:attrNameLst>
                                      </p:cBhvr>
                                      <p:to>
                                        <p:strVal val="solid"/>
                                      </p:to>
                                    </p:set>
                                    <p:set>
                                      <p:cBhvr>
                                        <p:cTn id="36"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14"/>
                                        </p:tgtEl>
                                        <p:attrNameLst>
                                          <p:attrName>fillcolor</p:attrName>
                                        </p:attrNameLst>
                                      </p:cBhvr>
                                      <p:to>
                                        <a:srgbClr val="FFC000"/>
                                      </p:to>
                                    </p:animClr>
                                    <p:set>
                                      <p:cBhvr>
                                        <p:cTn id="42" dur="2000" fill="hold"/>
                                        <p:tgtEl>
                                          <p:spTgt spid="14"/>
                                        </p:tgtEl>
                                        <p:attrNameLst>
                                          <p:attrName>fill.type</p:attrName>
                                        </p:attrNameLst>
                                      </p:cBhvr>
                                      <p:to>
                                        <p:strVal val="solid"/>
                                      </p:to>
                                    </p:set>
                                    <p:set>
                                      <p:cBhvr>
                                        <p:cTn id="4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lvl="0" algn="ctr">
              <a:buSzPts val="2000"/>
            </a:pPr>
            <a:r>
              <a:rPr lang="de-DE" sz="2000" b="1" dirty="0">
                <a:solidFill>
                  <a:srgbClr val="203864"/>
                </a:solidFill>
                <a:latin typeface="Calibri"/>
                <a:ea typeface="Calibri"/>
                <a:cs typeface="Calibri"/>
                <a:sym typeface="Calibri"/>
              </a:rPr>
              <a:t>Was sind die Anzeichen für </a:t>
            </a:r>
            <a:r>
              <a:rPr lang="de-DE" sz="2000" b="1" dirty="0">
                <a:solidFill>
                  <a:srgbClr val="C00000"/>
                </a:solidFill>
                <a:latin typeface="Calibri"/>
                <a:ea typeface="Calibri"/>
                <a:cs typeface="Calibri"/>
                <a:sym typeface="Calibri"/>
              </a:rPr>
              <a:t>Über</a:t>
            </a:r>
            <a:r>
              <a:rPr lang="de-DE" sz="2000" b="1" dirty="0">
                <a:solidFill>
                  <a:srgbClr val="203864"/>
                </a:solidFill>
                <a:latin typeface="Calibri"/>
                <a:ea typeface="Calibri"/>
                <a:cs typeface="Calibri"/>
                <a:sym typeface="Calibri"/>
              </a:rPr>
              <a:t>ernährung?</a:t>
            </a:r>
            <a:endParaRPr lang="en-US" sz="2000" b="1" i="0" u="none" strike="noStrike" cap="none" dirty="0">
              <a:solidFill>
                <a:srgbClr val="203864"/>
              </a:solidFill>
              <a:latin typeface="Calibri"/>
              <a:ea typeface="Calibri"/>
              <a:cs typeface="Calibri"/>
              <a:sym typeface="Calibri"/>
            </a:endParaRPr>
          </a:p>
        </p:txBody>
      </p:sp>
      <p:sp>
        <p:nvSpPr>
          <p:cNvPr id="5" name="Ορθογώνιο 4">
            <a:extLst>
              <a:ext uri="{FF2B5EF4-FFF2-40B4-BE49-F238E27FC236}">
                <a16:creationId xmlns:a16="http://schemas.microsoft.com/office/drawing/2014/main" id="{88178301-C8A7-4724-8CF8-344EAE75664C}"/>
              </a:ext>
            </a:extLst>
          </p:cNvPr>
          <p:cNvSpPr/>
          <p:nvPr/>
        </p:nvSpPr>
        <p:spPr>
          <a:xfrm>
            <a:off x="2105025" y="247967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ea typeface="Calibri"/>
                <a:cs typeface="Calibri" panose="020F0502020204030204" pitchFamily="34" charset="0"/>
                <a:sym typeface="Calibri"/>
              </a:rPr>
              <a:t>A. </a:t>
            </a:r>
            <a:r>
              <a:rPr lang="en-US" sz="1800" dirty="0" err="1">
                <a:latin typeface="Calibri" panose="020F0502020204030204" pitchFamily="34" charset="0"/>
                <a:ea typeface="Calibri"/>
                <a:cs typeface="Calibri" panose="020F0502020204030204" pitchFamily="34" charset="0"/>
                <a:sym typeface="Calibri"/>
              </a:rPr>
              <a:t>Gewichtszunahme</a:t>
            </a:r>
            <a:endParaRPr lang="en-US" sz="1800" dirty="0">
              <a:latin typeface="Calibri" panose="020F0502020204030204" pitchFamily="34" charset="0"/>
              <a:ea typeface="Calibri"/>
              <a:cs typeface="Calibri" panose="020F0502020204030204" pitchFamily="34" charset="0"/>
              <a:sym typeface="Calibri"/>
            </a:endParaRPr>
          </a:p>
        </p:txBody>
      </p:sp>
      <p:sp>
        <p:nvSpPr>
          <p:cNvPr id="10" name="Ορθογώνιο 9">
            <a:extLst>
              <a:ext uri="{FF2B5EF4-FFF2-40B4-BE49-F238E27FC236}">
                <a16:creationId xmlns:a16="http://schemas.microsoft.com/office/drawing/2014/main" id="{E448F981-31BC-4A5C-A52A-2CB296CA1B95}"/>
              </a:ext>
            </a:extLst>
          </p:cNvPr>
          <p:cNvSpPr/>
          <p:nvPr/>
        </p:nvSpPr>
        <p:spPr>
          <a:xfrm>
            <a:off x="6134100" y="2479674"/>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cs typeface="Calibri" panose="020F0502020204030204" pitchFamily="34" charset="0"/>
              </a:rPr>
              <a:t>B.</a:t>
            </a:r>
            <a:r>
              <a:rPr lang="en-US" sz="1800" dirty="0">
                <a:latin typeface="Calibri" panose="020F0502020204030204" pitchFamily="34" charset="0"/>
                <a:ea typeface="Calibri"/>
                <a:cs typeface="Calibri" panose="020F0502020204030204" pitchFamily="34" charset="0"/>
                <a:sym typeface="Calibri"/>
              </a:rPr>
              <a:t> </a:t>
            </a:r>
            <a:r>
              <a:rPr lang="en-US" sz="1800" dirty="0" err="1">
                <a:latin typeface="Calibri" panose="020F0502020204030204" pitchFamily="34" charset="0"/>
                <a:ea typeface="Calibri"/>
                <a:cs typeface="Calibri" panose="020F0502020204030204" pitchFamily="34" charset="0"/>
                <a:sym typeface="Calibri"/>
              </a:rPr>
              <a:t>Dünnes</a:t>
            </a:r>
            <a:r>
              <a:rPr lang="en-US" sz="1800" dirty="0">
                <a:latin typeface="Calibri" panose="020F0502020204030204" pitchFamily="34" charset="0"/>
                <a:ea typeface="Calibri"/>
                <a:cs typeface="Calibri" panose="020F0502020204030204" pitchFamily="34" charset="0"/>
                <a:sym typeface="Calibri"/>
              </a:rPr>
              <a:t> </a:t>
            </a:r>
            <a:r>
              <a:rPr lang="en-US" sz="1800" dirty="0" err="1">
                <a:latin typeface="Calibri" panose="020F0502020204030204" pitchFamily="34" charset="0"/>
                <a:ea typeface="Calibri"/>
                <a:cs typeface="Calibri" panose="020F0502020204030204" pitchFamily="34" charset="0"/>
                <a:sym typeface="Calibri"/>
              </a:rPr>
              <a:t>Haar</a:t>
            </a:r>
            <a:endParaRPr lang="el-GR" sz="1800" dirty="0">
              <a:latin typeface="Calibri" panose="020F0502020204030204" pitchFamily="34" charset="0"/>
              <a:cs typeface="Calibri" panose="020F0502020204030204" pitchFamily="34" charset="0"/>
            </a:endParaRPr>
          </a:p>
        </p:txBody>
      </p:sp>
      <p:sp>
        <p:nvSpPr>
          <p:cNvPr id="11" name="Ορθογώνιο 10">
            <a:extLst>
              <a:ext uri="{FF2B5EF4-FFF2-40B4-BE49-F238E27FC236}">
                <a16:creationId xmlns:a16="http://schemas.microsoft.com/office/drawing/2014/main" id="{B08E9EB4-6838-4FCD-B853-E6E51FCAD438}"/>
              </a:ext>
            </a:extLst>
          </p:cNvPr>
          <p:cNvSpPr/>
          <p:nvPr/>
        </p:nvSpPr>
        <p:spPr>
          <a:xfrm>
            <a:off x="6134100" y="3877209"/>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cs typeface="Calibri" panose="020F0502020204030204" pitchFamily="34" charset="0"/>
              </a:rPr>
              <a:t>D. </a:t>
            </a:r>
            <a:r>
              <a:rPr lang="en-US" sz="1800" dirty="0" err="1">
                <a:solidFill>
                  <a:srgbClr val="4A4A4A"/>
                </a:solidFill>
                <a:latin typeface="Calibri" panose="020F0502020204030204" pitchFamily="34" charset="0"/>
                <a:ea typeface="Calibri"/>
                <a:cs typeface="Calibri" panose="020F0502020204030204" pitchFamily="34" charset="0"/>
                <a:sym typeface="Calibri"/>
              </a:rPr>
              <a:t>Gewichtsverlust</a:t>
            </a:r>
            <a:endParaRPr lang="el-GR" sz="1800" dirty="0">
              <a:latin typeface="Calibri" panose="020F0502020204030204" pitchFamily="34" charset="0"/>
              <a:cs typeface="Calibri" panose="020F0502020204030204" pitchFamily="34" charset="0"/>
            </a:endParaRPr>
          </a:p>
        </p:txBody>
      </p:sp>
      <p:sp>
        <p:nvSpPr>
          <p:cNvPr id="12" name="Ορθογώνιο 11">
            <a:extLst>
              <a:ext uri="{FF2B5EF4-FFF2-40B4-BE49-F238E27FC236}">
                <a16:creationId xmlns:a16="http://schemas.microsoft.com/office/drawing/2014/main" id="{330EFFD1-979D-4EE1-BDD9-918267F048CC}"/>
              </a:ext>
            </a:extLst>
          </p:cNvPr>
          <p:cNvSpPr/>
          <p:nvPr/>
        </p:nvSpPr>
        <p:spPr>
          <a:xfrm>
            <a:off x="2112607" y="3877209"/>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ea typeface="Calibri"/>
                <a:cs typeface="Calibri" panose="020F0502020204030204" pitchFamily="34" charset="0"/>
                <a:sym typeface="Calibri"/>
              </a:rPr>
              <a:t>C. </a:t>
            </a:r>
            <a:r>
              <a:rPr lang="en-US" sz="1800" dirty="0" err="1">
                <a:latin typeface="Calibri" panose="020F0502020204030204" pitchFamily="34" charset="0"/>
                <a:ea typeface="Calibri"/>
                <a:cs typeface="Calibri" panose="020F0502020204030204" pitchFamily="34" charset="0"/>
                <a:sym typeface="Calibri"/>
              </a:rPr>
              <a:t>Hoher</a:t>
            </a:r>
            <a:r>
              <a:rPr lang="en-US" sz="1800" dirty="0">
                <a:latin typeface="Calibri" panose="020F0502020204030204" pitchFamily="34" charset="0"/>
                <a:ea typeface="Calibri"/>
                <a:cs typeface="Calibri" panose="020F0502020204030204" pitchFamily="34" charset="0"/>
                <a:sym typeface="Calibri"/>
              </a:rPr>
              <a:t> </a:t>
            </a:r>
            <a:r>
              <a:rPr lang="en-US" sz="1800" dirty="0" err="1">
                <a:latin typeface="Calibri" panose="020F0502020204030204" pitchFamily="34" charset="0"/>
                <a:ea typeface="Calibri"/>
                <a:cs typeface="Calibri" panose="020F0502020204030204" pitchFamily="34" charset="0"/>
                <a:sym typeface="Calibri"/>
              </a:rPr>
              <a:t>Blutdruck</a:t>
            </a:r>
            <a:endParaRPr lang="en-US" sz="1800" dirty="0">
              <a:latin typeface="Calibri" panose="020F0502020204030204" pitchFamily="34" charset="0"/>
              <a:ea typeface="Calibri"/>
              <a:cs typeface="Calibri" panose="020F0502020204030204" pitchFamily="34" charset="0"/>
              <a:sym typeface="Calibri"/>
            </a:endParaRPr>
          </a:p>
        </p:txBody>
      </p:sp>
      <p:sp>
        <p:nvSpPr>
          <p:cNvPr id="7" name="TextBox 6">
            <a:extLst>
              <a:ext uri="{FF2B5EF4-FFF2-40B4-BE49-F238E27FC236}">
                <a16:creationId xmlns:a16="http://schemas.microsoft.com/office/drawing/2014/main" id="{D00BF227-FC3A-40AC-BDE1-04D4375D5BBC}"/>
              </a:ext>
            </a:extLst>
          </p:cNvPr>
          <p:cNvSpPr txBox="1"/>
          <p:nvPr/>
        </p:nvSpPr>
        <p:spPr>
          <a:xfrm>
            <a:off x="2112607" y="1987414"/>
            <a:ext cx="2424062" cy="307777"/>
          </a:xfrm>
          <a:prstGeom prst="rect">
            <a:avLst/>
          </a:prstGeom>
        </p:spPr>
        <p:txBody>
          <a:bodyPr wrap="none" rtlCol="0">
            <a:spAutoFit/>
          </a:bodyPr>
          <a:lstStyle/>
          <a:p>
            <a:pPr algn="l"/>
            <a:r>
              <a:rPr lang="en-US" sz="1400" i="1" dirty="0" err="1"/>
              <a:t>Zwei</a:t>
            </a:r>
            <a:r>
              <a:rPr lang="en-US" sz="1400" i="1" dirty="0"/>
              <a:t> </a:t>
            </a:r>
            <a:r>
              <a:rPr lang="en-US" sz="1400" i="1" dirty="0" err="1"/>
              <a:t>Antworten</a:t>
            </a:r>
            <a:r>
              <a:rPr lang="en-US" sz="1400" i="1" dirty="0"/>
              <a:t> </a:t>
            </a:r>
            <a:r>
              <a:rPr lang="en-US" sz="1400" i="1" dirty="0" err="1"/>
              <a:t>sind</a:t>
            </a:r>
            <a:r>
              <a:rPr lang="en-US" sz="1400" i="1" dirty="0"/>
              <a:t> </a:t>
            </a:r>
            <a:r>
              <a:rPr lang="en-US" sz="1400" i="1" dirty="0" err="1"/>
              <a:t>richtig</a:t>
            </a:r>
            <a:r>
              <a:rPr lang="en-US" sz="1400" i="1" dirty="0"/>
              <a:t>!</a:t>
            </a:r>
            <a:endParaRPr lang="el-GR" sz="1400" i="1" dirty="0" err="1"/>
          </a:p>
        </p:txBody>
      </p:sp>
    </p:spTree>
    <p:extLst>
      <p:ext uri="{BB962C8B-B14F-4D97-AF65-F5344CB8AC3E}">
        <p14:creationId xmlns:p14="http://schemas.microsoft.com/office/powerpoint/2010/main" val="30262150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538135"/>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C00000"/>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1"/>
                                        </p:tgtEl>
                                        <p:attrNameLst>
                                          <p:attrName>fillcolor</p:attrName>
                                        </p:attrNameLst>
                                      </p:cBhvr>
                                      <p:to>
                                        <a:srgbClr val="C00000"/>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2"/>
                                        </p:tgtEl>
                                        <p:attrNameLst>
                                          <p:attrName>fillcolor</p:attrName>
                                        </p:attrNameLst>
                                      </p:cBhvr>
                                      <p:to>
                                        <a:srgbClr val="538135"/>
                                      </p:to>
                                    </p:animClr>
                                    <p:set>
                                      <p:cBhvr>
                                        <p:cTn id="28" dur="2000" fill="hold"/>
                                        <p:tgtEl>
                                          <p:spTgt spid="12"/>
                                        </p:tgtEl>
                                        <p:attrNameLst>
                                          <p:attrName>fill.type</p:attrName>
                                        </p:attrNameLst>
                                      </p:cBhvr>
                                      <p:to>
                                        <p:strVal val="solid"/>
                                      </p:to>
                                    </p:set>
                                    <p:set>
                                      <p:cBhvr>
                                        <p:cTn id="29"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88"/>
          <p:cNvSpPr/>
          <p:nvPr/>
        </p:nvSpPr>
        <p:spPr>
          <a:xfrm>
            <a:off x="-1" y="1741570"/>
            <a:ext cx="6855833" cy="5116428"/>
          </a:xfrm>
          <a:custGeom>
            <a:avLst/>
            <a:gdLst/>
            <a:ahLst/>
            <a:cxnLst/>
            <a:rect l="l" t="t" r="r" b="b"/>
            <a:pathLst>
              <a:path w="6855833" h="5116428" extrusionOk="0">
                <a:moveTo>
                  <a:pt x="2562355" y="0"/>
                </a:moveTo>
                <a:cubicBezTo>
                  <a:pt x="4933578" y="0"/>
                  <a:pt x="6855833" y="1922255"/>
                  <a:pt x="6855833" y="4293479"/>
                </a:cubicBezTo>
                <a:cubicBezTo>
                  <a:pt x="6855833" y="4441680"/>
                  <a:pt x="6848324" y="4588128"/>
                  <a:pt x="6833667" y="4732462"/>
                </a:cubicBezTo>
                <a:lnTo>
                  <a:pt x="6775067" y="5116428"/>
                </a:lnTo>
                <a:lnTo>
                  <a:pt x="0" y="5116428"/>
                </a:lnTo>
                <a:lnTo>
                  <a:pt x="0" y="854273"/>
                </a:lnTo>
                <a:lnTo>
                  <a:pt x="161831" y="733259"/>
                </a:lnTo>
                <a:cubicBezTo>
                  <a:pt x="847074" y="270317"/>
                  <a:pt x="1673147" y="0"/>
                  <a:pt x="2562355" y="0"/>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62" name="Google Shape;562;p88"/>
          <p:cNvSpPr/>
          <p:nvPr/>
        </p:nvSpPr>
        <p:spPr>
          <a:xfrm>
            <a:off x="-1" y="2037048"/>
            <a:ext cx="6596536" cy="4820950"/>
          </a:xfrm>
          <a:custGeom>
            <a:avLst/>
            <a:gdLst/>
            <a:ahLst/>
            <a:cxnLst/>
            <a:rect l="l" t="t" r="r" b="b"/>
            <a:pathLst>
              <a:path w="6596536" h="4820950" extrusionOk="0">
                <a:moveTo>
                  <a:pt x="2580446" y="0"/>
                </a:moveTo>
                <a:cubicBezTo>
                  <a:pt x="4798472" y="0"/>
                  <a:pt x="6596536" y="1798065"/>
                  <a:pt x="6596536" y="4016091"/>
                </a:cubicBezTo>
                <a:cubicBezTo>
                  <a:pt x="6596536" y="4154718"/>
                  <a:pt x="6589513" y="4291704"/>
                  <a:pt x="6575802" y="4426713"/>
                </a:cubicBezTo>
                <a:lnTo>
                  <a:pt x="6515635" y="4820950"/>
                </a:lnTo>
                <a:lnTo>
                  <a:pt x="0" y="4820950"/>
                </a:lnTo>
                <a:lnTo>
                  <a:pt x="0" y="940564"/>
                </a:lnTo>
                <a:lnTo>
                  <a:pt x="25839" y="917080"/>
                </a:lnTo>
                <a:cubicBezTo>
                  <a:pt x="720056" y="344161"/>
                  <a:pt x="1610060" y="0"/>
                  <a:pt x="2580446"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63" name="Google Shape;563;p88"/>
          <p:cNvSpPr txBox="1">
            <a:spLocks noGrp="1"/>
          </p:cNvSpPr>
          <p:nvPr>
            <p:ph type="title"/>
          </p:nvPr>
        </p:nvSpPr>
        <p:spPr>
          <a:xfrm>
            <a:off x="804672" y="2964257"/>
            <a:ext cx="5371045" cy="2552520"/>
          </a:xfrm>
          <a:prstGeom prst="rect">
            <a:avLst/>
          </a:prstGeom>
          <a:noFill/>
          <a:ln>
            <a:noFill/>
          </a:ln>
        </p:spPr>
        <p:txBody>
          <a:bodyPr spcFirstLastPara="1" wrap="square" lIns="91425" tIns="45700" rIns="91425" bIns="45700" anchor="b" anchorCtr="0">
            <a:normAutofit fontScale="90000"/>
          </a:bodyPr>
          <a:lstStyle/>
          <a:p>
            <a:pPr lvl="0">
              <a:buClr>
                <a:srgbClr val="FFFFFF"/>
              </a:buClr>
              <a:buSzPts val="4200"/>
            </a:pPr>
            <a:r>
              <a:rPr lang="en-US" sz="4200" dirty="0">
                <a:solidFill>
                  <a:srgbClr val="FFFFFF"/>
                </a:solidFill>
                <a:latin typeface="Calibri"/>
                <a:ea typeface="Calibri"/>
                <a:cs typeface="Calibri"/>
                <a:sym typeface="Calibri"/>
              </a:rPr>
              <a:t>ANNEX I: </a:t>
            </a:r>
            <a:br>
              <a:rPr lang="en-US" sz="4200" dirty="0">
                <a:solidFill>
                  <a:srgbClr val="FFFFFF"/>
                </a:solidFill>
                <a:latin typeface="Calibri"/>
                <a:ea typeface="Calibri"/>
                <a:cs typeface="Calibri"/>
                <a:sym typeface="Calibri"/>
              </a:rPr>
            </a:br>
            <a:r>
              <a:rPr lang="de-DE" sz="4200" dirty="0">
                <a:solidFill>
                  <a:srgbClr val="FFFFFF"/>
                </a:solidFill>
              </a:rPr>
              <a:t>ZUSÄTZLICHE INFORMATIONEN ZUR GESUNDHEIT VON FRAUEN</a:t>
            </a:r>
            <a:endParaRPr dirty="0"/>
          </a:p>
        </p:txBody>
      </p:sp>
      <p:sp>
        <p:nvSpPr>
          <p:cNvPr id="564" name="Google Shape;564;p88"/>
          <p:cNvSpPr/>
          <p:nvPr/>
        </p:nvSpPr>
        <p:spPr>
          <a:xfrm>
            <a:off x="5794107" y="1"/>
            <a:ext cx="5614485" cy="2627677"/>
          </a:xfrm>
          <a:custGeom>
            <a:avLst/>
            <a:gdLst/>
            <a:ahLst/>
            <a:cxnLst/>
            <a:rect l="l" t="t" r="r" b="b"/>
            <a:pathLst>
              <a:path w="6488456" h="3036711" extrusionOk="0">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65" name="Google Shape;565;p88"/>
          <p:cNvSpPr/>
          <p:nvPr/>
        </p:nvSpPr>
        <p:spPr>
          <a:xfrm>
            <a:off x="6019835" y="1"/>
            <a:ext cx="5152928" cy="2411065"/>
          </a:xfrm>
          <a:custGeom>
            <a:avLst/>
            <a:gdLst/>
            <a:ahLst/>
            <a:cxnLst/>
            <a:rect l="l" t="t" r="r" b="b"/>
            <a:pathLst>
              <a:path w="6069184" h="2839783" extrusionOk="0">
                <a:moveTo>
                  <a:pt x="0" y="0"/>
                </a:moveTo>
                <a:lnTo>
                  <a:pt x="6069184" y="0"/>
                </a:lnTo>
                <a:lnTo>
                  <a:pt x="6063824" y="106160"/>
                </a:lnTo>
                <a:cubicBezTo>
                  <a:pt x="5907892" y="1641596"/>
                  <a:pt x="4611168" y="2839783"/>
                  <a:pt x="3034592" y="2839783"/>
                </a:cubicBezTo>
                <a:cubicBezTo>
                  <a:pt x="1458016" y="2839783"/>
                  <a:pt x="161293" y="1641596"/>
                  <a:pt x="5361" y="10616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66" name="Google Shape;566;p88"/>
          <p:cNvSpPr/>
          <p:nvPr/>
        </p:nvSpPr>
        <p:spPr>
          <a:xfrm flipH="1">
            <a:off x="8466571" y="4021835"/>
            <a:ext cx="3725427" cy="2836165"/>
          </a:xfrm>
          <a:custGeom>
            <a:avLst/>
            <a:gdLst/>
            <a:ahLst/>
            <a:cxnLst/>
            <a:rect l="l" t="t" r="r" b="b"/>
            <a:pathLst>
              <a:path w="5198011" h="3957242" extrusionOk="0">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67" name="Google Shape;567;p88"/>
          <p:cNvSpPr/>
          <p:nvPr/>
        </p:nvSpPr>
        <p:spPr>
          <a:xfrm flipH="1">
            <a:off x="8688464" y="4242852"/>
            <a:ext cx="3503534" cy="2615148"/>
          </a:xfrm>
          <a:custGeom>
            <a:avLst/>
            <a:gdLst/>
            <a:ahLst/>
            <a:cxnLst/>
            <a:rect l="l" t="t" r="r" b="b"/>
            <a:pathLst>
              <a:path w="5001415" h="3733214" extrusionOk="0">
                <a:moveTo>
                  <a:pt x="1956463" y="0"/>
                </a:moveTo>
                <a:cubicBezTo>
                  <a:pt x="3638144" y="0"/>
                  <a:pt x="5001415" y="1363271"/>
                  <a:pt x="5001415" y="3044952"/>
                </a:cubicBezTo>
                <a:cubicBezTo>
                  <a:pt x="5001415" y="3255162"/>
                  <a:pt x="4980114" y="3460397"/>
                  <a:pt x="4939553" y="3658617"/>
                </a:cubicBezTo>
                <a:lnTo>
                  <a:pt x="4920372" y="3733214"/>
                </a:lnTo>
                <a:lnTo>
                  <a:pt x="0" y="3733214"/>
                </a:lnTo>
                <a:lnTo>
                  <a:pt x="0" y="713124"/>
                </a:lnTo>
                <a:lnTo>
                  <a:pt x="19591" y="695319"/>
                </a:lnTo>
                <a:cubicBezTo>
                  <a:pt x="545938" y="260939"/>
                  <a:pt x="1220728" y="0"/>
                  <a:pt x="1956463" y="0"/>
                </a:cubicBez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31582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7"/>
          <p:cNvSpPr txBox="1">
            <a:spLocks noGrp="1"/>
          </p:cNvSpPr>
          <p:nvPr>
            <p:ph type="title"/>
          </p:nvPr>
        </p:nvSpPr>
        <p:spPr>
          <a:xfrm>
            <a:off x="558000" y="1079999"/>
            <a:ext cx="10515600" cy="893179"/>
          </a:xfrm>
          <a:prstGeom prst="rect">
            <a:avLst/>
          </a:prstGeom>
          <a:noFill/>
          <a:ln>
            <a:noFill/>
          </a:ln>
        </p:spPr>
        <p:txBody>
          <a:bodyPr spcFirstLastPara="1" wrap="square" lIns="91425" tIns="45700" rIns="91425" bIns="45700" anchor="ctr" anchorCtr="0">
            <a:normAutofit/>
          </a:bodyPr>
          <a:lstStyle/>
          <a:p>
            <a:pPr lvl="0">
              <a:buClr>
                <a:srgbClr val="C01E24"/>
              </a:buClr>
              <a:buSzPts val="2000"/>
            </a:pPr>
            <a:r>
              <a:rPr lang="de-DE" sz="2000" dirty="0">
                <a:solidFill>
                  <a:srgbClr val="C01E24"/>
                </a:solidFill>
              </a:rPr>
              <a:t>2.1</a:t>
            </a:r>
            <a:br>
              <a:rPr lang="de-DE" dirty="0"/>
            </a:br>
            <a:r>
              <a:rPr lang="en-US" dirty="0" err="1">
                <a:solidFill>
                  <a:srgbClr val="C01E24"/>
                </a:solidFill>
              </a:rPr>
              <a:t>Einführung</a:t>
            </a:r>
            <a:r>
              <a:rPr lang="en-US" dirty="0">
                <a:solidFill>
                  <a:srgbClr val="C01E24"/>
                </a:solidFill>
              </a:rPr>
              <a:t> in dieses </a:t>
            </a:r>
            <a:r>
              <a:rPr lang="en-US" dirty="0" err="1">
                <a:solidFill>
                  <a:srgbClr val="C01E24"/>
                </a:solidFill>
              </a:rPr>
              <a:t>Modul</a:t>
            </a:r>
            <a:endParaRPr dirty="0">
              <a:solidFill>
                <a:srgbClr val="C01E24"/>
              </a:solidFill>
            </a:endParaRPr>
          </a:p>
        </p:txBody>
      </p:sp>
      <p:sp>
        <p:nvSpPr>
          <p:cNvPr id="263" name="Google Shape;263;p17"/>
          <p:cNvSpPr txBox="1">
            <a:spLocks noGrp="1"/>
          </p:cNvSpPr>
          <p:nvPr>
            <p:ph type="body" idx="1"/>
          </p:nvPr>
        </p:nvSpPr>
        <p:spPr>
          <a:xfrm>
            <a:off x="558000" y="2160000"/>
            <a:ext cx="5157787" cy="50302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200"/>
              <a:buNone/>
            </a:pPr>
            <a:r>
              <a:rPr lang="de-DE" sz="2200" dirty="0"/>
              <a:t>Ziele</a:t>
            </a:r>
            <a:endParaRPr dirty="0"/>
          </a:p>
        </p:txBody>
      </p:sp>
      <p:sp>
        <p:nvSpPr>
          <p:cNvPr id="264" name="Google Shape;264;p17"/>
          <p:cNvSpPr txBox="1">
            <a:spLocks noGrp="1"/>
          </p:cNvSpPr>
          <p:nvPr>
            <p:ph type="body" idx="2"/>
          </p:nvPr>
        </p:nvSpPr>
        <p:spPr>
          <a:xfrm>
            <a:off x="617621" y="2849843"/>
            <a:ext cx="5937120" cy="4008158"/>
          </a:xfrm>
          <a:prstGeom prst="rect">
            <a:avLst/>
          </a:prstGeom>
          <a:noFill/>
          <a:ln>
            <a:noFill/>
          </a:ln>
        </p:spPr>
        <p:txBody>
          <a:bodyPr spcFirstLastPara="1" wrap="square" lIns="91425" tIns="45700" rIns="91425" bIns="45700" anchor="t" anchorCtr="0">
            <a:normAutofit/>
          </a:bodyPr>
          <a:lstStyle/>
          <a:p>
            <a:pPr marL="342900" lvl="0" indent="-342900">
              <a:lnSpc>
                <a:spcPct val="120000"/>
              </a:lnSpc>
              <a:spcBef>
                <a:spcPts val="1200"/>
              </a:spcBef>
              <a:buSzPts val="2000"/>
            </a:pPr>
            <a:r>
              <a:rPr lang="de-DE" sz="2000" dirty="0"/>
              <a:t>Erkennen der gesundheitlichen Risiken vor, während und nach der Reise ins Gastland,</a:t>
            </a:r>
          </a:p>
          <a:p>
            <a:pPr marL="342900" lvl="0" indent="-342900">
              <a:lnSpc>
                <a:spcPct val="120000"/>
              </a:lnSpc>
              <a:spcBef>
                <a:spcPts val="1200"/>
              </a:spcBef>
              <a:buSzPts val="2000"/>
            </a:pPr>
            <a:r>
              <a:rPr lang="de-DE" sz="2000" dirty="0"/>
              <a:t>Erkundung Ihrer körperlichen und geistigen Gesundheit,</a:t>
            </a:r>
          </a:p>
          <a:p>
            <a:pPr marL="342900" lvl="0" indent="-342900">
              <a:lnSpc>
                <a:spcPct val="120000"/>
              </a:lnSpc>
              <a:spcBef>
                <a:spcPts val="1200"/>
              </a:spcBef>
              <a:buSzPts val="2000"/>
            </a:pPr>
            <a:r>
              <a:rPr lang="de-DE" sz="2000" dirty="0"/>
              <a:t>Kennenlernen von Präventionsstrategien und wie Sie diese zur Verbesserung Ihrer Gesundheit einsetzen können.</a:t>
            </a:r>
            <a:endParaRPr sz="2000" dirty="0">
              <a:highlight>
                <a:srgbClr val="FFFF00"/>
              </a:highlight>
            </a:endParaRPr>
          </a:p>
        </p:txBody>
      </p:sp>
      <p:sp>
        <p:nvSpPr>
          <p:cNvPr id="267" name="Google Shape;267;p17"/>
          <p:cNvSpPr/>
          <p:nvPr/>
        </p:nvSpPr>
        <p:spPr>
          <a:xfrm>
            <a:off x="11469624" y="1000854"/>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Calibri"/>
              <a:buNone/>
            </a:pPr>
            <a:r>
              <a:rPr lang="de-DE" sz="2800" b="0" i="0" u="none" strike="noStrike" cap="none" dirty="0">
                <a:solidFill>
                  <a:srgbClr val="C00000"/>
                </a:solidFill>
                <a:latin typeface="Calibri"/>
                <a:ea typeface="Calibri"/>
                <a:cs typeface="Calibri"/>
                <a:sym typeface="Calibri"/>
              </a:rPr>
              <a:t>2.1</a:t>
            </a:r>
            <a:endParaRPr sz="2800" b="0" i="0" u="none" strike="noStrike" cap="none" dirty="0">
              <a:solidFill>
                <a:srgbClr val="C00000"/>
              </a:solidFill>
              <a:latin typeface="Calibri"/>
              <a:ea typeface="Calibri"/>
              <a:cs typeface="Calibri"/>
              <a:sym typeface="Calibri"/>
            </a:endParaRPr>
          </a:p>
        </p:txBody>
      </p:sp>
      <p:sp>
        <p:nvSpPr>
          <p:cNvPr id="268" name="Google Shape;268;p17"/>
          <p:cNvSpPr/>
          <p:nvPr/>
        </p:nvSpPr>
        <p:spPr>
          <a:xfrm>
            <a:off x="11472235" y="1836675"/>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Calibri"/>
              <a:buNone/>
            </a:pPr>
            <a:r>
              <a:rPr lang="de-DE" sz="2400" b="0" i="0" u="none" strike="noStrike" cap="none" dirty="0">
                <a:solidFill>
                  <a:schemeClr val="lt1"/>
                </a:solidFill>
                <a:latin typeface="Calibri"/>
                <a:ea typeface="Calibri"/>
                <a:cs typeface="Calibri"/>
                <a:sym typeface="Calibri"/>
              </a:rPr>
              <a:t>2.2</a:t>
            </a:r>
            <a:endParaRPr sz="2400" b="0" i="0" u="none" strike="noStrike" cap="none" dirty="0">
              <a:solidFill>
                <a:schemeClr val="lt1"/>
              </a:solidFill>
              <a:latin typeface="Calibri"/>
              <a:ea typeface="Calibri"/>
              <a:cs typeface="Calibri"/>
              <a:sym typeface="Calibri"/>
            </a:endParaRPr>
          </a:p>
        </p:txBody>
      </p:sp>
      <p:sp>
        <p:nvSpPr>
          <p:cNvPr id="269" name="Google Shape;269;p17"/>
          <p:cNvSpPr/>
          <p:nvPr/>
        </p:nvSpPr>
        <p:spPr>
          <a:xfrm>
            <a:off x="11469570" y="2631442"/>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Calibri"/>
              <a:buNone/>
            </a:pPr>
            <a:r>
              <a:rPr lang="de-DE" sz="2400" dirty="0">
                <a:solidFill>
                  <a:schemeClr val="bg1"/>
                </a:solidFill>
                <a:latin typeface="Calibri"/>
                <a:ea typeface="Calibri"/>
                <a:cs typeface="Calibri"/>
                <a:sym typeface="Calibri"/>
              </a:rPr>
              <a:t>2</a:t>
            </a:r>
            <a:r>
              <a:rPr lang="de-DE" sz="2400" b="0" i="0" u="none" strike="noStrike" cap="none" dirty="0">
                <a:solidFill>
                  <a:schemeClr val="bg1"/>
                </a:solidFill>
                <a:latin typeface="Calibri"/>
                <a:ea typeface="Calibri"/>
                <a:cs typeface="Calibri"/>
                <a:sym typeface="Calibri"/>
              </a:rPr>
              <a:t>.3</a:t>
            </a:r>
            <a:endParaRPr sz="2400" b="0" i="0" u="none" strike="noStrike" cap="none" dirty="0">
              <a:solidFill>
                <a:schemeClr val="bg1"/>
              </a:solidFill>
              <a:latin typeface="Calibri"/>
              <a:ea typeface="Calibri"/>
              <a:cs typeface="Calibri"/>
              <a:sym typeface="Calibri"/>
            </a:endParaRPr>
          </a:p>
        </p:txBody>
      </p:sp>
      <p:sp>
        <p:nvSpPr>
          <p:cNvPr id="270" name="Google Shape;270;p17"/>
          <p:cNvSpPr/>
          <p:nvPr/>
        </p:nvSpPr>
        <p:spPr>
          <a:xfrm>
            <a:off x="11469624" y="3499898"/>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Calibri"/>
              <a:buNone/>
            </a:pPr>
            <a:r>
              <a:rPr lang="de-DE" sz="2400" dirty="0">
                <a:solidFill>
                  <a:schemeClr val="lt1"/>
                </a:solidFill>
                <a:latin typeface="Calibri"/>
                <a:ea typeface="Calibri"/>
                <a:cs typeface="Calibri"/>
                <a:sym typeface="Calibri"/>
              </a:rPr>
              <a:t>2</a:t>
            </a:r>
            <a:r>
              <a:rPr lang="de-DE" sz="2400" b="0" i="0" u="none" strike="noStrike" cap="none" dirty="0">
                <a:solidFill>
                  <a:schemeClr val="lt1"/>
                </a:solidFill>
                <a:latin typeface="Calibri"/>
                <a:ea typeface="Calibri"/>
                <a:cs typeface="Calibri"/>
                <a:sym typeface="Calibri"/>
              </a:rPr>
              <a:t>.4</a:t>
            </a:r>
            <a:endParaRPr sz="2400" b="0" i="0" u="none" strike="noStrike" cap="none" dirty="0">
              <a:solidFill>
                <a:schemeClr val="lt1"/>
              </a:solidFill>
              <a:latin typeface="Calibri"/>
              <a:ea typeface="Calibri"/>
              <a:cs typeface="Calibri"/>
              <a:sym typeface="Calibri"/>
            </a:endParaRPr>
          </a:p>
        </p:txBody>
      </p:sp>
      <p:pic>
        <p:nvPicPr>
          <p:cNvPr id="15" name="Google Shape;163;p7" descr="Ομιλία περίγραμμα">
            <a:extLst>
              <a:ext uri="{FF2B5EF4-FFF2-40B4-BE49-F238E27FC236}">
                <a16:creationId xmlns:a16="http://schemas.microsoft.com/office/drawing/2014/main" id="{DFC54CD6-AA6C-47CC-84ED-33521228C077}"/>
              </a:ext>
            </a:extLst>
          </p:cNvPr>
          <p:cNvPicPr preferRelativeResize="0"/>
          <p:nvPr/>
        </p:nvPicPr>
        <p:blipFill rotWithShape="1">
          <a:blip r:embed="rId3">
            <a:alphaModFix/>
          </a:blip>
          <a:srcRect/>
          <a:stretch/>
        </p:blipFill>
        <p:spPr>
          <a:xfrm>
            <a:off x="6839789" y="1392675"/>
            <a:ext cx="3958468" cy="3958468"/>
          </a:xfrm>
          <a:prstGeom prst="rect">
            <a:avLst/>
          </a:prstGeom>
          <a:noFill/>
          <a:ln>
            <a:noFill/>
          </a:ln>
        </p:spPr>
      </p:pic>
      <p:sp>
        <p:nvSpPr>
          <p:cNvPr id="16" name="Google Shape;164;p7">
            <a:extLst>
              <a:ext uri="{FF2B5EF4-FFF2-40B4-BE49-F238E27FC236}">
                <a16:creationId xmlns:a16="http://schemas.microsoft.com/office/drawing/2014/main" id="{93D5E4D3-3BD9-4EB9-85BD-9EF073FC7969}"/>
              </a:ext>
            </a:extLst>
          </p:cNvPr>
          <p:cNvSpPr txBox="1"/>
          <p:nvPr/>
        </p:nvSpPr>
        <p:spPr>
          <a:xfrm>
            <a:off x="7802811" y="2844225"/>
            <a:ext cx="2419255"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Calibri"/>
              <a:buNone/>
            </a:pPr>
            <a:r>
              <a:rPr lang="de-DE" sz="3200" b="0" i="0" u="none" strike="noStrike" cap="none" dirty="0">
                <a:solidFill>
                  <a:srgbClr val="203864"/>
                </a:solidFill>
                <a:latin typeface="Calibri"/>
                <a:ea typeface="Calibri"/>
                <a:cs typeface="Calibri"/>
                <a:sym typeface="Calibri"/>
              </a:rPr>
              <a:t>Los geht‘s …</a:t>
            </a:r>
            <a:endParaRPr sz="3200" b="0" i="0" u="none" strike="noStrike" cap="none" dirty="0">
              <a:solidFill>
                <a:srgbClr val="203864"/>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61"/>
          <p:cNvSpPr txBox="1">
            <a:spLocks noGrp="1"/>
          </p:cNvSpPr>
          <p:nvPr>
            <p:ph type="title"/>
          </p:nvPr>
        </p:nvSpPr>
        <p:spPr>
          <a:xfrm>
            <a:off x="552760" y="727058"/>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dirty="0" err="1"/>
              <a:t>Frauengesundheit</a:t>
            </a:r>
            <a:endParaRPr sz="2800" dirty="0"/>
          </a:p>
        </p:txBody>
      </p:sp>
      <p:sp>
        <p:nvSpPr>
          <p:cNvPr id="387" name="Google Shape;387;p61"/>
          <p:cNvSpPr txBox="1">
            <a:spLocks noGrp="1"/>
          </p:cNvSpPr>
          <p:nvPr>
            <p:ph type="body" idx="1"/>
          </p:nvPr>
        </p:nvSpPr>
        <p:spPr>
          <a:xfrm>
            <a:off x="415600" y="2382660"/>
            <a:ext cx="11360800" cy="3822470"/>
          </a:xfrm>
          <a:prstGeom prst="rect">
            <a:avLst/>
          </a:prstGeom>
          <a:noFill/>
          <a:ln>
            <a:noFill/>
          </a:ln>
        </p:spPr>
        <p:txBody>
          <a:bodyPr spcFirstLastPara="1" wrap="square" lIns="91425" tIns="91425" rIns="91425" bIns="91425" anchor="t" anchorCtr="0">
            <a:noAutofit/>
          </a:bodyPr>
          <a:lstStyle/>
          <a:p>
            <a:pPr marL="608965" lvl="0" indent="-456565">
              <a:spcBef>
                <a:spcPts val="600"/>
              </a:spcBef>
              <a:spcAft>
                <a:spcPts val="600"/>
              </a:spcAft>
              <a:buFont typeface="Calibri"/>
              <a:buChar char="▪"/>
            </a:pPr>
            <a:r>
              <a:rPr lang="de-DE" sz="2000" dirty="0"/>
              <a:t>Einige Gesundheitsprobleme betreffen Frauen anders und häufiger als Männer</a:t>
            </a:r>
          </a:p>
          <a:p>
            <a:pPr marL="608965" lvl="0" indent="-456565">
              <a:spcBef>
                <a:spcPts val="600"/>
              </a:spcBef>
              <a:spcAft>
                <a:spcPts val="600"/>
              </a:spcAft>
              <a:buFont typeface="Calibri"/>
              <a:buChar char="▪"/>
            </a:pPr>
            <a:r>
              <a:rPr lang="de-DE" sz="2000" dirty="0"/>
              <a:t>Frauen sind die alleinigen Trägerinnen von Krankheiten wie Brustkrebs, Gebärmutterhalskrebs, von der Menopause und Schwangerschaftsproblemen.</a:t>
            </a:r>
          </a:p>
          <a:p>
            <a:pPr marL="608965" lvl="0" indent="-456565">
              <a:spcBef>
                <a:spcPts val="600"/>
              </a:spcBef>
              <a:spcAft>
                <a:spcPts val="600"/>
              </a:spcAft>
              <a:buFont typeface="Calibri"/>
              <a:buChar char="▪"/>
            </a:pPr>
            <a:r>
              <a:rPr lang="de-DE" sz="2000" dirty="0"/>
              <a:t>Außerdem </a:t>
            </a:r>
            <a:r>
              <a:rPr lang="de-DE" sz="2000" b="1" dirty="0"/>
              <a:t>sterben Frauen häufiger an Herzinfarkten als Männer</a:t>
            </a:r>
            <a:r>
              <a:rPr lang="de-DE" sz="2000" dirty="0"/>
              <a:t>, und sie leiden häufiger an Depressionen oder Angstzuständen. </a:t>
            </a:r>
          </a:p>
          <a:p>
            <a:pPr marL="608965" lvl="0" indent="-456565">
              <a:spcBef>
                <a:spcPts val="600"/>
              </a:spcBef>
              <a:spcAft>
                <a:spcPts val="600"/>
              </a:spcAft>
              <a:buFont typeface="Calibri"/>
              <a:buChar char="▪"/>
            </a:pPr>
            <a:r>
              <a:rPr lang="de-DE" sz="2000" dirty="0"/>
              <a:t>Frauen haben </a:t>
            </a:r>
            <a:r>
              <a:rPr lang="de-DE" sz="2000" b="1" dirty="0"/>
              <a:t>häufiger Harnwegserkrankungen </a:t>
            </a:r>
            <a:r>
              <a:rPr lang="de-DE" sz="2000" dirty="0"/>
              <a:t>und leiden auch häufiger an </a:t>
            </a:r>
            <a:r>
              <a:rPr lang="de-DE" sz="2000" b="1" dirty="0"/>
              <a:t>sexuell übertragbaren Krankheiten</a:t>
            </a:r>
            <a:r>
              <a:rPr lang="de-DE" sz="2000" dirty="0"/>
              <a:t>.  </a:t>
            </a:r>
          </a:p>
          <a:p>
            <a:pPr marL="608965" lvl="0" indent="-456565">
              <a:spcBef>
                <a:spcPts val="600"/>
              </a:spcBef>
              <a:spcAft>
                <a:spcPts val="600"/>
              </a:spcAft>
              <a:buFont typeface="Calibri"/>
              <a:buChar char="▪"/>
            </a:pPr>
            <a:r>
              <a:rPr lang="de-DE" sz="2000" dirty="0"/>
              <a:t>Da einige Krankheiten bei Frauen häufiger auftreten, stellen sie ein großes Gesundheitsrisiko dar. </a:t>
            </a:r>
          </a:p>
          <a:p>
            <a:pPr marL="151765" lvl="0" indent="0" algn="l" rtl="0">
              <a:lnSpc>
                <a:spcPct val="100000"/>
              </a:lnSpc>
              <a:spcBef>
                <a:spcPts val="600"/>
              </a:spcBef>
              <a:spcAft>
                <a:spcPts val="600"/>
              </a:spcAft>
              <a:buSzPts val="1800"/>
              <a:buNone/>
            </a:pPr>
            <a:endParaRPr dirty="0"/>
          </a:p>
        </p:txBody>
      </p:sp>
      <p:sp>
        <p:nvSpPr>
          <p:cNvPr id="388" name="Google Shape;388;p61"/>
          <p:cNvSpPr txBox="1"/>
          <p:nvPr/>
        </p:nvSpPr>
        <p:spPr>
          <a:xfrm>
            <a:off x="474604" y="1490658"/>
            <a:ext cx="10664427" cy="677456"/>
          </a:xfrm>
          <a:prstGeom prst="rect">
            <a:avLst/>
          </a:prstGeom>
          <a:noFill/>
          <a:ln>
            <a:noFill/>
          </a:ln>
        </p:spPr>
        <p:txBody>
          <a:bodyPr spcFirstLastPara="1" wrap="square" lIns="91425" tIns="45700" rIns="91425" bIns="45700" anchor="b" anchorCtr="0">
            <a:noAutofit/>
          </a:bodyPr>
          <a:lstStyle/>
          <a:p>
            <a:pPr lvl="0">
              <a:spcBef>
                <a:spcPts val="600"/>
              </a:spcBef>
              <a:buClr>
                <a:srgbClr val="C01E24"/>
              </a:buClr>
              <a:buSzPts val="2400"/>
            </a:pPr>
            <a:r>
              <a:rPr lang="de-DE" sz="1800" b="1" i="1" dirty="0">
                <a:solidFill>
                  <a:srgbClr val="203864"/>
                </a:solidFill>
              </a:rPr>
              <a:t>Was ist, wenn ich schwanger werde oder krank werde? Werde ich Zugang zu einer hochwertigen und bezahlbaren Gesundheitsversorgung haben?</a:t>
            </a:r>
            <a:endParaRPr sz="1800" b="1" i="1" u="none" strike="noStrike" cap="none" dirty="0">
              <a:solidFill>
                <a:srgbClr val="203864"/>
              </a:solidFill>
              <a:latin typeface="Arial"/>
              <a:ea typeface="Arial"/>
              <a:cs typeface="Arial"/>
              <a:sym typeface="Arial"/>
            </a:endParaRPr>
          </a:p>
        </p:txBody>
      </p:sp>
      <p:pic>
        <p:nvPicPr>
          <p:cNvPr id="389" name="Google Shape;389;p61"/>
          <p:cNvPicPr preferRelativeResize="0"/>
          <p:nvPr/>
        </p:nvPicPr>
        <p:blipFill rotWithShape="1">
          <a:blip r:embed="rId3">
            <a:alphaModFix/>
          </a:blip>
          <a:srcRect l="26648" t="70260" r="70336" b="24439"/>
          <a:stretch/>
        </p:blipFill>
        <p:spPr>
          <a:xfrm flipH="1">
            <a:off x="-1904" y="6253759"/>
            <a:ext cx="610941" cy="604241"/>
          </a:xfrm>
          <a:prstGeom prst="rect">
            <a:avLst/>
          </a:prstGeom>
          <a:noFill/>
          <a:ln>
            <a:noFill/>
          </a:ln>
        </p:spPr>
      </p:pic>
      <p:sp>
        <p:nvSpPr>
          <p:cNvPr id="7" name="Google Shape;171;p8">
            <a:extLst>
              <a:ext uri="{FF2B5EF4-FFF2-40B4-BE49-F238E27FC236}">
                <a16:creationId xmlns:a16="http://schemas.microsoft.com/office/drawing/2014/main" id="{56D9E10A-62BE-409F-B688-EC7B17D3EE89}"/>
              </a:ext>
            </a:extLst>
          </p:cNvPr>
          <p:cNvSpPr/>
          <p:nvPr/>
        </p:nvSpPr>
        <p:spPr>
          <a:xfrm>
            <a:off x="7642860" y="0"/>
            <a:ext cx="4549140"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lvl="0" algn="r">
              <a:lnSpc>
                <a:spcPct val="90000"/>
              </a:lnSpc>
              <a:buSzPts val="1800"/>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Annex I: Weitere Informationen zur Gesundheit von Frauen</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21628754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62"/>
          <p:cNvSpPr txBox="1">
            <a:spLocks noGrp="1"/>
          </p:cNvSpPr>
          <p:nvPr>
            <p:ph type="title"/>
          </p:nvPr>
        </p:nvSpPr>
        <p:spPr>
          <a:xfrm>
            <a:off x="415600" y="974344"/>
            <a:ext cx="11360800" cy="763600"/>
          </a:xfrm>
          <a:prstGeom prst="rect">
            <a:avLst/>
          </a:prstGeom>
          <a:noFill/>
          <a:ln>
            <a:noFill/>
          </a:ln>
        </p:spPr>
        <p:txBody>
          <a:bodyPr spcFirstLastPara="1" wrap="square" lIns="91425" tIns="91425" rIns="91425" bIns="91425" anchor="t" anchorCtr="0">
            <a:noAutofit/>
          </a:bodyPr>
          <a:lstStyle/>
          <a:p>
            <a:pPr lvl="0"/>
            <a:r>
              <a:rPr lang="en-US" sz="3600" dirty="0">
                <a:solidFill>
                  <a:srgbClr val="002060"/>
                </a:solidFill>
              </a:rPr>
              <a:t> </a:t>
            </a:r>
            <a:r>
              <a:rPr lang="en-US" sz="2800" dirty="0" err="1"/>
              <a:t>Frauengesundheit</a:t>
            </a:r>
            <a:endParaRPr sz="2800" dirty="0"/>
          </a:p>
        </p:txBody>
      </p:sp>
      <p:sp>
        <p:nvSpPr>
          <p:cNvPr id="396" name="Google Shape;396;p62"/>
          <p:cNvSpPr txBox="1"/>
          <p:nvPr/>
        </p:nvSpPr>
        <p:spPr>
          <a:xfrm>
            <a:off x="404616" y="1482056"/>
            <a:ext cx="8036767" cy="5212322"/>
          </a:xfrm>
          <a:prstGeom prst="rect">
            <a:avLst/>
          </a:prstGeom>
          <a:noFill/>
          <a:ln>
            <a:noFill/>
          </a:ln>
        </p:spPr>
        <p:txBody>
          <a:bodyPr spcFirstLastPara="1" wrap="square" lIns="91425" tIns="91425" rIns="91425" bIns="91425" anchor="t" anchorCtr="0">
            <a:noAutofit/>
          </a:bodyPr>
          <a:lstStyle/>
          <a:p>
            <a:pPr marL="152400" lvl="0">
              <a:spcBef>
                <a:spcPts val="600"/>
              </a:spcBef>
              <a:spcAft>
                <a:spcPts val="600"/>
              </a:spcAft>
              <a:buClr>
                <a:srgbClr val="C01E24"/>
              </a:buClr>
              <a:buSzPts val="1800"/>
            </a:pPr>
            <a:r>
              <a:rPr lang="de-DE" sz="1800" b="1" dirty="0">
                <a:solidFill>
                  <a:schemeClr val="dk1"/>
                </a:solidFill>
                <a:latin typeface="Calibri"/>
                <a:ea typeface="Calibri"/>
                <a:cs typeface="Calibri"/>
                <a:sym typeface="Calibri"/>
              </a:rPr>
              <a:t>Depressionen und Ängste</a:t>
            </a:r>
          </a:p>
          <a:p>
            <a:pPr marL="438150" lvl="0" indent="-285750">
              <a:spcBef>
                <a:spcPts val="600"/>
              </a:spcBef>
              <a:spcAft>
                <a:spcPts val="600"/>
              </a:spcAft>
              <a:buClr>
                <a:srgbClr val="C01E24"/>
              </a:buClr>
              <a:buSzPts val="1800"/>
              <a:buFont typeface="Arial" panose="020B0604020202020204" pitchFamily="34" charset="0"/>
              <a:buChar char="•"/>
            </a:pPr>
            <a:r>
              <a:rPr lang="de-DE" sz="1800" b="1" dirty="0">
                <a:solidFill>
                  <a:schemeClr val="dk1"/>
                </a:solidFill>
                <a:latin typeface="Calibri"/>
                <a:ea typeface="Calibri"/>
                <a:cs typeface="Calibri"/>
                <a:sym typeface="Calibri"/>
              </a:rPr>
              <a:t>Natürliche Hormonschwankungen </a:t>
            </a:r>
            <a:r>
              <a:rPr lang="de-DE" sz="1800" dirty="0">
                <a:solidFill>
                  <a:schemeClr val="dk1"/>
                </a:solidFill>
                <a:latin typeface="Calibri"/>
                <a:ea typeface="Calibri"/>
                <a:cs typeface="Calibri"/>
                <a:sym typeface="Calibri"/>
              </a:rPr>
              <a:t>können Depressionen oder Angstzustände verursachen. Das </a:t>
            </a:r>
            <a:r>
              <a:rPr lang="de-DE" sz="1800" dirty="0" err="1">
                <a:solidFill>
                  <a:schemeClr val="dk1"/>
                </a:solidFill>
                <a:latin typeface="Calibri"/>
                <a:ea typeface="Calibri"/>
                <a:cs typeface="Calibri"/>
                <a:sym typeface="Calibri"/>
              </a:rPr>
              <a:t>prämenstruelle</a:t>
            </a:r>
            <a:r>
              <a:rPr lang="de-DE" sz="1800" dirty="0">
                <a:solidFill>
                  <a:schemeClr val="dk1"/>
                </a:solidFill>
                <a:latin typeface="Calibri"/>
                <a:ea typeface="Calibri"/>
                <a:cs typeface="Calibri"/>
                <a:sym typeface="Calibri"/>
              </a:rPr>
              <a:t> Syndrom tritt häufig bei Frauen auf, und viele Frauen entwickeln nach der Geburt eine Form der Depression, den so genannten "Babyblues".</a:t>
            </a:r>
          </a:p>
          <a:p>
            <a:pPr marL="438150" lvl="0" indent="-285750">
              <a:spcBef>
                <a:spcPts val="600"/>
              </a:spcBef>
              <a:spcAft>
                <a:spcPts val="600"/>
              </a:spcAft>
              <a:buClr>
                <a:srgbClr val="C01E24"/>
              </a:buClr>
              <a:buSzPts val="1800"/>
              <a:buFont typeface="Arial" panose="020B0604020202020204" pitchFamily="34" charset="0"/>
              <a:buChar char="•"/>
            </a:pPr>
            <a:r>
              <a:rPr lang="de-DE" sz="1800" dirty="0">
                <a:solidFill>
                  <a:schemeClr val="dk1"/>
                </a:solidFill>
                <a:latin typeface="Calibri"/>
                <a:ea typeface="Calibri"/>
                <a:cs typeface="Calibri"/>
                <a:sym typeface="Calibri"/>
              </a:rPr>
              <a:t>Die </a:t>
            </a:r>
            <a:r>
              <a:rPr lang="de-DE" sz="1800" b="1" dirty="0">
                <a:solidFill>
                  <a:schemeClr val="dk1"/>
                </a:solidFill>
                <a:latin typeface="Calibri"/>
                <a:ea typeface="Calibri"/>
                <a:cs typeface="Calibri"/>
                <a:sym typeface="Calibri"/>
              </a:rPr>
              <a:t>Menopause</a:t>
            </a:r>
            <a:r>
              <a:rPr lang="de-DE" sz="1800" dirty="0">
                <a:solidFill>
                  <a:schemeClr val="dk1"/>
                </a:solidFill>
                <a:latin typeface="Calibri"/>
                <a:ea typeface="Calibri"/>
                <a:cs typeface="Calibri"/>
                <a:sym typeface="Calibri"/>
              </a:rPr>
              <a:t> kann bei Frauen ebenfalls Depressionen verursachen.</a:t>
            </a:r>
          </a:p>
          <a:p>
            <a:pPr marL="152400" lvl="0">
              <a:spcBef>
                <a:spcPts val="600"/>
              </a:spcBef>
              <a:spcAft>
                <a:spcPts val="600"/>
              </a:spcAft>
              <a:buClr>
                <a:srgbClr val="C01E24"/>
              </a:buClr>
              <a:buSzPts val="1800"/>
            </a:pPr>
            <a:r>
              <a:rPr lang="de-DE" sz="1800" b="1" dirty="0">
                <a:solidFill>
                  <a:schemeClr val="dk1"/>
                </a:solidFill>
                <a:latin typeface="Calibri"/>
                <a:ea typeface="Calibri"/>
                <a:cs typeface="Calibri"/>
                <a:sym typeface="Calibri"/>
              </a:rPr>
              <a:t>Probleme während der Schwangerschaft</a:t>
            </a:r>
          </a:p>
          <a:p>
            <a:pPr marL="438150" lvl="0" indent="-285750">
              <a:spcBef>
                <a:spcPts val="600"/>
              </a:spcBef>
              <a:spcAft>
                <a:spcPts val="600"/>
              </a:spcAft>
              <a:buClr>
                <a:srgbClr val="C01E24"/>
              </a:buClr>
              <a:buSzPts val="1800"/>
              <a:buFont typeface="Arial" panose="020B0604020202020204" pitchFamily="34" charset="0"/>
              <a:buChar char="•"/>
            </a:pPr>
            <a:r>
              <a:rPr lang="de-DE" sz="1800" dirty="0">
                <a:solidFill>
                  <a:schemeClr val="dk1"/>
                </a:solidFill>
                <a:latin typeface="Calibri"/>
                <a:ea typeface="Calibri"/>
                <a:cs typeface="Calibri"/>
                <a:sym typeface="Calibri"/>
              </a:rPr>
              <a:t>Eine Schwangerschaft kann dazu führen, dass </a:t>
            </a:r>
            <a:r>
              <a:rPr lang="de-DE" sz="1800" b="1" dirty="0">
                <a:solidFill>
                  <a:schemeClr val="dk1"/>
                </a:solidFill>
                <a:latin typeface="Calibri"/>
                <a:ea typeface="Calibri"/>
                <a:cs typeface="Calibri"/>
                <a:sym typeface="Calibri"/>
              </a:rPr>
              <a:t>die roten Blutkörperchen einer gesunden Frau abnehmen</a:t>
            </a:r>
            <a:r>
              <a:rPr lang="de-DE" sz="1800" dirty="0">
                <a:solidFill>
                  <a:schemeClr val="dk1"/>
                </a:solidFill>
                <a:latin typeface="Calibri"/>
                <a:ea typeface="Calibri"/>
                <a:cs typeface="Calibri"/>
                <a:sym typeface="Calibri"/>
              </a:rPr>
              <a:t> oder dass sie zu Depressionen führt.</a:t>
            </a:r>
          </a:p>
          <a:p>
            <a:pPr marL="438150" lvl="0" indent="-285750">
              <a:spcBef>
                <a:spcPts val="600"/>
              </a:spcBef>
              <a:spcAft>
                <a:spcPts val="600"/>
              </a:spcAft>
              <a:buClr>
                <a:srgbClr val="C01E24"/>
              </a:buClr>
              <a:buSzPts val="1800"/>
              <a:buFont typeface="Arial" panose="020B0604020202020204" pitchFamily="34" charset="0"/>
              <a:buChar char="•"/>
            </a:pPr>
            <a:r>
              <a:rPr lang="de-DE" sz="1800" dirty="0">
                <a:solidFill>
                  <a:schemeClr val="dk1"/>
                </a:solidFill>
                <a:latin typeface="Calibri"/>
                <a:ea typeface="Calibri"/>
                <a:cs typeface="Calibri"/>
                <a:sym typeface="Calibri"/>
              </a:rPr>
              <a:t>Auch bereits </a:t>
            </a:r>
            <a:r>
              <a:rPr lang="de-DE" sz="1800" b="1" dirty="0">
                <a:solidFill>
                  <a:schemeClr val="dk1"/>
                </a:solidFill>
                <a:latin typeface="Calibri"/>
                <a:ea typeface="Calibri"/>
                <a:cs typeface="Calibri"/>
                <a:sym typeface="Calibri"/>
              </a:rPr>
              <a:t>bestehende Erkrankungen wie Asthma, Diabetes und Depressionen</a:t>
            </a:r>
            <a:r>
              <a:rPr lang="de-DE" sz="1800" dirty="0">
                <a:solidFill>
                  <a:schemeClr val="dk1"/>
                </a:solidFill>
                <a:latin typeface="Calibri"/>
                <a:ea typeface="Calibri"/>
                <a:cs typeface="Calibri"/>
                <a:sym typeface="Calibri"/>
              </a:rPr>
              <a:t> können die Schwangerschaft verschlimmern und die Gesundheit von Mutter und Kind gefährden. </a:t>
            </a:r>
            <a:endParaRPr sz="1800" i="0" u="none" strike="noStrike" cap="none" dirty="0">
              <a:solidFill>
                <a:schemeClr val="dk1"/>
              </a:solidFill>
              <a:latin typeface="Calibri"/>
              <a:ea typeface="Calibri"/>
              <a:cs typeface="Calibri"/>
              <a:sym typeface="Calibri"/>
            </a:endParaRPr>
          </a:p>
        </p:txBody>
      </p:sp>
      <p:pic>
        <p:nvPicPr>
          <p:cNvPr id="397" name="Google Shape;397;p62" descr="A picture containing text, person, helmet&#10;&#10;Description automatically generated"/>
          <p:cNvPicPr preferRelativeResize="0"/>
          <p:nvPr/>
        </p:nvPicPr>
        <p:blipFill rotWithShape="1">
          <a:blip r:embed="rId3">
            <a:alphaModFix/>
          </a:blip>
          <a:srcRect/>
          <a:stretch/>
        </p:blipFill>
        <p:spPr>
          <a:xfrm>
            <a:off x="9049282" y="1482056"/>
            <a:ext cx="2738101" cy="4114800"/>
          </a:xfrm>
          <a:prstGeom prst="rect">
            <a:avLst/>
          </a:prstGeom>
          <a:noFill/>
          <a:ln>
            <a:noFill/>
          </a:ln>
        </p:spPr>
      </p:pic>
      <p:sp>
        <p:nvSpPr>
          <p:cNvPr id="398" name="Google Shape;398;p62"/>
          <p:cNvSpPr/>
          <p:nvPr/>
        </p:nvSpPr>
        <p:spPr>
          <a:xfrm>
            <a:off x="8441384" y="6417379"/>
            <a:ext cx="3509975"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Quell</a:t>
            </a:r>
            <a:r>
              <a:rPr lang="en-US" sz="1200" b="0" i="0" u="sng" strike="noStrike" cap="none"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Pexels</a:t>
            </a:r>
            <a:r>
              <a:rPr lang="en-US" sz="12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 </a:t>
            </a:r>
            <a:r>
              <a:rPr lang="en-US" sz="1200" b="0" i="0" u="sng" strike="noStrike" cap="none"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Lizenz</a:t>
            </a:r>
            <a:endParaRPr sz="1200" b="0" i="0" u="none" strike="noStrike" cap="none" dirty="0">
              <a:solidFill>
                <a:schemeClr val="dk1"/>
              </a:solidFill>
              <a:latin typeface="Calibri"/>
              <a:ea typeface="Calibri"/>
              <a:cs typeface="Calibri"/>
              <a:sym typeface="Calibri"/>
            </a:endParaRPr>
          </a:p>
        </p:txBody>
      </p:sp>
      <p:pic>
        <p:nvPicPr>
          <p:cNvPr id="399" name="Google Shape;399;p62"/>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9" name="Google Shape;171;p8">
            <a:extLst>
              <a:ext uri="{FF2B5EF4-FFF2-40B4-BE49-F238E27FC236}">
                <a16:creationId xmlns:a16="http://schemas.microsoft.com/office/drawing/2014/main" id="{56D9E10A-62BE-409F-B688-EC7B17D3EE89}"/>
              </a:ext>
            </a:extLst>
          </p:cNvPr>
          <p:cNvSpPr/>
          <p:nvPr/>
        </p:nvSpPr>
        <p:spPr>
          <a:xfrm>
            <a:off x="7642860" y="0"/>
            <a:ext cx="4549140"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lvl="0" algn="r">
              <a:lnSpc>
                <a:spcPct val="90000"/>
              </a:lnSpc>
              <a:buSzPts val="1800"/>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Annex I: Weitere Informationen zur Gesundheit von Frauen</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39829340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63"/>
          <p:cNvSpPr txBox="1">
            <a:spLocks noGrp="1"/>
          </p:cNvSpPr>
          <p:nvPr>
            <p:ph type="title"/>
          </p:nvPr>
        </p:nvSpPr>
        <p:spPr>
          <a:xfrm>
            <a:off x="575244" y="957760"/>
            <a:ext cx="11360800" cy="804232"/>
          </a:xfrm>
          <a:prstGeom prst="rect">
            <a:avLst/>
          </a:prstGeom>
          <a:noFill/>
          <a:ln>
            <a:noFill/>
          </a:ln>
        </p:spPr>
        <p:txBody>
          <a:bodyPr spcFirstLastPara="1" wrap="square" lIns="91425" tIns="91425" rIns="91425" bIns="91425" anchor="t" anchorCtr="0">
            <a:noAutofit/>
          </a:bodyPr>
          <a:lstStyle/>
          <a:p>
            <a:pPr lvl="0"/>
            <a:r>
              <a:rPr lang="en-US" sz="2800" dirty="0" err="1"/>
              <a:t>Frauengesundheit</a:t>
            </a:r>
            <a:endParaRPr sz="2800" dirty="0"/>
          </a:p>
        </p:txBody>
      </p:sp>
      <p:sp>
        <p:nvSpPr>
          <p:cNvPr id="406" name="Google Shape;406;p63"/>
          <p:cNvSpPr txBox="1">
            <a:spLocks noGrp="1"/>
          </p:cNvSpPr>
          <p:nvPr>
            <p:ph type="body" idx="1"/>
          </p:nvPr>
        </p:nvSpPr>
        <p:spPr>
          <a:xfrm>
            <a:off x="415600" y="1456957"/>
            <a:ext cx="7621495" cy="5269609"/>
          </a:xfrm>
          <a:prstGeom prst="rect">
            <a:avLst/>
          </a:prstGeom>
          <a:noFill/>
          <a:ln>
            <a:noFill/>
          </a:ln>
        </p:spPr>
        <p:txBody>
          <a:bodyPr spcFirstLastPara="1" wrap="square" lIns="91425" tIns="91425" rIns="91425" bIns="91425" anchor="t" anchorCtr="0">
            <a:noAutofit/>
          </a:bodyPr>
          <a:lstStyle/>
          <a:p>
            <a:pPr marL="495300">
              <a:buFont typeface="Wingdings" panose="05000000000000000000" pitchFamily="2" charset="2"/>
              <a:buChar char="§"/>
            </a:pPr>
            <a:r>
              <a:rPr lang="en-US" sz="2400" b="1" dirty="0" err="1">
                <a:solidFill>
                  <a:schemeClr val="dk1"/>
                </a:solidFill>
                <a:latin typeface="Calibri"/>
                <a:ea typeface="Calibri"/>
                <a:cs typeface="Calibri"/>
                <a:sym typeface="Calibri"/>
              </a:rPr>
              <a:t>Autoimmunkrankheiten</a:t>
            </a:r>
            <a:endParaRPr dirty="0">
              <a:solidFill>
                <a:schemeClr val="dk1"/>
              </a:solidFill>
            </a:endParaRPr>
          </a:p>
          <a:p>
            <a:pPr marL="801688" lvl="1" indent="-336550"/>
            <a:r>
              <a:rPr lang="de-DE" sz="1900" dirty="0"/>
              <a:t>Dies geschieht, wenn Körperzellen, die Bedrohungen wie Viren beseitigen, gesunde Zellen angreifen.</a:t>
            </a:r>
          </a:p>
          <a:p>
            <a:pPr marL="801688" lvl="1" indent="-336550"/>
            <a:r>
              <a:rPr lang="de-DE" sz="1900" dirty="0"/>
              <a:t>Frauen leiden unter Symptomen wie Erschöpfung, leichtem Fieber, Schmerzen, Hautreizungen und Schwindel. (U.S. Department of </a:t>
            </a:r>
            <a:r>
              <a:rPr lang="de-DE" sz="1900" dirty="0" err="1"/>
              <a:t>Health</a:t>
            </a:r>
            <a:r>
              <a:rPr lang="de-DE" sz="1900" dirty="0"/>
              <a:t> and Human Services) </a:t>
            </a:r>
          </a:p>
          <a:p>
            <a:pPr marL="525463" lvl="1" indent="-342900">
              <a:buFont typeface="Wingdings" panose="05000000000000000000" pitchFamily="2" charset="2"/>
              <a:buChar char="§"/>
            </a:pPr>
            <a:r>
              <a:rPr lang="en-US" sz="2400" b="1" dirty="0" err="1"/>
              <a:t>Gynäkologische</a:t>
            </a:r>
            <a:r>
              <a:rPr lang="en-US" sz="2400" b="1" dirty="0"/>
              <a:t> </a:t>
            </a:r>
            <a:r>
              <a:rPr lang="en-US" sz="2400" b="1" dirty="0" err="1"/>
              <a:t>Gesundheit</a:t>
            </a:r>
            <a:endParaRPr lang="en-US" sz="2400" b="1" dirty="0"/>
          </a:p>
          <a:p>
            <a:pPr marL="808038" lvl="1" indent="-358775">
              <a:buFont typeface="Courier New" panose="02070309020205020404" pitchFamily="49" charset="0"/>
              <a:buChar char="o"/>
            </a:pPr>
            <a:r>
              <a:rPr lang="de-DE" sz="1900" dirty="0"/>
              <a:t>Blutungen und Ausfluss sind ein normaler Bestandteil des Menstruationszyklus, doch können Vaginalprobleme auch auf ernsthafte Probleme wie Geschlechtskrankheiten und Krebs der Geschlechtsorgane hinweisen. Unkontrollierte leichte Infektionen können Unfruchtbarkeit oder Nierenversagen verursachen</a:t>
            </a:r>
            <a:endParaRPr sz="1900" dirty="0"/>
          </a:p>
        </p:txBody>
      </p:sp>
      <p:pic>
        <p:nvPicPr>
          <p:cNvPr id="407" name="Google Shape;407;p63"/>
          <p:cNvPicPr preferRelativeResize="0"/>
          <p:nvPr/>
        </p:nvPicPr>
        <p:blipFill rotWithShape="1">
          <a:blip r:embed="rId3">
            <a:alphaModFix/>
          </a:blip>
          <a:srcRect/>
          <a:stretch/>
        </p:blipFill>
        <p:spPr>
          <a:xfrm>
            <a:off x="8923125" y="1815254"/>
            <a:ext cx="2740457" cy="4114800"/>
          </a:xfrm>
          <a:prstGeom prst="rect">
            <a:avLst/>
          </a:prstGeom>
          <a:noFill/>
          <a:ln>
            <a:noFill/>
          </a:ln>
        </p:spPr>
      </p:pic>
      <p:sp>
        <p:nvSpPr>
          <p:cNvPr id="408" name="Google Shape;408;p63"/>
          <p:cNvSpPr txBox="1"/>
          <p:nvPr/>
        </p:nvSpPr>
        <p:spPr>
          <a:xfrm>
            <a:off x="575244" y="6443583"/>
            <a:ext cx="11138879" cy="361155"/>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Calibri"/>
              <a:buNone/>
            </a:pPr>
            <a:r>
              <a:rPr lang="en-US" sz="1400" b="0" i="0" u="none" strike="noStrike" cap="none" dirty="0" err="1">
                <a:solidFill>
                  <a:srgbClr val="002060"/>
                </a:solidFill>
                <a:latin typeface="Calibri"/>
                <a:ea typeface="Calibri"/>
                <a:cs typeface="Calibri"/>
                <a:sym typeface="Calibri"/>
              </a:rPr>
              <a:t>Mehr</a:t>
            </a:r>
            <a:r>
              <a:rPr lang="en-US" sz="1400" b="0" i="0" u="none" strike="noStrike" cap="none" dirty="0">
                <a:solidFill>
                  <a:srgbClr val="002060"/>
                </a:solidFill>
                <a:latin typeface="Calibri"/>
                <a:ea typeface="Calibri"/>
                <a:cs typeface="Calibri"/>
                <a:sym typeface="Calibri"/>
              </a:rPr>
              <a:t> </a:t>
            </a:r>
            <a:r>
              <a:rPr lang="en-US" sz="1400" b="0" i="0" u="none" strike="noStrike" cap="none" dirty="0" err="1">
                <a:solidFill>
                  <a:srgbClr val="002060"/>
                </a:solidFill>
                <a:latin typeface="Calibri"/>
                <a:ea typeface="Calibri"/>
                <a:cs typeface="Calibri"/>
                <a:sym typeface="Calibri"/>
              </a:rPr>
              <a:t>Informationen</a:t>
            </a:r>
            <a:r>
              <a:rPr lang="en-US" sz="1400" b="0" i="0" u="none" strike="noStrike" cap="none" dirty="0">
                <a:solidFill>
                  <a:srgbClr val="002060"/>
                </a:solidFill>
                <a:latin typeface="Calibri"/>
                <a:ea typeface="Calibri"/>
                <a:cs typeface="Calibri"/>
                <a:sym typeface="Calibri"/>
              </a:rPr>
              <a:t>: </a:t>
            </a:r>
            <a:r>
              <a:rPr lang="en-US" sz="1400" b="0" i="0" u="none" strike="noStrike" cap="none" dirty="0">
                <a:solidFill>
                  <a:srgbClr val="002060"/>
                </a:solidFill>
                <a:latin typeface="Calibri"/>
                <a:ea typeface="Calibri"/>
                <a:cs typeface="Calibri"/>
                <a:sym typeface="Calibri"/>
                <a:hlinkClick r:id="rId4"/>
              </a:rPr>
              <a:t>https://northeast.jeffersonhealth.org/</a:t>
            </a:r>
            <a:endParaRPr sz="1400" b="0" i="0" u="none" strike="noStrike" cap="none" dirty="0">
              <a:solidFill>
                <a:srgbClr val="000000"/>
              </a:solidFill>
              <a:latin typeface="Arial"/>
              <a:ea typeface="Arial"/>
              <a:cs typeface="Arial"/>
              <a:sym typeface="Arial"/>
            </a:endParaRPr>
          </a:p>
        </p:txBody>
      </p:sp>
      <p:sp>
        <p:nvSpPr>
          <p:cNvPr id="409" name="Google Shape;409;p63"/>
          <p:cNvSpPr/>
          <p:nvPr/>
        </p:nvSpPr>
        <p:spPr>
          <a:xfrm>
            <a:off x="8196739" y="6390321"/>
            <a:ext cx="3466843"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u="sng"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Quelle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Pexels</a:t>
            </a:r>
            <a:r>
              <a:rPr lang="en-US" sz="1200" b="0" i="0" u="sng" strike="noStrike" cap="none" dirty="0">
                <a:solidFill>
                  <a:schemeClr val="dk1"/>
                </a:solidFill>
                <a:latin typeface="Calibri"/>
                <a:ea typeface="Calibri"/>
                <a:cs typeface="Calibri"/>
                <a:sym typeface="Calibri"/>
              </a:rPr>
              <a:t> </a:t>
            </a:r>
            <a:r>
              <a:rPr lang="en-US" sz="1200" u="sng" dirty="0" err="1">
                <a:solidFill>
                  <a:schemeClr val="dk1"/>
                </a:solidFill>
                <a:latin typeface="Calibri"/>
                <a:ea typeface="Calibri"/>
                <a:cs typeface="Calibri"/>
                <a:sym typeface="Calibri"/>
              </a:rPr>
              <a:t>Lizenz</a:t>
            </a:r>
            <a:endParaRPr sz="1200" b="0" i="0" u="none" strike="noStrike" cap="none" dirty="0">
              <a:solidFill>
                <a:schemeClr val="dk1"/>
              </a:solidFill>
              <a:latin typeface="Calibri"/>
              <a:ea typeface="Calibri"/>
              <a:cs typeface="Calibri"/>
              <a:sym typeface="Calibri"/>
            </a:endParaRPr>
          </a:p>
        </p:txBody>
      </p:sp>
      <p:pic>
        <p:nvPicPr>
          <p:cNvPr id="410" name="Google Shape;410;p63"/>
          <p:cNvPicPr preferRelativeResize="0"/>
          <p:nvPr/>
        </p:nvPicPr>
        <p:blipFill rotWithShape="1">
          <a:blip r:embed="rId7">
            <a:alphaModFix/>
          </a:blip>
          <a:srcRect l="26648" t="70260" r="70336" b="24439"/>
          <a:stretch/>
        </p:blipFill>
        <p:spPr>
          <a:xfrm flipH="1">
            <a:off x="-1904" y="6253759"/>
            <a:ext cx="610941" cy="604241"/>
          </a:xfrm>
          <a:prstGeom prst="rect">
            <a:avLst/>
          </a:prstGeom>
          <a:noFill/>
          <a:ln>
            <a:noFill/>
          </a:ln>
        </p:spPr>
      </p:pic>
      <p:sp>
        <p:nvSpPr>
          <p:cNvPr id="10" name="Google Shape;171;p8">
            <a:extLst>
              <a:ext uri="{FF2B5EF4-FFF2-40B4-BE49-F238E27FC236}">
                <a16:creationId xmlns:a16="http://schemas.microsoft.com/office/drawing/2014/main" id="{56D9E10A-62BE-409F-B688-EC7B17D3EE89}"/>
              </a:ext>
            </a:extLst>
          </p:cNvPr>
          <p:cNvSpPr/>
          <p:nvPr/>
        </p:nvSpPr>
        <p:spPr>
          <a:xfrm>
            <a:off x="7642860" y="0"/>
            <a:ext cx="4549140"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lvl="0" algn="r">
              <a:lnSpc>
                <a:spcPct val="90000"/>
              </a:lnSpc>
              <a:buSzPts val="1800"/>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Annex I: Weitere Informationen zur Gesundheit von Frauen</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27380335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64"/>
          <p:cNvSpPr txBox="1">
            <a:spLocks noGrp="1"/>
          </p:cNvSpPr>
          <p:nvPr>
            <p:ph type="title"/>
          </p:nvPr>
        </p:nvSpPr>
        <p:spPr>
          <a:xfrm>
            <a:off x="367616" y="791669"/>
            <a:ext cx="10515600" cy="1325563"/>
          </a:xfrm>
          <a:prstGeom prst="rect">
            <a:avLst/>
          </a:prstGeom>
          <a:noFill/>
          <a:ln>
            <a:noFill/>
          </a:ln>
        </p:spPr>
        <p:txBody>
          <a:bodyPr spcFirstLastPara="1" wrap="square" lIns="91425" tIns="45700" rIns="91425" bIns="45700" anchor="ctr" anchorCtr="0">
            <a:normAutofit/>
          </a:bodyPr>
          <a:lstStyle/>
          <a:p>
            <a:pPr lvl="0"/>
            <a:r>
              <a:rPr lang="de-DE" dirty="0"/>
              <a:t>Besondere Pflege in der Schwangerschaft</a:t>
            </a:r>
            <a:endParaRPr dirty="0"/>
          </a:p>
        </p:txBody>
      </p:sp>
      <p:sp>
        <p:nvSpPr>
          <p:cNvPr id="417" name="Google Shape;417;p64"/>
          <p:cNvSpPr txBox="1"/>
          <p:nvPr/>
        </p:nvSpPr>
        <p:spPr>
          <a:xfrm>
            <a:off x="384287" y="1548276"/>
            <a:ext cx="10664427" cy="677456"/>
          </a:xfrm>
          <a:prstGeom prst="rect">
            <a:avLst/>
          </a:prstGeom>
          <a:noFill/>
          <a:ln>
            <a:noFill/>
          </a:ln>
        </p:spPr>
        <p:txBody>
          <a:bodyPr spcFirstLastPara="1" wrap="square" lIns="91425" tIns="45700" rIns="91425" bIns="45700" anchor="b" anchorCtr="0">
            <a:noAutofit/>
          </a:bodyPr>
          <a:lstStyle/>
          <a:p>
            <a:pPr lvl="0">
              <a:spcBef>
                <a:spcPts val="600"/>
              </a:spcBef>
              <a:buClr>
                <a:srgbClr val="C01E24"/>
              </a:buClr>
              <a:buSzPts val="2400"/>
            </a:pPr>
            <a:r>
              <a:rPr lang="de-DE" sz="1600" b="1" dirty="0">
                <a:solidFill>
                  <a:srgbClr val="203864"/>
                </a:solidFill>
              </a:rPr>
              <a:t>Welche Hilfsmittel stehen mir während meiner Schwangerschaft zur Verfügung?</a:t>
            </a:r>
            <a:endParaRPr sz="1600" b="1" i="0" u="none" strike="noStrike" cap="none" dirty="0">
              <a:solidFill>
                <a:srgbClr val="203864"/>
              </a:solidFill>
              <a:sym typeface="Arial"/>
            </a:endParaRPr>
          </a:p>
        </p:txBody>
      </p:sp>
      <p:sp>
        <p:nvSpPr>
          <p:cNvPr id="418" name="Google Shape;418;p64"/>
          <p:cNvSpPr txBox="1"/>
          <p:nvPr/>
        </p:nvSpPr>
        <p:spPr>
          <a:xfrm>
            <a:off x="319490" y="2337556"/>
            <a:ext cx="5776510" cy="3153674"/>
          </a:xfrm>
          <a:prstGeom prst="rect">
            <a:avLst/>
          </a:prstGeom>
          <a:noFill/>
          <a:ln>
            <a:noFill/>
          </a:ln>
        </p:spPr>
        <p:txBody>
          <a:bodyPr spcFirstLastPara="1" wrap="square" lIns="91425" tIns="45700" rIns="91425" bIns="45700" anchor="t" anchorCtr="0">
            <a:noAutofit/>
          </a:bodyPr>
          <a:lstStyle/>
          <a:p>
            <a:pPr marL="457200" lvl="0" indent="-342900">
              <a:spcBef>
                <a:spcPts val="600"/>
              </a:spcBef>
              <a:spcAft>
                <a:spcPts val="600"/>
              </a:spcAft>
              <a:buClr>
                <a:srgbClr val="C01E24"/>
              </a:buClr>
              <a:buSzPts val="1800"/>
              <a:buFont typeface="Wingdings" panose="05000000000000000000" pitchFamily="2" charset="2"/>
              <a:buChar char="§"/>
            </a:pPr>
            <a:r>
              <a:rPr lang="de-DE" sz="2000" dirty="0">
                <a:solidFill>
                  <a:schemeClr val="dk1"/>
                </a:solidFill>
                <a:latin typeface="Calibri"/>
                <a:ea typeface="Calibri"/>
                <a:cs typeface="Calibri"/>
                <a:sym typeface="Calibri"/>
              </a:rPr>
              <a:t>Die Schwangerschaftsbetreuung umfasst die pränatale (vor der Geburt) und postnatale (nach der Geburt) Gesundheitsfürsorge für Frauen.</a:t>
            </a:r>
          </a:p>
          <a:p>
            <a:pPr marL="457200" lvl="0" indent="-342900">
              <a:spcBef>
                <a:spcPts val="600"/>
              </a:spcBef>
              <a:spcAft>
                <a:spcPts val="600"/>
              </a:spcAft>
              <a:buClr>
                <a:srgbClr val="C01E24"/>
              </a:buClr>
              <a:buSzPts val="1800"/>
              <a:buFont typeface="Wingdings" panose="05000000000000000000" pitchFamily="2" charset="2"/>
              <a:buChar char="§"/>
            </a:pPr>
            <a:r>
              <a:rPr lang="de-DE" sz="2000" dirty="0">
                <a:solidFill>
                  <a:schemeClr val="dk1"/>
                </a:solidFill>
                <a:latin typeface="Calibri"/>
                <a:ea typeface="Calibri"/>
                <a:cs typeface="Calibri"/>
                <a:sym typeface="Calibri"/>
              </a:rPr>
              <a:t>Während dieser Zeit nehmen Frauen an Behandlungen und Schulungen teil, um eine gesunde Schwangerschaft, Schwangerschaft, Geburt und Entbindung für Mutter und Kind zu gewährleisten.</a:t>
            </a:r>
          </a:p>
          <a:p>
            <a:pPr marL="571500" marR="0" lvl="0" indent="-342900" algn="l" rtl="0">
              <a:lnSpc>
                <a:spcPct val="100000"/>
              </a:lnSpc>
              <a:spcBef>
                <a:spcPts val="600"/>
              </a:spcBef>
              <a:spcAft>
                <a:spcPts val="600"/>
              </a:spcAft>
              <a:buClr>
                <a:srgbClr val="C01E24"/>
              </a:buClr>
              <a:buSzPts val="1800"/>
              <a:buFont typeface="Wingdings" panose="05000000000000000000" pitchFamily="2" charset="2"/>
              <a:buChar char="§"/>
            </a:pPr>
            <a:endParaRPr sz="2000" b="0" i="0" u="none" strike="noStrike" cap="none" dirty="0">
              <a:solidFill>
                <a:schemeClr val="dk1"/>
              </a:solidFill>
              <a:latin typeface="Calibri"/>
              <a:ea typeface="Calibri"/>
              <a:cs typeface="Calibri"/>
              <a:sym typeface="Calibri"/>
            </a:endParaRPr>
          </a:p>
          <a:p>
            <a:pPr marL="1028700" marR="0" lvl="1" indent="-342900" algn="l" rtl="0">
              <a:lnSpc>
                <a:spcPct val="100000"/>
              </a:lnSpc>
              <a:spcBef>
                <a:spcPts val="600"/>
              </a:spcBef>
              <a:spcAft>
                <a:spcPts val="600"/>
              </a:spcAft>
              <a:buClr>
                <a:srgbClr val="C01E24"/>
              </a:buClr>
              <a:buSzPts val="8640"/>
              <a:buFont typeface="Wingdings" panose="05000000000000000000" pitchFamily="2" charset="2"/>
              <a:buChar char="§"/>
            </a:pPr>
            <a:endParaRPr sz="2200" b="0" i="0" u="none" strike="noStrike" cap="none" dirty="0">
              <a:solidFill>
                <a:schemeClr val="dk1"/>
              </a:solidFill>
              <a:latin typeface="Calibri"/>
              <a:ea typeface="Calibri"/>
              <a:cs typeface="Calibri"/>
              <a:sym typeface="Calibri"/>
            </a:endParaRPr>
          </a:p>
        </p:txBody>
      </p:sp>
      <p:pic>
        <p:nvPicPr>
          <p:cNvPr id="419" name="Google Shape;419;p64" descr="A picture containing wall, person, indoor, standing&#10;&#10;Description automatically generated"/>
          <p:cNvPicPr preferRelativeResize="0"/>
          <p:nvPr/>
        </p:nvPicPr>
        <p:blipFill rotWithShape="1">
          <a:blip r:embed="rId3">
            <a:alphaModFix/>
          </a:blip>
          <a:srcRect/>
          <a:stretch/>
        </p:blipFill>
        <p:spPr>
          <a:xfrm>
            <a:off x="8519160" y="1619250"/>
            <a:ext cx="3288553" cy="4456622"/>
          </a:xfrm>
          <a:prstGeom prst="rect">
            <a:avLst/>
          </a:prstGeom>
          <a:noFill/>
          <a:ln>
            <a:noFill/>
          </a:ln>
        </p:spPr>
      </p:pic>
      <p:sp>
        <p:nvSpPr>
          <p:cNvPr id="420" name="Google Shape;420;p64"/>
          <p:cNvSpPr/>
          <p:nvPr/>
        </p:nvSpPr>
        <p:spPr>
          <a:xfrm>
            <a:off x="8213229" y="6350188"/>
            <a:ext cx="3265560"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Quell</a:t>
            </a:r>
            <a:r>
              <a:rPr lang="en-US" sz="1200" b="0" i="0" u="sng" strike="noStrike" cap="none"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Unsplash</a:t>
            </a:r>
            <a:r>
              <a:rPr lang="en-US" sz="12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 </a:t>
            </a:r>
            <a:r>
              <a:rPr lang="en-US" sz="1200" b="0" i="0" u="sng" strike="noStrike" cap="none" dirty="0" err="1">
                <a:solidFill>
                  <a:schemeClr val="dk1"/>
                </a:solidFill>
                <a:latin typeface="Calibri"/>
                <a:ea typeface="Calibri"/>
                <a:cs typeface="Calibri"/>
                <a:sym typeface="Calibri"/>
              </a:rPr>
              <a:t>Lizenz</a:t>
            </a:r>
            <a:endParaRPr sz="1200" b="0" i="0" u="none" strike="noStrike" cap="none" dirty="0">
              <a:solidFill>
                <a:schemeClr val="dk1"/>
              </a:solidFill>
              <a:latin typeface="Calibri"/>
              <a:ea typeface="Calibri"/>
              <a:cs typeface="Calibri"/>
              <a:sym typeface="Calibri"/>
            </a:endParaRPr>
          </a:p>
        </p:txBody>
      </p:sp>
      <p:sp>
        <p:nvSpPr>
          <p:cNvPr id="8" name="Google Shape;171;p8">
            <a:extLst>
              <a:ext uri="{FF2B5EF4-FFF2-40B4-BE49-F238E27FC236}">
                <a16:creationId xmlns:a16="http://schemas.microsoft.com/office/drawing/2014/main" id="{56D9E10A-62BE-409F-B688-EC7B17D3EE89}"/>
              </a:ext>
            </a:extLst>
          </p:cNvPr>
          <p:cNvSpPr/>
          <p:nvPr/>
        </p:nvSpPr>
        <p:spPr>
          <a:xfrm>
            <a:off x="7642860" y="0"/>
            <a:ext cx="4549140"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lvl="0" algn="r">
              <a:lnSpc>
                <a:spcPct val="90000"/>
              </a:lnSpc>
              <a:buSzPts val="1800"/>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Annex I: Weitere Informationen zur Gesundheit von Frauen</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28257236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64"/>
          <p:cNvSpPr txBox="1">
            <a:spLocks noGrp="1"/>
          </p:cNvSpPr>
          <p:nvPr>
            <p:ph type="title"/>
          </p:nvPr>
        </p:nvSpPr>
        <p:spPr>
          <a:xfrm>
            <a:off x="367616" y="791669"/>
            <a:ext cx="10515600" cy="1325563"/>
          </a:xfrm>
          <a:prstGeom prst="rect">
            <a:avLst/>
          </a:prstGeom>
          <a:noFill/>
          <a:ln>
            <a:noFill/>
          </a:ln>
        </p:spPr>
        <p:txBody>
          <a:bodyPr spcFirstLastPara="1" wrap="square" lIns="91425" tIns="45700" rIns="91425" bIns="45700" anchor="ctr" anchorCtr="0">
            <a:normAutofit/>
          </a:bodyPr>
          <a:lstStyle/>
          <a:p>
            <a:pPr lvl="0"/>
            <a:r>
              <a:rPr lang="de-DE" dirty="0"/>
              <a:t>Besondere Pflege in der Schwangerschaft</a:t>
            </a:r>
            <a:endParaRPr dirty="0"/>
          </a:p>
        </p:txBody>
      </p:sp>
      <p:sp>
        <p:nvSpPr>
          <p:cNvPr id="417" name="Google Shape;417;p64"/>
          <p:cNvSpPr txBox="1"/>
          <p:nvPr/>
        </p:nvSpPr>
        <p:spPr>
          <a:xfrm>
            <a:off x="384287" y="1548276"/>
            <a:ext cx="10664427" cy="677456"/>
          </a:xfrm>
          <a:prstGeom prst="rect">
            <a:avLst/>
          </a:prstGeom>
          <a:noFill/>
          <a:ln>
            <a:noFill/>
          </a:ln>
        </p:spPr>
        <p:txBody>
          <a:bodyPr spcFirstLastPara="1" wrap="square" lIns="91425" tIns="45700" rIns="91425" bIns="45700" anchor="b" anchorCtr="0">
            <a:noAutofit/>
          </a:bodyPr>
          <a:lstStyle/>
          <a:p>
            <a:pPr marL="114300" lvl="0" indent="0">
              <a:spcAft>
                <a:spcPts val="600"/>
              </a:spcAft>
              <a:buSzPts val="1800"/>
              <a:buNone/>
            </a:pPr>
            <a:r>
              <a:rPr lang="de-DE" sz="2000" b="1" dirty="0">
                <a:solidFill>
                  <a:srgbClr val="203864"/>
                </a:solidFill>
                <a:latin typeface="Calibri" panose="020F0502020204030204" pitchFamily="34" charset="0"/>
                <a:cs typeface="Calibri" panose="020F0502020204030204" pitchFamily="34" charset="0"/>
              </a:rPr>
              <a:t>Vorgeburtliche Betreuung</a:t>
            </a:r>
          </a:p>
        </p:txBody>
      </p:sp>
      <p:sp>
        <p:nvSpPr>
          <p:cNvPr id="418" name="Google Shape;418;p64"/>
          <p:cNvSpPr txBox="1"/>
          <p:nvPr/>
        </p:nvSpPr>
        <p:spPr>
          <a:xfrm>
            <a:off x="319490" y="2337556"/>
            <a:ext cx="8092990" cy="3153674"/>
          </a:xfrm>
          <a:prstGeom prst="rect">
            <a:avLst/>
          </a:prstGeom>
          <a:noFill/>
          <a:ln>
            <a:noFill/>
          </a:ln>
        </p:spPr>
        <p:txBody>
          <a:bodyPr spcFirstLastPara="1" wrap="square" lIns="91425" tIns="45700" rIns="91425" bIns="45700" anchor="t" anchorCtr="0">
            <a:noAutofit/>
          </a:bodyPr>
          <a:lstStyle/>
          <a:p>
            <a:pPr marL="457200" lvl="0" indent="-342900">
              <a:spcBef>
                <a:spcPts val="600"/>
              </a:spcBef>
              <a:spcAft>
                <a:spcPts val="600"/>
              </a:spcAft>
              <a:buClr>
                <a:srgbClr val="C01E24"/>
              </a:buClr>
              <a:buSzPts val="1800"/>
              <a:buFont typeface="Wingdings" panose="05000000000000000000" pitchFamily="2" charset="2"/>
              <a:buChar char="§"/>
            </a:pPr>
            <a:r>
              <a:rPr lang="de-DE" sz="2000" dirty="0">
                <a:solidFill>
                  <a:schemeClr val="dk1"/>
                </a:solidFill>
                <a:latin typeface="Calibri"/>
                <a:ea typeface="Calibri"/>
                <a:cs typeface="Calibri"/>
                <a:sym typeface="Calibri"/>
              </a:rPr>
              <a:t>Die Schwangerschaftsvorsorge beginnt mindestens drei Monate vor der Empfängnis und umfasst gesunde Gewohnheiten wie den Verzicht auf Rauchen und Alkohol, die Einnahme von Nahrungsergänzungsmitteln, die Einnahme von Folsäurepräparaten und die Vermeidung jeglichen Kontakts mit giftigen Substanzen. </a:t>
            </a:r>
          </a:p>
          <a:p>
            <a:pPr marL="457200" lvl="0" indent="-342900">
              <a:spcBef>
                <a:spcPts val="600"/>
              </a:spcBef>
              <a:spcAft>
                <a:spcPts val="600"/>
              </a:spcAft>
              <a:buClr>
                <a:srgbClr val="C01E24"/>
              </a:buClr>
              <a:buSzPts val="1800"/>
              <a:buFont typeface="Wingdings" panose="05000000000000000000" pitchFamily="2" charset="2"/>
              <a:buChar char="§"/>
            </a:pPr>
            <a:r>
              <a:rPr lang="de-DE" sz="2000" dirty="0">
                <a:solidFill>
                  <a:schemeClr val="dk1"/>
                </a:solidFill>
                <a:latin typeface="Calibri"/>
                <a:ea typeface="Calibri"/>
                <a:cs typeface="Calibri"/>
                <a:sym typeface="Calibri"/>
              </a:rPr>
              <a:t>Dies verringert die Risiken während der Schwangerschaft und erhöht die Chance auf eine sichere und gesunde Entbindung.</a:t>
            </a:r>
            <a:endParaRPr sz="2000" b="0" i="0" u="none" strike="noStrike" cap="none" dirty="0">
              <a:solidFill>
                <a:schemeClr val="dk1"/>
              </a:solidFill>
              <a:latin typeface="Calibri"/>
              <a:ea typeface="Calibri"/>
              <a:cs typeface="Calibri"/>
              <a:sym typeface="Calibri"/>
            </a:endParaRPr>
          </a:p>
          <a:p>
            <a:pPr marL="1028700" marR="0" lvl="1" indent="-342900" algn="l" rtl="0">
              <a:lnSpc>
                <a:spcPct val="100000"/>
              </a:lnSpc>
              <a:spcBef>
                <a:spcPts val="600"/>
              </a:spcBef>
              <a:spcAft>
                <a:spcPts val="600"/>
              </a:spcAft>
              <a:buClr>
                <a:srgbClr val="C01E24"/>
              </a:buClr>
              <a:buSzPts val="8640"/>
              <a:buFont typeface="Wingdings" panose="05000000000000000000" pitchFamily="2" charset="2"/>
              <a:buChar char="§"/>
            </a:pPr>
            <a:endParaRPr sz="2200" b="0" i="0" u="none" strike="noStrike" cap="none" dirty="0">
              <a:solidFill>
                <a:schemeClr val="dk1"/>
              </a:solidFill>
              <a:latin typeface="Calibri"/>
              <a:ea typeface="Calibri"/>
              <a:cs typeface="Calibri"/>
              <a:sym typeface="Calibri"/>
            </a:endParaRPr>
          </a:p>
        </p:txBody>
      </p:sp>
      <p:sp>
        <p:nvSpPr>
          <p:cNvPr id="8" name="Google Shape;171;p8">
            <a:extLst>
              <a:ext uri="{FF2B5EF4-FFF2-40B4-BE49-F238E27FC236}">
                <a16:creationId xmlns:a16="http://schemas.microsoft.com/office/drawing/2014/main" id="{56D9E10A-62BE-409F-B688-EC7B17D3EE89}"/>
              </a:ext>
            </a:extLst>
          </p:cNvPr>
          <p:cNvSpPr/>
          <p:nvPr/>
        </p:nvSpPr>
        <p:spPr>
          <a:xfrm>
            <a:off x="7642860" y="0"/>
            <a:ext cx="4549140"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lvl="0" algn="r">
              <a:lnSpc>
                <a:spcPct val="90000"/>
              </a:lnSpc>
              <a:buSzPts val="1800"/>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Annex I: Weitere Informationen zur Gesundheit von Frauen</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35263871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65"/>
          <p:cNvSpPr txBox="1">
            <a:spLocks noGrp="1"/>
          </p:cNvSpPr>
          <p:nvPr>
            <p:ph type="title"/>
          </p:nvPr>
        </p:nvSpPr>
        <p:spPr>
          <a:xfrm>
            <a:off x="609037" y="1109038"/>
            <a:ext cx="11360800" cy="763600"/>
          </a:xfrm>
          <a:prstGeom prst="rect">
            <a:avLst/>
          </a:prstGeom>
          <a:noFill/>
          <a:ln>
            <a:noFill/>
          </a:ln>
        </p:spPr>
        <p:txBody>
          <a:bodyPr spcFirstLastPara="1" wrap="square" lIns="91425" tIns="91425" rIns="91425" bIns="91425" anchor="t" anchorCtr="0">
            <a:noAutofit/>
          </a:bodyPr>
          <a:lstStyle/>
          <a:p>
            <a:pPr lvl="0"/>
            <a:r>
              <a:rPr lang="en-US" sz="2800" dirty="0" err="1"/>
              <a:t>Während</a:t>
            </a:r>
            <a:r>
              <a:rPr lang="en-US" sz="2800" dirty="0"/>
              <a:t> der </a:t>
            </a:r>
            <a:r>
              <a:rPr lang="en-US" sz="2800" dirty="0" err="1"/>
              <a:t>Schwangerschaft</a:t>
            </a:r>
            <a:r>
              <a:rPr lang="en-US" sz="2800" dirty="0"/>
              <a:t> (1)</a:t>
            </a:r>
            <a:endParaRPr sz="2800" dirty="0"/>
          </a:p>
        </p:txBody>
      </p:sp>
      <p:sp>
        <p:nvSpPr>
          <p:cNvPr id="436" name="Google Shape;436;p65"/>
          <p:cNvSpPr txBox="1"/>
          <p:nvPr/>
        </p:nvSpPr>
        <p:spPr>
          <a:xfrm>
            <a:off x="415600" y="1872638"/>
            <a:ext cx="6975800" cy="4678638"/>
          </a:xfrm>
          <a:prstGeom prst="rect">
            <a:avLst/>
          </a:prstGeom>
          <a:noFill/>
          <a:ln>
            <a:noFill/>
          </a:ln>
        </p:spPr>
        <p:txBody>
          <a:bodyPr spcFirstLastPara="1" wrap="square" lIns="91425" tIns="91425" rIns="91425" bIns="91425" anchor="t" anchorCtr="0">
            <a:noAutofit/>
          </a:bodyPr>
          <a:lstStyle/>
          <a:p>
            <a:pPr marL="186055" lvl="0">
              <a:buClr>
                <a:srgbClr val="C01E24"/>
              </a:buClr>
              <a:buSzPts val="1400"/>
            </a:pPr>
            <a:r>
              <a:rPr lang="de-DE" sz="2000" dirty="0">
                <a:solidFill>
                  <a:schemeClr val="dk1"/>
                </a:solidFill>
                <a:latin typeface="Calibri"/>
                <a:ea typeface="Calibri"/>
                <a:cs typeface="Calibri"/>
                <a:sym typeface="Calibri"/>
              </a:rPr>
              <a:t>Die Schwangere sollte in jeder Phase der Schwangerschaft regelmäßige Vorsorgeuntersuchungen einplanen, zum Beispiel:</a:t>
            </a:r>
          </a:p>
          <a:p>
            <a:pPr marL="186055" lvl="0">
              <a:buClr>
                <a:srgbClr val="C01E24"/>
              </a:buClr>
              <a:buSzPts val="1400"/>
            </a:pPr>
            <a:endParaRPr lang="de-DE" sz="2000" dirty="0">
              <a:solidFill>
                <a:schemeClr val="dk1"/>
              </a:solidFill>
              <a:latin typeface="Calibri"/>
              <a:ea typeface="Calibri"/>
              <a:cs typeface="Calibri"/>
              <a:sym typeface="Calibri"/>
            </a:endParaRPr>
          </a:p>
          <a:p>
            <a:pPr marL="528955" lvl="0" indent="-342900">
              <a:buClr>
                <a:srgbClr val="C01E24"/>
              </a:buClr>
              <a:buSzPts val="1400"/>
              <a:buFont typeface="Wingdings" panose="05000000000000000000" pitchFamily="2" charset="2"/>
              <a:buChar char="§"/>
            </a:pPr>
            <a:r>
              <a:rPr lang="de-DE" sz="2000" b="1" dirty="0">
                <a:solidFill>
                  <a:schemeClr val="dk1"/>
                </a:solidFill>
                <a:latin typeface="Calibri"/>
                <a:ea typeface="Calibri"/>
                <a:cs typeface="Calibri"/>
                <a:sym typeface="Calibri"/>
              </a:rPr>
              <a:t>jeden Monat </a:t>
            </a:r>
            <a:r>
              <a:rPr lang="de-DE" sz="2000" dirty="0">
                <a:solidFill>
                  <a:schemeClr val="dk1"/>
                </a:solidFill>
                <a:latin typeface="Calibri"/>
                <a:ea typeface="Calibri"/>
                <a:cs typeface="Calibri"/>
                <a:sym typeface="Calibri"/>
              </a:rPr>
              <a:t>in den ersten 6 Monaten der Schwangerschaft</a:t>
            </a:r>
          </a:p>
          <a:p>
            <a:pPr marL="186055" lvl="0">
              <a:buClr>
                <a:srgbClr val="C01E24"/>
              </a:buClr>
              <a:buSzPts val="1400"/>
            </a:pPr>
            <a:endParaRPr lang="de-DE" sz="2000" dirty="0">
              <a:solidFill>
                <a:schemeClr val="dk1"/>
              </a:solidFill>
              <a:latin typeface="Calibri"/>
              <a:ea typeface="Calibri"/>
              <a:cs typeface="Calibri"/>
              <a:sym typeface="Calibri"/>
            </a:endParaRPr>
          </a:p>
          <a:p>
            <a:pPr marL="528955" lvl="0" indent="-342900">
              <a:buClr>
                <a:srgbClr val="C01E24"/>
              </a:buClr>
              <a:buSzPts val="1400"/>
              <a:buFont typeface="Wingdings" panose="05000000000000000000" pitchFamily="2" charset="2"/>
              <a:buChar char="§"/>
            </a:pPr>
            <a:r>
              <a:rPr lang="de-DE" sz="2000" b="1" dirty="0">
                <a:solidFill>
                  <a:schemeClr val="dk1"/>
                </a:solidFill>
                <a:latin typeface="Calibri"/>
                <a:ea typeface="Calibri"/>
                <a:cs typeface="Calibri"/>
                <a:sym typeface="Calibri"/>
              </a:rPr>
              <a:t>alle 2 Wochen </a:t>
            </a:r>
            <a:r>
              <a:rPr lang="de-DE" sz="2000" dirty="0">
                <a:solidFill>
                  <a:schemeClr val="dk1"/>
                </a:solidFill>
                <a:latin typeface="Calibri"/>
                <a:ea typeface="Calibri"/>
                <a:cs typeface="Calibri"/>
                <a:sym typeface="Calibri"/>
              </a:rPr>
              <a:t>im 7. und 8. Schwangerschaftsmonat</a:t>
            </a:r>
          </a:p>
          <a:p>
            <a:pPr marL="186055" lvl="0">
              <a:buClr>
                <a:srgbClr val="C01E24"/>
              </a:buClr>
              <a:buSzPts val="1400"/>
            </a:pPr>
            <a:endParaRPr lang="de-DE" sz="2000" dirty="0">
              <a:solidFill>
                <a:schemeClr val="dk1"/>
              </a:solidFill>
              <a:latin typeface="Calibri"/>
              <a:ea typeface="Calibri"/>
              <a:cs typeface="Calibri"/>
              <a:sym typeface="Calibri"/>
            </a:endParaRPr>
          </a:p>
          <a:p>
            <a:pPr marL="528955" lvl="0" indent="-342900">
              <a:buClr>
                <a:srgbClr val="C01E24"/>
              </a:buClr>
              <a:buSzPts val="1400"/>
              <a:buFont typeface="Wingdings" panose="05000000000000000000" pitchFamily="2" charset="2"/>
              <a:buChar char="§"/>
            </a:pPr>
            <a:r>
              <a:rPr lang="de-DE" sz="2000" b="1" dirty="0">
                <a:solidFill>
                  <a:schemeClr val="dk1"/>
                </a:solidFill>
                <a:latin typeface="Calibri"/>
                <a:ea typeface="Calibri"/>
                <a:cs typeface="Calibri"/>
                <a:sym typeface="Calibri"/>
              </a:rPr>
              <a:t>jede Woche </a:t>
            </a:r>
            <a:r>
              <a:rPr lang="de-DE" sz="2000" dirty="0">
                <a:solidFill>
                  <a:schemeClr val="dk1"/>
                </a:solidFill>
                <a:latin typeface="Calibri"/>
                <a:ea typeface="Calibri"/>
                <a:cs typeface="Calibri"/>
                <a:sym typeface="Calibri"/>
              </a:rPr>
              <a:t>im 9. Schwangerschaftsmonat</a:t>
            </a:r>
          </a:p>
          <a:p>
            <a:pPr marL="186055" marR="0" lvl="0" indent="0" algn="l" rtl="0">
              <a:lnSpc>
                <a:spcPct val="100000"/>
              </a:lnSpc>
              <a:spcBef>
                <a:spcPts val="0"/>
              </a:spcBef>
              <a:spcAft>
                <a:spcPts val="0"/>
              </a:spcAft>
              <a:buClr>
                <a:srgbClr val="C01E24"/>
              </a:buClr>
              <a:buSzPts val="1400"/>
              <a:buFont typeface="Calibri"/>
              <a:buNone/>
            </a:pPr>
            <a:endParaRPr sz="2000" b="0" i="0" u="none" strike="noStrike" cap="none" dirty="0">
              <a:solidFill>
                <a:schemeClr val="dk1"/>
              </a:solidFill>
              <a:latin typeface="Calibri"/>
              <a:ea typeface="Calibri"/>
              <a:cs typeface="Calibri"/>
              <a:sym typeface="Calibri"/>
            </a:endParaRPr>
          </a:p>
          <a:p>
            <a:pPr marL="186055" marR="0" lvl="0" indent="0" algn="l" rtl="0">
              <a:lnSpc>
                <a:spcPct val="100000"/>
              </a:lnSpc>
              <a:spcBef>
                <a:spcPts val="0"/>
              </a:spcBef>
              <a:spcAft>
                <a:spcPts val="0"/>
              </a:spcAft>
              <a:buClr>
                <a:srgbClr val="C01E24"/>
              </a:buClr>
              <a:buSzPts val="1400"/>
              <a:buFont typeface="Calibri"/>
              <a:buNone/>
            </a:pPr>
            <a:r>
              <a:rPr lang="en-US" sz="1600" b="0" i="0" u="none" strike="noStrike" cap="none" dirty="0">
                <a:solidFill>
                  <a:schemeClr val="dk1"/>
                </a:solidFill>
                <a:latin typeface="Calibri"/>
                <a:ea typeface="Calibri"/>
                <a:cs typeface="Calibri"/>
                <a:sym typeface="Calibri"/>
              </a:rPr>
              <a:t>       </a:t>
            </a:r>
            <a:endParaRPr sz="1600" b="0" i="0" u="none" strike="noStrike" cap="none" dirty="0">
              <a:solidFill>
                <a:schemeClr val="dk1"/>
              </a:solidFill>
              <a:latin typeface="Calibri"/>
              <a:ea typeface="Calibri"/>
              <a:cs typeface="Calibri"/>
              <a:sym typeface="Calibri"/>
            </a:endParaRPr>
          </a:p>
        </p:txBody>
      </p:sp>
      <p:sp>
        <p:nvSpPr>
          <p:cNvPr id="438" name="Google Shape;438;p65"/>
          <p:cNvSpPr/>
          <p:nvPr/>
        </p:nvSpPr>
        <p:spPr>
          <a:xfrm>
            <a:off x="9343562" y="6412796"/>
            <a:ext cx="2517938"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u="sng" dirty="0" err="1">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Quelle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Pexels</a:t>
            </a:r>
            <a:r>
              <a:rPr lang="en-US" sz="12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a:t>
            </a:r>
            <a:r>
              <a:rPr lang="en-US" sz="1200" b="0" i="0" u="sng" strike="noStrike" cap="none" dirty="0" err="1">
                <a:solidFill>
                  <a:schemeClr val="dk1"/>
                </a:solidFill>
                <a:latin typeface="Calibri"/>
                <a:ea typeface="Calibri"/>
                <a:cs typeface="Calibri"/>
                <a:sym typeface="Calibri"/>
              </a:rPr>
              <a:t>Lizenz</a:t>
            </a:r>
            <a:endParaRPr sz="1200" b="0" i="0" u="none" strike="noStrike" cap="none" dirty="0">
              <a:solidFill>
                <a:schemeClr val="dk1"/>
              </a:solidFill>
              <a:latin typeface="Calibri"/>
              <a:ea typeface="Calibri"/>
              <a:cs typeface="Calibri"/>
              <a:sym typeface="Calibri"/>
            </a:endParaRPr>
          </a:p>
        </p:txBody>
      </p:sp>
      <p:pic>
        <p:nvPicPr>
          <p:cNvPr id="439" name="Google Shape;439;p65"/>
          <p:cNvPicPr preferRelativeResize="0"/>
          <p:nvPr/>
        </p:nvPicPr>
        <p:blipFill rotWithShape="1">
          <a:blip r:embed="rId5">
            <a:alphaModFix/>
          </a:blip>
          <a:srcRect l="26648" t="70260" r="70336" b="24439"/>
          <a:stretch/>
        </p:blipFill>
        <p:spPr>
          <a:xfrm flipH="1">
            <a:off x="-1904" y="6253759"/>
            <a:ext cx="610941" cy="604241"/>
          </a:xfrm>
          <a:prstGeom prst="rect">
            <a:avLst/>
          </a:prstGeom>
          <a:noFill/>
          <a:ln>
            <a:noFill/>
          </a:ln>
        </p:spPr>
      </p:pic>
      <p:pic>
        <p:nvPicPr>
          <p:cNvPr id="4100" name="Picture 4" descr="Foto profissional grátis de adultos, análise, anseio">
            <a:extLst>
              <a:ext uri="{FF2B5EF4-FFF2-40B4-BE49-F238E27FC236}">
                <a16:creationId xmlns:a16="http://schemas.microsoft.com/office/drawing/2014/main" id="{0A58517F-F58A-4947-AC64-1F269C1E4B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5813" y="975813"/>
            <a:ext cx="3484729" cy="5227093"/>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71;p8">
            <a:extLst>
              <a:ext uri="{FF2B5EF4-FFF2-40B4-BE49-F238E27FC236}">
                <a16:creationId xmlns:a16="http://schemas.microsoft.com/office/drawing/2014/main" id="{56D9E10A-62BE-409F-B688-EC7B17D3EE89}"/>
              </a:ext>
            </a:extLst>
          </p:cNvPr>
          <p:cNvSpPr/>
          <p:nvPr/>
        </p:nvSpPr>
        <p:spPr>
          <a:xfrm>
            <a:off x="7642860" y="0"/>
            <a:ext cx="4549140"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lvl="0" algn="r">
              <a:lnSpc>
                <a:spcPct val="90000"/>
              </a:lnSpc>
              <a:buSzPts val="1800"/>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Annex I: Weitere Informationen zur Gesundheit von Frauen</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25291562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81"/>
          <p:cNvSpPr txBox="1">
            <a:spLocks noGrp="1"/>
          </p:cNvSpPr>
          <p:nvPr>
            <p:ph type="title"/>
          </p:nvPr>
        </p:nvSpPr>
        <p:spPr>
          <a:xfrm>
            <a:off x="609037" y="1195413"/>
            <a:ext cx="11360800" cy="763600"/>
          </a:xfrm>
          <a:prstGeom prst="rect">
            <a:avLst/>
          </a:prstGeom>
          <a:noFill/>
          <a:ln>
            <a:noFill/>
          </a:ln>
        </p:spPr>
        <p:txBody>
          <a:bodyPr spcFirstLastPara="1" wrap="square" lIns="91425" tIns="91425" rIns="91425" bIns="91425" anchor="t" anchorCtr="0">
            <a:noAutofit/>
          </a:bodyPr>
          <a:lstStyle/>
          <a:p>
            <a:pPr lvl="0"/>
            <a:r>
              <a:rPr lang="en-US" sz="2800" dirty="0" err="1"/>
              <a:t>Während</a:t>
            </a:r>
            <a:r>
              <a:rPr lang="en-US" sz="2800" dirty="0"/>
              <a:t> der </a:t>
            </a:r>
            <a:r>
              <a:rPr lang="en-US" sz="2800" dirty="0" err="1"/>
              <a:t>Schwangerschaft</a:t>
            </a:r>
            <a:r>
              <a:rPr lang="en-US" sz="2800" dirty="0"/>
              <a:t> (2)</a:t>
            </a:r>
            <a:endParaRPr sz="4000" dirty="0">
              <a:solidFill>
                <a:srgbClr val="002060"/>
              </a:solidFill>
            </a:endParaRPr>
          </a:p>
        </p:txBody>
      </p:sp>
      <p:sp>
        <p:nvSpPr>
          <p:cNvPr id="446" name="Google Shape;446;p81"/>
          <p:cNvSpPr txBox="1"/>
          <p:nvPr/>
        </p:nvSpPr>
        <p:spPr>
          <a:xfrm>
            <a:off x="415600" y="1959013"/>
            <a:ext cx="10176727" cy="5778907"/>
          </a:xfrm>
          <a:prstGeom prst="rect">
            <a:avLst/>
          </a:prstGeom>
          <a:noFill/>
          <a:ln>
            <a:noFill/>
          </a:ln>
        </p:spPr>
        <p:txBody>
          <a:bodyPr spcFirstLastPara="1" wrap="square" lIns="91425" tIns="91425" rIns="91425" bIns="91425" anchor="t" anchorCtr="0">
            <a:noAutofit/>
          </a:bodyPr>
          <a:lstStyle/>
          <a:p>
            <a:pPr marL="186055" lvl="0">
              <a:buClr>
                <a:srgbClr val="C01E24"/>
              </a:buClr>
              <a:buSzPts val="1400"/>
            </a:pPr>
            <a:r>
              <a:rPr lang="de-DE" sz="2000" b="1" dirty="0">
                <a:latin typeface="Calibri"/>
                <a:ea typeface="Calibri"/>
                <a:cs typeface="Calibri"/>
                <a:sym typeface="Calibri"/>
              </a:rPr>
              <a:t>Routineuntersuchungen und Tests </a:t>
            </a:r>
          </a:p>
          <a:p>
            <a:pPr marL="186055" lvl="0">
              <a:buClr>
                <a:srgbClr val="C01E24"/>
              </a:buClr>
              <a:buSzPts val="1400"/>
            </a:pPr>
            <a:endParaRPr lang="de-DE" sz="2000" b="1" dirty="0">
              <a:latin typeface="Calibri"/>
              <a:ea typeface="Calibri"/>
              <a:cs typeface="Calibri"/>
              <a:sym typeface="Calibri"/>
            </a:endParaRPr>
          </a:p>
          <a:p>
            <a:pPr marL="528955" lvl="0" indent="-342900">
              <a:lnSpc>
                <a:spcPct val="150000"/>
              </a:lnSpc>
              <a:buClr>
                <a:srgbClr val="C01E24"/>
              </a:buClr>
              <a:buSzPts val="1400"/>
              <a:buFont typeface="Wingdings" panose="05000000000000000000" pitchFamily="2" charset="2"/>
              <a:buChar char="§"/>
            </a:pPr>
            <a:r>
              <a:rPr lang="de-DE" sz="2000" b="1" dirty="0">
                <a:latin typeface="Calibri"/>
                <a:ea typeface="Calibri"/>
                <a:cs typeface="Calibri"/>
                <a:sym typeface="Calibri"/>
              </a:rPr>
              <a:t>Routineuntersuchungen</a:t>
            </a:r>
            <a:r>
              <a:rPr lang="de-DE" sz="2000" dirty="0">
                <a:latin typeface="Calibri"/>
                <a:ea typeface="Calibri"/>
                <a:cs typeface="Calibri"/>
                <a:sym typeface="Calibri"/>
              </a:rPr>
              <a:t> und Tests wie Bluttests für Anämie, HIV und Blutgruppe</a:t>
            </a:r>
          </a:p>
          <a:p>
            <a:pPr marL="528955" lvl="0" indent="-342900">
              <a:lnSpc>
                <a:spcPct val="150000"/>
              </a:lnSpc>
              <a:buClr>
                <a:srgbClr val="C01E24"/>
              </a:buClr>
              <a:buSzPts val="1400"/>
              <a:buFont typeface="Wingdings" panose="05000000000000000000" pitchFamily="2" charset="2"/>
              <a:buChar char="§"/>
            </a:pPr>
            <a:r>
              <a:rPr lang="de-DE" sz="2000" dirty="0">
                <a:latin typeface="Calibri"/>
                <a:ea typeface="Calibri"/>
                <a:cs typeface="Calibri"/>
                <a:sym typeface="Calibri"/>
              </a:rPr>
              <a:t>Überwachung des </a:t>
            </a:r>
            <a:r>
              <a:rPr lang="de-DE" sz="2000" b="1" dirty="0">
                <a:latin typeface="Calibri"/>
                <a:ea typeface="Calibri"/>
                <a:cs typeface="Calibri"/>
                <a:sym typeface="Calibri"/>
              </a:rPr>
              <a:t>Blutdrucks</a:t>
            </a:r>
          </a:p>
          <a:p>
            <a:pPr marL="528955" lvl="0" indent="-342900">
              <a:lnSpc>
                <a:spcPct val="150000"/>
              </a:lnSpc>
              <a:buClr>
                <a:srgbClr val="C01E24"/>
              </a:buClr>
              <a:buSzPts val="1400"/>
              <a:buFont typeface="Wingdings" panose="05000000000000000000" pitchFamily="2" charset="2"/>
              <a:buChar char="§"/>
            </a:pPr>
            <a:r>
              <a:rPr lang="de-DE" sz="2000" dirty="0">
                <a:latin typeface="Calibri"/>
                <a:ea typeface="Calibri"/>
                <a:cs typeface="Calibri"/>
                <a:sym typeface="Calibri"/>
              </a:rPr>
              <a:t>Messung der </a:t>
            </a:r>
            <a:r>
              <a:rPr lang="de-DE" sz="2000" b="1" dirty="0">
                <a:latin typeface="Calibri"/>
                <a:ea typeface="Calibri"/>
                <a:cs typeface="Calibri"/>
                <a:sym typeface="Calibri"/>
              </a:rPr>
              <a:t>Gewichtszunahme</a:t>
            </a:r>
          </a:p>
          <a:p>
            <a:pPr marL="528955" lvl="0" indent="-342900">
              <a:lnSpc>
                <a:spcPct val="150000"/>
              </a:lnSpc>
              <a:buClr>
                <a:srgbClr val="C01E24"/>
              </a:buClr>
              <a:buSzPts val="1400"/>
              <a:buFont typeface="Wingdings" panose="05000000000000000000" pitchFamily="2" charset="2"/>
              <a:buChar char="§"/>
            </a:pPr>
            <a:r>
              <a:rPr lang="de-DE" sz="2000" dirty="0">
                <a:latin typeface="Calibri"/>
                <a:ea typeface="Calibri"/>
                <a:cs typeface="Calibri"/>
                <a:sym typeface="Calibri"/>
              </a:rPr>
              <a:t>Überwachung des </a:t>
            </a:r>
            <a:r>
              <a:rPr lang="de-DE" sz="2000" b="1" dirty="0">
                <a:latin typeface="Calibri"/>
                <a:ea typeface="Calibri"/>
                <a:cs typeface="Calibri"/>
                <a:sym typeface="Calibri"/>
              </a:rPr>
              <a:t>Wachstums </a:t>
            </a:r>
            <a:r>
              <a:rPr lang="de-DE" sz="2000" dirty="0">
                <a:latin typeface="Calibri"/>
                <a:ea typeface="Calibri"/>
                <a:cs typeface="Calibri"/>
                <a:sym typeface="Calibri"/>
              </a:rPr>
              <a:t>und der Herzfrequenz des Babys </a:t>
            </a:r>
          </a:p>
          <a:p>
            <a:pPr marL="528955" lvl="0" indent="-342900">
              <a:lnSpc>
                <a:spcPct val="150000"/>
              </a:lnSpc>
              <a:buClr>
                <a:srgbClr val="C01E24"/>
              </a:buClr>
              <a:buSzPts val="1400"/>
              <a:buFont typeface="Wingdings" panose="05000000000000000000" pitchFamily="2" charset="2"/>
              <a:buChar char="§"/>
            </a:pPr>
            <a:r>
              <a:rPr lang="de-DE" sz="2000" dirty="0">
                <a:latin typeface="Calibri"/>
                <a:ea typeface="Calibri"/>
                <a:cs typeface="Calibri"/>
                <a:sym typeface="Calibri"/>
              </a:rPr>
              <a:t>Überwachung </a:t>
            </a:r>
            <a:r>
              <a:rPr lang="de-DE" sz="2000" b="1" dirty="0">
                <a:latin typeface="Calibri"/>
                <a:ea typeface="Calibri"/>
                <a:cs typeface="Calibri"/>
                <a:sym typeface="Calibri"/>
              </a:rPr>
              <a:t>spezieller Ernährung und Bewegung</a:t>
            </a:r>
          </a:p>
          <a:p>
            <a:pPr marL="528955" lvl="0" indent="-342900">
              <a:lnSpc>
                <a:spcPct val="150000"/>
              </a:lnSpc>
              <a:buClr>
                <a:srgbClr val="C01E24"/>
              </a:buClr>
              <a:buSzPts val="1400"/>
              <a:buFont typeface="Wingdings" panose="05000000000000000000" pitchFamily="2" charset="2"/>
              <a:buChar char="§"/>
            </a:pPr>
            <a:r>
              <a:rPr lang="de-DE" sz="2000" dirty="0">
                <a:latin typeface="Calibri"/>
                <a:ea typeface="Calibri"/>
                <a:cs typeface="Calibri"/>
                <a:sym typeface="Calibri"/>
              </a:rPr>
              <a:t>Empfehlung von </a:t>
            </a:r>
            <a:r>
              <a:rPr lang="de-DE" sz="2000" b="1" dirty="0">
                <a:latin typeface="Calibri"/>
                <a:ea typeface="Calibri"/>
                <a:cs typeface="Calibri"/>
                <a:sym typeface="Calibri"/>
              </a:rPr>
              <a:t>Spezialkursen</a:t>
            </a:r>
            <a:r>
              <a:rPr lang="de-DE" sz="2000" dirty="0">
                <a:latin typeface="Calibri"/>
                <a:ea typeface="Calibri"/>
                <a:cs typeface="Calibri"/>
                <a:sym typeface="Calibri"/>
              </a:rPr>
              <a:t> in verschiedenen Phasen der Schwangerschaft</a:t>
            </a:r>
          </a:p>
          <a:p>
            <a:pPr marL="471805" lvl="0" indent="-285750">
              <a:lnSpc>
                <a:spcPct val="150000"/>
              </a:lnSpc>
              <a:buClr>
                <a:srgbClr val="C01E24"/>
              </a:buClr>
              <a:buSzPts val="1400"/>
              <a:buFont typeface="Wingdings" panose="05000000000000000000" pitchFamily="2" charset="2"/>
              <a:buChar char="§"/>
            </a:pPr>
            <a:endParaRPr sz="1600" b="0" i="0" u="none" strike="noStrike" cap="none" dirty="0">
              <a:solidFill>
                <a:srgbClr val="000000"/>
              </a:solidFill>
              <a:latin typeface="Calibri"/>
              <a:ea typeface="Calibri"/>
              <a:cs typeface="Calibri"/>
              <a:sym typeface="Calibri"/>
            </a:endParaRPr>
          </a:p>
        </p:txBody>
      </p:sp>
      <p:pic>
        <p:nvPicPr>
          <p:cNvPr id="447" name="Google Shape;447;p81"/>
          <p:cNvPicPr preferRelativeResize="0"/>
          <p:nvPr/>
        </p:nvPicPr>
        <p:blipFill rotWithShape="1">
          <a:blip r:embed="rId3">
            <a:alphaModFix/>
          </a:blip>
          <a:srcRect l="26648" t="70260" r="70336" b="24439"/>
          <a:stretch/>
        </p:blipFill>
        <p:spPr>
          <a:xfrm flipH="1">
            <a:off x="-1904" y="6253759"/>
            <a:ext cx="610941" cy="604241"/>
          </a:xfrm>
          <a:prstGeom prst="rect">
            <a:avLst/>
          </a:prstGeom>
          <a:noFill/>
          <a:ln>
            <a:noFill/>
          </a:ln>
        </p:spPr>
      </p:pic>
      <p:sp>
        <p:nvSpPr>
          <p:cNvPr id="7" name="Google Shape;171;p8">
            <a:extLst>
              <a:ext uri="{FF2B5EF4-FFF2-40B4-BE49-F238E27FC236}">
                <a16:creationId xmlns:a16="http://schemas.microsoft.com/office/drawing/2014/main" id="{56D9E10A-62BE-409F-B688-EC7B17D3EE89}"/>
              </a:ext>
            </a:extLst>
          </p:cNvPr>
          <p:cNvSpPr/>
          <p:nvPr/>
        </p:nvSpPr>
        <p:spPr>
          <a:xfrm>
            <a:off x="7642860" y="0"/>
            <a:ext cx="4549140"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lvl="0" algn="r">
              <a:lnSpc>
                <a:spcPct val="90000"/>
              </a:lnSpc>
              <a:buSzPts val="1800"/>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Annex I: Weitere Informationen zur Gesundheit von Frauen</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6350792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82"/>
          <p:cNvSpPr txBox="1">
            <a:spLocks noGrp="1"/>
          </p:cNvSpPr>
          <p:nvPr>
            <p:ph type="title"/>
          </p:nvPr>
        </p:nvSpPr>
        <p:spPr>
          <a:xfrm>
            <a:off x="415600" y="994564"/>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dirty="0" err="1"/>
              <a:t>Während</a:t>
            </a:r>
            <a:r>
              <a:rPr lang="en-US" sz="2800" dirty="0"/>
              <a:t> der </a:t>
            </a:r>
            <a:r>
              <a:rPr lang="en-US" sz="2800" dirty="0" err="1"/>
              <a:t>Entbindung</a:t>
            </a:r>
            <a:endParaRPr sz="2800" dirty="0"/>
          </a:p>
        </p:txBody>
      </p:sp>
      <p:sp>
        <p:nvSpPr>
          <p:cNvPr id="454" name="Google Shape;454;p82"/>
          <p:cNvSpPr txBox="1"/>
          <p:nvPr/>
        </p:nvSpPr>
        <p:spPr>
          <a:xfrm>
            <a:off x="255440" y="1576547"/>
            <a:ext cx="6611141" cy="4168645"/>
          </a:xfrm>
          <a:prstGeom prst="rect">
            <a:avLst/>
          </a:prstGeom>
          <a:noFill/>
          <a:ln>
            <a:noFill/>
          </a:ln>
        </p:spPr>
        <p:txBody>
          <a:bodyPr spcFirstLastPara="1" wrap="square" lIns="91425" tIns="91425" rIns="91425" bIns="91425" anchor="t" anchorCtr="0">
            <a:noAutofit/>
          </a:bodyPr>
          <a:lstStyle/>
          <a:p>
            <a:pPr marL="186055" lvl="0">
              <a:buClr>
                <a:srgbClr val="C01E24"/>
              </a:buClr>
              <a:buSzPts val="1400"/>
            </a:pPr>
            <a:r>
              <a:rPr lang="de-DE" sz="1800" b="1" dirty="0">
                <a:latin typeface="Calibri"/>
                <a:ea typeface="Calibri"/>
                <a:cs typeface="Calibri"/>
                <a:sym typeface="Calibri"/>
              </a:rPr>
              <a:t>Routineuntersuchungen und Tests </a:t>
            </a:r>
            <a:r>
              <a:rPr lang="en-US" sz="1800" b="1" i="0" u="none" strike="noStrike" cap="none" dirty="0">
                <a:solidFill>
                  <a:srgbClr val="203864"/>
                </a:solidFill>
                <a:latin typeface="Arial"/>
                <a:ea typeface="Arial"/>
                <a:cs typeface="Arial"/>
                <a:sym typeface="Arial"/>
              </a:rPr>
              <a:t> </a:t>
            </a:r>
            <a:endParaRPr sz="1800" b="1" i="0" u="none" strike="noStrike" cap="none" dirty="0">
              <a:solidFill>
                <a:srgbClr val="203864"/>
              </a:solidFill>
              <a:latin typeface="Arial"/>
              <a:ea typeface="Arial"/>
              <a:cs typeface="Arial"/>
              <a:sym typeface="Arial"/>
            </a:endParaRPr>
          </a:p>
          <a:p>
            <a:pPr marL="512763" lvl="1" indent="-288924">
              <a:spcBef>
                <a:spcPts val="2133"/>
              </a:spcBef>
              <a:buClr>
                <a:srgbClr val="C01E24"/>
              </a:buClr>
              <a:buSzPts val="2200"/>
              <a:buFont typeface="Calibri"/>
              <a:buChar char="▪"/>
            </a:pPr>
            <a:r>
              <a:rPr lang="de-DE" sz="2200" dirty="0">
                <a:solidFill>
                  <a:schemeClr val="dk1"/>
                </a:solidFill>
                <a:latin typeface="Calibri"/>
                <a:ea typeface="Calibri"/>
                <a:cs typeface="Calibri"/>
                <a:sym typeface="Calibri"/>
              </a:rPr>
              <a:t>Während der Wehen und der Entbindung ist es sehr wichtig, dass die Mütter mit den Hebammen zusammenarbeiten, um mögliche Komplikationen zu vermeiden, gegebenenfalls zu behandeln und die postnatalen Ergebnisse zu optimieren </a:t>
            </a:r>
          </a:p>
          <a:p>
            <a:pPr marL="512763" lvl="1" indent="-288924">
              <a:spcBef>
                <a:spcPts val="2133"/>
              </a:spcBef>
              <a:buClr>
                <a:srgbClr val="C01E24"/>
              </a:buClr>
              <a:buSzPts val="2200"/>
              <a:buFont typeface="Calibri"/>
              <a:buChar char="▪"/>
            </a:pPr>
            <a:r>
              <a:rPr lang="de-DE" sz="2200" dirty="0">
                <a:solidFill>
                  <a:schemeClr val="dk1"/>
                </a:solidFill>
                <a:latin typeface="Calibri"/>
                <a:ea typeface="Calibri"/>
                <a:cs typeface="Calibri"/>
                <a:sym typeface="Calibri"/>
              </a:rPr>
              <a:t>Die Betreuung sollte eine qualifizierte Geburtshilfe, geburtshilfliche Betreuung und die Behandlung von Frühgeburten umfassen.</a:t>
            </a:r>
            <a:endParaRPr sz="2200" b="0" i="0" u="none" strike="noStrike" cap="none" dirty="0">
              <a:solidFill>
                <a:schemeClr val="dk1"/>
              </a:solidFill>
              <a:latin typeface="Calibri"/>
              <a:ea typeface="Calibri"/>
              <a:cs typeface="Calibri"/>
              <a:sym typeface="Calibri"/>
            </a:endParaRPr>
          </a:p>
          <a:p>
            <a:pPr marL="1218565" marR="0" lvl="1" indent="-329564" algn="l" rtl="0">
              <a:lnSpc>
                <a:spcPct val="100000"/>
              </a:lnSpc>
              <a:spcBef>
                <a:spcPts val="2133"/>
              </a:spcBef>
              <a:spcAft>
                <a:spcPts val="0"/>
              </a:spcAft>
              <a:buClr>
                <a:srgbClr val="C01E24"/>
              </a:buClr>
              <a:buSzPts val="1200"/>
              <a:buFont typeface="Calibri"/>
              <a:buNone/>
            </a:pPr>
            <a:endParaRPr sz="2200" b="0" i="0" u="none" strike="noStrike" cap="none" dirty="0">
              <a:solidFill>
                <a:schemeClr val="dk1"/>
              </a:solidFill>
              <a:latin typeface="Calibri"/>
              <a:ea typeface="Calibri"/>
              <a:cs typeface="Calibri"/>
              <a:sym typeface="Calibri"/>
            </a:endParaRPr>
          </a:p>
          <a:p>
            <a:pPr marL="1218565" marR="0" lvl="1" indent="-329564" algn="l" rtl="0">
              <a:lnSpc>
                <a:spcPct val="100000"/>
              </a:lnSpc>
              <a:spcBef>
                <a:spcPts val="2133"/>
              </a:spcBef>
              <a:spcAft>
                <a:spcPts val="0"/>
              </a:spcAft>
              <a:buClr>
                <a:srgbClr val="C01E24"/>
              </a:buClr>
              <a:buSzPts val="1200"/>
              <a:buFont typeface="Calibri"/>
              <a:buNone/>
            </a:pPr>
            <a:endParaRPr sz="2400" b="1" i="0" u="none" strike="noStrike" cap="none" dirty="0">
              <a:solidFill>
                <a:srgbClr val="7030A0"/>
              </a:solidFill>
              <a:latin typeface="Calibri"/>
              <a:ea typeface="Calibri"/>
              <a:cs typeface="Calibri"/>
              <a:sym typeface="Calibri"/>
            </a:endParaRPr>
          </a:p>
        </p:txBody>
      </p:sp>
      <p:pic>
        <p:nvPicPr>
          <p:cNvPr id="455" name="Google Shape;455;p82" descr="A picture containing indoor, hospital room, room, person&#10;&#10;Description automatically generated"/>
          <p:cNvPicPr preferRelativeResize="0"/>
          <p:nvPr/>
        </p:nvPicPr>
        <p:blipFill rotWithShape="1">
          <a:blip r:embed="rId3">
            <a:alphaModFix/>
          </a:blip>
          <a:srcRect/>
          <a:stretch/>
        </p:blipFill>
        <p:spPr>
          <a:xfrm>
            <a:off x="8921915" y="1603469"/>
            <a:ext cx="2718307" cy="4114800"/>
          </a:xfrm>
          <a:prstGeom prst="rect">
            <a:avLst/>
          </a:prstGeom>
          <a:noFill/>
          <a:ln>
            <a:noFill/>
          </a:ln>
        </p:spPr>
      </p:pic>
      <p:sp>
        <p:nvSpPr>
          <p:cNvPr id="456" name="Google Shape;456;p82"/>
          <p:cNvSpPr/>
          <p:nvPr/>
        </p:nvSpPr>
        <p:spPr>
          <a:xfrm>
            <a:off x="8364824" y="6555879"/>
            <a:ext cx="3696881"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Quell</a:t>
            </a:r>
            <a:r>
              <a:rPr lang="en-US" sz="1200" b="0" i="0" u="sng" strike="noStrike" cap="none"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Pexels</a:t>
            </a:r>
            <a:r>
              <a:rPr lang="en-US" sz="12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 </a:t>
            </a:r>
            <a:r>
              <a:rPr lang="en-US" sz="1200" u="sng"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Lizenz</a:t>
            </a:r>
            <a:endParaRPr sz="1200" b="0" i="0" u="none" strike="noStrike" cap="none" dirty="0">
              <a:solidFill>
                <a:schemeClr val="dk1"/>
              </a:solidFill>
              <a:latin typeface="Calibri"/>
              <a:ea typeface="Calibri"/>
              <a:cs typeface="Calibri"/>
              <a:sym typeface="Calibri"/>
            </a:endParaRPr>
          </a:p>
        </p:txBody>
      </p:sp>
      <p:pic>
        <p:nvPicPr>
          <p:cNvPr id="457" name="Google Shape;457;p82"/>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9" name="Google Shape;171;p8">
            <a:extLst>
              <a:ext uri="{FF2B5EF4-FFF2-40B4-BE49-F238E27FC236}">
                <a16:creationId xmlns:a16="http://schemas.microsoft.com/office/drawing/2014/main" id="{56D9E10A-62BE-409F-B688-EC7B17D3EE89}"/>
              </a:ext>
            </a:extLst>
          </p:cNvPr>
          <p:cNvSpPr/>
          <p:nvPr/>
        </p:nvSpPr>
        <p:spPr>
          <a:xfrm>
            <a:off x="7642860" y="0"/>
            <a:ext cx="4549140"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lvl="0" algn="r">
              <a:lnSpc>
                <a:spcPct val="90000"/>
              </a:lnSpc>
              <a:buSzPts val="1800"/>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Annex I: Weitere Informationen zur Gesundheit von Frauen</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15229802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g1113201ef8f_0_0"/>
          <p:cNvSpPr txBox="1">
            <a:spLocks noGrp="1"/>
          </p:cNvSpPr>
          <p:nvPr>
            <p:ph type="title"/>
          </p:nvPr>
        </p:nvSpPr>
        <p:spPr>
          <a:xfrm>
            <a:off x="761775" y="2581075"/>
            <a:ext cx="10515600" cy="1325700"/>
          </a:xfrm>
          <a:prstGeom prst="rect">
            <a:avLst/>
          </a:prstGeom>
          <a:noFill/>
          <a:ln>
            <a:noFill/>
          </a:ln>
        </p:spPr>
        <p:txBody>
          <a:bodyPr spcFirstLastPara="1" wrap="square" lIns="91425" tIns="45700" rIns="91425" bIns="45700" anchor="ctr" anchorCtr="0">
            <a:normAutofit/>
          </a:bodyPr>
          <a:lstStyle/>
          <a:p>
            <a:pPr marL="1218565" lvl="1" indent="-520064" algn="l" rtl="0">
              <a:lnSpc>
                <a:spcPct val="100000"/>
              </a:lnSpc>
              <a:spcBef>
                <a:spcPts val="2133"/>
              </a:spcBef>
              <a:spcAft>
                <a:spcPts val="0"/>
              </a:spcAft>
              <a:buClr>
                <a:srgbClr val="C01E24"/>
              </a:buClr>
              <a:buSzPts val="3000"/>
              <a:buFont typeface="Calibri"/>
              <a:buChar char="▪"/>
            </a:pPr>
            <a:r>
              <a:rPr lang="en-US" sz="30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https://www.youtube.com/watch?v=S7qO_9-NJmA</a:t>
            </a:r>
            <a:endParaRPr sz="3000" dirty="0">
              <a:solidFill>
                <a:schemeClr val="dk1"/>
              </a:solidFill>
              <a:latin typeface="Calibri"/>
              <a:ea typeface="Calibri"/>
              <a:cs typeface="Calibri"/>
              <a:sym typeface="Calibri"/>
            </a:endParaRPr>
          </a:p>
          <a:p>
            <a:pPr marL="0" lvl="0" indent="0" algn="ctr" rtl="0">
              <a:lnSpc>
                <a:spcPct val="100000"/>
              </a:lnSpc>
              <a:spcBef>
                <a:spcPts val="0"/>
              </a:spcBef>
              <a:spcAft>
                <a:spcPts val="0"/>
              </a:spcAft>
              <a:buClr>
                <a:schemeClr val="dk1"/>
              </a:buClr>
              <a:buSzPts val="1100"/>
              <a:buFont typeface="Arial"/>
              <a:buNone/>
            </a:pPr>
            <a:endParaRPr sz="3000" b="0" dirty="0">
              <a:solidFill>
                <a:schemeClr val="dk1"/>
              </a:solidFill>
            </a:endParaRPr>
          </a:p>
          <a:p>
            <a:pPr marL="0" lvl="0" indent="0" algn="ctr" rtl="0">
              <a:lnSpc>
                <a:spcPct val="90000"/>
              </a:lnSpc>
              <a:spcBef>
                <a:spcPts val="0"/>
              </a:spcBef>
              <a:spcAft>
                <a:spcPts val="0"/>
              </a:spcAft>
              <a:buSzPts val="4000"/>
              <a:buNone/>
            </a:pPr>
            <a:endParaRPr sz="2200" b="0" dirty="0"/>
          </a:p>
        </p:txBody>
      </p:sp>
      <p:sp>
        <p:nvSpPr>
          <p:cNvPr id="4" name="Google Shape;171;p8">
            <a:extLst>
              <a:ext uri="{FF2B5EF4-FFF2-40B4-BE49-F238E27FC236}">
                <a16:creationId xmlns:a16="http://schemas.microsoft.com/office/drawing/2014/main" id="{56D9E10A-62BE-409F-B688-EC7B17D3EE89}"/>
              </a:ext>
            </a:extLst>
          </p:cNvPr>
          <p:cNvSpPr/>
          <p:nvPr/>
        </p:nvSpPr>
        <p:spPr>
          <a:xfrm>
            <a:off x="7642860" y="0"/>
            <a:ext cx="4549140"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lvl="0" algn="r">
              <a:lnSpc>
                <a:spcPct val="90000"/>
              </a:lnSpc>
              <a:buSzPts val="1800"/>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Annex I: Weitere Informationen zur Gesundheit von Frauen</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5610230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67"/>
          <p:cNvSpPr txBox="1">
            <a:spLocks noGrp="1"/>
          </p:cNvSpPr>
          <p:nvPr>
            <p:ph type="title"/>
          </p:nvPr>
        </p:nvSpPr>
        <p:spPr>
          <a:xfrm>
            <a:off x="414105" y="834437"/>
            <a:ext cx="11360800" cy="763600"/>
          </a:xfrm>
          <a:prstGeom prst="rect">
            <a:avLst/>
          </a:prstGeom>
          <a:noFill/>
          <a:ln>
            <a:noFill/>
          </a:ln>
        </p:spPr>
        <p:txBody>
          <a:bodyPr spcFirstLastPara="1" wrap="square" lIns="91425" tIns="91425" rIns="91425" bIns="91425" anchor="t" anchorCtr="0">
            <a:noAutofit/>
          </a:bodyPr>
          <a:lstStyle/>
          <a:p>
            <a:pPr lvl="0"/>
            <a:r>
              <a:rPr lang="de-DE" sz="2800" dirty="0"/>
              <a:t>Wesentliche Elemente der Pflege von Neugeborenen </a:t>
            </a:r>
            <a:r>
              <a:rPr lang="en-US" sz="2800" dirty="0"/>
              <a:t>(1)</a:t>
            </a:r>
            <a:endParaRPr sz="2800" dirty="0"/>
          </a:p>
        </p:txBody>
      </p:sp>
      <p:sp>
        <p:nvSpPr>
          <p:cNvPr id="479" name="Google Shape;479;p67"/>
          <p:cNvSpPr txBox="1"/>
          <p:nvPr/>
        </p:nvSpPr>
        <p:spPr>
          <a:xfrm>
            <a:off x="414104" y="1774938"/>
            <a:ext cx="7513123" cy="4978801"/>
          </a:xfrm>
          <a:prstGeom prst="rect">
            <a:avLst/>
          </a:prstGeom>
          <a:noFill/>
          <a:ln>
            <a:noFill/>
          </a:ln>
        </p:spPr>
        <p:txBody>
          <a:bodyPr spcFirstLastPara="1" wrap="square" lIns="91425" tIns="91425" rIns="91425" bIns="91425" anchor="t" anchorCtr="0">
            <a:noAutofit/>
          </a:bodyPr>
          <a:lstStyle/>
          <a:p>
            <a:pPr marL="151765" lvl="0">
              <a:spcAft>
                <a:spcPts val="600"/>
              </a:spcAft>
              <a:buClr>
                <a:srgbClr val="C01E24"/>
              </a:buClr>
              <a:buSzPts val="1800"/>
            </a:pPr>
            <a:r>
              <a:rPr lang="de-DE" sz="1600" b="1" dirty="0">
                <a:solidFill>
                  <a:schemeClr val="dk1"/>
                </a:solidFill>
                <a:latin typeface="Calibri"/>
                <a:ea typeface="Calibri"/>
                <a:cs typeface="Calibri"/>
                <a:sym typeface="Calibri"/>
              </a:rPr>
              <a:t>1) Sofortiges und gründliches Abtrocknen</a:t>
            </a:r>
          </a:p>
          <a:p>
            <a:pPr marL="494665" lvl="0" indent="-342900">
              <a:spcAft>
                <a:spcPts val="600"/>
              </a:spcAft>
              <a:buClr>
                <a:srgbClr val="C01E24"/>
              </a:buClr>
              <a:buSzPts val="1800"/>
              <a:buFont typeface="Wingdings" panose="05000000000000000000" pitchFamily="2" charset="2"/>
              <a:buChar char="§"/>
            </a:pPr>
            <a:r>
              <a:rPr lang="de-DE" sz="1600" dirty="0">
                <a:solidFill>
                  <a:schemeClr val="dk1"/>
                </a:solidFill>
                <a:latin typeface="Calibri"/>
                <a:ea typeface="Calibri"/>
                <a:cs typeface="Calibri"/>
                <a:sym typeface="Calibri"/>
              </a:rPr>
              <a:t>Trocknen Sie den Säugling in einem warmen Handtuch ab und legen Sie ihn dann in ein zweites warmes, trockenes Handtuch, um eine Unterkühlung zu verhindern und den Säugling zum Schreien zu animieren.</a:t>
            </a:r>
          </a:p>
          <a:p>
            <a:pPr marL="494665" lvl="0" indent="-342900">
              <a:spcAft>
                <a:spcPts val="600"/>
              </a:spcAft>
              <a:buClr>
                <a:srgbClr val="C01E24"/>
              </a:buClr>
              <a:buSzPts val="1800"/>
              <a:buFont typeface="Wingdings" panose="05000000000000000000" pitchFamily="2" charset="2"/>
              <a:buChar char="§"/>
            </a:pPr>
            <a:r>
              <a:rPr lang="de-DE" sz="1600" dirty="0">
                <a:solidFill>
                  <a:schemeClr val="dk1"/>
                </a:solidFill>
                <a:latin typeface="Calibri"/>
                <a:ea typeface="Calibri"/>
                <a:cs typeface="Calibri"/>
                <a:sym typeface="Calibri"/>
              </a:rPr>
              <a:t>Führen Sie eine erste Untersuchung durch, um den Säugling auf Größe, Geschlecht, grobe angeborene Anomalien oder andere offensichtliche klinische Probleme zu untersuchen.</a:t>
            </a:r>
          </a:p>
          <a:p>
            <a:pPr marL="151765" lvl="0">
              <a:spcAft>
                <a:spcPts val="600"/>
              </a:spcAft>
              <a:buClr>
                <a:srgbClr val="C01E24"/>
              </a:buClr>
              <a:buSzPts val="1800"/>
            </a:pPr>
            <a:r>
              <a:rPr lang="de-DE" sz="1600" b="1" dirty="0">
                <a:solidFill>
                  <a:schemeClr val="dk1"/>
                </a:solidFill>
                <a:latin typeface="Calibri"/>
                <a:ea typeface="Calibri"/>
                <a:cs typeface="Calibri"/>
                <a:sym typeface="Calibri"/>
              </a:rPr>
              <a:t>2) Abklemmen der Nabelschnur</a:t>
            </a:r>
          </a:p>
          <a:p>
            <a:pPr marL="494665" lvl="0" indent="-342900">
              <a:spcAft>
                <a:spcPts val="600"/>
              </a:spcAft>
              <a:buClr>
                <a:srgbClr val="C01E24"/>
              </a:buClr>
              <a:buSzPts val="1800"/>
              <a:buFont typeface="Wingdings" panose="05000000000000000000" pitchFamily="2" charset="2"/>
              <a:buChar char="§"/>
            </a:pPr>
            <a:r>
              <a:rPr lang="de-DE" sz="1600" dirty="0">
                <a:solidFill>
                  <a:schemeClr val="dk1"/>
                </a:solidFill>
                <a:latin typeface="Calibri"/>
                <a:ea typeface="Calibri"/>
                <a:cs typeface="Calibri"/>
                <a:sym typeface="Calibri"/>
              </a:rPr>
              <a:t>Verzögern Sie das Abklemmen der Nabelschnur auf 2 Minuten nach der Geburt und lassen Sie den Säugling einige Male schreien, bevor Sie die Nabelschnur abklemmen, damit das Baby etwas zusätzliches Blut aus der Plazenta erhält.</a:t>
            </a:r>
          </a:p>
          <a:p>
            <a:pPr marL="494665" lvl="0" indent="-342900">
              <a:spcAft>
                <a:spcPts val="600"/>
              </a:spcAft>
              <a:buClr>
                <a:srgbClr val="C01E24"/>
              </a:buClr>
              <a:buSzPts val="1800"/>
              <a:buFont typeface="Wingdings" panose="05000000000000000000" pitchFamily="2" charset="2"/>
              <a:buChar char="§"/>
            </a:pPr>
            <a:r>
              <a:rPr lang="de-DE" sz="1600" dirty="0">
                <a:solidFill>
                  <a:schemeClr val="dk1"/>
                </a:solidFill>
                <a:latin typeface="Calibri"/>
                <a:ea typeface="Calibri"/>
                <a:cs typeface="Calibri"/>
                <a:sym typeface="Calibri"/>
              </a:rPr>
              <a:t>Das zusätzliche Blut beugt später im ersten Lebensjahr einer Eisenmangelanämie vor.</a:t>
            </a:r>
          </a:p>
          <a:p>
            <a:pPr marL="494665" lvl="0" indent="-342900">
              <a:spcAft>
                <a:spcPts val="600"/>
              </a:spcAft>
              <a:buClr>
                <a:srgbClr val="C01E24"/>
              </a:buClr>
              <a:buSzPts val="1800"/>
              <a:buFont typeface="Wingdings" panose="05000000000000000000" pitchFamily="2" charset="2"/>
              <a:buChar char="§"/>
            </a:pPr>
            <a:r>
              <a:rPr lang="de-DE" sz="1600" dirty="0">
                <a:solidFill>
                  <a:schemeClr val="dk1"/>
                </a:solidFill>
                <a:latin typeface="Calibri"/>
                <a:ea typeface="Calibri"/>
                <a:cs typeface="Calibri"/>
                <a:sym typeface="Calibri"/>
              </a:rPr>
              <a:t>Klemmen Sie die Nabelschnur 3 bis 4 cm vom Bauch des Kindes entfernt ab. </a:t>
            </a:r>
            <a:endParaRPr sz="1600" i="0" u="none" strike="noStrike" cap="none" dirty="0">
              <a:solidFill>
                <a:srgbClr val="000000"/>
              </a:solidFill>
              <a:sym typeface="Arial"/>
            </a:endParaRPr>
          </a:p>
        </p:txBody>
      </p:sp>
      <p:pic>
        <p:nvPicPr>
          <p:cNvPr id="480" name="Google Shape;480;p67" descr="A picture containing person, indoor, hospital room, blue&#10;&#10;Description automatically generated"/>
          <p:cNvPicPr preferRelativeResize="0"/>
          <p:nvPr/>
        </p:nvPicPr>
        <p:blipFill rotWithShape="1">
          <a:blip r:embed="rId3">
            <a:alphaModFix/>
          </a:blip>
          <a:srcRect/>
          <a:stretch/>
        </p:blipFill>
        <p:spPr>
          <a:xfrm>
            <a:off x="7831355" y="1863418"/>
            <a:ext cx="4281579" cy="2840261"/>
          </a:xfrm>
          <a:prstGeom prst="rect">
            <a:avLst/>
          </a:prstGeom>
          <a:noFill/>
          <a:ln>
            <a:noFill/>
          </a:ln>
        </p:spPr>
      </p:pic>
      <p:sp>
        <p:nvSpPr>
          <p:cNvPr id="481" name="Google Shape;481;p67"/>
          <p:cNvSpPr/>
          <p:nvPr/>
        </p:nvSpPr>
        <p:spPr>
          <a:xfrm>
            <a:off x="8883156" y="6417399"/>
            <a:ext cx="2891749"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Quell</a:t>
            </a:r>
            <a:r>
              <a:rPr lang="en-US" sz="1200" b="0" i="0" u="sng" strike="noStrike" cap="none"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Pexels</a:t>
            </a:r>
            <a:r>
              <a:rPr lang="en-US" sz="12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 </a:t>
            </a:r>
            <a:r>
              <a:rPr lang="en-US" sz="1200" b="0" i="0" u="sng" strike="noStrike" cap="none"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Lizenz</a:t>
            </a:r>
            <a:endParaRPr sz="1200" b="0" i="0" u="none" strike="noStrike" cap="none" dirty="0">
              <a:solidFill>
                <a:schemeClr val="dk1"/>
              </a:solidFill>
              <a:latin typeface="Calibri"/>
              <a:ea typeface="Calibri"/>
              <a:cs typeface="Calibri"/>
              <a:sym typeface="Calibri"/>
            </a:endParaRPr>
          </a:p>
        </p:txBody>
      </p:sp>
      <p:sp>
        <p:nvSpPr>
          <p:cNvPr id="482" name="Google Shape;482;p67"/>
          <p:cNvSpPr txBox="1"/>
          <p:nvPr/>
        </p:nvSpPr>
        <p:spPr>
          <a:xfrm>
            <a:off x="414105" y="1099818"/>
            <a:ext cx="10664427" cy="677456"/>
          </a:xfrm>
          <a:prstGeom prst="rect">
            <a:avLst/>
          </a:prstGeom>
          <a:noFill/>
          <a:ln>
            <a:noFill/>
          </a:ln>
        </p:spPr>
        <p:txBody>
          <a:bodyPr spcFirstLastPara="1" wrap="square" lIns="91425" tIns="45700" rIns="91425" bIns="45700" anchor="b" anchorCtr="0">
            <a:noAutofit/>
          </a:bodyPr>
          <a:lstStyle/>
          <a:p>
            <a:pPr lvl="0">
              <a:spcBef>
                <a:spcPts val="600"/>
              </a:spcBef>
              <a:buClr>
                <a:srgbClr val="C01E24"/>
              </a:buClr>
              <a:buSzPts val="2400"/>
            </a:pPr>
            <a:r>
              <a:rPr lang="de-DE" sz="1800" b="1" i="1" dirty="0">
                <a:solidFill>
                  <a:srgbClr val="203864"/>
                </a:solidFill>
              </a:rPr>
              <a:t>Wie kann ich mein Neugeborenes direkt nach der Geburt schützen?</a:t>
            </a:r>
            <a:endParaRPr sz="1800" b="1" i="1" u="none" strike="noStrike" cap="none" dirty="0">
              <a:solidFill>
                <a:srgbClr val="203864"/>
              </a:solidFill>
              <a:latin typeface="Arial"/>
              <a:ea typeface="Arial"/>
              <a:cs typeface="Arial"/>
              <a:sym typeface="Arial"/>
            </a:endParaRPr>
          </a:p>
        </p:txBody>
      </p:sp>
      <p:pic>
        <p:nvPicPr>
          <p:cNvPr id="483" name="Google Shape;483;p67"/>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10" name="Google Shape;171;p8">
            <a:extLst>
              <a:ext uri="{FF2B5EF4-FFF2-40B4-BE49-F238E27FC236}">
                <a16:creationId xmlns:a16="http://schemas.microsoft.com/office/drawing/2014/main" id="{56D9E10A-62BE-409F-B688-EC7B17D3EE89}"/>
              </a:ext>
            </a:extLst>
          </p:cNvPr>
          <p:cNvSpPr/>
          <p:nvPr/>
        </p:nvSpPr>
        <p:spPr>
          <a:xfrm>
            <a:off x="7642860" y="0"/>
            <a:ext cx="4549140"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lvl="0" algn="r">
              <a:lnSpc>
                <a:spcPct val="90000"/>
              </a:lnSpc>
              <a:buSzPts val="1800"/>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Annex I: Weitere Informationen zur Gesundheit von Frauen</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3795537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just" rtl="0">
              <a:lnSpc>
                <a:spcPct val="150000"/>
              </a:lnSpc>
              <a:spcBef>
                <a:spcPts val="600"/>
              </a:spcBef>
              <a:spcAft>
                <a:spcPts val="0"/>
              </a:spcAft>
              <a:buClr>
                <a:schemeClr val="dk1"/>
              </a:buClr>
              <a:buSzPts val="990"/>
              <a:buFont typeface="Arial"/>
              <a:buNone/>
            </a:pPr>
            <a:r>
              <a:rPr lang="en-US" sz="2800" dirty="0" err="1"/>
              <a:t>Einführung</a:t>
            </a:r>
            <a:r>
              <a:rPr lang="en-US" sz="2800" dirty="0"/>
              <a:t> </a:t>
            </a:r>
            <a:endParaRPr sz="2800" dirty="0"/>
          </a:p>
        </p:txBody>
      </p:sp>
      <p:sp>
        <p:nvSpPr>
          <p:cNvPr id="228" name="Google Shape;228;p6"/>
          <p:cNvSpPr txBox="1">
            <a:spLocks noGrp="1"/>
          </p:cNvSpPr>
          <p:nvPr>
            <p:ph type="body" idx="1"/>
          </p:nvPr>
        </p:nvSpPr>
        <p:spPr>
          <a:xfrm>
            <a:off x="557998" y="1799999"/>
            <a:ext cx="6852451" cy="4865977"/>
          </a:xfrm>
          <a:prstGeom prst="rect">
            <a:avLst/>
          </a:prstGeom>
          <a:noFill/>
          <a:ln>
            <a:noFill/>
          </a:ln>
        </p:spPr>
        <p:txBody>
          <a:bodyPr spcFirstLastPara="1" wrap="square" lIns="91425" tIns="45700" rIns="91425" bIns="45700" anchor="t" anchorCtr="0">
            <a:noAutofit/>
          </a:bodyPr>
          <a:lstStyle/>
          <a:p>
            <a:pPr marL="76200" indent="0" algn="just">
              <a:spcAft>
                <a:spcPts val="600"/>
              </a:spcAft>
              <a:buNone/>
            </a:pPr>
            <a:r>
              <a:rPr lang="de-DE" sz="1900" dirty="0"/>
              <a:t>Dieses Modul zielt darauf ab, das Bewusstsein für Gesund-</a:t>
            </a:r>
            <a:r>
              <a:rPr lang="de-DE" sz="1900" dirty="0" err="1"/>
              <a:t>heitsprobleme</a:t>
            </a:r>
            <a:r>
              <a:rPr lang="de-DE" sz="1900" dirty="0"/>
              <a:t> zu schärfen, für die Sie besonders anfällig sind, wenn Sie in einem neuen Land ankommen.  Es wird erwartet, dass Ihr/e Trainer/in die Lerngruppe bei der Identifizierung und Reflexion von Faktoren anleitet, die Ihre Gesundheit vor, während und nach der Ankunft im neuen Land beeinflussen. Jede dieser Phasen wirkt sich auf die körperliche und geistige Gesundheit aus, und in einigen Fällen sind sie miteinander verbunden und bedingen sich gegenseitig.</a:t>
            </a:r>
          </a:p>
          <a:p>
            <a:pPr marL="76200" indent="0" algn="just">
              <a:spcAft>
                <a:spcPts val="600"/>
              </a:spcAft>
              <a:buNone/>
            </a:pPr>
            <a:r>
              <a:rPr lang="de-DE" sz="1900" dirty="0"/>
              <a:t>Gesundheitsprobleme äußern sich nicht nur in </a:t>
            </a:r>
            <a:r>
              <a:rPr lang="de-DE" sz="1900" dirty="0" err="1"/>
              <a:t>Krankheitssymp-tomen</a:t>
            </a:r>
            <a:r>
              <a:rPr lang="de-DE" sz="1900" dirty="0"/>
              <a:t>. Sie haben auch mit der Sprache, den Begriffen und dem unterschiedlichen Umgang mit Krankheit zu tun. Hinter den Symptomen und ihrer Beschreibung stehen oft auch </a:t>
            </a:r>
            <a:r>
              <a:rPr lang="de-DE" sz="1900" dirty="0" err="1"/>
              <a:t>kulturspezi</a:t>
            </a:r>
            <a:r>
              <a:rPr lang="de-DE" sz="1900" dirty="0"/>
              <a:t>-fische Erzählungen, die es zu berücksichtigen gilt. Im Mittelpunkt steht die Frage, wie Krankheit mit digitalen Mitteln angegangen werden kann.</a:t>
            </a:r>
            <a:endParaRPr sz="1900" dirty="0"/>
          </a:p>
        </p:txBody>
      </p:sp>
      <p:sp>
        <p:nvSpPr>
          <p:cNvPr id="229" name="Google Shape;229;p6"/>
          <p:cNvSpPr/>
          <p:nvPr/>
        </p:nvSpPr>
        <p:spPr>
          <a:xfrm>
            <a:off x="9552458" y="6527476"/>
            <a:ext cx="241171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u="sng" dirty="0" err="1">
                <a:solidFill>
                  <a:schemeClr val="dk1"/>
                </a:solidFill>
                <a:latin typeface="Calibri"/>
                <a:ea typeface="Calibri"/>
                <a:cs typeface="Calibri"/>
                <a:sym typeface="Calibri"/>
                <a:hlinkClick r:id="rId3"/>
              </a:rPr>
              <a:t>Quell</a:t>
            </a:r>
            <a:r>
              <a:rPr lang="en-US" sz="1200" b="0" i="0" u="sng" strike="noStrike" cap="none" dirty="0" err="1">
                <a:solidFill>
                  <a:schemeClr val="dk1"/>
                </a:solidFill>
                <a:latin typeface="Calibri"/>
                <a:ea typeface="Calibri"/>
                <a:cs typeface="Calibri"/>
                <a:sym typeface="Calibri"/>
                <a:hlinkClick r:id="rId3"/>
              </a:rPr>
              <a:t>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Lizenz</a:t>
            </a:r>
            <a:endParaRPr sz="1200" b="0" i="0" u="none" strike="noStrike" cap="none" dirty="0">
              <a:solidFill>
                <a:schemeClr val="dk1"/>
              </a:solidFill>
              <a:latin typeface="Calibri"/>
              <a:ea typeface="Calibri"/>
              <a:cs typeface="Calibri"/>
              <a:sym typeface="Calibri"/>
            </a:endParaRPr>
          </a:p>
        </p:txBody>
      </p:sp>
      <p:pic>
        <p:nvPicPr>
          <p:cNvPr id="1026" name="Picture 2" descr="Digitalisierung, Gesundheitswesen, Gesundhei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1929" y="1906730"/>
            <a:ext cx="4252483" cy="2834990"/>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171;p8">
            <a:extLst>
              <a:ext uri="{FF2B5EF4-FFF2-40B4-BE49-F238E27FC236}">
                <a16:creationId xmlns:a16="http://schemas.microsoft.com/office/drawing/2014/main" id="{B9843483-C467-495B-A02B-3CA3B011FC6F}"/>
              </a:ext>
            </a:extLst>
          </p:cNvPr>
          <p:cNvSpPr/>
          <p:nvPr/>
        </p:nvSpPr>
        <p:spPr>
          <a:xfrm>
            <a:off x="10384221" y="-3933"/>
            <a:ext cx="1806519" cy="403326"/>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.1 Einführung </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8237027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68"/>
          <p:cNvSpPr txBox="1">
            <a:spLocks noGrp="1"/>
          </p:cNvSpPr>
          <p:nvPr>
            <p:ph type="title"/>
          </p:nvPr>
        </p:nvSpPr>
        <p:spPr>
          <a:xfrm>
            <a:off x="415600" y="689811"/>
            <a:ext cx="11360800" cy="946659"/>
          </a:xfrm>
          <a:prstGeom prst="rect">
            <a:avLst/>
          </a:prstGeom>
          <a:noFill/>
          <a:ln>
            <a:noFill/>
          </a:ln>
        </p:spPr>
        <p:txBody>
          <a:bodyPr spcFirstLastPara="1" wrap="square" lIns="91425" tIns="91425" rIns="91425" bIns="91425" anchor="t" anchorCtr="0">
            <a:noAutofit/>
          </a:bodyPr>
          <a:lstStyle/>
          <a:p>
            <a:pPr lvl="0"/>
            <a:r>
              <a:rPr lang="de-DE" sz="2800" dirty="0"/>
              <a:t>Wesentliche Elemente der Pflege von Neugeborenen</a:t>
            </a:r>
            <a:r>
              <a:rPr lang="en-US" sz="2800" dirty="0"/>
              <a:t>  (2)</a:t>
            </a:r>
            <a:endParaRPr sz="2800" dirty="0"/>
          </a:p>
        </p:txBody>
      </p:sp>
      <p:sp>
        <p:nvSpPr>
          <p:cNvPr id="490" name="Google Shape;490;p68"/>
          <p:cNvSpPr txBox="1">
            <a:spLocks noGrp="1"/>
          </p:cNvSpPr>
          <p:nvPr>
            <p:ph type="body" idx="1"/>
          </p:nvPr>
        </p:nvSpPr>
        <p:spPr>
          <a:xfrm>
            <a:off x="319348" y="1361877"/>
            <a:ext cx="11360800" cy="4429322"/>
          </a:xfrm>
          <a:prstGeom prst="rect">
            <a:avLst/>
          </a:prstGeom>
          <a:noFill/>
          <a:ln>
            <a:noFill/>
          </a:ln>
        </p:spPr>
        <p:txBody>
          <a:bodyPr spcFirstLastPara="1" wrap="square" lIns="91425" tIns="91425" rIns="91425" bIns="91425" anchor="t" anchorCtr="0">
            <a:noAutofit/>
          </a:bodyPr>
          <a:lstStyle/>
          <a:p>
            <a:pPr marL="151765" lvl="0" indent="0" algn="l" rtl="0">
              <a:lnSpc>
                <a:spcPct val="100000"/>
              </a:lnSpc>
              <a:spcBef>
                <a:spcPts val="600"/>
              </a:spcBef>
              <a:spcAft>
                <a:spcPts val="600"/>
              </a:spcAft>
              <a:buSzPts val="1800"/>
              <a:buNone/>
            </a:pPr>
            <a:r>
              <a:rPr lang="en-US" sz="2200" b="1" dirty="0">
                <a:solidFill>
                  <a:schemeClr val="dk1"/>
                </a:solidFill>
              </a:rPr>
              <a:t>3) </a:t>
            </a:r>
            <a:r>
              <a:rPr lang="en-US" sz="2200" b="1" dirty="0" err="1"/>
              <a:t>H</a:t>
            </a:r>
            <a:r>
              <a:rPr lang="en-US" sz="2200" b="1" dirty="0" err="1">
                <a:solidFill>
                  <a:schemeClr val="dk1"/>
                </a:solidFill>
              </a:rPr>
              <a:t>autkontakt</a:t>
            </a:r>
            <a:endParaRPr sz="2200" dirty="0">
              <a:solidFill>
                <a:schemeClr val="dk1"/>
              </a:solidFill>
            </a:endParaRPr>
          </a:p>
          <a:p>
            <a:pPr marL="608965" lvl="0" indent="-456565">
              <a:spcBef>
                <a:spcPts val="600"/>
              </a:spcBef>
              <a:spcAft>
                <a:spcPts val="600"/>
              </a:spcAft>
            </a:pPr>
            <a:r>
              <a:rPr lang="de-DE" sz="2000" dirty="0"/>
              <a:t>Die Mutter sollte das Kind so bald wie möglich nach der Geburt sehen und halten, da dies eine wichtige Phase der Bindung ist.</a:t>
            </a:r>
          </a:p>
          <a:p>
            <a:pPr marL="608965" lvl="0" indent="-456565">
              <a:spcBef>
                <a:spcPts val="600"/>
              </a:spcBef>
              <a:spcAft>
                <a:spcPts val="600"/>
              </a:spcAft>
            </a:pPr>
            <a:r>
              <a:rPr lang="de-DE" sz="2000" dirty="0"/>
              <a:t>Ein normal erscheinender Säugling sollte auf den Bauch der Mutter gelegt werden, damit er abgetrocknet, die Nabelschnur abgeklemmt und die erste Untersuchung durchgeführt werden kann.</a:t>
            </a:r>
          </a:p>
          <a:p>
            <a:pPr marL="608965" lvl="0" indent="-456565">
              <a:spcBef>
                <a:spcPts val="600"/>
              </a:spcBef>
              <a:spcAft>
                <a:spcPts val="600"/>
              </a:spcAft>
            </a:pPr>
            <a:r>
              <a:rPr lang="de-DE" sz="2000" dirty="0"/>
              <a:t>Dann wird es in die Känguru-Position zwischen den Brüsten der Mutter gebracht.</a:t>
            </a:r>
          </a:p>
          <a:p>
            <a:pPr marL="608965" lvl="0" indent="-456565">
              <a:spcBef>
                <a:spcPts val="600"/>
              </a:spcBef>
              <a:spcAft>
                <a:spcPts val="600"/>
              </a:spcAft>
            </a:pPr>
            <a:r>
              <a:rPr lang="de-DE" sz="2000" dirty="0" err="1"/>
              <a:t>Bonding</a:t>
            </a:r>
            <a:r>
              <a:rPr lang="de-DE" sz="2000" dirty="0"/>
              <a:t> ist die emotionale Bindung, die sich zwischen Mutter und Kind entwickelt, ein wichtiger Schritt auf dem Weg zu einer guten Elternschaft.</a:t>
            </a:r>
            <a:endParaRPr sz="2000" dirty="0">
              <a:solidFill>
                <a:srgbClr val="7030A0"/>
              </a:solidFill>
            </a:endParaRPr>
          </a:p>
          <a:p>
            <a:pPr marL="608965" lvl="0" indent="-342265" algn="l" rtl="0">
              <a:lnSpc>
                <a:spcPct val="100000"/>
              </a:lnSpc>
              <a:spcBef>
                <a:spcPts val="600"/>
              </a:spcBef>
              <a:spcAft>
                <a:spcPts val="600"/>
              </a:spcAft>
              <a:buSzPts val="1800"/>
              <a:buNone/>
            </a:pPr>
            <a:endParaRPr sz="2400" dirty="0"/>
          </a:p>
        </p:txBody>
      </p:sp>
      <p:pic>
        <p:nvPicPr>
          <p:cNvPr id="491" name="Google Shape;491;p68"/>
          <p:cNvPicPr preferRelativeResize="0"/>
          <p:nvPr/>
        </p:nvPicPr>
        <p:blipFill rotWithShape="1">
          <a:blip r:embed="rId3">
            <a:alphaModFix/>
          </a:blip>
          <a:srcRect l="26648" t="70260" r="70336" b="24439"/>
          <a:stretch/>
        </p:blipFill>
        <p:spPr>
          <a:xfrm flipH="1">
            <a:off x="-1904" y="6253759"/>
            <a:ext cx="610941" cy="604241"/>
          </a:xfrm>
          <a:prstGeom prst="rect">
            <a:avLst/>
          </a:prstGeom>
          <a:noFill/>
          <a:ln>
            <a:noFill/>
          </a:ln>
        </p:spPr>
      </p:pic>
      <p:sp>
        <p:nvSpPr>
          <p:cNvPr id="7" name="Google Shape;171;p8">
            <a:extLst>
              <a:ext uri="{FF2B5EF4-FFF2-40B4-BE49-F238E27FC236}">
                <a16:creationId xmlns:a16="http://schemas.microsoft.com/office/drawing/2014/main" id="{56D9E10A-62BE-409F-B688-EC7B17D3EE89}"/>
              </a:ext>
            </a:extLst>
          </p:cNvPr>
          <p:cNvSpPr/>
          <p:nvPr/>
        </p:nvSpPr>
        <p:spPr>
          <a:xfrm>
            <a:off x="7642860" y="0"/>
            <a:ext cx="4549140"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lvl="0" algn="r">
              <a:lnSpc>
                <a:spcPct val="90000"/>
              </a:lnSpc>
              <a:buSzPts val="1800"/>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Annex I: Weitere Informationen zur Gesundheit von Frauen</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28832113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83"/>
          <p:cNvSpPr txBox="1">
            <a:spLocks noGrp="1"/>
          </p:cNvSpPr>
          <p:nvPr>
            <p:ph type="title"/>
          </p:nvPr>
        </p:nvSpPr>
        <p:spPr>
          <a:xfrm>
            <a:off x="303566" y="912932"/>
            <a:ext cx="11360800" cy="946659"/>
          </a:xfrm>
          <a:prstGeom prst="rect">
            <a:avLst/>
          </a:prstGeom>
          <a:noFill/>
          <a:ln>
            <a:noFill/>
          </a:ln>
        </p:spPr>
        <p:txBody>
          <a:bodyPr spcFirstLastPara="1" wrap="square" lIns="91425" tIns="91425" rIns="91425" bIns="91425" anchor="t" anchorCtr="0">
            <a:noAutofit/>
          </a:bodyPr>
          <a:lstStyle/>
          <a:p>
            <a:pPr lvl="0"/>
            <a:r>
              <a:rPr lang="de-DE" sz="2800" dirty="0"/>
              <a:t>Wesentliche Elemente der Pflege von Neugeborenen </a:t>
            </a:r>
            <a:r>
              <a:rPr lang="en-US" sz="2800" dirty="0"/>
              <a:t>(3)</a:t>
            </a:r>
            <a:endParaRPr sz="2800" dirty="0"/>
          </a:p>
        </p:txBody>
      </p:sp>
      <p:sp>
        <p:nvSpPr>
          <p:cNvPr id="498" name="Google Shape;498;p83"/>
          <p:cNvSpPr txBox="1">
            <a:spLocks noGrp="1"/>
          </p:cNvSpPr>
          <p:nvPr>
            <p:ph type="body" idx="1"/>
          </p:nvPr>
        </p:nvSpPr>
        <p:spPr>
          <a:xfrm>
            <a:off x="527634" y="1671924"/>
            <a:ext cx="6069933" cy="4354350"/>
          </a:xfrm>
          <a:prstGeom prst="rect">
            <a:avLst/>
          </a:prstGeom>
          <a:noFill/>
          <a:ln>
            <a:noFill/>
          </a:ln>
        </p:spPr>
        <p:txBody>
          <a:bodyPr spcFirstLastPara="1" wrap="square" lIns="91425" tIns="91425" rIns="91425" bIns="91425" anchor="t" anchorCtr="0">
            <a:noAutofit/>
          </a:bodyPr>
          <a:lstStyle/>
          <a:p>
            <a:pPr marL="608965" lvl="0" indent="-342265" algn="l" rtl="0">
              <a:lnSpc>
                <a:spcPct val="100000"/>
              </a:lnSpc>
              <a:spcBef>
                <a:spcPts val="0"/>
              </a:spcBef>
              <a:spcAft>
                <a:spcPts val="0"/>
              </a:spcAft>
              <a:buSzPts val="1800"/>
              <a:buNone/>
            </a:pPr>
            <a:endParaRPr sz="2000" dirty="0">
              <a:solidFill>
                <a:schemeClr val="dk1"/>
              </a:solidFill>
            </a:endParaRPr>
          </a:p>
          <a:p>
            <a:pPr marL="151765" lvl="0" indent="0">
              <a:buNone/>
            </a:pPr>
            <a:r>
              <a:rPr lang="en-US" sz="2200" b="1" dirty="0">
                <a:solidFill>
                  <a:schemeClr val="dk1"/>
                </a:solidFill>
              </a:rPr>
              <a:t>4) </a:t>
            </a:r>
            <a:r>
              <a:rPr lang="de-DE" sz="2200" b="1" dirty="0"/>
              <a:t>Frühzeitiger Beginn des Stillens</a:t>
            </a:r>
          </a:p>
          <a:p>
            <a:pPr marL="151765" lvl="0" indent="0">
              <a:buNone/>
            </a:pPr>
            <a:endParaRPr lang="de-DE" sz="2200" b="1" dirty="0"/>
          </a:p>
          <a:p>
            <a:pPr marL="494665" lvl="0">
              <a:buFont typeface="Wingdings" panose="05000000000000000000" pitchFamily="2" charset="2"/>
              <a:buChar char="§"/>
            </a:pPr>
            <a:r>
              <a:rPr lang="de-DE" sz="2200" dirty="0"/>
              <a:t>Eine Mutter sollte ihren Säugling sofort nach der Geburt an die Brust legen. Studien haben gezeigt, dass die Wahrscheinlichkeit, dass die Mutter erfolgreich stillt, größer ist.</a:t>
            </a:r>
          </a:p>
          <a:p>
            <a:pPr marL="494665" lvl="0">
              <a:buFont typeface="Wingdings" panose="05000000000000000000" pitchFamily="2" charset="2"/>
              <a:buChar char="§"/>
            </a:pPr>
            <a:endParaRPr lang="de-DE" sz="2200" dirty="0"/>
          </a:p>
          <a:p>
            <a:pPr marL="494665" lvl="0">
              <a:buFont typeface="Wingdings" panose="05000000000000000000" pitchFamily="2" charset="2"/>
              <a:buChar char="§"/>
            </a:pPr>
            <a:r>
              <a:rPr lang="de-DE" sz="2200" dirty="0"/>
              <a:t>Außerdem gibt es der Mutter die Gewissheit, dass der Säugling gesund ist.</a:t>
            </a:r>
            <a:endParaRPr sz="2000" dirty="0">
              <a:solidFill>
                <a:schemeClr val="dk1"/>
              </a:solidFill>
            </a:endParaRPr>
          </a:p>
          <a:p>
            <a:pPr marL="609600" lvl="0" algn="l" rtl="0">
              <a:lnSpc>
                <a:spcPct val="100000"/>
              </a:lnSpc>
              <a:spcBef>
                <a:spcPts val="0"/>
              </a:spcBef>
              <a:spcAft>
                <a:spcPts val="0"/>
              </a:spcAft>
              <a:buSzPts val="1800"/>
              <a:buFont typeface="Wingdings" panose="05000000000000000000" pitchFamily="2" charset="2"/>
              <a:buChar char="§"/>
            </a:pPr>
            <a:endParaRPr sz="2400" dirty="0"/>
          </a:p>
        </p:txBody>
      </p:sp>
      <p:pic>
        <p:nvPicPr>
          <p:cNvPr id="499" name="Google Shape;499;p83" descr="A picture containing baby, crowd&#10;&#10;Description automatically generated"/>
          <p:cNvPicPr preferRelativeResize="0"/>
          <p:nvPr/>
        </p:nvPicPr>
        <p:blipFill rotWithShape="1">
          <a:blip r:embed="rId3">
            <a:alphaModFix/>
          </a:blip>
          <a:srcRect/>
          <a:stretch/>
        </p:blipFill>
        <p:spPr>
          <a:xfrm>
            <a:off x="8575376" y="1671924"/>
            <a:ext cx="3203275" cy="4203784"/>
          </a:xfrm>
          <a:prstGeom prst="rect">
            <a:avLst/>
          </a:prstGeom>
          <a:noFill/>
          <a:ln>
            <a:noFill/>
          </a:ln>
        </p:spPr>
      </p:pic>
      <p:sp>
        <p:nvSpPr>
          <p:cNvPr id="500" name="Google Shape;500;p83"/>
          <p:cNvSpPr/>
          <p:nvPr/>
        </p:nvSpPr>
        <p:spPr>
          <a:xfrm>
            <a:off x="8829393" y="6417399"/>
            <a:ext cx="2949258"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Quell</a:t>
            </a:r>
            <a:r>
              <a:rPr lang="en-US" sz="1200" b="0" i="0" u="sng" strike="noStrike" cap="none"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Unsplash</a:t>
            </a:r>
            <a:r>
              <a:rPr lang="en-US" sz="12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 </a:t>
            </a:r>
            <a:r>
              <a:rPr lang="en-US" sz="1200" u="sng"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Lizenz</a:t>
            </a:r>
            <a:endParaRPr sz="12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endParaRPr>
          </a:p>
        </p:txBody>
      </p:sp>
      <p:pic>
        <p:nvPicPr>
          <p:cNvPr id="501" name="Google Shape;501;p83"/>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9" name="Google Shape;171;p8">
            <a:extLst>
              <a:ext uri="{FF2B5EF4-FFF2-40B4-BE49-F238E27FC236}">
                <a16:creationId xmlns:a16="http://schemas.microsoft.com/office/drawing/2014/main" id="{56D9E10A-62BE-409F-B688-EC7B17D3EE89}"/>
              </a:ext>
            </a:extLst>
          </p:cNvPr>
          <p:cNvSpPr/>
          <p:nvPr/>
        </p:nvSpPr>
        <p:spPr>
          <a:xfrm>
            <a:off x="7642860" y="0"/>
            <a:ext cx="4549140"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lvl="0" algn="r">
              <a:lnSpc>
                <a:spcPct val="90000"/>
              </a:lnSpc>
              <a:buSzPts val="1800"/>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Annex I: Weitere Informationen zur Gesundheit von Frauen</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39323136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69"/>
          <p:cNvSpPr txBox="1">
            <a:spLocks noGrp="1"/>
          </p:cNvSpPr>
          <p:nvPr>
            <p:ph type="title"/>
          </p:nvPr>
        </p:nvSpPr>
        <p:spPr>
          <a:xfrm>
            <a:off x="415600" y="734282"/>
            <a:ext cx="11360800" cy="763600"/>
          </a:xfrm>
          <a:prstGeom prst="rect">
            <a:avLst/>
          </a:prstGeom>
          <a:noFill/>
          <a:ln>
            <a:noFill/>
          </a:ln>
        </p:spPr>
        <p:txBody>
          <a:bodyPr spcFirstLastPara="1" wrap="square" lIns="91425" tIns="91425" rIns="91425" bIns="91425" anchor="t" anchorCtr="0">
            <a:noAutofit/>
          </a:bodyPr>
          <a:lstStyle/>
          <a:p>
            <a:pPr lvl="0"/>
            <a:r>
              <a:rPr lang="en-US" sz="4400" b="1" dirty="0">
                <a:solidFill>
                  <a:srgbClr val="002060"/>
                </a:solidFill>
                <a:latin typeface="Arial"/>
                <a:ea typeface="Arial"/>
                <a:cs typeface="Arial"/>
                <a:sym typeface="Arial"/>
              </a:rPr>
              <a:t> </a:t>
            </a:r>
            <a:r>
              <a:rPr lang="de-DE" sz="2800" dirty="0"/>
              <a:t>Besondere Anforderungen an die Babypflege</a:t>
            </a:r>
            <a:br>
              <a:rPr lang="de-DE" sz="2800" dirty="0"/>
            </a:br>
            <a:endParaRPr sz="2800" dirty="0"/>
          </a:p>
        </p:txBody>
      </p:sp>
      <p:sp>
        <p:nvSpPr>
          <p:cNvPr id="508" name="Google Shape;508;p69"/>
          <p:cNvSpPr txBox="1"/>
          <p:nvPr/>
        </p:nvSpPr>
        <p:spPr>
          <a:xfrm>
            <a:off x="609037" y="1214922"/>
            <a:ext cx="10664427" cy="677456"/>
          </a:xfrm>
          <a:prstGeom prst="rect">
            <a:avLst/>
          </a:prstGeom>
          <a:noFill/>
          <a:ln>
            <a:noFill/>
          </a:ln>
        </p:spPr>
        <p:txBody>
          <a:bodyPr spcFirstLastPara="1" wrap="square" lIns="91425" tIns="45700" rIns="91425" bIns="45700" anchor="b" anchorCtr="0">
            <a:noAutofit/>
          </a:bodyPr>
          <a:lstStyle/>
          <a:p>
            <a:pPr lvl="0">
              <a:spcBef>
                <a:spcPts val="600"/>
              </a:spcBef>
              <a:buClr>
                <a:srgbClr val="C01E24"/>
              </a:buClr>
              <a:buSzPts val="2400"/>
            </a:pPr>
            <a:r>
              <a:rPr lang="de-DE" sz="1800" b="1" i="1" dirty="0">
                <a:solidFill>
                  <a:srgbClr val="203864"/>
                </a:solidFill>
              </a:rPr>
              <a:t>Wie kann ich mein Neugeborenes direkt nach der Geburt schützen?</a:t>
            </a:r>
            <a:endParaRPr sz="1800" b="1" i="1" u="none" strike="noStrike" cap="none" dirty="0">
              <a:solidFill>
                <a:srgbClr val="203864"/>
              </a:solidFill>
              <a:latin typeface="Arial"/>
              <a:ea typeface="Arial"/>
              <a:cs typeface="Arial"/>
              <a:sym typeface="Arial"/>
            </a:endParaRPr>
          </a:p>
        </p:txBody>
      </p:sp>
      <p:sp>
        <p:nvSpPr>
          <p:cNvPr id="509" name="Google Shape;509;p69"/>
          <p:cNvSpPr txBox="1"/>
          <p:nvPr/>
        </p:nvSpPr>
        <p:spPr>
          <a:xfrm>
            <a:off x="415600" y="1946574"/>
            <a:ext cx="7661600" cy="3750365"/>
          </a:xfrm>
          <a:prstGeom prst="rect">
            <a:avLst/>
          </a:prstGeom>
          <a:noFill/>
          <a:ln>
            <a:noFill/>
          </a:ln>
        </p:spPr>
        <p:txBody>
          <a:bodyPr spcFirstLastPara="1" wrap="square" lIns="91425" tIns="91425" rIns="91425" bIns="91425" anchor="t" anchorCtr="0">
            <a:noAutofit/>
          </a:bodyPr>
          <a:lstStyle/>
          <a:p>
            <a:pPr marL="151765" lvl="0">
              <a:buClr>
                <a:srgbClr val="C01E24"/>
              </a:buClr>
              <a:buSzPts val="1800"/>
            </a:pPr>
            <a:r>
              <a:rPr lang="de-DE" sz="2000" b="1" dirty="0">
                <a:solidFill>
                  <a:schemeClr val="dk1"/>
                </a:solidFill>
                <a:latin typeface="Calibri"/>
                <a:ea typeface="Calibri"/>
                <a:cs typeface="Calibri"/>
                <a:sym typeface="Calibri"/>
              </a:rPr>
              <a:t>Umgang mit einem neugeborenen Baby</a:t>
            </a:r>
          </a:p>
          <a:p>
            <a:pPr marL="494665" lvl="0" indent="-342900">
              <a:buClr>
                <a:srgbClr val="C01E24"/>
              </a:buClr>
              <a:buSzPts val="1800"/>
              <a:buFont typeface="Wingdings" panose="05000000000000000000" pitchFamily="2" charset="2"/>
              <a:buChar char="§"/>
            </a:pPr>
            <a:r>
              <a:rPr lang="de-DE" sz="2000" dirty="0">
                <a:solidFill>
                  <a:schemeClr val="dk1"/>
                </a:solidFill>
                <a:latin typeface="Calibri"/>
                <a:ea typeface="Calibri"/>
                <a:cs typeface="Calibri"/>
                <a:sym typeface="Calibri"/>
              </a:rPr>
              <a:t>Waschen Sie sich vor dem Umgang mit dem Baby die Hände, um das Risiko von Infektionen zu vermeiden.</a:t>
            </a:r>
          </a:p>
          <a:p>
            <a:pPr marL="494665" lvl="0" indent="-342900">
              <a:buClr>
                <a:srgbClr val="C01E24"/>
              </a:buClr>
              <a:buSzPts val="1800"/>
              <a:buFont typeface="Wingdings" panose="05000000000000000000" pitchFamily="2" charset="2"/>
              <a:buChar char="§"/>
            </a:pPr>
            <a:r>
              <a:rPr lang="de-DE" sz="2000" dirty="0">
                <a:solidFill>
                  <a:schemeClr val="dk1"/>
                </a:solidFill>
                <a:latin typeface="Calibri"/>
                <a:ea typeface="Calibri"/>
                <a:cs typeface="Calibri"/>
                <a:sym typeface="Calibri"/>
              </a:rPr>
              <a:t>Stützen Sie immer den Kopf und den Nacken des Babys.</a:t>
            </a:r>
          </a:p>
          <a:p>
            <a:pPr marL="494665" lvl="0" indent="-342900">
              <a:buClr>
                <a:srgbClr val="C01E24"/>
              </a:buClr>
              <a:buSzPts val="1800"/>
              <a:buFont typeface="Wingdings" panose="05000000000000000000" pitchFamily="2" charset="2"/>
              <a:buChar char="§"/>
            </a:pPr>
            <a:r>
              <a:rPr lang="de-DE" sz="2000" dirty="0">
                <a:solidFill>
                  <a:schemeClr val="dk1"/>
                </a:solidFill>
                <a:latin typeface="Calibri"/>
                <a:ea typeface="Calibri"/>
                <a:cs typeface="Calibri"/>
                <a:sym typeface="Calibri"/>
              </a:rPr>
              <a:t>Grundlagen des Badens: Baden Sie das Baby mit einem Schwamm, bis die Nabelschnur abfällt und der Nabel und die Beschneidung vollständig verheilt sind.</a:t>
            </a:r>
          </a:p>
          <a:p>
            <a:pPr marL="494665" lvl="0" indent="-342900">
              <a:buClr>
                <a:srgbClr val="C01E24"/>
              </a:buClr>
              <a:buSzPts val="1800"/>
              <a:buFont typeface="Wingdings" panose="05000000000000000000" pitchFamily="2" charset="2"/>
              <a:buChar char="§"/>
            </a:pPr>
            <a:r>
              <a:rPr lang="de-DE" sz="2000" dirty="0">
                <a:solidFill>
                  <a:schemeClr val="dk1"/>
                </a:solidFill>
                <a:latin typeface="Calibri"/>
                <a:ea typeface="Calibri"/>
                <a:cs typeface="Calibri"/>
                <a:sym typeface="Calibri"/>
              </a:rPr>
              <a:t>Beschneidung und Nabelschnurpflege sind in 10 Tagen bis 3 Wochen wichtig.</a:t>
            </a:r>
          </a:p>
          <a:p>
            <a:pPr marL="494665" lvl="0" indent="-342900">
              <a:buClr>
                <a:srgbClr val="C01E24"/>
              </a:buClr>
              <a:buSzPts val="1800"/>
              <a:buFont typeface="Wingdings" panose="05000000000000000000" pitchFamily="2" charset="2"/>
              <a:buChar char="§"/>
            </a:pPr>
            <a:r>
              <a:rPr lang="de-DE" sz="2000" dirty="0">
                <a:solidFill>
                  <a:schemeClr val="dk1"/>
                </a:solidFill>
                <a:latin typeface="Calibri"/>
                <a:ea typeface="Calibri"/>
                <a:cs typeface="Calibri"/>
                <a:sym typeface="Calibri"/>
              </a:rPr>
              <a:t>Füttern und Aufstoßen - Neugeborene müssen alle 2 bis 3 Stunden etwa 10 bis 15 Minuten lang an jeder Brust gestillt werden.</a:t>
            </a:r>
          </a:p>
          <a:p>
            <a:pPr marL="494665" lvl="0" indent="-342900">
              <a:buClr>
                <a:srgbClr val="C01E24"/>
              </a:buClr>
              <a:buSzPts val="1800"/>
              <a:buFont typeface="Wingdings" panose="05000000000000000000" pitchFamily="2" charset="2"/>
              <a:buChar char="§"/>
            </a:pPr>
            <a:r>
              <a:rPr lang="de-DE" sz="2000" dirty="0">
                <a:solidFill>
                  <a:schemeClr val="dk1"/>
                </a:solidFill>
                <a:latin typeface="Calibri"/>
                <a:ea typeface="Calibri"/>
                <a:cs typeface="Calibri"/>
                <a:sym typeface="Calibri"/>
              </a:rPr>
              <a:t>Grundlagen des Schlafens: Legen Sie Ihr Baby zum Schlafen immer auf den Rücken, um das „plötzliche Kindstodsyndrom" zu vermeiden.</a:t>
            </a:r>
            <a:r>
              <a:rPr lang="en-US" sz="2000" i="0" u="none" strike="noStrike" cap="none" dirty="0">
                <a:solidFill>
                  <a:schemeClr val="dk1"/>
                </a:solidFill>
                <a:latin typeface="Calibri"/>
                <a:ea typeface="Calibri"/>
                <a:cs typeface="Calibri"/>
                <a:sym typeface="Calibri"/>
              </a:rPr>
              <a:t>   </a:t>
            </a:r>
            <a:r>
              <a:rPr lang="en-US" sz="2000" b="1" i="0" u="none" strike="noStrike" cap="none" dirty="0">
                <a:solidFill>
                  <a:schemeClr val="dk1"/>
                </a:solidFill>
                <a:latin typeface="Calibri"/>
                <a:ea typeface="Calibri"/>
                <a:cs typeface="Calibri"/>
                <a:sym typeface="Calibri"/>
              </a:rPr>
              <a:t>  </a:t>
            </a:r>
            <a:endParaRPr sz="2400" b="0" i="0" u="none" strike="noStrike" cap="none" dirty="0">
              <a:solidFill>
                <a:schemeClr val="dk1"/>
              </a:solidFill>
              <a:latin typeface="Calibri"/>
              <a:ea typeface="Calibri"/>
              <a:cs typeface="Calibri"/>
              <a:sym typeface="Calibri"/>
            </a:endParaRPr>
          </a:p>
        </p:txBody>
      </p:sp>
      <p:pic>
        <p:nvPicPr>
          <p:cNvPr id="510" name="Google Shape;510;p69" descr="A picture containing person, indoor&#10;&#10;Description automatically generated"/>
          <p:cNvPicPr preferRelativeResize="0"/>
          <p:nvPr/>
        </p:nvPicPr>
        <p:blipFill rotWithShape="1">
          <a:blip r:embed="rId3">
            <a:alphaModFix/>
          </a:blip>
          <a:srcRect/>
          <a:stretch/>
        </p:blipFill>
        <p:spPr>
          <a:xfrm>
            <a:off x="8861886" y="1764356"/>
            <a:ext cx="2721077" cy="4114800"/>
          </a:xfrm>
          <a:prstGeom prst="rect">
            <a:avLst/>
          </a:prstGeom>
          <a:noFill/>
          <a:ln>
            <a:noFill/>
          </a:ln>
        </p:spPr>
      </p:pic>
      <p:sp>
        <p:nvSpPr>
          <p:cNvPr id="511" name="Google Shape;511;p69"/>
          <p:cNvSpPr/>
          <p:nvPr/>
        </p:nvSpPr>
        <p:spPr>
          <a:xfrm>
            <a:off x="8668719" y="6417399"/>
            <a:ext cx="3107410"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Quell</a:t>
            </a:r>
            <a:r>
              <a:rPr lang="en-US" sz="1200" b="0" i="0" u="sng" strike="noStrike" cap="none"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Unsplash</a:t>
            </a:r>
            <a:r>
              <a:rPr lang="en-US" sz="1200" b="0" i="0" u="sng" strike="noStrike" cap="none" dirty="0">
                <a:solidFill>
                  <a:schemeClr val="dk1"/>
                </a:solidFill>
                <a:latin typeface="Calibri"/>
                <a:ea typeface="Calibri"/>
                <a:cs typeface="Calibri"/>
                <a:sym typeface="Calibri"/>
              </a:rPr>
              <a:t> </a:t>
            </a:r>
            <a:r>
              <a:rPr lang="en-US" sz="1200" u="sng" dirty="0" err="1">
                <a:solidFill>
                  <a:schemeClr val="dk1"/>
                </a:solidFill>
                <a:latin typeface="Calibri"/>
                <a:ea typeface="Calibri"/>
                <a:cs typeface="Calibri"/>
                <a:sym typeface="Calibri"/>
              </a:rPr>
              <a:t>Lizenz</a:t>
            </a:r>
            <a:endParaRPr sz="12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endParaRPr>
          </a:p>
        </p:txBody>
      </p:sp>
      <p:pic>
        <p:nvPicPr>
          <p:cNvPr id="512" name="Google Shape;512;p69"/>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9" name="Google Shape;171;p8">
            <a:extLst>
              <a:ext uri="{FF2B5EF4-FFF2-40B4-BE49-F238E27FC236}">
                <a16:creationId xmlns:a16="http://schemas.microsoft.com/office/drawing/2014/main" id="{56D9E10A-62BE-409F-B688-EC7B17D3EE89}"/>
              </a:ext>
            </a:extLst>
          </p:cNvPr>
          <p:cNvSpPr/>
          <p:nvPr/>
        </p:nvSpPr>
        <p:spPr>
          <a:xfrm>
            <a:off x="7642860" y="0"/>
            <a:ext cx="4549140"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lvl="0" algn="r">
              <a:lnSpc>
                <a:spcPct val="90000"/>
              </a:lnSpc>
              <a:buSzPts val="1800"/>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Annex I: Weitere Informationen zur Gesundheit von Frauen</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6744188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lvl="0" algn="ctr">
              <a:buSzPts val="2000"/>
            </a:pPr>
            <a:r>
              <a:rPr lang="de-DE" sz="2000" b="1" dirty="0">
                <a:solidFill>
                  <a:srgbClr val="203864"/>
                </a:solidFill>
                <a:latin typeface="Calibri"/>
                <a:ea typeface="Calibri"/>
                <a:cs typeface="Calibri"/>
                <a:sym typeface="Calibri"/>
              </a:rPr>
              <a:t>Wie oft sollte eine Frau im neunten Monat der Schwangerschaft zum Arzt gehen? </a:t>
            </a:r>
          </a:p>
        </p:txBody>
      </p:sp>
      <p:sp>
        <p:nvSpPr>
          <p:cNvPr id="5" name="Ορθογώνιο 4">
            <a:extLst>
              <a:ext uri="{FF2B5EF4-FFF2-40B4-BE49-F238E27FC236}">
                <a16:creationId xmlns:a16="http://schemas.microsoft.com/office/drawing/2014/main" id="{88178301-C8A7-4724-8CF8-344EAE75664C}"/>
              </a:ext>
            </a:extLst>
          </p:cNvPr>
          <p:cNvSpPr/>
          <p:nvPr/>
        </p:nvSpPr>
        <p:spPr>
          <a:xfrm>
            <a:off x="2238589" y="372193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cs typeface="Calibri" panose="020F0502020204030204" pitchFamily="34" charset="0"/>
              </a:rPr>
              <a:t>C</a:t>
            </a:r>
            <a:r>
              <a:rPr lang="en-US" sz="1800" dirty="0">
                <a:solidFill>
                  <a:srgbClr val="000000"/>
                </a:solidFill>
                <a:latin typeface="Calibri" panose="020F0502020204030204" pitchFamily="34" charset="0"/>
                <a:ea typeface="Calibri"/>
                <a:cs typeface="Calibri" panose="020F0502020204030204" pitchFamily="34" charset="0"/>
                <a:sym typeface="Calibri"/>
              </a:rPr>
              <a:t> . </a:t>
            </a:r>
            <a:r>
              <a:rPr lang="en-US" sz="1800" dirty="0" err="1">
                <a:solidFill>
                  <a:srgbClr val="000000"/>
                </a:solidFill>
                <a:latin typeface="Calibri" panose="020F0502020204030204" pitchFamily="34" charset="0"/>
                <a:ea typeface="Calibri"/>
                <a:cs typeface="Calibri" panose="020F0502020204030204" pitchFamily="34" charset="0"/>
                <a:sym typeface="Calibri"/>
              </a:rPr>
              <a:t>Jede</a:t>
            </a:r>
            <a:r>
              <a:rPr lang="en-US" sz="1800" dirty="0">
                <a:solidFill>
                  <a:srgbClr val="000000"/>
                </a:solidFill>
                <a:latin typeface="Calibri" panose="020F0502020204030204" pitchFamily="34" charset="0"/>
                <a:ea typeface="Calibri"/>
                <a:cs typeface="Calibri" panose="020F0502020204030204" pitchFamily="34" charset="0"/>
                <a:sym typeface="Calibri"/>
              </a:rPr>
              <a:t> </a:t>
            </a:r>
            <a:r>
              <a:rPr lang="en-US" sz="1800" dirty="0" err="1">
                <a:solidFill>
                  <a:srgbClr val="000000"/>
                </a:solidFill>
                <a:latin typeface="Calibri" panose="020F0502020204030204" pitchFamily="34" charset="0"/>
                <a:ea typeface="Calibri"/>
                <a:cs typeface="Calibri" panose="020F0502020204030204" pitchFamily="34" charset="0"/>
                <a:sym typeface="Calibri"/>
              </a:rPr>
              <a:t>Woche</a:t>
            </a:r>
            <a:endParaRPr lang="el-GR" sz="1800" dirty="0">
              <a:latin typeface="Calibri" panose="020F0502020204030204" pitchFamily="34" charset="0"/>
              <a:cs typeface="Calibri" panose="020F0502020204030204" pitchFamily="34" charset="0"/>
            </a:endParaRPr>
          </a:p>
        </p:txBody>
      </p:sp>
      <p:sp>
        <p:nvSpPr>
          <p:cNvPr id="10" name="Ορθογώνιο 9">
            <a:extLst>
              <a:ext uri="{FF2B5EF4-FFF2-40B4-BE49-F238E27FC236}">
                <a16:creationId xmlns:a16="http://schemas.microsoft.com/office/drawing/2014/main" id="{E448F981-31BC-4A5C-A52A-2CB296CA1B95}"/>
              </a:ext>
            </a:extLst>
          </p:cNvPr>
          <p:cNvSpPr/>
          <p:nvPr/>
        </p:nvSpPr>
        <p:spPr>
          <a:xfrm>
            <a:off x="6134100" y="2479674"/>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cs typeface="Calibri" panose="020F0502020204030204" pitchFamily="34" charset="0"/>
              </a:rPr>
              <a:t>B.</a:t>
            </a:r>
            <a:r>
              <a:rPr lang="en-US" sz="1800" dirty="0">
                <a:solidFill>
                  <a:srgbClr val="000000"/>
                </a:solidFill>
                <a:latin typeface="Calibri" panose="020F0502020204030204" pitchFamily="34" charset="0"/>
                <a:ea typeface="Calibri"/>
                <a:cs typeface="Calibri" panose="020F0502020204030204" pitchFamily="34" charset="0"/>
                <a:sym typeface="Calibri"/>
              </a:rPr>
              <a:t> </a:t>
            </a:r>
            <a:r>
              <a:rPr lang="en-US" sz="1800" dirty="0" err="1">
                <a:solidFill>
                  <a:srgbClr val="000000"/>
                </a:solidFill>
                <a:latin typeface="Calibri" panose="020F0502020204030204" pitchFamily="34" charset="0"/>
                <a:ea typeface="Calibri"/>
                <a:cs typeface="Calibri" panose="020F0502020204030204" pitchFamily="34" charset="0"/>
                <a:sym typeface="Calibri"/>
              </a:rPr>
              <a:t>Zweimal</a:t>
            </a:r>
            <a:r>
              <a:rPr lang="en-US" sz="1800" dirty="0">
                <a:solidFill>
                  <a:srgbClr val="000000"/>
                </a:solidFill>
                <a:latin typeface="Calibri" panose="020F0502020204030204" pitchFamily="34" charset="0"/>
                <a:ea typeface="Calibri"/>
                <a:cs typeface="Calibri" panose="020F0502020204030204" pitchFamily="34" charset="0"/>
                <a:sym typeface="Calibri"/>
              </a:rPr>
              <a:t> die </a:t>
            </a:r>
            <a:r>
              <a:rPr lang="en-US" sz="1800" dirty="0" err="1">
                <a:solidFill>
                  <a:srgbClr val="000000"/>
                </a:solidFill>
                <a:latin typeface="Calibri" panose="020F0502020204030204" pitchFamily="34" charset="0"/>
                <a:ea typeface="Calibri"/>
                <a:cs typeface="Calibri" panose="020F0502020204030204" pitchFamily="34" charset="0"/>
                <a:sym typeface="Calibri"/>
              </a:rPr>
              <a:t>Woche</a:t>
            </a:r>
            <a:endParaRPr lang="el-GR" sz="1800" dirty="0">
              <a:latin typeface="Calibri" panose="020F0502020204030204" pitchFamily="34" charset="0"/>
              <a:cs typeface="Calibri" panose="020F0502020204030204" pitchFamily="34" charset="0"/>
            </a:endParaRPr>
          </a:p>
        </p:txBody>
      </p:sp>
      <p:sp>
        <p:nvSpPr>
          <p:cNvPr id="11" name="Ορθογώνιο 10">
            <a:extLst>
              <a:ext uri="{FF2B5EF4-FFF2-40B4-BE49-F238E27FC236}">
                <a16:creationId xmlns:a16="http://schemas.microsoft.com/office/drawing/2014/main" id="{B08E9EB4-6838-4FCD-B853-E6E51FCAD438}"/>
              </a:ext>
            </a:extLst>
          </p:cNvPr>
          <p:cNvSpPr/>
          <p:nvPr/>
        </p:nvSpPr>
        <p:spPr>
          <a:xfrm>
            <a:off x="2238589" y="2479673"/>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solidFill>
                  <a:srgbClr val="000000"/>
                </a:solidFill>
                <a:latin typeface="Calibri" panose="020F0502020204030204" pitchFamily="34" charset="0"/>
                <a:ea typeface="Calibri"/>
                <a:cs typeface="Calibri" panose="020F0502020204030204" pitchFamily="34" charset="0"/>
                <a:sym typeface="Calibri"/>
              </a:rPr>
              <a:t>A. </a:t>
            </a:r>
            <a:r>
              <a:rPr lang="en-US" sz="1800" dirty="0" err="1">
                <a:solidFill>
                  <a:srgbClr val="000000"/>
                </a:solidFill>
                <a:latin typeface="Calibri" panose="020F0502020204030204" pitchFamily="34" charset="0"/>
                <a:ea typeface="Calibri"/>
                <a:cs typeface="Calibri" panose="020F0502020204030204" pitchFamily="34" charset="0"/>
                <a:sym typeface="Calibri"/>
              </a:rPr>
              <a:t>Einmal</a:t>
            </a:r>
            <a:r>
              <a:rPr lang="en-US" sz="1800" dirty="0">
                <a:solidFill>
                  <a:srgbClr val="000000"/>
                </a:solidFill>
                <a:latin typeface="Calibri" panose="020F0502020204030204" pitchFamily="34" charset="0"/>
                <a:ea typeface="Calibri"/>
                <a:cs typeface="Calibri" panose="020F0502020204030204" pitchFamily="34" charset="0"/>
                <a:sym typeface="Calibri"/>
              </a:rPr>
              <a:t> im </a:t>
            </a:r>
            <a:r>
              <a:rPr lang="en-US" sz="1800" dirty="0" err="1">
                <a:solidFill>
                  <a:srgbClr val="000000"/>
                </a:solidFill>
                <a:latin typeface="Calibri" panose="020F0502020204030204" pitchFamily="34" charset="0"/>
                <a:ea typeface="Calibri"/>
                <a:cs typeface="Calibri" panose="020F0502020204030204" pitchFamily="34" charset="0"/>
                <a:sym typeface="Calibri"/>
              </a:rPr>
              <a:t>Monat</a:t>
            </a:r>
            <a:endParaRPr lang="en-US" sz="1800" dirty="0">
              <a:solidFill>
                <a:srgbClr val="000000"/>
              </a:solidFill>
              <a:latin typeface="Calibri" panose="020F0502020204030204" pitchFamily="34" charset="0"/>
              <a:ea typeface="Calibri"/>
              <a:cs typeface="Calibri" panose="020F0502020204030204" pitchFamily="34" charset="0"/>
              <a:sym typeface="Calibri"/>
            </a:endParaRPr>
          </a:p>
        </p:txBody>
      </p:sp>
      <p:sp>
        <p:nvSpPr>
          <p:cNvPr id="12" name="Ορθογώνιο 11">
            <a:extLst>
              <a:ext uri="{FF2B5EF4-FFF2-40B4-BE49-F238E27FC236}">
                <a16:creationId xmlns:a16="http://schemas.microsoft.com/office/drawing/2014/main" id="{330EFFD1-979D-4EE1-BDD9-918267F048CC}"/>
              </a:ext>
            </a:extLst>
          </p:cNvPr>
          <p:cNvSpPr/>
          <p:nvPr/>
        </p:nvSpPr>
        <p:spPr>
          <a:xfrm>
            <a:off x="6134100" y="3727450"/>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cs typeface="Calibri" panose="020F0502020204030204" pitchFamily="34" charset="0"/>
              </a:rPr>
              <a:t>D. </a:t>
            </a:r>
            <a:r>
              <a:rPr lang="en-US" sz="1800" dirty="0" err="1">
                <a:solidFill>
                  <a:srgbClr val="000000"/>
                </a:solidFill>
                <a:latin typeface="Calibri" panose="020F0502020204030204" pitchFamily="34" charset="0"/>
                <a:ea typeface="Calibri"/>
                <a:cs typeface="Calibri" panose="020F0502020204030204" pitchFamily="34" charset="0"/>
                <a:sym typeface="Calibri"/>
              </a:rPr>
              <a:t>Alle</a:t>
            </a:r>
            <a:r>
              <a:rPr lang="en-US" sz="1800" dirty="0">
                <a:solidFill>
                  <a:srgbClr val="000000"/>
                </a:solidFill>
                <a:latin typeface="Calibri" panose="020F0502020204030204" pitchFamily="34" charset="0"/>
                <a:ea typeface="Calibri"/>
                <a:cs typeface="Calibri" panose="020F0502020204030204" pitchFamily="34" charset="0"/>
                <a:sym typeface="Calibri"/>
              </a:rPr>
              <a:t> </a:t>
            </a:r>
            <a:r>
              <a:rPr lang="en-US" sz="1800" dirty="0" err="1">
                <a:solidFill>
                  <a:srgbClr val="000000"/>
                </a:solidFill>
                <a:latin typeface="Calibri" panose="020F0502020204030204" pitchFamily="34" charset="0"/>
                <a:ea typeface="Calibri"/>
                <a:cs typeface="Calibri" panose="020F0502020204030204" pitchFamily="34" charset="0"/>
                <a:sym typeface="Calibri"/>
              </a:rPr>
              <a:t>zwei</a:t>
            </a:r>
            <a:r>
              <a:rPr lang="en-US" sz="1800" dirty="0">
                <a:solidFill>
                  <a:srgbClr val="000000"/>
                </a:solidFill>
                <a:latin typeface="Calibri" panose="020F0502020204030204" pitchFamily="34" charset="0"/>
                <a:ea typeface="Calibri"/>
                <a:cs typeface="Calibri" panose="020F0502020204030204" pitchFamily="34" charset="0"/>
                <a:sym typeface="Calibri"/>
              </a:rPr>
              <a:t> </a:t>
            </a:r>
            <a:r>
              <a:rPr lang="en-US" sz="1800" dirty="0" err="1">
                <a:solidFill>
                  <a:srgbClr val="000000"/>
                </a:solidFill>
                <a:latin typeface="Calibri" panose="020F0502020204030204" pitchFamily="34" charset="0"/>
                <a:ea typeface="Calibri"/>
                <a:cs typeface="Calibri" panose="020F0502020204030204" pitchFamily="34" charset="0"/>
                <a:sym typeface="Calibri"/>
              </a:rPr>
              <a:t>Wochen</a:t>
            </a:r>
            <a:endParaRPr lang="el-GR" sz="18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D00BF227-FC3A-40AC-BDE1-04D4375D5BBC}"/>
              </a:ext>
            </a:extLst>
          </p:cNvPr>
          <p:cNvSpPr txBox="1"/>
          <p:nvPr/>
        </p:nvSpPr>
        <p:spPr>
          <a:xfrm>
            <a:off x="2112607" y="1987414"/>
            <a:ext cx="2324675" cy="307777"/>
          </a:xfrm>
          <a:prstGeom prst="rect">
            <a:avLst/>
          </a:prstGeom>
        </p:spPr>
        <p:txBody>
          <a:bodyPr wrap="none" rtlCol="0">
            <a:spAutoFit/>
          </a:bodyPr>
          <a:lstStyle/>
          <a:p>
            <a:pPr algn="l"/>
            <a:r>
              <a:rPr lang="en-US" sz="1400" i="1" dirty="0" err="1"/>
              <a:t>Nur</a:t>
            </a:r>
            <a:r>
              <a:rPr lang="en-US" sz="1400" i="1" dirty="0"/>
              <a:t> </a:t>
            </a:r>
            <a:r>
              <a:rPr lang="en-US" sz="1400" i="1" dirty="0" err="1"/>
              <a:t>eine</a:t>
            </a:r>
            <a:r>
              <a:rPr lang="en-US" sz="1400" i="1" dirty="0"/>
              <a:t> </a:t>
            </a:r>
            <a:r>
              <a:rPr lang="en-US" sz="1400" i="1" dirty="0" err="1"/>
              <a:t>Antwort</a:t>
            </a:r>
            <a:r>
              <a:rPr lang="en-US" sz="1400" i="1" dirty="0"/>
              <a:t> </a:t>
            </a:r>
            <a:r>
              <a:rPr lang="en-US" sz="1400" i="1" dirty="0" err="1"/>
              <a:t>ist</a:t>
            </a:r>
            <a:r>
              <a:rPr lang="en-US" sz="1400" i="1" dirty="0"/>
              <a:t> </a:t>
            </a:r>
            <a:r>
              <a:rPr lang="en-US" sz="1400" i="1" dirty="0" err="1"/>
              <a:t>richtig</a:t>
            </a:r>
            <a:r>
              <a:rPr lang="en-US" sz="1400" i="1" dirty="0"/>
              <a:t>!</a:t>
            </a:r>
            <a:endParaRPr lang="el-GR" sz="1400" i="1" dirty="0" err="1"/>
          </a:p>
        </p:txBody>
      </p:sp>
    </p:spTree>
    <p:extLst>
      <p:ext uri="{BB962C8B-B14F-4D97-AF65-F5344CB8AC3E}">
        <p14:creationId xmlns:p14="http://schemas.microsoft.com/office/powerpoint/2010/main" val="39019382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538135"/>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C00000"/>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1"/>
                                        </p:tgtEl>
                                        <p:attrNameLst>
                                          <p:attrName>fillcolor</p:attrName>
                                        </p:attrNameLst>
                                      </p:cBhvr>
                                      <p:to>
                                        <a:srgbClr val="C00000"/>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2"/>
                                        </p:tgtEl>
                                        <p:attrNameLst>
                                          <p:attrName>fillcolor</p:attrName>
                                        </p:attrNameLst>
                                      </p:cBhvr>
                                      <p:to>
                                        <a:srgbClr val="C01E24"/>
                                      </p:to>
                                    </p:animClr>
                                    <p:set>
                                      <p:cBhvr>
                                        <p:cTn id="28" dur="2000" fill="hold"/>
                                        <p:tgtEl>
                                          <p:spTgt spid="12"/>
                                        </p:tgtEl>
                                        <p:attrNameLst>
                                          <p:attrName>fill.type</p:attrName>
                                        </p:attrNameLst>
                                      </p:cBhvr>
                                      <p:to>
                                        <p:strVal val="solid"/>
                                      </p:to>
                                    </p:set>
                                    <p:set>
                                      <p:cBhvr>
                                        <p:cTn id="29"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lvl="0" algn="ctr">
              <a:buSzPts val="2000"/>
            </a:pPr>
            <a:r>
              <a:rPr lang="de-DE" sz="2000" b="1" dirty="0">
                <a:solidFill>
                  <a:srgbClr val="203864"/>
                </a:solidFill>
                <a:latin typeface="Calibri"/>
                <a:ea typeface="Calibri"/>
                <a:cs typeface="Calibri"/>
                <a:sym typeface="Calibri"/>
              </a:rPr>
              <a:t>Harnwegsinfektionen treten bei Frauen häufiger auf als bei Männern</a:t>
            </a:r>
            <a:endParaRPr lang="en-US" sz="2000" b="1" i="0" u="none" strike="noStrike" cap="none" dirty="0">
              <a:solidFill>
                <a:srgbClr val="203864"/>
              </a:solidFill>
              <a:latin typeface="Calibri"/>
              <a:ea typeface="Calibri"/>
              <a:cs typeface="Calibri"/>
              <a:sym typeface="Calibri"/>
            </a:endParaRPr>
          </a:p>
        </p:txBody>
      </p:sp>
      <p:sp>
        <p:nvSpPr>
          <p:cNvPr id="5" name="Ορθογώνιο 4">
            <a:extLst>
              <a:ext uri="{FF2B5EF4-FFF2-40B4-BE49-F238E27FC236}">
                <a16:creationId xmlns:a16="http://schemas.microsoft.com/office/drawing/2014/main" id="{88178301-C8A7-4724-8CF8-344EAE75664C}"/>
              </a:ext>
            </a:extLst>
          </p:cNvPr>
          <p:cNvSpPr/>
          <p:nvPr/>
        </p:nvSpPr>
        <p:spPr>
          <a:xfrm>
            <a:off x="2105025" y="247967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err="1"/>
              <a:t>Richtig</a:t>
            </a:r>
            <a:endParaRPr lang="el-GR" dirty="0"/>
          </a:p>
        </p:txBody>
      </p:sp>
      <p:sp>
        <p:nvSpPr>
          <p:cNvPr id="10" name="Ορθογώνιο 9">
            <a:extLst>
              <a:ext uri="{FF2B5EF4-FFF2-40B4-BE49-F238E27FC236}">
                <a16:creationId xmlns:a16="http://schemas.microsoft.com/office/drawing/2014/main" id="{E448F981-31BC-4A5C-A52A-2CB296CA1B95}"/>
              </a:ext>
            </a:extLst>
          </p:cNvPr>
          <p:cNvSpPr/>
          <p:nvPr/>
        </p:nvSpPr>
        <p:spPr>
          <a:xfrm>
            <a:off x="6134100" y="2479674"/>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err="1"/>
              <a:t>Falsch</a:t>
            </a:r>
            <a:endParaRPr lang="el-GR" dirty="0"/>
          </a:p>
        </p:txBody>
      </p:sp>
    </p:spTree>
    <p:extLst>
      <p:ext uri="{BB962C8B-B14F-4D97-AF65-F5344CB8AC3E}">
        <p14:creationId xmlns:p14="http://schemas.microsoft.com/office/powerpoint/2010/main" val="4746392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538135"/>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C00000"/>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err="1">
                <a:solidFill>
                  <a:srgbClr val="203864"/>
                </a:solidFill>
              </a:rPr>
              <a:t>Ergänzen</a:t>
            </a:r>
            <a:r>
              <a:rPr lang="en-US" sz="2000" b="1" dirty="0">
                <a:solidFill>
                  <a:srgbClr val="203864"/>
                </a:solidFill>
              </a:rPr>
              <a:t> </a:t>
            </a:r>
            <a:r>
              <a:rPr lang="en-US" sz="2000" b="1" dirty="0" err="1">
                <a:solidFill>
                  <a:srgbClr val="203864"/>
                </a:solidFill>
              </a:rPr>
              <a:t>Sie</a:t>
            </a:r>
            <a:r>
              <a:rPr lang="en-US" sz="2000" b="1" dirty="0">
                <a:solidFill>
                  <a:srgbClr val="203864"/>
                </a:solidFill>
              </a:rPr>
              <a:t> </a:t>
            </a:r>
            <a:r>
              <a:rPr lang="en-US" sz="2000" b="1" dirty="0" err="1">
                <a:solidFill>
                  <a:srgbClr val="203864"/>
                </a:solidFill>
              </a:rPr>
              <a:t>bitte</a:t>
            </a:r>
            <a:r>
              <a:rPr lang="en-US" sz="2000" b="1" dirty="0">
                <a:solidFill>
                  <a:srgbClr val="203864"/>
                </a:solidFill>
              </a:rPr>
              <a:t> die </a:t>
            </a:r>
            <a:r>
              <a:rPr lang="en-US" sz="2000" b="1" dirty="0" err="1">
                <a:solidFill>
                  <a:srgbClr val="203864"/>
                </a:solidFill>
              </a:rPr>
              <a:t>Aussagen</a:t>
            </a:r>
            <a:endParaRPr lang="el-GR" sz="2000" b="1" dirty="0">
              <a:solidFill>
                <a:srgbClr val="203864"/>
              </a:solidFill>
            </a:endParaRPr>
          </a:p>
        </p:txBody>
      </p:sp>
      <p:sp>
        <p:nvSpPr>
          <p:cNvPr id="5" name="Ορθογώνιο 4">
            <a:extLst>
              <a:ext uri="{FF2B5EF4-FFF2-40B4-BE49-F238E27FC236}">
                <a16:creationId xmlns:a16="http://schemas.microsoft.com/office/drawing/2014/main" id="{88178301-C8A7-4724-8CF8-344EAE75664C}"/>
              </a:ext>
            </a:extLst>
          </p:cNvPr>
          <p:cNvSpPr/>
          <p:nvPr/>
        </p:nvSpPr>
        <p:spPr>
          <a:xfrm>
            <a:off x="2105025" y="235267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sz="1800" dirty="0">
                <a:solidFill>
                  <a:srgbClr val="000000"/>
                </a:solidFill>
                <a:latin typeface="Calibri"/>
                <a:ea typeface="Calibri"/>
                <a:cs typeface="Calibri"/>
                <a:sym typeface="Calibri"/>
              </a:rPr>
              <a:t>Waschen Sie die Hände, bevor Sie ein Baby anfassen </a:t>
            </a:r>
            <a:endParaRPr lang="en-US" sz="2800" dirty="0">
              <a:solidFill>
                <a:srgbClr val="000000"/>
              </a:solidFill>
              <a:latin typeface="Calibri"/>
              <a:ea typeface="Calibri"/>
              <a:cs typeface="Calibri"/>
              <a:sym typeface="Calibri"/>
            </a:endParaRPr>
          </a:p>
        </p:txBody>
      </p:sp>
      <p:sp>
        <p:nvSpPr>
          <p:cNvPr id="11" name="Ορθογώνιο 10">
            <a:extLst>
              <a:ext uri="{FF2B5EF4-FFF2-40B4-BE49-F238E27FC236}">
                <a16:creationId xmlns:a16="http://schemas.microsoft.com/office/drawing/2014/main" id="{B08E9EB4-6838-4FCD-B853-E6E51FCAD438}"/>
              </a:ext>
            </a:extLst>
          </p:cNvPr>
          <p:cNvSpPr/>
          <p:nvPr/>
        </p:nvSpPr>
        <p:spPr>
          <a:xfrm>
            <a:off x="2105025" y="3600451"/>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800" dirty="0" err="1">
                <a:solidFill>
                  <a:srgbClr val="000000"/>
                </a:solidFill>
                <a:latin typeface="Calibri"/>
                <a:ea typeface="Calibri"/>
                <a:cs typeface="Calibri"/>
                <a:sym typeface="Calibri"/>
              </a:rPr>
              <a:t>Natürliche</a:t>
            </a:r>
            <a:r>
              <a:rPr lang="en-US" sz="1800" dirty="0">
                <a:solidFill>
                  <a:srgbClr val="000000"/>
                </a:solidFill>
                <a:latin typeface="Calibri"/>
                <a:ea typeface="Calibri"/>
                <a:cs typeface="Calibri"/>
                <a:sym typeface="Calibri"/>
              </a:rPr>
              <a:t> </a:t>
            </a:r>
            <a:r>
              <a:rPr lang="en-US" sz="1800" dirty="0" err="1">
                <a:solidFill>
                  <a:srgbClr val="000000"/>
                </a:solidFill>
                <a:latin typeface="Calibri"/>
                <a:ea typeface="Calibri"/>
                <a:cs typeface="Calibri"/>
                <a:sym typeface="Calibri"/>
              </a:rPr>
              <a:t>hormonelle</a:t>
            </a:r>
            <a:r>
              <a:rPr lang="en-US" sz="1800" dirty="0">
                <a:solidFill>
                  <a:srgbClr val="000000"/>
                </a:solidFill>
                <a:latin typeface="Calibri"/>
                <a:ea typeface="Calibri"/>
                <a:cs typeface="Calibri"/>
                <a:sym typeface="Calibri"/>
              </a:rPr>
              <a:t> </a:t>
            </a:r>
            <a:r>
              <a:rPr lang="en-US" sz="1800" dirty="0" err="1">
                <a:solidFill>
                  <a:srgbClr val="000000"/>
                </a:solidFill>
                <a:latin typeface="Calibri"/>
                <a:ea typeface="Calibri"/>
                <a:cs typeface="Calibri"/>
                <a:sym typeface="Calibri"/>
              </a:rPr>
              <a:t>Schwankungen</a:t>
            </a:r>
            <a:r>
              <a:rPr lang="en-US" sz="1800" dirty="0">
                <a:solidFill>
                  <a:srgbClr val="000000"/>
                </a:solidFill>
                <a:latin typeface="Calibri"/>
                <a:ea typeface="Calibri"/>
                <a:cs typeface="Calibri"/>
                <a:sym typeface="Calibri"/>
              </a:rPr>
              <a:t> </a:t>
            </a:r>
            <a:endParaRPr lang="en-US" sz="2800" dirty="0">
              <a:solidFill>
                <a:srgbClr val="000000"/>
              </a:solidFill>
              <a:latin typeface="Calibri"/>
              <a:ea typeface="Calibri"/>
              <a:cs typeface="Calibri"/>
              <a:sym typeface="Calibri"/>
            </a:endParaRPr>
          </a:p>
        </p:txBody>
      </p:sp>
      <p:sp>
        <p:nvSpPr>
          <p:cNvPr id="12" name="Ορθογώνιο 11">
            <a:extLst>
              <a:ext uri="{FF2B5EF4-FFF2-40B4-BE49-F238E27FC236}">
                <a16:creationId xmlns:a16="http://schemas.microsoft.com/office/drawing/2014/main" id="{330EFFD1-979D-4EE1-BDD9-918267F048CC}"/>
              </a:ext>
            </a:extLst>
          </p:cNvPr>
          <p:cNvSpPr/>
          <p:nvPr/>
        </p:nvSpPr>
        <p:spPr>
          <a:xfrm>
            <a:off x="6134100" y="3600450"/>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800" dirty="0">
                <a:solidFill>
                  <a:srgbClr val="000000"/>
                </a:solidFill>
                <a:latin typeface="Calibri"/>
                <a:ea typeface="Calibri"/>
                <a:cs typeface="Calibri"/>
                <a:sym typeface="Calibri"/>
              </a:rPr>
              <a:t>um </a:t>
            </a:r>
            <a:r>
              <a:rPr lang="en-US" sz="1800" dirty="0" err="1">
                <a:solidFill>
                  <a:srgbClr val="000000"/>
                </a:solidFill>
                <a:latin typeface="Calibri"/>
                <a:ea typeface="Calibri"/>
                <a:cs typeface="Calibri"/>
                <a:sym typeface="Calibri"/>
              </a:rPr>
              <a:t>Infektionsrisiken</a:t>
            </a:r>
            <a:r>
              <a:rPr lang="en-US" sz="1800" dirty="0">
                <a:solidFill>
                  <a:srgbClr val="000000"/>
                </a:solidFill>
                <a:latin typeface="Calibri"/>
                <a:ea typeface="Calibri"/>
                <a:cs typeface="Calibri"/>
                <a:sym typeface="Calibri"/>
              </a:rPr>
              <a:t> </a:t>
            </a:r>
            <a:r>
              <a:rPr lang="en-US" sz="1800" dirty="0" err="1">
                <a:solidFill>
                  <a:srgbClr val="000000"/>
                </a:solidFill>
                <a:latin typeface="Calibri"/>
                <a:ea typeface="Calibri"/>
                <a:cs typeface="Calibri"/>
                <a:sym typeface="Calibri"/>
              </a:rPr>
              <a:t>zu</a:t>
            </a:r>
            <a:r>
              <a:rPr lang="en-US" sz="1800" dirty="0">
                <a:solidFill>
                  <a:srgbClr val="000000"/>
                </a:solidFill>
                <a:latin typeface="Calibri"/>
                <a:ea typeface="Calibri"/>
                <a:cs typeface="Calibri"/>
                <a:sym typeface="Calibri"/>
              </a:rPr>
              <a:t> </a:t>
            </a:r>
            <a:r>
              <a:rPr lang="en-US" sz="1800" dirty="0" err="1">
                <a:solidFill>
                  <a:srgbClr val="000000"/>
                </a:solidFill>
                <a:latin typeface="Calibri"/>
                <a:ea typeface="Calibri"/>
                <a:cs typeface="Calibri"/>
                <a:sym typeface="Calibri"/>
              </a:rPr>
              <a:t>vermeiden</a:t>
            </a:r>
            <a:endParaRPr lang="en-US" sz="1800" dirty="0">
              <a:solidFill>
                <a:srgbClr val="000000"/>
              </a:solidFill>
              <a:latin typeface="Calibri"/>
              <a:ea typeface="Calibri"/>
              <a:cs typeface="Calibri"/>
              <a:sym typeface="Calibri"/>
            </a:endParaRPr>
          </a:p>
        </p:txBody>
      </p:sp>
      <p:sp>
        <p:nvSpPr>
          <p:cNvPr id="7" name="TextBox 6">
            <a:extLst>
              <a:ext uri="{FF2B5EF4-FFF2-40B4-BE49-F238E27FC236}">
                <a16:creationId xmlns:a16="http://schemas.microsoft.com/office/drawing/2014/main" id="{D00BF227-FC3A-40AC-BDE1-04D4375D5BBC}"/>
              </a:ext>
            </a:extLst>
          </p:cNvPr>
          <p:cNvSpPr txBox="1"/>
          <p:nvPr/>
        </p:nvSpPr>
        <p:spPr>
          <a:xfrm>
            <a:off x="2112607" y="1987414"/>
            <a:ext cx="2324675" cy="307777"/>
          </a:xfrm>
          <a:prstGeom prst="rect">
            <a:avLst/>
          </a:prstGeom>
        </p:spPr>
        <p:txBody>
          <a:bodyPr wrap="none" rtlCol="0">
            <a:spAutoFit/>
          </a:bodyPr>
          <a:lstStyle/>
          <a:p>
            <a:pPr algn="l"/>
            <a:r>
              <a:rPr lang="en-US" sz="1400" i="1" dirty="0" err="1"/>
              <a:t>Ordnen</a:t>
            </a:r>
            <a:r>
              <a:rPr lang="en-US" sz="1400" i="1" dirty="0"/>
              <a:t> </a:t>
            </a:r>
            <a:r>
              <a:rPr lang="en-US" sz="1400" i="1" dirty="0" err="1"/>
              <a:t>Sie</a:t>
            </a:r>
            <a:r>
              <a:rPr lang="en-US" sz="1400" i="1" dirty="0"/>
              <a:t> die </a:t>
            </a:r>
            <a:r>
              <a:rPr lang="en-US" sz="1400" i="1" dirty="0" err="1"/>
              <a:t>Spalten</a:t>
            </a:r>
            <a:r>
              <a:rPr lang="en-US" sz="1400" i="1" dirty="0"/>
              <a:t> </a:t>
            </a:r>
            <a:r>
              <a:rPr lang="en-US" sz="1400" i="1" dirty="0" err="1"/>
              <a:t>zu</a:t>
            </a:r>
            <a:r>
              <a:rPr lang="en-US" sz="1400" i="1" dirty="0"/>
              <a:t>!</a:t>
            </a:r>
            <a:endParaRPr lang="el-GR" sz="1400" i="1" dirty="0" err="1"/>
          </a:p>
        </p:txBody>
      </p:sp>
      <p:sp>
        <p:nvSpPr>
          <p:cNvPr id="14" name="Ορθογώνιο 13">
            <a:extLst>
              <a:ext uri="{FF2B5EF4-FFF2-40B4-BE49-F238E27FC236}">
                <a16:creationId xmlns:a16="http://schemas.microsoft.com/office/drawing/2014/main" id="{F2CF200D-C714-4BA9-AECB-681B7F038870}"/>
              </a:ext>
            </a:extLst>
          </p:cNvPr>
          <p:cNvSpPr/>
          <p:nvPr/>
        </p:nvSpPr>
        <p:spPr>
          <a:xfrm>
            <a:off x="6096000" y="235267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sz="1800" dirty="0">
                <a:solidFill>
                  <a:srgbClr val="000000"/>
                </a:solidFill>
                <a:latin typeface="Calibri"/>
                <a:ea typeface="Calibri"/>
                <a:cs typeface="Calibri"/>
                <a:sym typeface="Calibri"/>
              </a:rPr>
              <a:t>können zu Depressionen oder Angstzuständen führen</a:t>
            </a:r>
          </a:p>
        </p:txBody>
      </p:sp>
    </p:spTree>
    <p:extLst>
      <p:ext uri="{BB962C8B-B14F-4D97-AF65-F5344CB8AC3E}">
        <p14:creationId xmlns:p14="http://schemas.microsoft.com/office/powerpoint/2010/main" val="42819873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00B0F0"/>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1"/>
                                        </p:tgtEl>
                                        <p:attrNameLst>
                                          <p:attrName>fillcolor</p:attrName>
                                        </p:attrNameLst>
                                      </p:cBhvr>
                                      <p:to>
                                        <a:srgbClr val="FFC000"/>
                                      </p:to>
                                    </p:animClr>
                                    <p:set>
                                      <p:cBhvr>
                                        <p:cTn id="14" dur="2000" fill="hold"/>
                                        <p:tgtEl>
                                          <p:spTgt spid="11"/>
                                        </p:tgtEl>
                                        <p:attrNameLst>
                                          <p:attrName>fill.type</p:attrName>
                                        </p:attrNameLst>
                                      </p:cBhvr>
                                      <p:to>
                                        <p:strVal val="solid"/>
                                      </p:to>
                                    </p:set>
                                    <p:set>
                                      <p:cBhvr>
                                        <p:cTn id="15"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2"/>
                                        </p:tgtEl>
                                        <p:attrNameLst>
                                          <p:attrName>fillcolor</p:attrName>
                                        </p:attrNameLst>
                                      </p:cBhvr>
                                      <p:to>
                                        <a:srgbClr val="00B0F0"/>
                                      </p:to>
                                    </p:animClr>
                                    <p:set>
                                      <p:cBhvr>
                                        <p:cTn id="21" dur="2000" fill="hold"/>
                                        <p:tgtEl>
                                          <p:spTgt spid="12"/>
                                        </p:tgtEl>
                                        <p:attrNameLst>
                                          <p:attrName>fill.type</p:attrName>
                                        </p:attrNameLst>
                                      </p:cBhvr>
                                      <p:to>
                                        <p:strVal val="solid"/>
                                      </p:to>
                                    </p:set>
                                    <p:set>
                                      <p:cBhvr>
                                        <p:cTn id="2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4"/>
                                        </p:tgtEl>
                                        <p:attrNameLst>
                                          <p:attrName>fillcolor</p:attrName>
                                        </p:attrNameLst>
                                      </p:cBhvr>
                                      <p:to>
                                        <a:srgbClr val="FFC000"/>
                                      </p:to>
                                    </p:animClr>
                                    <p:set>
                                      <p:cBhvr>
                                        <p:cTn id="28" dur="2000" fill="hold"/>
                                        <p:tgtEl>
                                          <p:spTgt spid="14"/>
                                        </p:tgtEl>
                                        <p:attrNameLst>
                                          <p:attrName>fill.type</p:attrName>
                                        </p:attrNameLst>
                                      </p:cBhvr>
                                      <p:to>
                                        <p:strVal val="solid"/>
                                      </p:to>
                                    </p:set>
                                    <p:set>
                                      <p:cBhvr>
                                        <p:cTn id="2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431"/>
        <p:cNvGrpSpPr/>
        <p:nvPr/>
      </p:nvGrpSpPr>
      <p:grpSpPr>
        <a:xfrm>
          <a:off x="0" y="0"/>
          <a:ext cx="0" cy="0"/>
          <a:chOff x="0" y="0"/>
          <a:chExt cx="0" cy="0"/>
        </a:xfrm>
      </p:grpSpPr>
      <p:sp>
        <p:nvSpPr>
          <p:cNvPr id="432" name="Google Shape;432;p26"/>
          <p:cNvSpPr/>
          <p:nvPr/>
        </p:nvSpPr>
        <p:spPr>
          <a:xfrm flipH="1">
            <a:off x="1" y="0"/>
            <a:ext cx="8426302" cy="6857999"/>
          </a:xfrm>
          <a:custGeom>
            <a:avLst/>
            <a:gdLst/>
            <a:ahLst/>
            <a:cxnLst/>
            <a:rect l="l" t="t" r="r" b="b"/>
            <a:pathLst>
              <a:path w="8426302" h="6857999" extrusionOk="0">
                <a:moveTo>
                  <a:pt x="8426302" y="0"/>
                </a:moveTo>
                <a:lnTo>
                  <a:pt x="2456308" y="0"/>
                </a:lnTo>
                <a:lnTo>
                  <a:pt x="2348172" y="84455"/>
                </a:lnTo>
                <a:cubicBezTo>
                  <a:pt x="913021" y="1283327"/>
                  <a:pt x="0" y="3086334"/>
                  <a:pt x="0" y="5102588"/>
                </a:cubicBezTo>
                <a:cubicBezTo>
                  <a:pt x="0" y="5666575"/>
                  <a:pt x="71438" y="6213877"/>
                  <a:pt x="205759" y="6735939"/>
                </a:cubicBezTo>
                <a:lnTo>
                  <a:pt x="241239" y="6857999"/>
                </a:lnTo>
                <a:lnTo>
                  <a:pt x="8426302" y="6857999"/>
                </a:ln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3" name="Google Shape;433;p26"/>
          <p:cNvSpPr/>
          <p:nvPr/>
        </p:nvSpPr>
        <p:spPr>
          <a:xfrm flipH="1">
            <a:off x="1" y="68239"/>
            <a:ext cx="8174932" cy="6857999"/>
          </a:xfrm>
          <a:custGeom>
            <a:avLst/>
            <a:gdLst/>
            <a:ahLst/>
            <a:cxnLst/>
            <a:rect l="l" t="t" r="r" b="b"/>
            <a:pathLst>
              <a:path w="8174932" h="6857999" extrusionOk="0">
                <a:moveTo>
                  <a:pt x="8174932" y="0"/>
                </a:moveTo>
                <a:lnTo>
                  <a:pt x="2617360" y="0"/>
                </a:lnTo>
                <a:lnTo>
                  <a:pt x="2286881" y="253363"/>
                </a:lnTo>
                <a:cubicBezTo>
                  <a:pt x="890226" y="1405985"/>
                  <a:pt x="0" y="3150325"/>
                  <a:pt x="0" y="5102588"/>
                </a:cubicBezTo>
                <a:cubicBezTo>
                  <a:pt x="0" y="5644883"/>
                  <a:pt x="68691" y="6171135"/>
                  <a:pt x="197846" y="6673117"/>
                </a:cubicBezTo>
                <a:lnTo>
                  <a:pt x="251586" y="6857999"/>
                </a:lnTo>
                <a:lnTo>
                  <a:pt x="8174932" y="6857999"/>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4" name="Google Shape;434;p26"/>
          <p:cNvSpPr txBox="1">
            <a:spLocks noGrp="1"/>
          </p:cNvSpPr>
          <p:nvPr>
            <p:ph type="title"/>
          </p:nvPr>
        </p:nvSpPr>
        <p:spPr>
          <a:xfrm>
            <a:off x="688667" y="2005078"/>
            <a:ext cx="6074592" cy="3150356"/>
          </a:xfrm>
          <a:prstGeom prst="rect">
            <a:avLst/>
          </a:prstGeom>
          <a:noFill/>
          <a:ln>
            <a:noFill/>
          </a:ln>
        </p:spPr>
        <p:txBody>
          <a:bodyPr spcFirstLastPara="1" wrap="square" lIns="91425" tIns="45700" rIns="91425" bIns="45700" anchor="t" anchorCtr="0">
            <a:noAutofit/>
          </a:bodyPr>
          <a:lstStyle/>
          <a:p>
            <a:pPr lvl="0">
              <a:buClr>
                <a:srgbClr val="FFFFFF"/>
              </a:buClr>
              <a:buSzPts val="7200"/>
            </a:pPr>
            <a:r>
              <a:rPr lang="en-US" sz="5400" dirty="0">
                <a:solidFill>
                  <a:srgbClr val="FFFFFF"/>
                </a:solidFill>
                <a:sym typeface="Calibri"/>
              </a:rPr>
              <a:t>ANNEX II: </a:t>
            </a:r>
            <a:r>
              <a:rPr lang="de-DE" sz="5400" dirty="0">
                <a:solidFill>
                  <a:srgbClr val="FFFFFF"/>
                </a:solidFill>
              </a:rPr>
              <a:t>Zusätzliche Informationen zur psychischen Gesundheit</a:t>
            </a:r>
            <a:endParaRPr sz="5400" dirty="0"/>
          </a:p>
        </p:txBody>
      </p:sp>
      <p:sp>
        <p:nvSpPr>
          <p:cNvPr id="435" name="Google Shape;435;p26"/>
          <p:cNvSpPr txBox="1">
            <a:spLocks noGrp="1"/>
          </p:cNvSpPr>
          <p:nvPr>
            <p:ph type="body" idx="1"/>
          </p:nvPr>
        </p:nvSpPr>
        <p:spPr>
          <a:xfrm>
            <a:off x="804672" y="1060069"/>
            <a:ext cx="5558914" cy="72096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2400"/>
              <a:buNone/>
            </a:pPr>
            <a:endParaRPr dirty="0"/>
          </a:p>
        </p:txBody>
      </p:sp>
      <p:sp>
        <p:nvSpPr>
          <p:cNvPr id="436" name="Google Shape;436;p26"/>
          <p:cNvSpPr/>
          <p:nvPr/>
        </p:nvSpPr>
        <p:spPr>
          <a:xfrm rot="10800000" flipH="1">
            <a:off x="8734645" y="0"/>
            <a:ext cx="3457354" cy="3047506"/>
          </a:xfrm>
          <a:custGeom>
            <a:avLst/>
            <a:gdLst/>
            <a:ahLst/>
            <a:cxnLst/>
            <a:rect l="l" t="t" r="r" b="b"/>
            <a:pathLst>
              <a:path w="3457354" h="3047506" extrusionOk="0">
                <a:moveTo>
                  <a:pt x="67910" y="3047506"/>
                </a:moveTo>
                <a:lnTo>
                  <a:pt x="3457354" y="3047506"/>
                </a:lnTo>
                <a:lnTo>
                  <a:pt x="3457354" y="200864"/>
                </a:lnTo>
                <a:lnTo>
                  <a:pt x="3390429" y="172076"/>
                </a:lnTo>
                <a:cubicBezTo>
                  <a:pt x="3108771" y="61012"/>
                  <a:pt x="2801904" y="0"/>
                  <a:pt x="2480787" y="0"/>
                </a:cubicBezTo>
                <a:cubicBezTo>
                  <a:pt x="1110686" y="0"/>
                  <a:pt x="0" y="1110686"/>
                  <a:pt x="0" y="2480787"/>
                </a:cubicBezTo>
                <a:cubicBezTo>
                  <a:pt x="0" y="2587826"/>
                  <a:pt x="6779" y="2693282"/>
                  <a:pt x="19931" y="2796748"/>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7" name="Google Shape;437;p26"/>
          <p:cNvSpPr/>
          <p:nvPr/>
        </p:nvSpPr>
        <p:spPr>
          <a:xfrm rot="10800000" flipH="1">
            <a:off x="8965594" y="0"/>
            <a:ext cx="3226405" cy="2802444"/>
          </a:xfrm>
          <a:custGeom>
            <a:avLst/>
            <a:gdLst/>
            <a:ahLst/>
            <a:cxnLst/>
            <a:rect l="l" t="t" r="r" b="b"/>
            <a:pathLst>
              <a:path w="3226405" h="2802444" extrusionOk="0">
                <a:moveTo>
                  <a:pt x="62951" y="2802444"/>
                </a:moveTo>
                <a:lnTo>
                  <a:pt x="3226405" y="2802444"/>
                </a:lnTo>
                <a:lnTo>
                  <a:pt x="3226405" y="206780"/>
                </a:lnTo>
                <a:lnTo>
                  <a:pt x="3191405" y="190048"/>
                </a:lnTo>
                <a:cubicBezTo>
                  <a:pt x="2912003" y="67816"/>
                  <a:pt x="2603362" y="0"/>
                  <a:pt x="2278881" y="0"/>
                </a:cubicBezTo>
                <a:cubicBezTo>
                  <a:pt x="1020290" y="0"/>
                  <a:pt x="0" y="1020290"/>
                  <a:pt x="0" y="2278880"/>
                </a:cubicBezTo>
                <a:cubicBezTo>
                  <a:pt x="0" y="2377208"/>
                  <a:pt x="6227" y="2474081"/>
                  <a:pt x="18309" y="256912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8" name="Google Shape;438;p26"/>
          <p:cNvSpPr/>
          <p:nvPr/>
        </p:nvSpPr>
        <p:spPr>
          <a:xfrm flipH="1">
            <a:off x="9600208" y="4700046"/>
            <a:ext cx="2591791" cy="2157954"/>
          </a:xfrm>
          <a:custGeom>
            <a:avLst/>
            <a:gdLst/>
            <a:ahLst/>
            <a:cxnLst/>
            <a:rect l="l" t="t" r="r" b="b"/>
            <a:pathLst>
              <a:path w="2591791" h="2157954" extrusionOk="0">
                <a:moveTo>
                  <a:pt x="816638" y="0"/>
                </a:moveTo>
                <a:cubicBezTo>
                  <a:pt x="540903" y="0"/>
                  <a:pt x="279852" y="62867"/>
                  <a:pt x="47036" y="175050"/>
                </a:cubicBezTo>
                <a:lnTo>
                  <a:pt x="0" y="202085"/>
                </a:lnTo>
                <a:lnTo>
                  <a:pt x="0" y="2157954"/>
                </a:lnTo>
                <a:lnTo>
                  <a:pt x="2549286" y="2157954"/>
                </a:lnTo>
                <a:lnTo>
                  <a:pt x="2555727" y="2132909"/>
                </a:lnTo>
                <a:cubicBezTo>
                  <a:pt x="2579373" y="2017351"/>
                  <a:pt x="2591791" y="1897702"/>
                  <a:pt x="2591791" y="1775153"/>
                </a:cubicBezTo>
                <a:cubicBezTo>
                  <a:pt x="2591791" y="794763"/>
                  <a:pt x="1797028" y="0"/>
                  <a:pt x="816638" y="0"/>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9" name="Google Shape;439;p26"/>
          <p:cNvSpPr/>
          <p:nvPr/>
        </p:nvSpPr>
        <p:spPr>
          <a:xfrm flipH="1">
            <a:off x="9809717" y="4870796"/>
            <a:ext cx="2382282" cy="1987204"/>
          </a:xfrm>
          <a:custGeom>
            <a:avLst/>
            <a:gdLst/>
            <a:ahLst/>
            <a:cxnLst/>
            <a:rect l="l" t="t" r="r" b="b"/>
            <a:pathLst>
              <a:path w="2382282" h="1987204" extrusionOk="0">
                <a:moveTo>
                  <a:pt x="761443" y="0"/>
                </a:moveTo>
                <a:cubicBezTo>
                  <a:pt x="516672" y="0"/>
                  <a:pt x="284573" y="54258"/>
                  <a:pt x="76517" y="151402"/>
                </a:cubicBezTo>
                <a:lnTo>
                  <a:pt x="0" y="191175"/>
                </a:lnTo>
                <a:lnTo>
                  <a:pt x="0" y="1987204"/>
                </a:lnTo>
                <a:lnTo>
                  <a:pt x="2339143" y="1987204"/>
                </a:lnTo>
                <a:lnTo>
                  <a:pt x="2349353" y="1947496"/>
                </a:lnTo>
                <a:cubicBezTo>
                  <a:pt x="2370943" y="1841983"/>
                  <a:pt x="2382282" y="1732735"/>
                  <a:pt x="2382282" y="1620840"/>
                </a:cubicBezTo>
                <a:cubicBezTo>
                  <a:pt x="2382282" y="725675"/>
                  <a:pt x="1656608" y="0"/>
                  <a:pt x="761443" y="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27"/>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lvl="0"/>
            <a:r>
              <a:rPr lang="de-DE" dirty="0"/>
              <a:t>Psychische Erkrankungen - wie man damit umgeht</a:t>
            </a:r>
            <a:endParaRPr dirty="0"/>
          </a:p>
        </p:txBody>
      </p:sp>
      <p:sp>
        <p:nvSpPr>
          <p:cNvPr id="445" name="Google Shape;445;p27"/>
          <p:cNvSpPr txBox="1">
            <a:spLocks noGrp="1"/>
          </p:cNvSpPr>
          <p:nvPr>
            <p:ph type="body" idx="1"/>
          </p:nvPr>
        </p:nvSpPr>
        <p:spPr>
          <a:xfrm>
            <a:off x="557999" y="1799999"/>
            <a:ext cx="6409183" cy="4865977"/>
          </a:xfrm>
          <a:prstGeom prst="rect">
            <a:avLst/>
          </a:prstGeom>
          <a:noFill/>
          <a:ln>
            <a:noFill/>
          </a:ln>
        </p:spPr>
        <p:txBody>
          <a:bodyPr spcFirstLastPara="1" wrap="square" lIns="91425" tIns="45700" rIns="91425" bIns="45700" anchor="t" anchorCtr="0">
            <a:normAutofit lnSpcReduction="10000"/>
          </a:bodyPr>
          <a:lstStyle/>
          <a:p>
            <a:pPr marL="0" lvl="0" indent="0">
              <a:lnSpc>
                <a:spcPct val="120000"/>
              </a:lnSpc>
              <a:spcBef>
                <a:spcPts val="0"/>
              </a:spcBef>
              <a:buSzPts val="2000"/>
              <a:buNone/>
            </a:pPr>
            <a:r>
              <a:rPr lang="de-DE" sz="2000" dirty="0"/>
              <a:t>Psychische Störungen oder Krankheiten sind möglicherweise kein Thema, über das in Ihrem Herkunftsland offen gesprochen wird, da es sich um ein sensibles Thema handelt.  Deshalb:</a:t>
            </a:r>
          </a:p>
          <a:p>
            <a:pPr marL="0" lvl="0" indent="0">
              <a:lnSpc>
                <a:spcPct val="120000"/>
              </a:lnSpc>
              <a:spcBef>
                <a:spcPts val="0"/>
              </a:spcBef>
              <a:buSzPts val="2000"/>
              <a:buNone/>
            </a:pPr>
            <a:endParaRPr lang="de-DE" sz="2000" dirty="0"/>
          </a:p>
          <a:p>
            <a:pPr marL="342900" lvl="0" indent="-342900">
              <a:lnSpc>
                <a:spcPct val="120000"/>
              </a:lnSpc>
              <a:spcBef>
                <a:spcPts val="0"/>
              </a:spcBef>
              <a:buSzPts val="2000"/>
              <a:buFont typeface="Wingdings" panose="05000000000000000000" pitchFamily="2" charset="2"/>
              <a:buChar char="§"/>
            </a:pPr>
            <a:r>
              <a:rPr lang="de-DE" sz="2000" dirty="0"/>
              <a:t>Seien Sie sich der Symptome psychischer Erkrankungen bewusst (z. B. Niedergeschlagenheit, subjektives Gefühl der Hoffnungslosigkeit, depressive Episoden).</a:t>
            </a:r>
          </a:p>
          <a:p>
            <a:pPr marL="342900" indent="-342900">
              <a:lnSpc>
                <a:spcPct val="120000"/>
              </a:lnSpc>
              <a:spcBef>
                <a:spcPts val="0"/>
              </a:spcBef>
              <a:buSzPts val="2000"/>
            </a:pPr>
            <a:r>
              <a:rPr lang="de-DE" sz="2000" dirty="0"/>
              <a:t>Seien Sie sich bewusst, dass psychische Erkrankungen einer besonderen Behandlung bedürfen und dass es dafür Spezialist*innen und gute Behandlungsmethoden gibt. </a:t>
            </a:r>
          </a:p>
          <a:p>
            <a:pPr marL="342900" lvl="0" indent="-342900">
              <a:lnSpc>
                <a:spcPct val="120000"/>
              </a:lnSpc>
              <a:spcBef>
                <a:spcPts val="0"/>
              </a:spcBef>
              <a:buSzPts val="2000"/>
              <a:buFont typeface="Wingdings" panose="05000000000000000000" pitchFamily="2" charset="2"/>
              <a:buChar char="§"/>
            </a:pPr>
            <a:r>
              <a:rPr lang="de-DE" sz="2000" dirty="0"/>
              <a:t>Es gibt spezielle Beratungsstellen, und die Hausärzte sind immer die erste Anlaufstelle.</a:t>
            </a:r>
            <a:endParaRPr sz="2000" dirty="0"/>
          </a:p>
          <a:p>
            <a:pPr marL="228600" lvl="0" indent="-101600" algn="l" rtl="0">
              <a:lnSpc>
                <a:spcPct val="100000"/>
              </a:lnSpc>
              <a:spcBef>
                <a:spcPts val="1200"/>
              </a:spcBef>
              <a:spcAft>
                <a:spcPts val="0"/>
              </a:spcAft>
              <a:buSzPts val="2000"/>
              <a:buNone/>
            </a:pPr>
            <a:endParaRPr sz="2000" dirty="0"/>
          </a:p>
          <a:p>
            <a:pPr marL="228600" lvl="0" indent="-76200" algn="l" rtl="0">
              <a:lnSpc>
                <a:spcPct val="100000"/>
              </a:lnSpc>
              <a:spcBef>
                <a:spcPts val="1200"/>
              </a:spcBef>
              <a:spcAft>
                <a:spcPts val="0"/>
              </a:spcAft>
              <a:buSzPts val="2400"/>
              <a:buNone/>
            </a:pPr>
            <a:endParaRPr dirty="0"/>
          </a:p>
        </p:txBody>
      </p:sp>
      <p:pic>
        <p:nvPicPr>
          <p:cNvPr id="4" name="Grafik 3"/>
          <p:cNvPicPr>
            <a:picLocks noChangeAspect="1"/>
          </p:cNvPicPr>
          <p:nvPr/>
        </p:nvPicPr>
        <p:blipFill>
          <a:blip r:embed="rId3"/>
          <a:stretch>
            <a:fillRect/>
          </a:stretch>
        </p:blipFill>
        <p:spPr>
          <a:xfrm>
            <a:off x="7800276" y="2258705"/>
            <a:ext cx="3749712" cy="3214039"/>
          </a:xfrm>
          <a:prstGeom prst="rect">
            <a:avLst/>
          </a:prstGeom>
        </p:spPr>
      </p:pic>
      <p:sp>
        <p:nvSpPr>
          <p:cNvPr id="3" name="Textfeld 2"/>
          <p:cNvSpPr txBox="1"/>
          <p:nvPr/>
        </p:nvSpPr>
        <p:spPr>
          <a:xfrm>
            <a:off x="9927040" y="6358199"/>
            <a:ext cx="2006221" cy="307777"/>
          </a:xfrm>
          <a:prstGeom prst="rect">
            <a:avLst/>
          </a:prstGeom>
          <a:noFill/>
        </p:spPr>
        <p:txBody>
          <a:bodyPr wrap="square" rtlCol="0">
            <a:spAutoFit/>
          </a:bodyPr>
          <a:lstStyle/>
          <a:p>
            <a:pPr lvl="0" algn="r">
              <a:buSzPts val="1200"/>
            </a:pPr>
            <a:r>
              <a:rPr lang="en-US" u="sng" dirty="0" err="1">
                <a:solidFill>
                  <a:schemeClr val="accent4"/>
                </a:solidFill>
                <a:latin typeface="Calibri"/>
                <a:ea typeface="Calibri"/>
                <a:cs typeface="Calibri"/>
                <a:sym typeface="Calibri"/>
                <a:hlinkClick r:id="rId4"/>
              </a:rPr>
              <a:t>Quelle</a:t>
            </a:r>
            <a:r>
              <a:rPr lang="en-US" dirty="0">
                <a:solidFill>
                  <a:schemeClr val="accent4"/>
                </a:solidFill>
                <a:latin typeface="Calibri"/>
                <a:ea typeface="Calibri"/>
                <a:cs typeface="Calibri"/>
                <a:sym typeface="Calibri"/>
              </a:rPr>
              <a:t> | </a:t>
            </a:r>
            <a:r>
              <a:rPr lang="en-US" u="sng" dirty="0" err="1">
                <a:solidFill>
                  <a:schemeClr val="accent4"/>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Pixabay</a:t>
            </a:r>
            <a:r>
              <a:rPr lang="en-US" u="sng" dirty="0">
                <a:solidFill>
                  <a:schemeClr val="accent4"/>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 </a:t>
            </a:r>
            <a:r>
              <a:rPr lang="en-US" u="sng" dirty="0" err="1">
                <a:solidFill>
                  <a:schemeClr val="accent4"/>
                </a:solidFill>
                <a:latin typeface="Calibri"/>
                <a:ea typeface="Calibri"/>
                <a:cs typeface="Calibri"/>
                <a:sym typeface="Calibri"/>
              </a:rPr>
              <a:t>Lizenz</a:t>
            </a:r>
            <a:endParaRPr lang="en-US" dirty="0">
              <a:solidFill>
                <a:schemeClr val="accent4"/>
              </a:solidFill>
              <a:latin typeface="Calibri"/>
              <a:ea typeface="Calibri"/>
              <a:cs typeface="Calibri"/>
              <a:sym typeface="Calibri"/>
            </a:endParaRPr>
          </a:p>
        </p:txBody>
      </p:sp>
      <p:sp>
        <p:nvSpPr>
          <p:cNvPr id="7" name="Google Shape;171;p8">
            <a:extLst>
              <a:ext uri="{FF2B5EF4-FFF2-40B4-BE49-F238E27FC236}">
                <a16:creationId xmlns:a16="http://schemas.microsoft.com/office/drawing/2014/main" id="{4AC6679D-8960-44FF-8DB0-E10DD7EB5A42}"/>
              </a:ext>
            </a:extLst>
          </p:cNvPr>
          <p:cNvSpPr/>
          <p:nvPr/>
        </p:nvSpPr>
        <p:spPr>
          <a:xfrm>
            <a:off x="7357456" y="0"/>
            <a:ext cx="4834544"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lvl="0" algn="r">
              <a:lnSpc>
                <a:spcPct val="90000"/>
              </a:lnSpc>
              <a:buSzPts val="1800"/>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Annex II: Zusätzliche Informationen zur psychischen Gesundheit </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27"/>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lvl="0"/>
            <a:r>
              <a:rPr lang="de-DE" dirty="0"/>
              <a:t>Beispiele für Anzeichen und Symptome einer psychischen Erkrankung</a:t>
            </a:r>
            <a:endParaRPr dirty="0"/>
          </a:p>
        </p:txBody>
      </p:sp>
      <p:sp>
        <p:nvSpPr>
          <p:cNvPr id="445" name="Google Shape;445;p27"/>
          <p:cNvSpPr txBox="1">
            <a:spLocks noGrp="1"/>
          </p:cNvSpPr>
          <p:nvPr>
            <p:ph type="body" idx="1"/>
          </p:nvPr>
        </p:nvSpPr>
        <p:spPr>
          <a:xfrm>
            <a:off x="557999" y="1799999"/>
            <a:ext cx="6409183" cy="4865977"/>
          </a:xfrm>
          <a:prstGeom prst="rect">
            <a:avLst/>
          </a:prstGeom>
          <a:noFill/>
          <a:ln>
            <a:noFill/>
          </a:ln>
        </p:spPr>
        <p:txBody>
          <a:bodyPr spcFirstLastPara="1" wrap="square" lIns="91425" tIns="45700" rIns="91425" bIns="45700" anchor="t" anchorCtr="0">
            <a:normAutofit lnSpcReduction="10000"/>
          </a:bodyPr>
          <a:lstStyle/>
          <a:p>
            <a:pPr>
              <a:spcAft>
                <a:spcPts val="600"/>
              </a:spcAft>
            </a:pPr>
            <a:r>
              <a:rPr lang="de-DE" sz="2000" dirty="0"/>
              <a:t>Sich traurig oder niedergeschlagen fühlen</a:t>
            </a:r>
          </a:p>
          <a:p>
            <a:pPr>
              <a:spcAft>
                <a:spcPts val="600"/>
              </a:spcAft>
            </a:pPr>
            <a:r>
              <a:rPr lang="de-DE" sz="2000" dirty="0"/>
              <a:t>Verwirrtes Denken oder verminderte Konzentrationsfähigkeit.</a:t>
            </a:r>
          </a:p>
          <a:p>
            <a:pPr>
              <a:spcAft>
                <a:spcPts val="600"/>
              </a:spcAft>
            </a:pPr>
            <a:r>
              <a:rPr lang="de-DE" sz="2000" dirty="0"/>
              <a:t>Übermäßige Ängste oder Sorgen oder extreme Schuldgefühle</a:t>
            </a:r>
          </a:p>
          <a:p>
            <a:pPr>
              <a:spcAft>
                <a:spcPts val="600"/>
              </a:spcAft>
            </a:pPr>
            <a:r>
              <a:rPr lang="de-DE" sz="2000" dirty="0"/>
              <a:t>Extreme Stimmungsschwankungen mit Hochs und Tiefs</a:t>
            </a:r>
          </a:p>
          <a:p>
            <a:pPr>
              <a:spcAft>
                <a:spcPts val="600"/>
              </a:spcAft>
            </a:pPr>
            <a:r>
              <a:rPr lang="de-DE" sz="2000" dirty="0"/>
              <a:t>Rückzug von Freunden und Aktivitäten</a:t>
            </a:r>
          </a:p>
          <a:p>
            <a:pPr>
              <a:spcAft>
                <a:spcPts val="600"/>
              </a:spcAft>
            </a:pPr>
            <a:r>
              <a:rPr lang="de-DE" sz="2000" dirty="0"/>
              <a:t>Erhebliche Müdigkeit, geringe Energie oder Schlafprobleme</a:t>
            </a:r>
          </a:p>
          <a:p>
            <a:pPr marL="76200" indent="0">
              <a:spcAft>
                <a:spcPts val="600"/>
              </a:spcAft>
              <a:buNone/>
            </a:pPr>
            <a:r>
              <a:rPr lang="de-DE" sz="2000" dirty="0"/>
              <a:t>Nicht alle diese Symptome sind zwangsläufig auf eine psychische Erkrankung zurückzuführen. Ihr Arzt / Ihre Ärztin kann Ihnen bei der Beurteilung helfen und eine Behandlung empfehlen.</a:t>
            </a:r>
            <a:endParaRPr dirty="0"/>
          </a:p>
        </p:txBody>
      </p:sp>
      <p:sp>
        <p:nvSpPr>
          <p:cNvPr id="3" name="Textfeld 2"/>
          <p:cNvSpPr txBox="1"/>
          <p:nvPr/>
        </p:nvSpPr>
        <p:spPr>
          <a:xfrm>
            <a:off x="9812740" y="6358199"/>
            <a:ext cx="2006221" cy="307777"/>
          </a:xfrm>
          <a:prstGeom prst="rect">
            <a:avLst/>
          </a:prstGeom>
          <a:noFill/>
        </p:spPr>
        <p:txBody>
          <a:bodyPr wrap="square" rtlCol="0">
            <a:spAutoFit/>
          </a:bodyPr>
          <a:lstStyle/>
          <a:p>
            <a:pPr lvl="0" algn="r">
              <a:buSzPts val="1200"/>
            </a:pPr>
            <a:r>
              <a:rPr lang="en-US" u="sng" dirty="0" err="1">
                <a:solidFill>
                  <a:schemeClr val="accent4"/>
                </a:solidFill>
                <a:latin typeface="Calibri"/>
                <a:ea typeface="Calibri"/>
                <a:cs typeface="Calibri"/>
                <a:sym typeface="Calibri"/>
                <a:hlinkClick r:id="rId3"/>
              </a:rPr>
              <a:t>Quelle</a:t>
            </a:r>
            <a:r>
              <a:rPr lang="en-US" dirty="0">
                <a:solidFill>
                  <a:schemeClr val="accent4"/>
                </a:solidFill>
                <a:latin typeface="Calibri"/>
                <a:ea typeface="Calibri"/>
                <a:cs typeface="Calibri"/>
                <a:sym typeface="Calibri"/>
              </a:rPr>
              <a:t> | </a:t>
            </a:r>
            <a:r>
              <a:rPr lang="en-US" u="sng" dirty="0" err="1">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u="sng" dirty="0">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a:t>
            </a:r>
            <a:r>
              <a:rPr lang="en-US" u="sng" dirty="0" err="1">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Lizenz</a:t>
            </a:r>
            <a:endParaRPr lang="en-US" dirty="0">
              <a:solidFill>
                <a:schemeClr val="accent4"/>
              </a:solidFill>
              <a:latin typeface="Calibri"/>
              <a:ea typeface="Calibri"/>
              <a:cs typeface="Calibri"/>
              <a:sym typeface="Calibri"/>
            </a:endParaRPr>
          </a:p>
        </p:txBody>
      </p:sp>
      <p:pic>
        <p:nvPicPr>
          <p:cNvPr id="1026" name="Picture 2" descr="Psychische Gesundheit, Verwechslung, Psychologi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7182" y="1982879"/>
            <a:ext cx="6008695" cy="3386150"/>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171;p8">
            <a:extLst>
              <a:ext uri="{FF2B5EF4-FFF2-40B4-BE49-F238E27FC236}">
                <a16:creationId xmlns:a16="http://schemas.microsoft.com/office/drawing/2014/main" id="{4AC6679D-8960-44FF-8DB0-E10DD7EB5A42}"/>
              </a:ext>
            </a:extLst>
          </p:cNvPr>
          <p:cNvSpPr/>
          <p:nvPr/>
        </p:nvSpPr>
        <p:spPr>
          <a:xfrm>
            <a:off x="7357456" y="0"/>
            <a:ext cx="4834544"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lvl="0" algn="r">
              <a:lnSpc>
                <a:spcPct val="90000"/>
              </a:lnSpc>
              <a:buSzPts val="1800"/>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Annex II: Zusätzliche Informationen zur psychischen Gesundheit </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39850450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27"/>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lvl="0"/>
            <a:r>
              <a:rPr lang="de-DE" dirty="0"/>
              <a:t>Psychische Erkrankungen - wie man sich behandeln lässt</a:t>
            </a:r>
          </a:p>
        </p:txBody>
      </p:sp>
      <p:sp>
        <p:nvSpPr>
          <p:cNvPr id="445" name="Google Shape;445;p27"/>
          <p:cNvSpPr txBox="1">
            <a:spLocks noGrp="1"/>
          </p:cNvSpPr>
          <p:nvPr>
            <p:ph type="body" idx="1"/>
          </p:nvPr>
        </p:nvSpPr>
        <p:spPr>
          <a:xfrm>
            <a:off x="557999" y="1799999"/>
            <a:ext cx="6409183" cy="4865977"/>
          </a:xfrm>
          <a:prstGeom prst="rect">
            <a:avLst/>
          </a:prstGeom>
          <a:noFill/>
          <a:ln>
            <a:noFill/>
          </a:ln>
        </p:spPr>
        <p:txBody>
          <a:bodyPr spcFirstLastPara="1" wrap="square" lIns="91425" tIns="45700" rIns="91425" bIns="45700" anchor="t" anchorCtr="0">
            <a:normAutofit/>
          </a:bodyPr>
          <a:lstStyle/>
          <a:p>
            <a:pPr marL="0" lvl="0" indent="0">
              <a:lnSpc>
                <a:spcPct val="120000"/>
              </a:lnSpc>
              <a:spcBef>
                <a:spcPts val="0"/>
              </a:spcBef>
              <a:buSzPts val="2000"/>
              <a:buNone/>
            </a:pPr>
            <a:endParaRPr lang="en-US" sz="2000" dirty="0"/>
          </a:p>
          <a:p>
            <a:pPr marL="342900" indent="-342900">
              <a:lnSpc>
                <a:spcPct val="120000"/>
              </a:lnSpc>
              <a:spcBef>
                <a:spcPts val="0"/>
              </a:spcBef>
              <a:buSzPts val="2000"/>
            </a:pPr>
            <a:r>
              <a:rPr lang="de-DE" sz="2000" dirty="0"/>
              <a:t>Scheuen Sie sich nicht, mit Ihrem Arzt / Ihrer Ärztin darüber zu sprechen.</a:t>
            </a:r>
          </a:p>
          <a:p>
            <a:pPr marL="342900" indent="-342900">
              <a:lnSpc>
                <a:spcPct val="120000"/>
              </a:lnSpc>
              <a:spcBef>
                <a:spcPts val="0"/>
              </a:spcBef>
              <a:buSzPts val="2000"/>
            </a:pPr>
            <a:r>
              <a:rPr lang="de-DE" sz="2000" dirty="0"/>
              <a:t>Auch wenn manche Behandlungen nicht verfügbar sind, gibt es viele Möglichkeiten, mit psychischen Problemen umzugehen.</a:t>
            </a:r>
          </a:p>
          <a:p>
            <a:pPr marL="342900" indent="-342900">
              <a:lnSpc>
                <a:spcPct val="120000"/>
              </a:lnSpc>
              <a:spcBef>
                <a:spcPts val="0"/>
              </a:spcBef>
              <a:buSzPts val="2000"/>
            </a:pPr>
            <a:r>
              <a:rPr lang="de-DE" sz="2000" dirty="0"/>
              <a:t>Wenn Sie das Gefühl haben, dass Freund*innen, Familienmitglieder oder Kinder Hilfe brauchen, bieten Sie Ihre Unterstützung an oder wenden Sie sich an eine der örtlichen Hilfsorganisationen.</a:t>
            </a:r>
            <a:endParaRPr dirty="0"/>
          </a:p>
        </p:txBody>
      </p:sp>
      <p:sp>
        <p:nvSpPr>
          <p:cNvPr id="3" name="Textfeld 2"/>
          <p:cNvSpPr txBox="1"/>
          <p:nvPr/>
        </p:nvSpPr>
        <p:spPr>
          <a:xfrm>
            <a:off x="9917515" y="6358199"/>
            <a:ext cx="2006221" cy="307777"/>
          </a:xfrm>
          <a:prstGeom prst="rect">
            <a:avLst/>
          </a:prstGeom>
          <a:noFill/>
        </p:spPr>
        <p:txBody>
          <a:bodyPr wrap="square" rtlCol="0">
            <a:spAutoFit/>
          </a:bodyPr>
          <a:lstStyle/>
          <a:p>
            <a:pPr lvl="0" algn="r">
              <a:buSzPts val="1200"/>
            </a:pPr>
            <a:r>
              <a:rPr lang="en-US" u="sng" dirty="0" err="1">
                <a:solidFill>
                  <a:schemeClr val="accent4"/>
                </a:solidFill>
                <a:latin typeface="Calibri"/>
                <a:ea typeface="Calibri"/>
                <a:cs typeface="Calibri"/>
                <a:sym typeface="Calibri"/>
                <a:hlinkClick r:id="rId3"/>
              </a:rPr>
              <a:t>Quelle</a:t>
            </a:r>
            <a:r>
              <a:rPr lang="en-US" dirty="0">
                <a:solidFill>
                  <a:schemeClr val="accent4"/>
                </a:solidFill>
                <a:latin typeface="Calibri"/>
                <a:ea typeface="Calibri"/>
                <a:cs typeface="Calibri"/>
                <a:sym typeface="Calibri"/>
              </a:rPr>
              <a:t> | </a:t>
            </a:r>
            <a:r>
              <a:rPr lang="en-US" u="sng" dirty="0" err="1">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u="sng" dirty="0">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a:t>
            </a:r>
            <a:r>
              <a:rPr lang="en-US" u="sng" dirty="0" err="1">
                <a:solidFill>
                  <a:schemeClr val="accent4"/>
                </a:solidFill>
                <a:latin typeface="Calibri"/>
                <a:ea typeface="Calibri"/>
                <a:cs typeface="Calibri"/>
                <a:sym typeface="Calibri"/>
              </a:rPr>
              <a:t>Lizenz</a:t>
            </a:r>
            <a:endParaRPr lang="en-US" dirty="0">
              <a:solidFill>
                <a:schemeClr val="accent4"/>
              </a:solidFill>
              <a:latin typeface="Calibri"/>
              <a:ea typeface="Calibri"/>
              <a:cs typeface="Calibri"/>
              <a:sym typeface="Calibri"/>
            </a:endParaRPr>
          </a:p>
        </p:txBody>
      </p:sp>
      <p:pic>
        <p:nvPicPr>
          <p:cNvPr id="2050" name="Picture 2" descr="Gehirn, Kopf, Stethoskop, Platine, Verbindung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7456" y="1975711"/>
            <a:ext cx="4359864" cy="2906577"/>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71;p8">
            <a:extLst>
              <a:ext uri="{FF2B5EF4-FFF2-40B4-BE49-F238E27FC236}">
                <a16:creationId xmlns:a16="http://schemas.microsoft.com/office/drawing/2014/main" id="{4AC6679D-8960-44FF-8DB0-E10DD7EB5A42}"/>
              </a:ext>
            </a:extLst>
          </p:cNvPr>
          <p:cNvSpPr/>
          <p:nvPr/>
        </p:nvSpPr>
        <p:spPr>
          <a:xfrm>
            <a:off x="7357456" y="0"/>
            <a:ext cx="4834544"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lvl="0" algn="r">
              <a:lnSpc>
                <a:spcPct val="90000"/>
              </a:lnSpc>
              <a:buSzPts val="1800"/>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Annex II: Zusätzliche Informationen zur psychischen Gesundheit </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1914154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just" rtl="0">
              <a:lnSpc>
                <a:spcPct val="150000"/>
              </a:lnSpc>
              <a:spcBef>
                <a:spcPts val="600"/>
              </a:spcBef>
              <a:spcAft>
                <a:spcPts val="0"/>
              </a:spcAft>
              <a:buClr>
                <a:schemeClr val="dk1"/>
              </a:buClr>
              <a:buSzPts val="990"/>
              <a:buFont typeface="Arial"/>
              <a:buNone/>
            </a:pPr>
            <a:r>
              <a:rPr lang="en-US" dirty="0" err="1"/>
              <a:t>Eröffnung</a:t>
            </a:r>
            <a:r>
              <a:rPr lang="en-US" dirty="0"/>
              <a:t> </a:t>
            </a:r>
            <a:endParaRPr dirty="0"/>
          </a:p>
        </p:txBody>
      </p:sp>
      <p:sp>
        <p:nvSpPr>
          <p:cNvPr id="228" name="Google Shape;228;p6"/>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a:spcAft>
                <a:spcPts val="600"/>
              </a:spcAft>
              <a:buFont typeface="Wingdings" panose="05000000000000000000" pitchFamily="2" charset="2"/>
              <a:buChar char="ü"/>
            </a:pPr>
            <a:r>
              <a:rPr lang="de-DE" sz="2000" dirty="0"/>
              <a:t>Der Trainer / die Trainerin erklärt die Ziele der Sitzung, die Dauer, die Organisation und die Aktivitäten.</a:t>
            </a:r>
          </a:p>
          <a:p>
            <a:pPr>
              <a:spcAft>
                <a:spcPts val="600"/>
              </a:spcAft>
              <a:buFont typeface="Wingdings" panose="05000000000000000000" pitchFamily="2" charset="2"/>
              <a:buChar char="ü"/>
            </a:pPr>
            <a:r>
              <a:rPr lang="de-DE" sz="2000" dirty="0"/>
              <a:t>Er/sie ermutigt zur aktiven Teilnahme.</a:t>
            </a:r>
          </a:p>
          <a:p>
            <a:pPr>
              <a:spcAft>
                <a:spcPts val="600"/>
              </a:spcAft>
              <a:buFont typeface="Wingdings" panose="05000000000000000000" pitchFamily="2" charset="2"/>
              <a:buChar char="ü"/>
            </a:pPr>
            <a:r>
              <a:rPr lang="de-DE" sz="2000" dirty="0"/>
              <a:t>Er/sie stellt sicher, dass jede/r Teilnehmer/in Zugang zu einem digitalen Werkzeug hat.</a:t>
            </a:r>
          </a:p>
          <a:p>
            <a:pPr>
              <a:spcAft>
                <a:spcPts val="600"/>
              </a:spcAft>
              <a:buFont typeface="Wingdings" panose="05000000000000000000" pitchFamily="2" charset="2"/>
              <a:buChar char="ü"/>
            </a:pPr>
            <a:r>
              <a:rPr lang="de-DE" sz="2000" dirty="0"/>
              <a:t>Er/Sie erklärt die Regeln für die Sitzung.</a:t>
            </a:r>
          </a:p>
          <a:p>
            <a:pPr>
              <a:spcAft>
                <a:spcPts val="600"/>
              </a:spcAft>
              <a:buFont typeface="Wingdings" panose="05000000000000000000" pitchFamily="2" charset="2"/>
              <a:buChar char="ü"/>
            </a:pPr>
            <a:r>
              <a:rPr lang="de-DE" sz="2000" dirty="0"/>
              <a:t>Er/sie stellt kurz die praktischen Aktivitäten vor.</a:t>
            </a:r>
          </a:p>
          <a:p>
            <a:pPr>
              <a:spcAft>
                <a:spcPts val="600"/>
              </a:spcAft>
              <a:buFont typeface="Wingdings" panose="05000000000000000000" pitchFamily="2" charset="2"/>
              <a:buChar char="ü"/>
            </a:pPr>
            <a:r>
              <a:rPr lang="de-DE" sz="2000" dirty="0"/>
              <a:t>Im Mittelpunkt steht die Frage, wie Krankheit mit digitalen Mitteln angegangen werden kann. </a:t>
            </a:r>
            <a:endParaRPr sz="2000" dirty="0"/>
          </a:p>
        </p:txBody>
      </p:sp>
      <p:sp>
        <p:nvSpPr>
          <p:cNvPr id="229" name="Google Shape;229;p6"/>
          <p:cNvSpPr/>
          <p:nvPr/>
        </p:nvSpPr>
        <p:spPr>
          <a:xfrm>
            <a:off x="9470571" y="6527476"/>
            <a:ext cx="241171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u="sng" dirty="0" err="1">
                <a:solidFill>
                  <a:schemeClr val="dk1"/>
                </a:solidFill>
                <a:latin typeface="Calibri"/>
                <a:ea typeface="Calibri"/>
                <a:cs typeface="Calibri"/>
                <a:sym typeface="Calibri"/>
                <a:hlinkClick r:id="rId3"/>
              </a:rPr>
              <a:t>Quell</a:t>
            </a:r>
            <a:r>
              <a:rPr lang="en-US" sz="1200" b="0" i="0" u="sng" strike="noStrike" cap="none" dirty="0" err="1">
                <a:solidFill>
                  <a:schemeClr val="dk1"/>
                </a:solidFill>
                <a:latin typeface="Calibri"/>
                <a:ea typeface="Calibri"/>
                <a:cs typeface="Calibri"/>
                <a:sym typeface="Calibri"/>
                <a:hlinkClick r:id="rId3"/>
              </a:rPr>
              <a:t>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b="0" i="0" u="sng" strike="noStrike" cap="none" dirty="0">
                <a:solidFill>
                  <a:schemeClr val="dk1"/>
                </a:solidFill>
                <a:latin typeface="Calibri"/>
                <a:ea typeface="Calibri"/>
                <a:cs typeface="Calibri"/>
                <a:sym typeface="Calibri"/>
              </a:rPr>
              <a:t> </a:t>
            </a:r>
            <a:r>
              <a:rPr lang="en-US" sz="1200" u="sng" dirty="0" err="1">
                <a:solidFill>
                  <a:schemeClr val="dk1"/>
                </a:solidFill>
                <a:latin typeface="Calibri"/>
                <a:ea typeface="Calibri"/>
                <a:cs typeface="Calibri"/>
                <a:sym typeface="Calibri"/>
              </a:rPr>
              <a:t>Lizenz</a:t>
            </a:r>
            <a:endParaRPr sz="1200" b="0" i="0" u="none" strike="noStrike" cap="none" dirty="0">
              <a:solidFill>
                <a:schemeClr val="dk1"/>
              </a:solidFill>
              <a:latin typeface="Calibri"/>
              <a:ea typeface="Calibri"/>
              <a:cs typeface="Calibri"/>
              <a:sym typeface="Calibri"/>
            </a:endParaRPr>
          </a:p>
        </p:txBody>
      </p:sp>
      <p:pic>
        <p:nvPicPr>
          <p:cNvPr id="2050" name="Picture 2" descr="Konferenz, Vorlesung, Hörsaal, Ausbildung, Präsent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0706" y="1898472"/>
            <a:ext cx="4591583" cy="3061056"/>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171;p8">
            <a:extLst>
              <a:ext uri="{FF2B5EF4-FFF2-40B4-BE49-F238E27FC236}">
                <a16:creationId xmlns:a16="http://schemas.microsoft.com/office/drawing/2014/main" id="{B9843483-C467-495B-A02B-3CA3B011FC6F}"/>
              </a:ext>
            </a:extLst>
          </p:cNvPr>
          <p:cNvSpPr/>
          <p:nvPr/>
        </p:nvSpPr>
        <p:spPr>
          <a:xfrm>
            <a:off x="10384221" y="-3933"/>
            <a:ext cx="1806519" cy="403326"/>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.1 Einführung </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4114727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88"/>
          <p:cNvSpPr/>
          <p:nvPr/>
        </p:nvSpPr>
        <p:spPr>
          <a:xfrm>
            <a:off x="-1" y="1741570"/>
            <a:ext cx="6855833" cy="5116428"/>
          </a:xfrm>
          <a:custGeom>
            <a:avLst/>
            <a:gdLst/>
            <a:ahLst/>
            <a:cxnLst/>
            <a:rect l="l" t="t" r="r" b="b"/>
            <a:pathLst>
              <a:path w="6855833" h="5116428" extrusionOk="0">
                <a:moveTo>
                  <a:pt x="2562355" y="0"/>
                </a:moveTo>
                <a:cubicBezTo>
                  <a:pt x="4933578" y="0"/>
                  <a:pt x="6855833" y="1922255"/>
                  <a:pt x="6855833" y="4293479"/>
                </a:cubicBezTo>
                <a:cubicBezTo>
                  <a:pt x="6855833" y="4441680"/>
                  <a:pt x="6848324" y="4588128"/>
                  <a:pt x="6833667" y="4732462"/>
                </a:cubicBezTo>
                <a:lnTo>
                  <a:pt x="6775067" y="5116428"/>
                </a:lnTo>
                <a:lnTo>
                  <a:pt x="0" y="5116428"/>
                </a:lnTo>
                <a:lnTo>
                  <a:pt x="0" y="854273"/>
                </a:lnTo>
                <a:lnTo>
                  <a:pt x="161831" y="733259"/>
                </a:lnTo>
                <a:cubicBezTo>
                  <a:pt x="847074" y="270317"/>
                  <a:pt x="1673147" y="0"/>
                  <a:pt x="2562355" y="0"/>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62" name="Google Shape;562;p88"/>
          <p:cNvSpPr/>
          <p:nvPr/>
        </p:nvSpPr>
        <p:spPr>
          <a:xfrm>
            <a:off x="-1" y="2037048"/>
            <a:ext cx="6596536" cy="4820950"/>
          </a:xfrm>
          <a:custGeom>
            <a:avLst/>
            <a:gdLst/>
            <a:ahLst/>
            <a:cxnLst/>
            <a:rect l="l" t="t" r="r" b="b"/>
            <a:pathLst>
              <a:path w="6596536" h="4820950" extrusionOk="0">
                <a:moveTo>
                  <a:pt x="2580446" y="0"/>
                </a:moveTo>
                <a:cubicBezTo>
                  <a:pt x="4798472" y="0"/>
                  <a:pt x="6596536" y="1798065"/>
                  <a:pt x="6596536" y="4016091"/>
                </a:cubicBezTo>
                <a:cubicBezTo>
                  <a:pt x="6596536" y="4154718"/>
                  <a:pt x="6589513" y="4291704"/>
                  <a:pt x="6575802" y="4426713"/>
                </a:cubicBezTo>
                <a:lnTo>
                  <a:pt x="6515635" y="4820950"/>
                </a:lnTo>
                <a:lnTo>
                  <a:pt x="0" y="4820950"/>
                </a:lnTo>
                <a:lnTo>
                  <a:pt x="0" y="940564"/>
                </a:lnTo>
                <a:lnTo>
                  <a:pt x="25839" y="917080"/>
                </a:lnTo>
                <a:cubicBezTo>
                  <a:pt x="720056" y="344161"/>
                  <a:pt x="1610060" y="0"/>
                  <a:pt x="2580446"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63" name="Google Shape;563;p88"/>
          <p:cNvSpPr txBox="1">
            <a:spLocks noGrp="1"/>
          </p:cNvSpPr>
          <p:nvPr>
            <p:ph type="title"/>
          </p:nvPr>
        </p:nvSpPr>
        <p:spPr>
          <a:xfrm>
            <a:off x="804672" y="2964256"/>
            <a:ext cx="5791863" cy="2865043"/>
          </a:xfrm>
          <a:prstGeom prst="rect">
            <a:avLst/>
          </a:prstGeom>
          <a:noFill/>
          <a:ln>
            <a:noFill/>
          </a:ln>
        </p:spPr>
        <p:txBody>
          <a:bodyPr spcFirstLastPara="1" wrap="square" lIns="91425" tIns="45700" rIns="91425" bIns="45700" anchor="b" anchorCtr="0">
            <a:normAutofit fontScale="90000"/>
          </a:bodyPr>
          <a:lstStyle/>
          <a:p>
            <a:pPr lvl="0">
              <a:buClr>
                <a:srgbClr val="FFFFFF"/>
              </a:buClr>
              <a:buSzPts val="4200"/>
            </a:pPr>
            <a:r>
              <a:rPr lang="en-US" sz="4200" dirty="0">
                <a:solidFill>
                  <a:srgbClr val="FFFFFF"/>
                </a:solidFill>
                <a:latin typeface="Calibri"/>
                <a:ea typeface="Calibri"/>
                <a:cs typeface="Calibri"/>
                <a:sym typeface="Calibri"/>
              </a:rPr>
              <a:t>ANNEX III: </a:t>
            </a:r>
            <a:br>
              <a:rPr lang="en-US" sz="4200" dirty="0">
                <a:solidFill>
                  <a:srgbClr val="FFFFFF"/>
                </a:solidFill>
                <a:latin typeface="Calibri"/>
                <a:ea typeface="Calibri"/>
                <a:cs typeface="Calibri"/>
                <a:sym typeface="Calibri"/>
              </a:rPr>
            </a:br>
            <a:r>
              <a:rPr lang="de-DE" sz="4200" dirty="0">
                <a:solidFill>
                  <a:srgbClr val="FFFFFF"/>
                </a:solidFill>
              </a:rPr>
              <a:t>ZUSÄTZLICHE INFORMATIONEN ÜBER PSYCHISCHE BELASTBARKEIT</a:t>
            </a:r>
            <a:endParaRPr dirty="0"/>
          </a:p>
        </p:txBody>
      </p:sp>
      <p:sp>
        <p:nvSpPr>
          <p:cNvPr id="564" name="Google Shape;564;p88"/>
          <p:cNvSpPr/>
          <p:nvPr/>
        </p:nvSpPr>
        <p:spPr>
          <a:xfrm>
            <a:off x="5794107" y="1"/>
            <a:ext cx="5614485" cy="2627677"/>
          </a:xfrm>
          <a:custGeom>
            <a:avLst/>
            <a:gdLst/>
            <a:ahLst/>
            <a:cxnLst/>
            <a:rect l="l" t="t" r="r" b="b"/>
            <a:pathLst>
              <a:path w="6488456" h="3036711" extrusionOk="0">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65" name="Google Shape;565;p88"/>
          <p:cNvSpPr/>
          <p:nvPr/>
        </p:nvSpPr>
        <p:spPr>
          <a:xfrm>
            <a:off x="6019835" y="1"/>
            <a:ext cx="5152928" cy="2411065"/>
          </a:xfrm>
          <a:custGeom>
            <a:avLst/>
            <a:gdLst/>
            <a:ahLst/>
            <a:cxnLst/>
            <a:rect l="l" t="t" r="r" b="b"/>
            <a:pathLst>
              <a:path w="6069184" h="2839783" extrusionOk="0">
                <a:moveTo>
                  <a:pt x="0" y="0"/>
                </a:moveTo>
                <a:lnTo>
                  <a:pt x="6069184" y="0"/>
                </a:lnTo>
                <a:lnTo>
                  <a:pt x="6063824" y="106160"/>
                </a:lnTo>
                <a:cubicBezTo>
                  <a:pt x="5907892" y="1641596"/>
                  <a:pt x="4611168" y="2839783"/>
                  <a:pt x="3034592" y="2839783"/>
                </a:cubicBezTo>
                <a:cubicBezTo>
                  <a:pt x="1458016" y="2839783"/>
                  <a:pt x="161293" y="1641596"/>
                  <a:pt x="5361" y="10616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66" name="Google Shape;566;p88"/>
          <p:cNvSpPr/>
          <p:nvPr/>
        </p:nvSpPr>
        <p:spPr>
          <a:xfrm flipH="1">
            <a:off x="8466571" y="4021835"/>
            <a:ext cx="3725427" cy="2836165"/>
          </a:xfrm>
          <a:custGeom>
            <a:avLst/>
            <a:gdLst/>
            <a:ahLst/>
            <a:cxnLst/>
            <a:rect l="l" t="t" r="r" b="b"/>
            <a:pathLst>
              <a:path w="5198011" h="3957242" extrusionOk="0">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67" name="Google Shape;567;p88"/>
          <p:cNvSpPr/>
          <p:nvPr/>
        </p:nvSpPr>
        <p:spPr>
          <a:xfrm flipH="1">
            <a:off x="8688464" y="4242852"/>
            <a:ext cx="3503534" cy="2615148"/>
          </a:xfrm>
          <a:custGeom>
            <a:avLst/>
            <a:gdLst/>
            <a:ahLst/>
            <a:cxnLst/>
            <a:rect l="l" t="t" r="r" b="b"/>
            <a:pathLst>
              <a:path w="5001415" h="3733214" extrusionOk="0">
                <a:moveTo>
                  <a:pt x="1956463" y="0"/>
                </a:moveTo>
                <a:cubicBezTo>
                  <a:pt x="3638144" y="0"/>
                  <a:pt x="5001415" y="1363271"/>
                  <a:pt x="5001415" y="3044952"/>
                </a:cubicBezTo>
                <a:cubicBezTo>
                  <a:pt x="5001415" y="3255162"/>
                  <a:pt x="4980114" y="3460397"/>
                  <a:pt x="4939553" y="3658617"/>
                </a:cubicBezTo>
                <a:lnTo>
                  <a:pt x="4920372" y="3733214"/>
                </a:lnTo>
                <a:lnTo>
                  <a:pt x="0" y="3733214"/>
                </a:lnTo>
                <a:lnTo>
                  <a:pt x="0" y="713124"/>
                </a:lnTo>
                <a:lnTo>
                  <a:pt x="19591" y="695319"/>
                </a:lnTo>
                <a:cubicBezTo>
                  <a:pt x="545938" y="260939"/>
                  <a:pt x="1220728" y="0"/>
                  <a:pt x="1956463" y="0"/>
                </a:cubicBez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9263654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70"/>
          <p:cNvSpPr txBox="1">
            <a:spLocks noGrp="1"/>
          </p:cNvSpPr>
          <p:nvPr>
            <p:ph type="title"/>
          </p:nvPr>
        </p:nvSpPr>
        <p:spPr>
          <a:xfrm>
            <a:off x="419856" y="1071388"/>
            <a:ext cx="11360800" cy="763600"/>
          </a:xfrm>
          <a:prstGeom prst="rect">
            <a:avLst/>
          </a:prstGeom>
          <a:noFill/>
          <a:ln>
            <a:noFill/>
          </a:ln>
        </p:spPr>
        <p:txBody>
          <a:bodyPr spcFirstLastPara="1" wrap="square" lIns="91425" tIns="91425" rIns="91425" bIns="91425" anchor="t" anchorCtr="0">
            <a:noAutofit/>
          </a:bodyPr>
          <a:lstStyle/>
          <a:p>
            <a:pPr lvl="0"/>
            <a:r>
              <a:rPr lang="de-DE" sz="2800" dirty="0"/>
              <a:t>Aufbau von </a:t>
            </a:r>
            <a:r>
              <a:rPr lang="de-DE" sz="2800" dirty="0" err="1"/>
              <a:t>Resilienz</a:t>
            </a:r>
            <a:r>
              <a:rPr lang="de-DE" sz="2800" dirty="0"/>
              <a:t> im Bereich psychische Gesundheit</a:t>
            </a:r>
            <a:endParaRPr sz="2800" dirty="0"/>
          </a:p>
        </p:txBody>
      </p:sp>
      <p:sp>
        <p:nvSpPr>
          <p:cNvPr id="573" name="Google Shape;573;p70"/>
          <p:cNvSpPr txBox="1">
            <a:spLocks noGrp="1"/>
          </p:cNvSpPr>
          <p:nvPr>
            <p:ph type="body" idx="1"/>
          </p:nvPr>
        </p:nvSpPr>
        <p:spPr>
          <a:xfrm>
            <a:off x="243072" y="2571803"/>
            <a:ext cx="7407027" cy="4555200"/>
          </a:xfrm>
          <a:prstGeom prst="rect">
            <a:avLst/>
          </a:prstGeom>
          <a:noFill/>
          <a:ln>
            <a:noFill/>
          </a:ln>
        </p:spPr>
        <p:txBody>
          <a:bodyPr spcFirstLastPara="1" wrap="square" lIns="91425" tIns="91425" rIns="91425" bIns="91425" anchor="t" anchorCtr="0">
            <a:noAutofit/>
          </a:bodyPr>
          <a:lstStyle/>
          <a:p>
            <a:pPr marL="495300" lvl="0">
              <a:spcBef>
                <a:spcPts val="600"/>
              </a:spcBef>
              <a:spcAft>
                <a:spcPts val="600"/>
              </a:spcAft>
              <a:buFont typeface="Calibri"/>
              <a:buChar char="▪"/>
            </a:pPr>
            <a:r>
              <a:rPr lang="de-DE" sz="2000" dirty="0" err="1"/>
              <a:t>Resilienz</a:t>
            </a:r>
            <a:r>
              <a:rPr lang="de-DE" sz="2000" dirty="0"/>
              <a:t> ist die </a:t>
            </a:r>
            <a:r>
              <a:rPr lang="de-DE" sz="2000" b="1" dirty="0"/>
              <a:t>Fähigkeit, sich von Missgeschicken und Problemen im Leben zu erholen </a:t>
            </a:r>
            <a:r>
              <a:rPr lang="de-DE" sz="2000" dirty="0"/>
              <a:t>und sich anzupassen.</a:t>
            </a:r>
          </a:p>
          <a:p>
            <a:pPr marL="495300" lvl="0">
              <a:spcBef>
                <a:spcPts val="600"/>
              </a:spcBef>
              <a:spcAft>
                <a:spcPts val="600"/>
              </a:spcAft>
              <a:buFont typeface="Calibri"/>
              <a:buChar char="▪"/>
            </a:pPr>
            <a:r>
              <a:rPr lang="de-DE" sz="2000" dirty="0" err="1"/>
              <a:t>Resilienz</a:t>
            </a:r>
            <a:r>
              <a:rPr lang="de-DE" sz="2000" dirty="0"/>
              <a:t> verleiht Menschen die </a:t>
            </a:r>
            <a:r>
              <a:rPr lang="de-DE" sz="2000" b="1" dirty="0"/>
              <a:t>emotionale Stärke, mit Traumata, Widrigkeiten und Schwierigkeiten umzugehen</a:t>
            </a:r>
            <a:r>
              <a:rPr lang="de-DE" sz="2000" dirty="0"/>
              <a:t>.</a:t>
            </a:r>
          </a:p>
          <a:p>
            <a:pPr marL="495300" lvl="0">
              <a:spcBef>
                <a:spcPts val="600"/>
              </a:spcBef>
              <a:spcAft>
                <a:spcPts val="600"/>
              </a:spcAft>
              <a:buFont typeface="Calibri"/>
              <a:buChar char="▪"/>
            </a:pPr>
            <a:r>
              <a:rPr lang="de-DE" sz="2000" dirty="0"/>
              <a:t>Menschen, die </a:t>
            </a:r>
            <a:r>
              <a:rPr lang="de-DE" sz="2000" dirty="0" err="1"/>
              <a:t>resilient</a:t>
            </a:r>
            <a:r>
              <a:rPr lang="de-DE" sz="2000" dirty="0"/>
              <a:t> sind, nutzen ihre </a:t>
            </a:r>
            <a:r>
              <a:rPr lang="de-DE" sz="2000" b="1" dirty="0"/>
              <a:t>Ressourcen, Stärken und Fähigkeiten</a:t>
            </a:r>
            <a:r>
              <a:rPr lang="de-DE" sz="2000" dirty="0"/>
              <a:t>, um Herausforderungen zu überwinden und Rückschläge zu verkraften.</a:t>
            </a:r>
          </a:p>
          <a:p>
            <a:pPr marL="495300" lvl="0">
              <a:spcBef>
                <a:spcPts val="600"/>
              </a:spcBef>
              <a:spcAft>
                <a:spcPts val="600"/>
              </a:spcAft>
              <a:buFont typeface="Calibri"/>
              <a:buChar char="▪"/>
            </a:pPr>
            <a:r>
              <a:rPr lang="de-DE" sz="2000" b="1" dirty="0"/>
              <a:t>Flexibilität, Anpassungsfähigkeit und Durchhaltevermögen </a:t>
            </a:r>
            <a:r>
              <a:rPr lang="de-DE" sz="2000" dirty="0"/>
              <a:t>können Menschen helfen, ihre </a:t>
            </a:r>
            <a:r>
              <a:rPr lang="de-DE" sz="2000" dirty="0" err="1"/>
              <a:t>Resilienz</a:t>
            </a:r>
            <a:r>
              <a:rPr lang="de-DE" sz="2000" dirty="0"/>
              <a:t> zu nutzen, indem sie bestimmte Gedanken und Verhaltensweisen ändern</a:t>
            </a:r>
            <a:endParaRPr dirty="0"/>
          </a:p>
        </p:txBody>
      </p:sp>
      <p:sp>
        <p:nvSpPr>
          <p:cNvPr id="574" name="Google Shape;574;p70"/>
          <p:cNvSpPr txBox="1"/>
          <p:nvPr/>
        </p:nvSpPr>
        <p:spPr>
          <a:xfrm>
            <a:off x="419856" y="1593838"/>
            <a:ext cx="10664427" cy="677456"/>
          </a:xfrm>
          <a:prstGeom prst="rect">
            <a:avLst/>
          </a:prstGeom>
          <a:noFill/>
          <a:ln>
            <a:noFill/>
          </a:ln>
        </p:spPr>
        <p:txBody>
          <a:bodyPr spcFirstLastPara="1" wrap="square" lIns="91425" tIns="45700" rIns="91425" bIns="45700" anchor="b" anchorCtr="0">
            <a:noAutofit/>
          </a:bodyPr>
          <a:lstStyle/>
          <a:p>
            <a:pPr lvl="0">
              <a:spcBef>
                <a:spcPts val="600"/>
              </a:spcBef>
              <a:buClr>
                <a:srgbClr val="C01E24"/>
              </a:buClr>
              <a:buSzPts val="2400"/>
            </a:pPr>
            <a:r>
              <a:rPr lang="de-DE" sz="1800" b="1" i="1" dirty="0">
                <a:solidFill>
                  <a:srgbClr val="203864"/>
                </a:solidFill>
              </a:rPr>
              <a:t>Wie kann ich Herausforderungen im Alltag bewältigen?</a:t>
            </a:r>
            <a:endParaRPr sz="1800" b="1" i="1" u="none" strike="noStrike" cap="none" dirty="0">
              <a:solidFill>
                <a:srgbClr val="203864"/>
              </a:solidFill>
              <a:latin typeface="Arial"/>
              <a:ea typeface="Arial"/>
              <a:cs typeface="Arial"/>
              <a:sym typeface="Arial"/>
            </a:endParaRPr>
          </a:p>
        </p:txBody>
      </p:sp>
      <p:pic>
        <p:nvPicPr>
          <p:cNvPr id="575" name="Google Shape;575;p70" descr="A picture containing person, looking&#10;&#10;Description automatically generated"/>
          <p:cNvPicPr preferRelativeResize="0"/>
          <p:nvPr/>
        </p:nvPicPr>
        <p:blipFill rotWithShape="1">
          <a:blip r:embed="rId3">
            <a:alphaModFix/>
          </a:blip>
          <a:srcRect/>
          <a:stretch/>
        </p:blipFill>
        <p:spPr>
          <a:xfrm>
            <a:off x="8098672" y="2567822"/>
            <a:ext cx="3850256" cy="2451281"/>
          </a:xfrm>
          <a:prstGeom prst="rect">
            <a:avLst/>
          </a:prstGeom>
          <a:noFill/>
          <a:ln>
            <a:noFill/>
          </a:ln>
        </p:spPr>
      </p:pic>
      <p:sp>
        <p:nvSpPr>
          <p:cNvPr id="576" name="Google Shape;576;p70"/>
          <p:cNvSpPr/>
          <p:nvPr/>
        </p:nvSpPr>
        <p:spPr>
          <a:xfrm>
            <a:off x="8888907" y="6417399"/>
            <a:ext cx="2891749"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err="1">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Quelle</a:t>
            </a:r>
            <a:r>
              <a:rPr lang="en-US" sz="1200" b="0" i="0" u="none" strike="noStrike" cap="none" dirty="0">
                <a:solidFill>
                  <a:srgbClr val="000000"/>
                </a:solidFill>
                <a:latin typeface="Calibri"/>
                <a:ea typeface="Calibri"/>
                <a:cs typeface="Calibri"/>
                <a:sym typeface="Calibri"/>
              </a:rPr>
              <a:t> | </a:t>
            </a:r>
            <a:r>
              <a:rPr lang="en-US" sz="1200" b="0" i="0" u="sng" strike="noStrike" cap="none" dirty="0" err="1">
                <a:solidFill>
                  <a:srgbClr val="00000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Pexels</a:t>
            </a:r>
            <a:r>
              <a:rPr lang="en-US" sz="1200" b="0" i="0" u="sng" strike="noStrike" cap="none" dirty="0">
                <a:solidFill>
                  <a:srgbClr val="00000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 </a:t>
            </a:r>
            <a:r>
              <a:rPr lang="en-US" sz="1200" b="0" i="0" u="sng" strike="noStrike" cap="none" dirty="0" err="1">
                <a:solidFill>
                  <a:srgbClr val="00000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Lizenz</a:t>
            </a:r>
            <a:endParaRPr sz="1200" b="0" i="0" u="none" strike="noStrike" cap="none" dirty="0">
              <a:solidFill>
                <a:srgbClr val="000000"/>
              </a:solidFill>
              <a:latin typeface="Calibri"/>
              <a:ea typeface="Calibri"/>
              <a:cs typeface="Calibri"/>
              <a:sym typeface="Calibri"/>
            </a:endParaRPr>
          </a:p>
        </p:txBody>
      </p:sp>
      <p:pic>
        <p:nvPicPr>
          <p:cNvPr id="577" name="Google Shape;577;p70"/>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9" name="Google Shape;171;p8">
            <a:extLst>
              <a:ext uri="{FF2B5EF4-FFF2-40B4-BE49-F238E27FC236}">
                <a16:creationId xmlns:a16="http://schemas.microsoft.com/office/drawing/2014/main" id="{73DAA1BD-D546-44E3-8AB6-88233E991184}"/>
              </a:ext>
            </a:extLst>
          </p:cNvPr>
          <p:cNvSpPr/>
          <p:nvPr/>
        </p:nvSpPr>
        <p:spPr>
          <a:xfrm>
            <a:off x="7178040" y="0"/>
            <a:ext cx="5013959"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lvl="0" algn="r">
              <a:lnSpc>
                <a:spcPct val="90000"/>
              </a:lnSpc>
              <a:buSzPts val="1800"/>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Annex III: Zusätzliche Informationen zur psychischen Belastbarkeit</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23070617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7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p>
            <a:pPr lvl="0"/>
            <a:r>
              <a:rPr lang="en-US" sz="4000" dirty="0" err="1">
                <a:solidFill>
                  <a:srgbClr val="002060"/>
                </a:solidFill>
              </a:rPr>
              <a:t>Bewältigungsstrategien</a:t>
            </a:r>
            <a:endParaRPr sz="4000" dirty="0">
              <a:solidFill>
                <a:srgbClr val="002060"/>
              </a:solidFill>
            </a:endParaRPr>
          </a:p>
        </p:txBody>
      </p:sp>
      <p:sp>
        <p:nvSpPr>
          <p:cNvPr id="584" name="Google Shape;584;p71"/>
          <p:cNvSpPr txBox="1">
            <a:spLocks noGrp="1"/>
          </p:cNvSpPr>
          <p:nvPr>
            <p:ph type="body" idx="1"/>
          </p:nvPr>
        </p:nvSpPr>
        <p:spPr>
          <a:xfrm rot="-397364">
            <a:off x="415598" y="1648299"/>
            <a:ext cx="5333200" cy="4858439"/>
          </a:xfrm>
          <a:prstGeom prst="rect">
            <a:avLst/>
          </a:prstGeom>
          <a:solidFill>
            <a:srgbClr val="0070C0"/>
          </a:solidFill>
          <a:ln>
            <a:noFill/>
          </a:ln>
        </p:spPr>
        <p:txBody>
          <a:bodyPr spcFirstLastPara="1" wrap="square" lIns="91425" tIns="91425" rIns="91425" bIns="91425" anchor="t" anchorCtr="0">
            <a:noAutofit/>
          </a:bodyPr>
          <a:lstStyle/>
          <a:p>
            <a:pPr marL="186262" lvl="0" indent="0">
              <a:buNone/>
            </a:pPr>
            <a:r>
              <a:rPr lang="de-DE" sz="1800" b="1" dirty="0">
                <a:solidFill>
                  <a:schemeClr val="lt1"/>
                </a:solidFill>
              </a:rPr>
              <a:t>Menschen sind im Leben mit verschiedenen Widrigkeiten und Krisen konfrontiert, wie z. B.:</a:t>
            </a:r>
          </a:p>
          <a:p>
            <a:pPr marL="186262" lvl="0" indent="0">
              <a:buNone/>
            </a:pPr>
            <a:endParaRPr lang="de-DE" sz="1800" b="1" dirty="0">
              <a:solidFill>
                <a:schemeClr val="lt1"/>
              </a:solidFill>
            </a:endParaRPr>
          </a:p>
          <a:p>
            <a:pPr marL="609585" lvl="0" indent="-423323">
              <a:lnSpc>
                <a:spcPct val="150000"/>
              </a:lnSpc>
              <a:buFont typeface="Wingdings" panose="05000000000000000000" pitchFamily="2" charset="2"/>
              <a:buChar char="§"/>
            </a:pPr>
            <a:r>
              <a:rPr lang="de-DE" sz="1800" dirty="0">
                <a:solidFill>
                  <a:schemeClr val="lt1"/>
                </a:solidFill>
              </a:rPr>
              <a:t>Krankheiten</a:t>
            </a:r>
          </a:p>
          <a:p>
            <a:pPr marL="609585" lvl="0" indent="-423323">
              <a:lnSpc>
                <a:spcPct val="150000"/>
              </a:lnSpc>
              <a:buFont typeface="Wingdings" panose="05000000000000000000" pitchFamily="2" charset="2"/>
              <a:buChar char="§"/>
            </a:pPr>
            <a:r>
              <a:rPr lang="de-DE" sz="1800" dirty="0">
                <a:solidFill>
                  <a:schemeClr val="lt1"/>
                </a:solidFill>
              </a:rPr>
              <a:t>Verlust von geliebten Menschen</a:t>
            </a:r>
          </a:p>
          <a:p>
            <a:pPr marL="609585" lvl="0" indent="-423323">
              <a:lnSpc>
                <a:spcPct val="150000"/>
              </a:lnSpc>
              <a:buFont typeface="Wingdings" panose="05000000000000000000" pitchFamily="2" charset="2"/>
              <a:buChar char="§"/>
            </a:pPr>
            <a:r>
              <a:rPr lang="de-DE" sz="1800" dirty="0">
                <a:solidFill>
                  <a:schemeClr val="lt1"/>
                </a:solidFill>
              </a:rPr>
              <a:t>Verlust des Arbeitsplatzes</a:t>
            </a:r>
          </a:p>
          <a:p>
            <a:pPr marL="609585" lvl="0" indent="-423323">
              <a:lnSpc>
                <a:spcPct val="150000"/>
              </a:lnSpc>
              <a:buFont typeface="Wingdings" panose="05000000000000000000" pitchFamily="2" charset="2"/>
              <a:buChar char="§"/>
            </a:pPr>
            <a:r>
              <a:rPr lang="de-DE" sz="1800" dirty="0">
                <a:solidFill>
                  <a:schemeClr val="lt1"/>
                </a:solidFill>
              </a:rPr>
              <a:t>Missbrauch</a:t>
            </a:r>
          </a:p>
          <a:p>
            <a:pPr marL="609585" lvl="0" indent="-423323">
              <a:lnSpc>
                <a:spcPct val="150000"/>
              </a:lnSpc>
              <a:buFont typeface="Wingdings" panose="05000000000000000000" pitchFamily="2" charset="2"/>
              <a:buChar char="§"/>
            </a:pPr>
            <a:r>
              <a:rPr lang="de-DE" sz="1800" dirty="0">
                <a:solidFill>
                  <a:schemeClr val="lt1"/>
                </a:solidFill>
              </a:rPr>
              <a:t>Mobbing</a:t>
            </a:r>
          </a:p>
          <a:p>
            <a:pPr marL="609585" lvl="0" indent="-423323">
              <a:lnSpc>
                <a:spcPct val="150000"/>
              </a:lnSpc>
              <a:buFont typeface="Wingdings" panose="05000000000000000000" pitchFamily="2" charset="2"/>
              <a:buChar char="§"/>
            </a:pPr>
            <a:r>
              <a:rPr lang="de-DE" sz="1800" dirty="0">
                <a:solidFill>
                  <a:schemeClr val="lt1"/>
                </a:solidFill>
              </a:rPr>
              <a:t>Finanzielle Instabilität</a:t>
            </a:r>
          </a:p>
          <a:p>
            <a:pPr marL="609585" lvl="0" indent="-423323">
              <a:lnSpc>
                <a:spcPct val="150000"/>
              </a:lnSpc>
              <a:buFont typeface="Wingdings" panose="05000000000000000000" pitchFamily="2" charset="2"/>
              <a:buChar char="§"/>
            </a:pPr>
            <a:r>
              <a:rPr lang="de-DE" sz="1800" dirty="0">
                <a:solidFill>
                  <a:schemeClr val="lt1"/>
                </a:solidFill>
              </a:rPr>
              <a:t>Tragische Ereignisse, z. B. Terroranschläge, </a:t>
            </a:r>
            <a:r>
              <a:rPr lang="de-DE" sz="1800" i="1" dirty="0">
                <a:solidFill>
                  <a:schemeClr val="lt1"/>
                </a:solidFill>
              </a:rPr>
              <a:t>Krieg, Naturkatastrophen, COVID-19</a:t>
            </a:r>
          </a:p>
          <a:p>
            <a:pPr marL="1219170" lvl="1" indent="-330188" algn="l" rtl="0">
              <a:lnSpc>
                <a:spcPct val="150000"/>
              </a:lnSpc>
              <a:spcBef>
                <a:spcPts val="0"/>
              </a:spcBef>
              <a:spcAft>
                <a:spcPts val="0"/>
              </a:spcAft>
              <a:buSzPts val="1200"/>
              <a:buFont typeface="Wingdings" panose="05000000000000000000" pitchFamily="2" charset="2"/>
              <a:buChar char="§"/>
            </a:pPr>
            <a:endParaRPr dirty="0"/>
          </a:p>
          <a:p>
            <a:pPr marL="1219170" lvl="1" indent="-330188" algn="l" rtl="0">
              <a:lnSpc>
                <a:spcPct val="150000"/>
              </a:lnSpc>
              <a:spcBef>
                <a:spcPts val="0"/>
              </a:spcBef>
              <a:spcAft>
                <a:spcPts val="0"/>
              </a:spcAft>
              <a:buSzPts val="1200"/>
              <a:buFont typeface="Wingdings" panose="05000000000000000000" pitchFamily="2" charset="2"/>
              <a:buChar char="§"/>
            </a:pPr>
            <a:endParaRPr dirty="0"/>
          </a:p>
        </p:txBody>
      </p:sp>
      <p:sp>
        <p:nvSpPr>
          <p:cNvPr id="585" name="Google Shape;585;p71"/>
          <p:cNvSpPr txBox="1">
            <a:spLocks noGrp="1"/>
          </p:cNvSpPr>
          <p:nvPr>
            <p:ph type="body" idx="2"/>
          </p:nvPr>
        </p:nvSpPr>
        <p:spPr>
          <a:xfrm rot="-585481">
            <a:off x="6342901" y="1392870"/>
            <a:ext cx="5333200" cy="4734866"/>
          </a:xfrm>
          <a:prstGeom prst="rect">
            <a:avLst/>
          </a:prstGeom>
          <a:solidFill>
            <a:srgbClr val="00B0F0"/>
          </a:solidFill>
          <a:ln>
            <a:noFill/>
          </a:ln>
        </p:spPr>
        <p:txBody>
          <a:bodyPr spcFirstLastPara="1" wrap="square" lIns="91425" tIns="91425" rIns="91425" bIns="91425" anchor="t" anchorCtr="0">
            <a:noAutofit/>
          </a:bodyPr>
          <a:lstStyle/>
          <a:p>
            <a:pPr marL="186262" lvl="0" indent="0" algn="l" rtl="0">
              <a:lnSpc>
                <a:spcPct val="150000"/>
              </a:lnSpc>
              <a:spcBef>
                <a:spcPts val="0"/>
              </a:spcBef>
              <a:spcAft>
                <a:spcPts val="0"/>
              </a:spcAft>
              <a:buSzPts val="1400"/>
              <a:buNone/>
            </a:pPr>
            <a:endParaRPr dirty="0"/>
          </a:p>
          <a:p>
            <a:pPr marL="186262" lvl="0" indent="0">
              <a:lnSpc>
                <a:spcPct val="150000"/>
              </a:lnSpc>
              <a:buNone/>
            </a:pPr>
            <a:r>
              <a:rPr lang="de-DE" b="1" dirty="0" err="1">
                <a:solidFill>
                  <a:schemeClr val="lt1"/>
                </a:solidFill>
              </a:rPr>
              <a:t>Resiliente</a:t>
            </a:r>
            <a:r>
              <a:rPr lang="de-DE" b="1" dirty="0">
                <a:solidFill>
                  <a:schemeClr val="lt1"/>
                </a:solidFill>
              </a:rPr>
              <a:t> Menschen erleben zwar Stress, Rückschläge und schwierige Emotionen, aber sie nutzen ihre Stärken und suchen die Hilfe von Unterstützungssystemen, um Herausforderungen zu meistern und Probleme zu bewältigen. </a:t>
            </a:r>
            <a:r>
              <a:rPr lang="de-DE" b="1" dirty="0" err="1">
                <a:solidFill>
                  <a:schemeClr val="lt1"/>
                </a:solidFill>
              </a:rPr>
              <a:t>Resilienz</a:t>
            </a:r>
            <a:r>
              <a:rPr lang="de-DE" b="1" dirty="0">
                <a:solidFill>
                  <a:schemeClr val="lt1"/>
                </a:solidFill>
              </a:rPr>
              <a:t> befähigt sie, eine Situation zu akzeptieren, sich ihr anzupassen und weiterzugehen</a:t>
            </a:r>
          </a:p>
        </p:txBody>
      </p:sp>
      <p:pic>
        <p:nvPicPr>
          <p:cNvPr id="586" name="Google Shape;586;p71"/>
          <p:cNvPicPr preferRelativeResize="0"/>
          <p:nvPr/>
        </p:nvPicPr>
        <p:blipFill rotWithShape="1">
          <a:blip r:embed="rId3">
            <a:alphaModFix/>
          </a:blip>
          <a:srcRect l="26648" t="70260" r="70336" b="24439"/>
          <a:stretch/>
        </p:blipFill>
        <p:spPr>
          <a:xfrm flipH="1">
            <a:off x="-1904" y="6253759"/>
            <a:ext cx="610941" cy="604241"/>
          </a:xfrm>
          <a:prstGeom prst="rect">
            <a:avLst/>
          </a:prstGeom>
          <a:noFill/>
          <a:ln>
            <a:noFill/>
          </a:ln>
        </p:spPr>
      </p:pic>
      <p:sp>
        <p:nvSpPr>
          <p:cNvPr id="6" name="Google Shape;171;p8">
            <a:extLst>
              <a:ext uri="{FF2B5EF4-FFF2-40B4-BE49-F238E27FC236}">
                <a16:creationId xmlns:a16="http://schemas.microsoft.com/office/drawing/2014/main" id="{73DAA1BD-D546-44E3-8AB6-88233E991184}"/>
              </a:ext>
            </a:extLst>
          </p:cNvPr>
          <p:cNvSpPr/>
          <p:nvPr/>
        </p:nvSpPr>
        <p:spPr>
          <a:xfrm>
            <a:off x="7178040" y="0"/>
            <a:ext cx="5013959"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lvl="0" algn="r">
              <a:lnSpc>
                <a:spcPct val="90000"/>
              </a:lnSpc>
              <a:buSzPts val="1800"/>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Annex III: Zusätzliche Informationen zur psychischen Belastbarkeit</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22131090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72"/>
          <p:cNvSpPr txBox="1">
            <a:spLocks noGrp="1"/>
          </p:cNvSpPr>
          <p:nvPr>
            <p:ph type="title"/>
          </p:nvPr>
        </p:nvSpPr>
        <p:spPr>
          <a:xfrm>
            <a:off x="472326" y="976407"/>
            <a:ext cx="10515600" cy="967149"/>
          </a:xfrm>
          <a:prstGeom prst="rect">
            <a:avLst/>
          </a:prstGeom>
          <a:noFill/>
          <a:ln>
            <a:noFill/>
          </a:ln>
        </p:spPr>
        <p:txBody>
          <a:bodyPr spcFirstLastPara="1" wrap="square" lIns="91425" tIns="45700" rIns="91425" bIns="45700" anchor="ctr" anchorCtr="0">
            <a:normAutofit/>
          </a:bodyPr>
          <a:lstStyle/>
          <a:p>
            <a:pPr lvl="0"/>
            <a:r>
              <a:rPr lang="de-DE" dirty="0"/>
              <a:t>Schritte zum Aufbau von </a:t>
            </a:r>
            <a:r>
              <a:rPr lang="de-DE" dirty="0" err="1"/>
              <a:t>Resilienz</a:t>
            </a:r>
            <a:endParaRPr dirty="0"/>
          </a:p>
        </p:txBody>
      </p:sp>
      <p:sp>
        <p:nvSpPr>
          <p:cNvPr id="593" name="Google Shape;593;p72"/>
          <p:cNvSpPr txBox="1">
            <a:spLocks noGrp="1"/>
          </p:cNvSpPr>
          <p:nvPr>
            <p:ph type="body" idx="1"/>
          </p:nvPr>
        </p:nvSpPr>
        <p:spPr>
          <a:xfrm>
            <a:off x="360947" y="1748035"/>
            <a:ext cx="5181600" cy="5410397"/>
          </a:xfrm>
          <a:prstGeom prst="rect">
            <a:avLst/>
          </a:prstGeom>
          <a:noFill/>
          <a:ln>
            <a:noFill/>
          </a:ln>
        </p:spPr>
        <p:txBody>
          <a:bodyPr spcFirstLastPara="1" wrap="square" lIns="91425" tIns="45700" rIns="91425" bIns="45700" anchor="t" anchorCtr="0">
            <a:normAutofit/>
          </a:bodyPr>
          <a:lstStyle/>
          <a:p>
            <a:pPr marL="114300" lvl="0" indent="0">
              <a:buSzPts val="1800"/>
              <a:buNone/>
            </a:pPr>
            <a:r>
              <a:rPr lang="de-DE" sz="1800" b="1" i="1" dirty="0">
                <a:solidFill>
                  <a:srgbClr val="203864"/>
                </a:solidFill>
                <a:latin typeface="Arial"/>
                <a:ea typeface="Arial"/>
                <a:cs typeface="Arial"/>
                <a:sym typeface="Arial"/>
              </a:rPr>
              <a:t>Wie kann ich </a:t>
            </a:r>
            <a:r>
              <a:rPr lang="de-DE" sz="1800" b="1" i="1" dirty="0" err="1">
                <a:solidFill>
                  <a:srgbClr val="203864"/>
                </a:solidFill>
                <a:latin typeface="Arial"/>
                <a:ea typeface="Arial"/>
                <a:cs typeface="Arial"/>
                <a:sym typeface="Arial"/>
              </a:rPr>
              <a:t>Resilienz</a:t>
            </a:r>
            <a:r>
              <a:rPr lang="de-DE" sz="1800" b="1" i="1" dirty="0">
                <a:solidFill>
                  <a:srgbClr val="203864"/>
                </a:solidFill>
                <a:latin typeface="Arial"/>
                <a:ea typeface="Arial"/>
                <a:cs typeface="Arial"/>
                <a:sym typeface="Arial"/>
              </a:rPr>
              <a:t> aufbauen?</a:t>
            </a:r>
          </a:p>
          <a:p>
            <a:pPr marL="114300" lvl="0" indent="0">
              <a:buSzPts val="1800"/>
              <a:buNone/>
            </a:pPr>
            <a:endParaRPr sz="2000" b="1" dirty="0">
              <a:solidFill>
                <a:schemeClr val="dk1"/>
              </a:solidFill>
            </a:endParaRPr>
          </a:p>
          <a:p>
            <a:pPr marL="114300" lvl="0" indent="0">
              <a:buSzPts val="1800"/>
              <a:buNone/>
            </a:pPr>
            <a:r>
              <a:rPr lang="de-DE" sz="2000" b="1" dirty="0"/>
              <a:t>Um </a:t>
            </a:r>
            <a:r>
              <a:rPr lang="de-DE" sz="2000" b="1" dirty="0" err="1"/>
              <a:t>Resilienz</a:t>
            </a:r>
            <a:r>
              <a:rPr lang="de-DE" sz="2000" b="1" dirty="0"/>
              <a:t> aufzubauen, müssen Sie:</a:t>
            </a:r>
          </a:p>
          <a:p>
            <a:pPr marL="114300" lvl="0" indent="0">
              <a:buSzPts val="1800"/>
              <a:buNone/>
            </a:pPr>
            <a:endParaRPr lang="de-DE" sz="2000" b="1" dirty="0"/>
          </a:p>
          <a:p>
            <a:pPr lvl="0">
              <a:buSzPts val="1800"/>
              <a:buFont typeface="Wingdings" panose="05000000000000000000" pitchFamily="2" charset="2"/>
              <a:buChar char="§"/>
            </a:pPr>
            <a:r>
              <a:rPr lang="de-DE" sz="2000" dirty="0"/>
              <a:t>Selbstwahrnehmung entwickeln</a:t>
            </a:r>
          </a:p>
          <a:p>
            <a:pPr lvl="0">
              <a:buSzPts val="1800"/>
              <a:buFont typeface="Wingdings" panose="05000000000000000000" pitchFamily="2" charset="2"/>
              <a:buChar char="§"/>
            </a:pPr>
            <a:r>
              <a:rPr lang="de-DE" sz="2000" dirty="0"/>
              <a:t>Fähigkeiten zur Selbstregulierung aufbauen</a:t>
            </a:r>
          </a:p>
          <a:p>
            <a:pPr lvl="0">
              <a:buSzPts val="1800"/>
              <a:buFont typeface="Wingdings" panose="05000000000000000000" pitchFamily="2" charset="2"/>
              <a:buChar char="§"/>
            </a:pPr>
            <a:r>
              <a:rPr lang="de-DE" sz="2000" dirty="0"/>
              <a:t>Bewältigungsfähigkeiten erlernen</a:t>
            </a:r>
          </a:p>
          <a:p>
            <a:pPr lvl="0">
              <a:buSzPts val="1800"/>
              <a:buFont typeface="Wingdings" panose="05000000000000000000" pitchFamily="2" charset="2"/>
              <a:buChar char="§"/>
            </a:pPr>
            <a:r>
              <a:rPr lang="de-DE" sz="2000" dirty="0"/>
              <a:t>Optimismus steigern</a:t>
            </a:r>
          </a:p>
          <a:p>
            <a:pPr lvl="0">
              <a:buSzPts val="1800"/>
              <a:buFont typeface="Wingdings" panose="05000000000000000000" pitchFamily="2" charset="2"/>
              <a:buChar char="§"/>
            </a:pPr>
            <a:r>
              <a:rPr lang="de-DE" sz="2000" dirty="0"/>
              <a:t>Verbindungen verstärken</a:t>
            </a:r>
          </a:p>
          <a:p>
            <a:pPr lvl="0">
              <a:buSzPts val="1800"/>
              <a:buFont typeface="Wingdings" panose="05000000000000000000" pitchFamily="2" charset="2"/>
              <a:buChar char="§"/>
            </a:pPr>
            <a:r>
              <a:rPr lang="de-DE" sz="2000" dirty="0"/>
              <a:t>Ihre Stärken kennen</a:t>
            </a:r>
            <a:endParaRPr sz="2000" dirty="0">
              <a:solidFill>
                <a:schemeClr val="dk1"/>
              </a:solidFill>
            </a:endParaRPr>
          </a:p>
        </p:txBody>
      </p:sp>
      <p:sp>
        <p:nvSpPr>
          <p:cNvPr id="594" name="Google Shape;594;p72"/>
          <p:cNvSpPr txBox="1">
            <a:spLocks noGrp="1"/>
          </p:cNvSpPr>
          <p:nvPr>
            <p:ph type="body" idx="2"/>
          </p:nvPr>
        </p:nvSpPr>
        <p:spPr>
          <a:xfrm>
            <a:off x="6236676" y="1137138"/>
            <a:ext cx="5117123" cy="5039825"/>
          </a:xfrm>
          <a:prstGeom prst="rect">
            <a:avLst/>
          </a:prstGeom>
          <a:blipFill rotWithShape="1">
            <a:blip r:embed="rId3">
              <a:alphaModFix/>
            </a:blip>
            <a:tile tx="0" ty="0" sx="100000" sy="100000" flip="none" algn="tl"/>
          </a:blipFill>
          <a:ln>
            <a:noFill/>
          </a:ln>
        </p:spPr>
        <p:txBody>
          <a:bodyPr spcFirstLastPara="1" wrap="square" lIns="91425" tIns="45700" rIns="91425" bIns="45700" anchor="t" anchorCtr="0">
            <a:normAutofit/>
          </a:bodyPr>
          <a:lstStyle/>
          <a:p>
            <a:pPr marL="0" lvl="0" indent="0">
              <a:buSzPts val="1800"/>
              <a:buNone/>
            </a:pPr>
            <a:r>
              <a:rPr lang="en-US" b="1" dirty="0" err="1"/>
              <a:t>Fähigkeiten</a:t>
            </a:r>
            <a:r>
              <a:rPr lang="en-US" b="1" dirty="0"/>
              <a:t> </a:t>
            </a:r>
            <a:r>
              <a:rPr lang="en-US" b="1" dirty="0" err="1"/>
              <a:t>zur</a:t>
            </a:r>
            <a:r>
              <a:rPr lang="en-US" b="1" dirty="0"/>
              <a:t> </a:t>
            </a:r>
            <a:r>
              <a:rPr lang="en-US" b="1" dirty="0" err="1"/>
              <a:t>Bewältigung</a:t>
            </a:r>
            <a:r>
              <a:rPr lang="en-US" b="1" dirty="0"/>
              <a:t>...</a:t>
            </a:r>
            <a:endParaRPr dirty="0">
              <a:solidFill>
                <a:schemeClr val="dk1"/>
              </a:solidFill>
            </a:endParaRPr>
          </a:p>
        </p:txBody>
      </p:sp>
      <p:sp>
        <p:nvSpPr>
          <p:cNvPr id="595" name="Google Shape;595;p72"/>
          <p:cNvSpPr/>
          <p:nvPr/>
        </p:nvSpPr>
        <p:spPr>
          <a:xfrm rot="997666">
            <a:off x="9000524" y="1846347"/>
            <a:ext cx="1594338" cy="1334540"/>
          </a:xfrm>
          <a:prstGeom prst="roundRect">
            <a:avLst>
              <a:gd name="adj" fmla="val 16667"/>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FFFFFF"/>
                </a:solidFill>
                <a:latin typeface="Arial"/>
                <a:ea typeface="Arial"/>
                <a:cs typeface="Arial"/>
                <a:sym typeface="Arial"/>
              </a:rPr>
              <a:t>Sport </a:t>
            </a:r>
            <a:r>
              <a:rPr lang="en-US" sz="1400" b="1" i="0" u="none" strike="noStrike" cap="none" dirty="0" err="1">
                <a:solidFill>
                  <a:srgbClr val="FFFFFF"/>
                </a:solidFill>
                <a:latin typeface="Arial"/>
                <a:ea typeface="Arial"/>
                <a:cs typeface="Arial"/>
                <a:sym typeface="Arial"/>
              </a:rPr>
              <a:t>treiben</a:t>
            </a:r>
            <a:endParaRPr sz="1400" b="0" i="0" u="none" strike="noStrike" cap="none" dirty="0">
              <a:solidFill>
                <a:srgbClr val="000000"/>
              </a:solidFill>
              <a:latin typeface="Arial"/>
              <a:ea typeface="Arial"/>
              <a:cs typeface="Arial"/>
              <a:sym typeface="Arial"/>
            </a:endParaRPr>
          </a:p>
        </p:txBody>
      </p:sp>
      <p:sp>
        <p:nvSpPr>
          <p:cNvPr id="596" name="Google Shape;596;p72"/>
          <p:cNvSpPr/>
          <p:nvPr/>
        </p:nvSpPr>
        <p:spPr>
          <a:xfrm rot="995097">
            <a:off x="6365643" y="3281081"/>
            <a:ext cx="1454235" cy="1311980"/>
          </a:xfrm>
          <a:prstGeom prst="roundRect">
            <a:avLst>
              <a:gd name="adj" fmla="val 16667"/>
            </a:avLst>
          </a:prstGeom>
          <a:solidFill>
            <a:schemeClr val="accent6"/>
          </a:solidFill>
          <a:ln w="25400" cap="flat" cmpd="sng">
            <a:solidFill>
              <a:srgbClr val="517E3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err="1">
                <a:solidFill>
                  <a:srgbClr val="FFFFFF"/>
                </a:solidFill>
                <a:latin typeface="Arial"/>
                <a:ea typeface="Arial"/>
                <a:cs typeface="Arial"/>
                <a:sym typeface="Arial"/>
              </a:rPr>
              <a:t>Positiv</a:t>
            </a:r>
            <a:r>
              <a:rPr lang="en-US" sz="1400" b="1" i="0" u="none" strike="noStrike" cap="none" dirty="0">
                <a:solidFill>
                  <a:srgbClr val="FFFFFF"/>
                </a:solidFill>
                <a:latin typeface="Arial"/>
                <a:ea typeface="Arial"/>
                <a:cs typeface="Arial"/>
                <a:sym typeface="Arial"/>
              </a:rPr>
              <a:t> </a:t>
            </a:r>
            <a:r>
              <a:rPr lang="en-US" sz="1400" b="1" i="0" u="none" strike="noStrike" cap="none" dirty="0" err="1">
                <a:solidFill>
                  <a:srgbClr val="FFFFFF"/>
                </a:solidFill>
                <a:latin typeface="Arial"/>
                <a:ea typeface="Arial"/>
                <a:cs typeface="Arial"/>
                <a:sym typeface="Arial"/>
              </a:rPr>
              <a:t>denken</a:t>
            </a:r>
            <a:endParaRPr sz="1400" b="0" i="0" u="none" strike="noStrike" cap="none" dirty="0">
              <a:solidFill>
                <a:srgbClr val="000000"/>
              </a:solidFill>
              <a:latin typeface="Arial"/>
              <a:ea typeface="Arial"/>
              <a:cs typeface="Arial"/>
              <a:sym typeface="Arial"/>
            </a:endParaRPr>
          </a:p>
        </p:txBody>
      </p:sp>
      <p:sp>
        <p:nvSpPr>
          <p:cNvPr id="597" name="Google Shape;597;p72"/>
          <p:cNvSpPr/>
          <p:nvPr/>
        </p:nvSpPr>
        <p:spPr>
          <a:xfrm rot="510961">
            <a:off x="6832780" y="1817268"/>
            <a:ext cx="1485349" cy="1304799"/>
          </a:xfrm>
          <a:prstGeom prst="roundRect">
            <a:avLst>
              <a:gd name="adj" fmla="val 16667"/>
            </a:avLst>
          </a:prstGeom>
          <a:gradFill>
            <a:gsLst>
              <a:gs pos="0">
                <a:srgbClr val="489BE7"/>
              </a:gs>
              <a:gs pos="100000">
                <a:srgbClr val="91CCFF"/>
              </a:gs>
            </a:gsLst>
            <a:lin ang="16200000" scaled="0"/>
          </a:gradFill>
          <a:ln w="9525" cap="flat" cmpd="sng">
            <a:solidFill>
              <a:srgbClr val="5597D3"/>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FFFFFF"/>
                </a:solidFill>
                <a:latin typeface="Arial"/>
                <a:ea typeface="Arial"/>
                <a:cs typeface="Arial"/>
                <a:sym typeface="Arial"/>
              </a:rPr>
              <a:t>Gut </a:t>
            </a:r>
            <a:r>
              <a:rPr lang="en-US" sz="1400" b="1" i="0" u="none" strike="noStrike" cap="none" dirty="0" err="1">
                <a:solidFill>
                  <a:srgbClr val="FFFFFF"/>
                </a:solidFill>
                <a:latin typeface="Arial"/>
                <a:ea typeface="Arial"/>
                <a:cs typeface="Arial"/>
                <a:sym typeface="Arial"/>
              </a:rPr>
              <a:t>schlafen</a:t>
            </a:r>
            <a:endParaRPr sz="1400" b="0" i="0" u="none" strike="noStrike" cap="none" dirty="0">
              <a:solidFill>
                <a:srgbClr val="000000"/>
              </a:solidFill>
              <a:latin typeface="Arial"/>
              <a:ea typeface="Arial"/>
              <a:cs typeface="Arial"/>
              <a:sym typeface="Arial"/>
            </a:endParaRPr>
          </a:p>
        </p:txBody>
      </p:sp>
      <p:sp>
        <p:nvSpPr>
          <p:cNvPr id="598" name="Google Shape;598;p72"/>
          <p:cNvSpPr/>
          <p:nvPr/>
        </p:nvSpPr>
        <p:spPr>
          <a:xfrm rot="-609347">
            <a:off x="8018469" y="3246088"/>
            <a:ext cx="1535723" cy="1277816"/>
          </a:xfrm>
          <a:prstGeom prst="roundRect">
            <a:avLst>
              <a:gd name="adj" fmla="val 16667"/>
            </a:avLst>
          </a:prstGeom>
          <a:solidFill>
            <a:schemeClr val="accent3"/>
          </a:solidFill>
          <a:ln w="25400" cap="flat" cmpd="sng">
            <a:solidFill>
              <a:srgbClr val="78787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err="1">
                <a:solidFill>
                  <a:srgbClr val="FFFFFF"/>
                </a:solidFill>
                <a:latin typeface="Arial"/>
                <a:ea typeface="Arial"/>
                <a:cs typeface="Arial"/>
                <a:sym typeface="Arial"/>
              </a:rPr>
              <a:t>Gesund</a:t>
            </a:r>
            <a:r>
              <a:rPr lang="en-US" sz="1400" b="1" i="0" u="none" strike="noStrike" cap="none" dirty="0">
                <a:solidFill>
                  <a:srgbClr val="FFFFFF"/>
                </a:solidFill>
                <a:latin typeface="Arial"/>
                <a:ea typeface="Arial"/>
                <a:cs typeface="Arial"/>
                <a:sym typeface="Arial"/>
              </a:rPr>
              <a:t> </a:t>
            </a:r>
            <a:r>
              <a:rPr lang="en-US" sz="1400" b="1" i="0" u="none" strike="noStrike" cap="none" dirty="0" err="1">
                <a:solidFill>
                  <a:srgbClr val="FFFFFF"/>
                </a:solidFill>
                <a:latin typeface="Arial"/>
                <a:ea typeface="Arial"/>
                <a:cs typeface="Arial"/>
                <a:sym typeface="Arial"/>
              </a:rPr>
              <a:t>essen</a:t>
            </a:r>
            <a:endParaRPr sz="1400" b="0" i="0" u="none" strike="noStrike" cap="none" dirty="0">
              <a:solidFill>
                <a:srgbClr val="000000"/>
              </a:solidFill>
              <a:latin typeface="Arial"/>
              <a:ea typeface="Arial"/>
              <a:cs typeface="Arial"/>
              <a:sym typeface="Arial"/>
            </a:endParaRPr>
          </a:p>
        </p:txBody>
      </p:sp>
      <p:sp>
        <p:nvSpPr>
          <p:cNvPr id="599" name="Google Shape;599;p72"/>
          <p:cNvSpPr/>
          <p:nvPr/>
        </p:nvSpPr>
        <p:spPr>
          <a:xfrm rot="185349">
            <a:off x="6489965" y="4895459"/>
            <a:ext cx="1738189" cy="1184257"/>
          </a:xfrm>
          <a:prstGeom prst="roundRect">
            <a:avLst>
              <a:gd name="adj" fmla="val 16667"/>
            </a:avLst>
          </a:prstGeom>
          <a:gradFill>
            <a:gsLst>
              <a:gs pos="0">
                <a:srgbClr val="FFD300"/>
              </a:gs>
              <a:gs pos="100000">
                <a:srgbClr val="FFEF63"/>
              </a:gs>
            </a:gsLst>
            <a:lin ang="16200000" scaled="0"/>
          </a:gra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err="1">
                <a:solidFill>
                  <a:srgbClr val="FFFFFF"/>
                </a:solidFill>
                <a:latin typeface="Arial"/>
                <a:ea typeface="Arial"/>
                <a:cs typeface="Arial"/>
                <a:sym typeface="Arial"/>
              </a:rPr>
              <a:t>Sich</a:t>
            </a:r>
            <a:r>
              <a:rPr lang="en-US" sz="1400" b="1" i="0" u="none" strike="noStrike" cap="none" dirty="0">
                <a:solidFill>
                  <a:srgbClr val="FFFFFF"/>
                </a:solidFill>
                <a:latin typeface="Arial"/>
                <a:ea typeface="Arial"/>
                <a:cs typeface="Arial"/>
                <a:sym typeface="Arial"/>
              </a:rPr>
              <a:t> </a:t>
            </a:r>
            <a:r>
              <a:rPr lang="en-US" sz="1400" b="1" i="0" u="none" strike="noStrike" cap="none" dirty="0" err="1">
                <a:solidFill>
                  <a:srgbClr val="FFFFFF"/>
                </a:solidFill>
                <a:latin typeface="Arial"/>
                <a:ea typeface="Arial"/>
                <a:cs typeface="Arial"/>
                <a:sym typeface="Arial"/>
              </a:rPr>
              <a:t>weniger</a:t>
            </a:r>
            <a:r>
              <a:rPr lang="en-US" sz="1400" b="1" i="0" u="none" strike="noStrike" cap="none" dirty="0">
                <a:solidFill>
                  <a:srgbClr val="FFFFFF"/>
                </a:solidFill>
                <a:latin typeface="Arial"/>
                <a:ea typeface="Arial"/>
                <a:cs typeface="Arial"/>
                <a:sym typeface="Arial"/>
              </a:rPr>
              <a:t> </a:t>
            </a:r>
            <a:r>
              <a:rPr lang="en-US" sz="1400" b="1" i="0" u="none" strike="noStrike" cap="none" dirty="0" err="1">
                <a:solidFill>
                  <a:srgbClr val="FFFFFF"/>
                </a:solidFill>
                <a:latin typeface="Arial"/>
                <a:ea typeface="Arial"/>
                <a:cs typeface="Arial"/>
                <a:sym typeface="Arial"/>
              </a:rPr>
              <a:t>Sorgen</a:t>
            </a:r>
            <a:r>
              <a:rPr lang="en-US" sz="1400" b="1" i="0" u="none" strike="noStrike" cap="none" dirty="0">
                <a:solidFill>
                  <a:srgbClr val="FFFFFF"/>
                </a:solidFill>
                <a:latin typeface="Arial"/>
                <a:ea typeface="Arial"/>
                <a:cs typeface="Arial"/>
                <a:sym typeface="Arial"/>
              </a:rPr>
              <a:t> </a:t>
            </a:r>
            <a:r>
              <a:rPr lang="en-US" sz="1400" b="1" i="0" u="none" strike="noStrike" cap="none" dirty="0" err="1">
                <a:solidFill>
                  <a:srgbClr val="FFFFFF"/>
                </a:solidFill>
                <a:latin typeface="Arial"/>
                <a:ea typeface="Arial"/>
                <a:cs typeface="Arial"/>
                <a:sym typeface="Arial"/>
              </a:rPr>
              <a:t>machen</a:t>
            </a:r>
            <a:endParaRPr sz="1400" b="0" i="0" u="none" strike="noStrike" cap="none" dirty="0">
              <a:solidFill>
                <a:srgbClr val="000000"/>
              </a:solidFill>
              <a:latin typeface="Arial"/>
              <a:ea typeface="Arial"/>
              <a:cs typeface="Arial"/>
              <a:sym typeface="Arial"/>
            </a:endParaRPr>
          </a:p>
        </p:txBody>
      </p:sp>
      <p:sp>
        <p:nvSpPr>
          <p:cNvPr id="600" name="Google Shape;600;p72"/>
          <p:cNvSpPr/>
          <p:nvPr/>
        </p:nvSpPr>
        <p:spPr>
          <a:xfrm rot="-865882">
            <a:off x="8418466" y="4615755"/>
            <a:ext cx="1490343" cy="1470004"/>
          </a:xfrm>
          <a:prstGeom prst="roundRect">
            <a:avLst>
              <a:gd name="adj" fmla="val 16667"/>
            </a:avLst>
          </a:prstGeom>
          <a:solidFill>
            <a:schemeClr val="accent2"/>
          </a:solidFill>
          <a:ln w="38100" cap="flat" cmpd="sng">
            <a:solidFill>
              <a:schemeClr val="lt1"/>
            </a:solidFill>
            <a:prstDash val="solid"/>
            <a:round/>
            <a:headEnd type="none" w="sm" len="sm"/>
            <a:tailEnd type="none" w="sm" len="sm"/>
          </a:ln>
          <a:effectLst>
            <a:outerShdw blurRad="40000" dist="20000" dir="5400000" rotWithShape="0">
              <a:srgbClr val="000000">
                <a:alpha val="3686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de-DE" sz="1400" b="1" i="0" u="none" strike="noStrike" cap="none" dirty="0">
                <a:solidFill>
                  <a:srgbClr val="FFFFFF"/>
                </a:solidFill>
                <a:latin typeface="Arial"/>
                <a:ea typeface="Arial"/>
                <a:cs typeface="Arial"/>
                <a:sym typeface="Arial"/>
              </a:rPr>
              <a:t>Klug arbeiten</a:t>
            </a:r>
            <a:endParaRPr sz="1400" b="0" i="0" u="none" strike="noStrike" cap="none" dirty="0">
              <a:solidFill>
                <a:srgbClr val="000000"/>
              </a:solidFill>
              <a:latin typeface="Arial"/>
              <a:ea typeface="Arial"/>
              <a:cs typeface="Arial"/>
              <a:sym typeface="Arial"/>
            </a:endParaRPr>
          </a:p>
        </p:txBody>
      </p:sp>
      <p:sp>
        <p:nvSpPr>
          <p:cNvPr id="601" name="Google Shape;601;p72"/>
          <p:cNvSpPr/>
          <p:nvPr/>
        </p:nvSpPr>
        <p:spPr>
          <a:xfrm rot="367625">
            <a:off x="9839036" y="3398595"/>
            <a:ext cx="1373360" cy="1493498"/>
          </a:xfrm>
          <a:prstGeom prst="roundRect">
            <a:avLst>
              <a:gd name="adj" fmla="val 16667"/>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FFFFFF"/>
                </a:solidFill>
                <a:latin typeface="Arial"/>
                <a:ea typeface="Arial"/>
                <a:cs typeface="Arial"/>
                <a:sym typeface="Arial"/>
              </a:rPr>
              <a:t>Dinge </a:t>
            </a:r>
            <a:r>
              <a:rPr lang="en-US" sz="1400" b="1" i="0" u="none" strike="noStrike" cap="none" dirty="0" err="1">
                <a:solidFill>
                  <a:srgbClr val="FFFFFF"/>
                </a:solidFill>
                <a:latin typeface="Arial"/>
                <a:ea typeface="Arial"/>
                <a:cs typeface="Arial"/>
                <a:sym typeface="Arial"/>
              </a:rPr>
              <a:t>verein-fachen</a:t>
            </a:r>
            <a:endParaRPr sz="1400" b="0" i="0" u="none" strike="noStrike" cap="none" dirty="0">
              <a:solidFill>
                <a:srgbClr val="000000"/>
              </a:solidFill>
              <a:latin typeface="Arial"/>
              <a:ea typeface="Arial"/>
              <a:cs typeface="Arial"/>
              <a:sym typeface="Arial"/>
            </a:endParaRPr>
          </a:p>
        </p:txBody>
      </p:sp>
      <p:sp>
        <p:nvSpPr>
          <p:cNvPr id="13" name="Google Shape;171;p8">
            <a:extLst>
              <a:ext uri="{FF2B5EF4-FFF2-40B4-BE49-F238E27FC236}">
                <a16:creationId xmlns:a16="http://schemas.microsoft.com/office/drawing/2014/main" id="{73DAA1BD-D546-44E3-8AB6-88233E991184}"/>
              </a:ext>
            </a:extLst>
          </p:cNvPr>
          <p:cNvSpPr/>
          <p:nvPr/>
        </p:nvSpPr>
        <p:spPr>
          <a:xfrm>
            <a:off x="7178040" y="0"/>
            <a:ext cx="5013959"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lvl="0" algn="r">
              <a:lnSpc>
                <a:spcPct val="90000"/>
              </a:lnSpc>
              <a:buSzPts val="1800"/>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Annex III: Zusätzliche Informationen zur psychischen Belastbarkeit</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32871672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g1113201ef8f_0_7"/>
          <p:cNvSpPr txBox="1">
            <a:spLocks noGrp="1"/>
          </p:cNvSpPr>
          <p:nvPr>
            <p:ph type="title"/>
          </p:nvPr>
        </p:nvSpPr>
        <p:spPr>
          <a:xfrm>
            <a:off x="838200" y="258107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600"/>
              </a:spcBef>
              <a:spcAft>
                <a:spcPts val="0"/>
              </a:spcAft>
              <a:buClr>
                <a:schemeClr val="dk1"/>
              </a:buClr>
              <a:buSzPts val="1800"/>
              <a:buFont typeface="Arial"/>
              <a:buNone/>
            </a:pPr>
            <a:r>
              <a:rPr lang="en-US" sz="3000" u="sng" dirty="0">
                <a:solidFill>
                  <a:schemeClr val="hlink"/>
                </a:solidFill>
                <a:latin typeface="Calibri"/>
                <a:ea typeface="Calibri"/>
                <a:cs typeface="Calibri"/>
                <a:sym typeface="Calibri"/>
                <a:hlinkClick r:id="rId3"/>
              </a:rPr>
              <a:t>https://www.youtube.com/watch?v=RMnZFXjKtAs</a:t>
            </a:r>
            <a:endParaRPr sz="3000" dirty="0">
              <a:latin typeface="Calibri"/>
              <a:ea typeface="Calibri"/>
              <a:cs typeface="Calibri"/>
              <a:sym typeface="Calibri"/>
            </a:endParaRPr>
          </a:p>
          <a:p>
            <a:pPr marL="0" lvl="0" indent="0" algn="ctr" rtl="0">
              <a:lnSpc>
                <a:spcPct val="90000"/>
              </a:lnSpc>
              <a:spcBef>
                <a:spcPts val="0"/>
              </a:spcBef>
              <a:spcAft>
                <a:spcPts val="0"/>
              </a:spcAft>
              <a:buSzPts val="4000"/>
              <a:buNone/>
            </a:pPr>
            <a:endParaRPr dirty="0"/>
          </a:p>
        </p:txBody>
      </p:sp>
      <p:sp>
        <p:nvSpPr>
          <p:cNvPr id="4" name="Google Shape;171;p8">
            <a:extLst>
              <a:ext uri="{FF2B5EF4-FFF2-40B4-BE49-F238E27FC236}">
                <a16:creationId xmlns:a16="http://schemas.microsoft.com/office/drawing/2014/main" id="{73DAA1BD-D546-44E3-8AB6-88233E991184}"/>
              </a:ext>
            </a:extLst>
          </p:cNvPr>
          <p:cNvSpPr/>
          <p:nvPr/>
        </p:nvSpPr>
        <p:spPr>
          <a:xfrm>
            <a:off x="7178040" y="0"/>
            <a:ext cx="5013959"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lvl="0" algn="r">
              <a:lnSpc>
                <a:spcPct val="90000"/>
              </a:lnSpc>
              <a:buSzPts val="1800"/>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Annex III: Zusätzliche Informationen zur psychischen Belastbarkeit</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16784949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lvl="0" algn="ctr">
              <a:buSzPts val="2000"/>
            </a:pPr>
            <a:r>
              <a:rPr lang="de-DE" sz="2000" b="1" dirty="0">
                <a:solidFill>
                  <a:srgbClr val="203864"/>
                </a:solidFill>
                <a:latin typeface="Calibri"/>
                <a:ea typeface="Calibri"/>
                <a:cs typeface="Calibri"/>
                <a:sym typeface="Calibri"/>
              </a:rPr>
              <a:t>Welche der folgenden Aussagen beschreibt </a:t>
            </a:r>
            <a:r>
              <a:rPr lang="de-DE" sz="2000" b="1" dirty="0">
                <a:solidFill>
                  <a:srgbClr val="C00000"/>
                </a:solidFill>
                <a:latin typeface="Calibri"/>
                <a:ea typeface="Calibri"/>
                <a:cs typeface="Calibri"/>
                <a:sym typeface="Calibri"/>
              </a:rPr>
              <a:t>keine</a:t>
            </a:r>
            <a:r>
              <a:rPr lang="de-DE" sz="2000" b="1" dirty="0">
                <a:solidFill>
                  <a:srgbClr val="203864"/>
                </a:solidFill>
                <a:latin typeface="Calibri"/>
                <a:ea typeface="Calibri"/>
                <a:cs typeface="Calibri"/>
                <a:sym typeface="Calibri"/>
              </a:rPr>
              <a:t> Widrigkeit oder Herausforderung im Leben?</a:t>
            </a:r>
            <a:endParaRPr lang="en-US" sz="2000" b="1" i="0" u="none" strike="noStrike" cap="none" dirty="0">
              <a:solidFill>
                <a:srgbClr val="203864"/>
              </a:solidFill>
              <a:latin typeface="Calibri"/>
              <a:ea typeface="Calibri"/>
              <a:cs typeface="Calibri"/>
              <a:sym typeface="Calibri"/>
            </a:endParaRPr>
          </a:p>
        </p:txBody>
      </p:sp>
      <p:sp>
        <p:nvSpPr>
          <p:cNvPr id="5" name="Ορθογώνιο 4">
            <a:extLst>
              <a:ext uri="{FF2B5EF4-FFF2-40B4-BE49-F238E27FC236}">
                <a16:creationId xmlns:a16="http://schemas.microsoft.com/office/drawing/2014/main" id="{88178301-C8A7-4724-8CF8-344EAE75664C}"/>
              </a:ext>
            </a:extLst>
          </p:cNvPr>
          <p:cNvSpPr/>
          <p:nvPr/>
        </p:nvSpPr>
        <p:spPr>
          <a:xfrm>
            <a:off x="2105025" y="247967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cs typeface="Calibri" panose="020F0502020204030204" pitchFamily="34" charset="0"/>
              </a:rPr>
              <a:t>A</a:t>
            </a:r>
            <a:r>
              <a:rPr lang="en-US" sz="1800" dirty="0">
                <a:solidFill>
                  <a:srgbClr val="000000"/>
                </a:solidFill>
                <a:latin typeface="Calibri" panose="020F0502020204030204" pitchFamily="34" charset="0"/>
                <a:ea typeface="Calibri"/>
                <a:cs typeface="Calibri" panose="020F0502020204030204" pitchFamily="34" charset="0"/>
                <a:sym typeface="Calibri"/>
              </a:rPr>
              <a:t>. </a:t>
            </a:r>
            <a:r>
              <a:rPr lang="en-US" sz="1800" dirty="0" err="1">
                <a:solidFill>
                  <a:srgbClr val="000000"/>
                </a:solidFill>
                <a:latin typeface="Calibri" panose="020F0502020204030204" pitchFamily="34" charset="0"/>
                <a:ea typeface="Calibri"/>
                <a:cs typeface="Calibri" panose="020F0502020204030204" pitchFamily="34" charset="0"/>
                <a:sym typeface="Calibri"/>
              </a:rPr>
              <a:t>Missbrauch</a:t>
            </a:r>
            <a:endParaRPr lang="en-US" sz="1800" dirty="0">
              <a:solidFill>
                <a:srgbClr val="000000"/>
              </a:solidFill>
              <a:latin typeface="Calibri" panose="020F0502020204030204" pitchFamily="34" charset="0"/>
              <a:ea typeface="Calibri"/>
              <a:cs typeface="Calibri" panose="020F0502020204030204" pitchFamily="34" charset="0"/>
              <a:sym typeface="Calibri"/>
            </a:endParaRPr>
          </a:p>
        </p:txBody>
      </p:sp>
      <p:sp>
        <p:nvSpPr>
          <p:cNvPr id="10" name="Ορθογώνιο 9">
            <a:extLst>
              <a:ext uri="{FF2B5EF4-FFF2-40B4-BE49-F238E27FC236}">
                <a16:creationId xmlns:a16="http://schemas.microsoft.com/office/drawing/2014/main" id="{E448F981-31BC-4A5C-A52A-2CB296CA1B95}"/>
              </a:ext>
            </a:extLst>
          </p:cNvPr>
          <p:cNvSpPr/>
          <p:nvPr/>
        </p:nvSpPr>
        <p:spPr>
          <a:xfrm>
            <a:off x="6134100" y="2479674"/>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800" dirty="0">
                <a:solidFill>
                  <a:srgbClr val="000000"/>
                </a:solidFill>
                <a:latin typeface="Calibri" panose="020F0502020204030204" pitchFamily="34" charset="0"/>
                <a:ea typeface="Calibri"/>
                <a:cs typeface="Calibri" panose="020F0502020204030204" pitchFamily="34" charset="0"/>
                <a:sym typeface="Calibri"/>
              </a:rPr>
              <a:t>B. </a:t>
            </a:r>
            <a:r>
              <a:rPr lang="en-US" sz="1800" dirty="0" err="1">
                <a:solidFill>
                  <a:srgbClr val="000000"/>
                </a:solidFill>
                <a:latin typeface="Calibri" panose="020F0502020204030204" pitchFamily="34" charset="0"/>
                <a:ea typeface="Calibri"/>
                <a:cs typeface="Calibri" panose="020F0502020204030204" pitchFamily="34" charset="0"/>
                <a:sym typeface="Calibri"/>
              </a:rPr>
              <a:t>Bedürfnisbefriedigung</a:t>
            </a:r>
            <a:endParaRPr lang="en-US" sz="1800" dirty="0">
              <a:solidFill>
                <a:srgbClr val="000000"/>
              </a:solidFill>
              <a:latin typeface="Calibri" panose="020F0502020204030204" pitchFamily="34" charset="0"/>
              <a:ea typeface="Calibri"/>
              <a:cs typeface="Calibri" panose="020F0502020204030204" pitchFamily="34" charset="0"/>
              <a:sym typeface="Calibri"/>
            </a:endParaRPr>
          </a:p>
        </p:txBody>
      </p:sp>
      <p:sp>
        <p:nvSpPr>
          <p:cNvPr id="11" name="Ορθογώνιο 10">
            <a:extLst>
              <a:ext uri="{FF2B5EF4-FFF2-40B4-BE49-F238E27FC236}">
                <a16:creationId xmlns:a16="http://schemas.microsoft.com/office/drawing/2014/main" id="{B08E9EB4-6838-4FCD-B853-E6E51FCAD438}"/>
              </a:ext>
            </a:extLst>
          </p:cNvPr>
          <p:cNvSpPr/>
          <p:nvPr/>
        </p:nvSpPr>
        <p:spPr>
          <a:xfrm>
            <a:off x="2105025" y="3727451"/>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cs typeface="Calibri" panose="020F0502020204030204" pitchFamily="34" charset="0"/>
              </a:rPr>
              <a:t>C. </a:t>
            </a:r>
            <a:r>
              <a:rPr lang="en-US" sz="1800" dirty="0" err="1">
                <a:solidFill>
                  <a:srgbClr val="000000"/>
                </a:solidFill>
                <a:latin typeface="Calibri" panose="020F0502020204030204" pitchFamily="34" charset="0"/>
                <a:ea typeface="Calibri"/>
                <a:cs typeface="Calibri" panose="020F0502020204030204" pitchFamily="34" charset="0"/>
                <a:sym typeface="Calibri"/>
              </a:rPr>
              <a:t>Krankheit</a:t>
            </a:r>
            <a:endParaRPr lang="en-US" sz="1800" dirty="0">
              <a:solidFill>
                <a:srgbClr val="000000"/>
              </a:solidFill>
              <a:latin typeface="Calibri" panose="020F0502020204030204" pitchFamily="34" charset="0"/>
              <a:ea typeface="Calibri"/>
              <a:cs typeface="Calibri" panose="020F0502020204030204" pitchFamily="34" charset="0"/>
              <a:sym typeface="Calibri"/>
            </a:endParaRPr>
          </a:p>
        </p:txBody>
      </p:sp>
      <p:sp>
        <p:nvSpPr>
          <p:cNvPr id="12" name="Ορθογώνιο 11">
            <a:extLst>
              <a:ext uri="{FF2B5EF4-FFF2-40B4-BE49-F238E27FC236}">
                <a16:creationId xmlns:a16="http://schemas.microsoft.com/office/drawing/2014/main" id="{330EFFD1-979D-4EE1-BDD9-918267F048CC}"/>
              </a:ext>
            </a:extLst>
          </p:cNvPr>
          <p:cNvSpPr/>
          <p:nvPr/>
        </p:nvSpPr>
        <p:spPr>
          <a:xfrm>
            <a:off x="6134100" y="3727450"/>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cs typeface="Calibri" panose="020F0502020204030204" pitchFamily="34" charset="0"/>
              </a:rPr>
              <a:t>D. </a:t>
            </a:r>
            <a:r>
              <a:rPr lang="en-US" sz="1800" dirty="0">
                <a:solidFill>
                  <a:srgbClr val="000000"/>
                </a:solidFill>
                <a:latin typeface="Calibri" panose="020F0502020204030204" pitchFamily="34" charset="0"/>
                <a:ea typeface="Calibri"/>
                <a:cs typeface="Calibri" panose="020F0502020204030204" pitchFamily="34" charset="0"/>
                <a:sym typeface="Calibri"/>
              </a:rPr>
              <a:t> </a:t>
            </a:r>
            <a:r>
              <a:rPr lang="en-US" sz="1800" dirty="0" err="1">
                <a:solidFill>
                  <a:srgbClr val="000000"/>
                </a:solidFill>
                <a:latin typeface="Calibri" panose="020F0502020204030204" pitchFamily="34" charset="0"/>
                <a:ea typeface="Calibri"/>
                <a:cs typeface="Calibri" panose="020F0502020204030204" pitchFamily="34" charset="0"/>
                <a:sym typeface="Calibri"/>
              </a:rPr>
              <a:t>Arbeitsplatzverlust</a:t>
            </a:r>
            <a:endParaRPr lang="el-GR" sz="18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6ADEDE7A-0913-479F-BB67-E02D145BE5E2}"/>
              </a:ext>
            </a:extLst>
          </p:cNvPr>
          <p:cNvSpPr txBox="1"/>
          <p:nvPr/>
        </p:nvSpPr>
        <p:spPr>
          <a:xfrm>
            <a:off x="2112607" y="1987414"/>
            <a:ext cx="2324675" cy="523220"/>
          </a:xfrm>
          <a:prstGeom prst="rect">
            <a:avLst/>
          </a:prstGeom>
        </p:spPr>
        <p:txBody>
          <a:bodyPr wrap="none" rtlCol="0">
            <a:spAutoFit/>
          </a:bodyPr>
          <a:lstStyle/>
          <a:p>
            <a:r>
              <a:rPr lang="en-US" i="1" dirty="0" err="1"/>
              <a:t>Nur</a:t>
            </a:r>
            <a:r>
              <a:rPr lang="en-US" i="1" dirty="0"/>
              <a:t> </a:t>
            </a:r>
            <a:r>
              <a:rPr lang="en-US" i="1" dirty="0" err="1"/>
              <a:t>eine</a:t>
            </a:r>
            <a:r>
              <a:rPr lang="en-US" i="1" dirty="0"/>
              <a:t> </a:t>
            </a:r>
            <a:r>
              <a:rPr lang="en-US" i="1" dirty="0" err="1"/>
              <a:t>Antwort</a:t>
            </a:r>
            <a:r>
              <a:rPr lang="en-US" i="1" dirty="0"/>
              <a:t> </a:t>
            </a:r>
            <a:r>
              <a:rPr lang="en-US" i="1" dirty="0" err="1"/>
              <a:t>ist</a:t>
            </a:r>
            <a:r>
              <a:rPr lang="en-US" i="1" dirty="0"/>
              <a:t> </a:t>
            </a:r>
            <a:r>
              <a:rPr lang="en-US" i="1" dirty="0" err="1"/>
              <a:t>richtig</a:t>
            </a:r>
            <a:r>
              <a:rPr lang="en-US" i="1" dirty="0"/>
              <a:t>!</a:t>
            </a:r>
            <a:endParaRPr lang="el-GR" i="1" dirty="0"/>
          </a:p>
          <a:p>
            <a:pPr algn="l"/>
            <a:endParaRPr lang="el-GR" sz="1400" i="1" dirty="0" err="1"/>
          </a:p>
        </p:txBody>
      </p:sp>
    </p:spTree>
    <p:extLst>
      <p:ext uri="{BB962C8B-B14F-4D97-AF65-F5344CB8AC3E}">
        <p14:creationId xmlns:p14="http://schemas.microsoft.com/office/powerpoint/2010/main" val="24031475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C00000"/>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538135"/>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1"/>
                                        </p:tgtEl>
                                        <p:attrNameLst>
                                          <p:attrName>fillcolor</p:attrName>
                                        </p:attrNameLst>
                                      </p:cBhvr>
                                      <p:to>
                                        <a:srgbClr val="C00000"/>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2"/>
                                        </p:tgtEl>
                                        <p:attrNameLst>
                                          <p:attrName>fillcolor</p:attrName>
                                        </p:attrNameLst>
                                      </p:cBhvr>
                                      <p:to>
                                        <a:srgbClr val="C01E24"/>
                                      </p:to>
                                    </p:animClr>
                                    <p:set>
                                      <p:cBhvr>
                                        <p:cTn id="28" dur="2000" fill="hold"/>
                                        <p:tgtEl>
                                          <p:spTgt spid="12"/>
                                        </p:tgtEl>
                                        <p:attrNameLst>
                                          <p:attrName>fill.type</p:attrName>
                                        </p:attrNameLst>
                                      </p:cBhvr>
                                      <p:to>
                                        <p:strVal val="solid"/>
                                      </p:to>
                                    </p:set>
                                    <p:set>
                                      <p:cBhvr>
                                        <p:cTn id="29"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lvl="0" algn="ctr">
              <a:buSzPts val="2000"/>
            </a:pPr>
            <a:r>
              <a:rPr lang="de-DE" sz="2000" b="1" dirty="0">
                <a:solidFill>
                  <a:srgbClr val="203864"/>
                </a:solidFill>
                <a:latin typeface="Calibri"/>
                <a:ea typeface="Calibri"/>
                <a:cs typeface="Calibri"/>
                <a:sym typeface="Calibri"/>
              </a:rPr>
              <a:t>Welche </a:t>
            </a:r>
            <a:r>
              <a:rPr lang="de-DE" sz="2000" b="1" dirty="0">
                <a:solidFill>
                  <a:srgbClr val="C00000"/>
                </a:solidFill>
                <a:latin typeface="Calibri"/>
                <a:ea typeface="Calibri"/>
                <a:cs typeface="Calibri"/>
                <a:sym typeface="Calibri"/>
              </a:rPr>
              <a:t>zwei</a:t>
            </a:r>
            <a:r>
              <a:rPr lang="de-DE" sz="2000" b="1" dirty="0">
                <a:solidFill>
                  <a:srgbClr val="203864"/>
                </a:solidFill>
                <a:latin typeface="Calibri"/>
                <a:ea typeface="Calibri"/>
                <a:cs typeface="Calibri"/>
                <a:sym typeface="Calibri"/>
              </a:rPr>
              <a:t> der folgenden Aussagen sind richtig?</a:t>
            </a:r>
            <a:endParaRPr lang="en-US" sz="2000" b="1" i="0" u="none" strike="noStrike" cap="none" dirty="0">
              <a:solidFill>
                <a:srgbClr val="203864"/>
              </a:solidFill>
              <a:latin typeface="Calibri"/>
              <a:ea typeface="Calibri"/>
              <a:cs typeface="Calibri"/>
              <a:sym typeface="Calibri"/>
            </a:endParaRPr>
          </a:p>
        </p:txBody>
      </p:sp>
      <p:sp>
        <p:nvSpPr>
          <p:cNvPr id="5" name="Ορθογώνιο 4">
            <a:extLst>
              <a:ext uri="{FF2B5EF4-FFF2-40B4-BE49-F238E27FC236}">
                <a16:creationId xmlns:a16="http://schemas.microsoft.com/office/drawing/2014/main" id="{88178301-C8A7-4724-8CF8-344EAE75664C}"/>
              </a:ext>
            </a:extLst>
          </p:cNvPr>
          <p:cNvSpPr/>
          <p:nvPr/>
        </p:nvSpPr>
        <p:spPr>
          <a:xfrm>
            <a:off x="2105025" y="2479675"/>
            <a:ext cx="3505200" cy="113807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latin typeface="Calibri" panose="020F0502020204030204" pitchFamily="34" charset="0"/>
                <a:cs typeface="Calibri" panose="020F0502020204030204" pitchFamily="34" charset="0"/>
              </a:rPr>
              <a:t>A. </a:t>
            </a:r>
            <a:r>
              <a:rPr lang="de-DE" dirty="0" err="1">
                <a:latin typeface="Calibri" panose="020F0502020204030204" pitchFamily="34" charset="0"/>
                <a:cs typeface="Calibri" panose="020F0502020204030204" pitchFamily="34" charset="0"/>
              </a:rPr>
              <a:t>Resilienz</a:t>
            </a:r>
            <a:r>
              <a:rPr lang="de-DE" dirty="0">
                <a:latin typeface="Calibri" panose="020F0502020204030204" pitchFamily="34" charset="0"/>
                <a:cs typeface="Calibri" panose="020F0502020204030204" pitchFamily="34" charset="0"/>
              </a:rPr>
              <a:t> ist die Fähigkeit, sich von Missgeschicken und Rückschlägen im Leben zu erholen und sich anzupassen.</a:t>
            </a:r>
            <a:endParaRPr lang="en-US" dirty="0">
              <a:latin typeface="Calibri" panose="020F0502020204030204" pitchFamily="34" charset="0"/>
              <a:cs typeface="Calibri" panose="020F0502020204030204" pitchFamily="34" charset="0"/>
            </a:endParaRPr>
          </a:p>
        </p:txBody>
      </p:sp>
      <p:sp>
        <p:nvSpPr>
          <p:cNvPr id="10" name="Ορθογώνιο 9">
            <a:extLst>
              <a:ext uri="{FF2B5EF4-FFF2-40B4-BE49-F238E27FC236}">
                <a16:creationId xmlns:a16="http://schemas.microsoft.com/office/drawing/2014/main" id="{E448F981-31BC-4A5C-A52A-2CB296CA1B95}"/>
              </a:ext>
            </a:extLst>
          </p:cNvPr>
          <p:cNvSpPr/>
          <p:nvPr/>
        </p:nvSpPr>
        <p:spPr>
          <a:xfrm>
            <a:off x="6096000" y="4019550"/>
            <a:ext cx="3505200" cy="113807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de-DE" dirty="0">
                <a:solidFill>
                  <a:srgbClr val="000000"/>
                </a:solidFill>
                <a:latin typeface="Calibri" panose="020F0502020204030204" pitchFamily="34" charset="0"/>
                <a:ea typeface="Calibri"/>
                <a:cs typeface="Calibri" panose="020F0502020204030204" pitchFamily="34" charset="0"/>
                <a:sym typeface="Calibri"/>
              </a:rPr>
              <a:t>D. </a:t>
            </a:r>
            <a:r>
              <a:rPr lang="de-DE" dirty="0" err="1">
                <a:solidFill>
                  <a:srgbClr val="000000"/>
                </a:solidFill>
                <a:latin typeface="Calibri" panose="020F0502020204030204" pitchFamily="34" charset="0"/>
                <a:ea typeface="Calibri"/>
                <a:cs typeface="Calibri" panose="020F0502020204030204" pitchFamily="34" charset="0"/>
                <a:sym typeface="Calibri"/>
              </a:rPr>
              <a:t>Resilienz</a:t>
            </a:r>
            <a:r>
              <a:rPr lang="de-DE" dirty="0">
                <a:solidFill>
                  <a:srgbClr val="000000"/>
                </a:solidFill>
                <a:latin typeface="Calibri" panose="020F0502020204030204" pitchFamily="34" charset="0"/>
                <a:ea typeface="Calibri"/>
                <a:cs typeface="Calibri" panose="020F0502020204030204" pitchFamily="34" charset="0"/>
                <a:sym typeface="Calibri"/>
              </a:rPr>
              <a:t> verleiht den Menschen die emotionale Stärke, mit Traumata, Widrigkeiten und Schwierigkeiten fertig zu werden.</a:t>
            </a:r>
            <a:endParaRPr lang="en-US" dirty="0">
              <a:solidFill>
                <a:srgbClr val="000000"/>
              </a:solidFill>
              <a:latin typeface="Calibri" panose="020F0502020204030204" pitchFamily="34" charset="0"/>
              <a:ea typeface="Calibri"/>
              <a:cs typeface="Calibri" panose="020F0502020204030204" pitchFamily="34" charset="0"/>
              <a:sym typeface="Calibri"/>
            </a:endParaRPr>
          </a:p>
        </p:txBody>
      </p:sp>
      <p:sp>
        <p:nvSpPr>
          <p:cNvPr id="11" name="Ορθογώνιο 10">
            <a:extLst>
              <a:ext uri="{FF2B5EF4-FFF2-40B4-BE49-F238E27FC236}">
                <a16:creationId xmlns:a16="http://schemas.microsoft.com/office/drawing/2014/main" id="{B08E9EB4-6838-4FCD-B853-E6E51FCAD438}"/>
              </a:ext>
            </a:extLst>
          </p:cNvPr>
          <p:cNvSpPr/>
          <p:nvPr/>
        </p:nvSpPr>
        <p:spPr>
          <a:xfrm>
            <a:off x="6134100" y="2472791"/>
            <a:ext cx="3505200" cy="113807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dirty="0">
                <a:solidFill>
                  <a:srgbClr val="000000"/>
                </a:solidFill>
                <a:latin typeface="Calibri" panose="020F0502020204030204" pitchFamily="34" charset="0"/>
                <a:ea typeface="Calibri"/>
                <a:cs typeface="Calibri" panose="020F0502020204030204" pitchFamily="34" charset="0"/>
                <a:sym typeface="Calibri"/>
              </a:rPr>
              <a:t>B. </a:t>
            </a:r>
            <a:r>
              <a:rPr lang="de-DE" dirty="0">
                <a:solidFill>
                  <a:srgbClr val="000000"/>
                </a:solidFill>
                <a:latin typeface="Calibri" panose="020F0502020204030204" pitchFamily="34" charset="0"/>
                <a:ea typeface="Calibri"/>
                <a:cs typeface="Calibri" panose="020F0502020204030204" pitchFamily="34" charset="0"/>
                <a:sym typeface="Calibri"/>
              </a:rPr>
              <a:t>Menschen, die belastbar sind, </a:t>
            </a:r>
            <a:r>
              <a:rPr lang="de-DE" dirty="0" err="1">
                <a:solidFill>
                  <a:srgbClr val="000000"/>
                </a:solidFill>
                <a:latin typeface="Calibri" panose="020F0502020204030204" pitchFamily="34" charset="0"/>
                <a:ea typeface="Calibri"/>
                <a:cs typeface="Calibri" panose="020F0502020204030204" pitchFamily="34" charset="0"/>
                <a:sym typeface="Calibri"/>
              </a:rPr>
              <a:t>ver</a:t>
            </a:r>
            <a:r>
              <a:rPr lang="de-DE" dirty="0">
                <a:solidFill>
                  <a:srgbClr val="000000"/>
                </a:solidFill>
                <a:latin typeface="Calibri" panose="020F0502020204030204" pitchFamily="34" charset="0"/>
                <a:ea typeface="Calibri"/>
                <a:cs typeface="Calibri" panose="020F0502020204030204" pitchFamily="34" charset="0"/>
                <a:sym typeface="Calibri"/>
              </a:rPr>
              <a:t>-meiden es, Ressourcen, Stärken und Fähigkeiten zu nutzen, um Heraus-forderungen zu meistern und Rück-schläge zu überwinden.</a:t>
            </a:r>
            <a:endParaRPr lang="en-US" dirty="0">
              <a:solidFill>
                <a:srgbClr val="000000"/>
              </a:solidFill>
              <a:latin typeface="Calibri" panose="020F0502020204030204" pitchFamily="34" charset="0"/>
              <a:ea typeface="Calibri"/>
              <a:cs typeface="Calibri" panose="020F0502020204030204" pitchFamily="34" charset="0"/>
              <a:sym typeface="Calibri"/>
            </a:endParaRPr>
          </a:p>
        </p:txBody>
      </p:sp>
      <p:sp>
        <p:nvSpPr>
          <p:cNvPr id="12" name="Ορθογώνιο 11">
            <a:extLst>
              <a:ext uri="{FF2B5EF4-FFF2-40B4-BE49-F238E27FC236}">
                <a16:creationId xmlns:a16="http://schemas.microsoft.com/office/drawing/2014/main" id="{330EFFD1-979D-4EE1-BDD9-918267F048CC}"/>
              </a:ext>
            </a:extLst>
          </p:cNvPr>
          <p:cNvSpPr/>
          <p:nvPr/>
        </p:nvSpPr>
        <p:spPr>
          <a:xfrm>
            <a:off x="2105025" y="4019551"/>
            <a:ext cx="3505200" cy="113807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solidFill>
                  <a:srgbClr val="000000"/>
                </a:solidFill>
                <a:latin typeface="Calibri" panose="020F0502020204030204" pitchFamily="34" charset="0"/>
                <a:ea typeface="Calibri"/>
                <a:cs typeface="Calibri" panose="020F0502020204030204" pitchFamily="34" charset="0"/>
                <a:sym typeface="Calibri"/>
              </a:rPr>
              <a:t>C. </a:t>
            </a:r>
            <a:r>
              <a:rPr lang="de-DE" dirty="0">
                <a:solidFill>
                  <a:srgbClr val="000000"/>
                </a:solidFill>
                <a:latin typeface="Calibri" panose="020F0502020204030204" pitchFamily="34" charset="0"/>
                <a:ea typeface="Calibri"/>
                <a:cs typeface="Calibri" panose="020F0502020204030204" pitchFamily="34" charset="0"/>
                <a:sym typeface="Calibri"/>
              </a:rPr>
              <a:t>Flexibilität, Anpassungsfähigkeit und Beharrlichkeit verhindern, dass Menschen ihre Widerstandsfähigkeit durch die Änderung bestimmter Gedanken und Verhaltensweisen ausschöpfen können.</a:t>
            </a:r>
            <a:endParaRPr lang="el-GR"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D00BF227-FC3A-40AC-BDE1-04D4375D5BBC}"/>
              </a:ext>
            </a:extLst>
          </p:cNvPr>
          <p:cNvSpPr txBox="1"/>
          <p:nvPr/>
        </p:nvSpPr>
        <p:spPr>
          <a:xfrm>
            <a:off x="2112607" y="1987414"/>
            <a:ext cx="2374368" cy="307777"/>
          </a:xfrm>
          <a:prstGeom prst="rect">
            <a:avLst/>
          </a:prstGeom>
        </p:spPr>
        <p:txBody>
          <a:bodyPr wrap="none" rtlCol="0">
            <a:spAutoFit/>
          </a:bodyPr>
          <a:lstStyle/>
          <a:p>
            <a:pPr algn="l"/>
            <a:r>
              <a:rPr lang="en-US" sz="1400" i="1" dirty="0" err="1"/>
              <a:t>Zwei</a:t>
            </a:r>
            <a:r>
              <a:rPr lang="en-US" sz="1400" i="1" dirty="0"/>
              <a:t> </a:t>
            </a:r>
            <a:r>
              <a:rPr lang="en-US" sz="1400" i="1" dirty="0" err="1"/>
              <a:t>Antworten</a:t>
            </a:r>
            <a:r>
              <a:rPr lang="en-US" sz="1400" i="1" dirty="0"/>
              <a:t> </a:t>
            </a:r>
            <a:r>
              <a:rPr lang="en-US" sz="1400" i="1" dirty="0" err="1"/>
              <a:t>sind</a:t>
            </a:r>
            <a:r>
              <a:rPr lang="en-US" sz="1400" i="1" dirty="0"/>
              <a:t> </a:t>
            </a:r>
            <a:r>
              <a:rPr lang="en-US" sz="1400" i="1" dirty="0" err="1"/>
              <a:t>richtig</a:t>
            </a:r>
            <a:r>
              <a:rPr lang="en-US" sz="1400" i="1" dirty="0"/>
              <a:t>!</a:t>
            </a:r>
            <a:endParaRPr lang="el-GR" sz="1400" i="1" dirty="0" err="1"/>
          </a:p>
        </p:txBody>
      </p:sp>
    </p:spTree>
    <p:extLst>
      <p:ext uri="{BB962C8B-B14F-4D97-AF65-F5344CB8AC3E}">
        <p14:creationId xmlns:p14="http://schemas.microsoft.com/office/powerpoint/2010/main" val="2284101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538135"/>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C00000"/>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1"/>
                                        </p:tgtEl>
                                        <p:attrNameLst>
                                          <p:attrName>fillcolor</p:attrName>
                                        </p:attrNameLst>
                                      </p:cBhvr>
                                      <p:to>
                                        <a:srgbClr val="C00000"/>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2"/>
                                        </p:tgtEl>
                                        <p:attrNameLst>
                                          <p:attrName>fillcolor</p:attrName>
                                        </p:attrNameLst>
                                      </p:cBhvr>
                                      <p:to>
                                        <a:srgbClr val="538135"/>
                                      </p:to>
                                    </p:animClr>
                                    <p:set>
                                      <p:cBhvr>
                                        <p:cTn id="28" dur="2000" fill="hold"/>
                                        <p:tgtEl>
                                          <p:spTgt spid="12"/>
                                        </p:tgtEl>
                                        <p:attrNameLst>
                                          <p:attrName>fill.type</p:attrName>
                                        </p:attrNameLst>
                                      </p:cBhvr>
                                      <p:to>
                                        <p:strVal val="solid"/>
                                      </p:to>
                                    </p:set>
                                    <p:set>
                                      <p:cBhvr>
                                        <p:cTn id="29"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14"/>
          <p:cNvSpPr txBox="1">
            <a:spLocks noGrp="1"/>
          </p:cNvSpPr>
          <p:nvPr>
            <p:ph type="title"/>
          </p:nvPr>
        </p:nvSpPr>
        <p:spPr>
          <a:xfrm>
            <a:off x="521424" y="1031232"/>
            <a:ext cx="11059692" cy="605096"/>
          </a:xfrm>
          <a:prstGeom prst="rect">
            <a:avLst/>
          </a:prstGeom>
          <a:noFill/>
          <a:ln>
            <a:noFill/>
          </a:ln>
        </p:spPr>
        <p:txBody>
          <a:bodyPr spcFirstLastPara="1" wrap="square" lIns="91425" tIns="45700" rIns="91425" bIns="45700" anchor="ctr" anchorCtr="0">
            <a:normAutofit/>
          </a:bodyPr>
          <a:lstStyle/>
          <a:p>
            <a:pPr lvl="0">
              <a:buSzPts val="2400"/>
            </a:pPr>
            <a:r>
              <a:rPr lang="en-US" dirty="0" err="1"/>
              <a:t>Referenzen</a:t>
            </a:r>
            <a:r>
              <a:rPr lang="en-US" dirty="0"/>
              <a:t> und </a:t>
            </a:r>
            <a:r>
              <a:rPr lang="en-US" dirty="0" err="1"/>
              <a:t>weiterführende</a:t>
            </a:r>
            <a:r>
              <a:rPr lang="en-US" dirty="0"/>
              <a:t> </a:t>
            </a:r>
            <a:r>
              <a:rPr lang="en-US" dirty="0" err="1"/>
              <a:t>Literatur</a:t>
            </a:r>
            <a:r>
              <a:rPr lang="en-US" dirty="0"/>
              <a:t> (1)</a:t>
            </a:r>
            <a:endParaRPr dirty="0"/>
          </a:p>
        </p:txBody>
      </p:sp>
      <p:sp>
        <p:nvSpPr>
          <p:cNvPr id="319" name="Google Shape;319;p14"/>
          <p:cNvSpPr txBox="1">
            <a:spLocks noGrp="1"/>
          </p:cNvSpPr>
          <p:nvPr>
            <p:ph type="body" idx="1"/>
          </p:nvPr>
        </p:nvSpPr>
        <p:spPr>
          <a:xfrm>
            <a:off x="521423" y="1556159"/>
            <a:ext cx="10816017" cy="4865977"/>
          </a:xfrm>
          <a:prstGeom prst="rect">
            <a:avLst/>
          </a:prstGeom>
          <a:noFill/>
          <a:ln>
            <a:noFill/>
          </a:ln>
        </p:spPr>
        <p:txBody>
          <a:bodyPr spcFirstLastPara="1" wrap="square" lIns="91425" tIns="45700" rIns="91425" bIns="45700" anchor="t" anchorCtr="0">
            <a:noAutofit/>
          </a:bodyPr>
          <a:lstStyle/>
          <a:p>
            <a:pPr marL="182563" lvl="0" indent="-182563">
              <a:buSzPct val="108108"/>
              <a:buNone/>
            </a:pPr>
            <a:r>
              <a:rPr lang="en-US" sz="1500" dirty="0"/>
              <a:t>Bryce, E., </a:t>
            </a:r>
            <a:r>
              <a:rPr lang="en-US" sz="1500" dirty="0" err="1"/>
              <a:t>Mullany</a:t>
            </a:r>
            <a:r>
              <a:rPr lang="en-US" sz="1500" dirty="0"/>
              <a:t>, L.C., </a:t>
            </a:r>
            <a:r>
              <a:rPr lang="en-US" sz="1500" dirty="0" err="1"/>
              <a:t>Khatry</a:t>
            </a:r>
            <a:r>
              <a:rPr lang="en-US" sz="1500" dirty="0"/>
              <a:t>, S.K. et al.</a:t>
            </a:r>
            <a:r>
              <a:rPr lang="el-GR" sz="1500" dirty="0"/>
              <a:t> 2020.</a:t>
            </a:r>
            <a:r>
              <a:rPr lang="en-US" sz="1500" dirty="0"/>
              <a:t> Coverage of the WHO’s four essential elements of newborn care and their association with neonatal survival in southern Nepal. BMC Pregnancy Childbirth 20, 540 https://doi.org/10.1186/s12884-020-03239-6</a:t>
            </a:r>
          </a:p>
          <a:p>
            <a:pPr marL="182563" indent="-182563">
              <a:buSzPct val="108108"/>
              <a:buNone/>
            </a:pPr>
            <a:r>
              <a:rPr lang="en-US" sz="1500" dirty="0" err="1"/>
              <a:t>Carr</a:t>
            </a:r>
            <a:r>
              <a:rPr lang="en-US" sz="1500" dirty="0"/>
              <a:t> T.P et al.</a:t>
            </a:r>
            <a:r>
              <a:rPr lang="el-GR" sz="1500" dirty="0"/>
              <a:t> </a:t>
            </a:r>
            <a:r>
              <a:rPr lang="en-US" sz="1500" dirty="0"/>
              <a:t>2016. Advanced Nutrition and Human Metabolism. Cengage Learning.</a:t>
            </a:r>
          </a:p>
          <a:p>
            <a:pPr marL="182563" indent="-182563">
              <a:buSzPct val="108108"/>
              <a:buNone/>
            </a:pPr>
            <a:r>
              <a:rPr lang="en-US" sz="1500" dirty="0"/>
              <a:t>Center for Disease Control and Prevention (CDC) </a:t>
            </a:r>
            <a:r>
              <a:rPr lang="en-US" sz="1500" dirty="0" err="1"/>
              <a:t>n.d.</a:t>
            </a:r>
            <a:r>
              <a:rPr lang="en-US" sz="1500" dirty="0"/>
              <a:t>  https://www.cdc.gov/ncbddd/birthdefects/prevention.html </a:t>
            </a:r>
          </a:p>
          <a:p>
            <a:pPr marL="182563" lvl="0" indent="-182563">
              <a:buSzPct val="108108"/>
              <a:buNone/>
            </a:pPr>
            <a:r>
              <a:rPr lang="en-US" sz="1500" dirty="0"/>
              <a:t>European Commission. 2020. The health benefits of vaccination. https://ec.europa.eu/commission/presscorner/detail/en/fs_20_2364. </a:t>
            </a:r>
            <a:endParaRPr lang="el-GR" sz="1500" dirty="0"/>
          </a:p>
          <a:p>
            <a:pPr marL="182563" indent="-182563">
              <a:buSzPts val="1400"/>
              <a:buNone/>
            </a:pPr>
            <a:r>
              <a:rPr lang="en-US" sz="1500" dirty="0"/>
              <a:t>European Parliament, Directorate General for Internal Policy. 2017. Research for CULT–Committee. Why Cultural Work with Refugees. Retrieved from: </a:t>
            </a:r>
            <a:r>
              <a:rPr lang="en-US" sz="1500" u="sng" dirty="0">
                <a:solidFill>
                  <a:schemeClr val="hlink"/>
                </a:solidFill>
                <a:hlinkClick r:id="rId3"/>
              </a:rPr>
              <a:t>http://www.europarl.europa.eu/RegData/etudes/IDAN/2017/602004/IPOL_IDA(2017)602004_EN.pdf</a:t>
            </a:r>
            <a:endParaRPr lang="en-US" sz="1500" dirty="0"/>
          </a:p>
          <a:p>
            <a:pPr marL="182563" indent="-182563">
              <a:buSzPts val="1400"/>
              <a:buNone/>
            </a:pPr>
            <a:r>
              <a:rPr lang="en-US" sz="1500" dirty="0"/>
              <a:t>European Centre for Disease Prevention and Control. 2020. Guidance on infection prevention and control of coronavirus disease (COVID-19) in migrant and refugee reception and detention </a:t>
            </a:r>
            <a:r>
              <a:rPr lang="en-US" sz="1500" dirty="0" err="1"/>
              <a:t>centres</a:t>
            </a:r>
            <a:r>
              <a:rPr lang="en-US" sz="1500" dirty="0"/>
              <a:t> in the EU/EEA and the United Kingdom</a:t>
            </a:r>
          </a:p>
          <a:p>
            <a:pPr marL="182563" indent="-182563">
              <a:buSzPts val="1400"/>
              <a:buNone/>
            </a:pPr>
            <a:r>
              <a:rPr lang="en-US" sz="1500" dirty="0"/>
              <a:t>International Scientific Forum on Home Hygiene. 2018. Containing the burden of infectious diseases is everyone’s responsibility: A call for an integrated strategy for developing and promoting hygiene </a:t>
            </a:r>
            <a:r>
              <a:rPr lang="en-US" sz="1500" dirty="0" err="1"/>
              <a:t>behaviour</a:t>
            </a:r>
            <a:r>
              <a:rPr lang="en-US" sz="1500" dirty="0"/>
              <a:t> change in home and everyday life [White Paper]. https://www.ifh-homehygiene.org/sites/default/files/publications/IFH%20White%20Paper-10-18.pdf. </a:t>
            </a:r>
          </a:p>
          <a:p>
            <a:pPr marL="182563" lvl="0" indent="-182563">
              <a:buSzPct val="108107"/>
              <a:buNone/>
            </a:pPr>
            <a:r>
              <a:rPr lang="en-US" sz="1500" dirty="0"/>
              <a:t>John Hopkins Medicine. </a:t>
            </a:r>
            <a:r>
              <a:rPr lang="en-US" sz="1500" dirty="0" err="1"/>
              <a:t>n.d.</a:t>
            </a:r>
            <a:r>
              <a:rPr lang="en-US" sz="1500" dirty="0"/>
              <a:t> </a:t>
            </a:r>
            <a:r>
              <a:rPr lang="en-US" sz="1500" dirty="0">
                <a:hlinkClick r:id="rId4"/>
              </a:rPr>
              <a:t>https://www.hopkinsmedicine.org/health/treatment-tests-and-therapies/screening-tests-for-common-diseases</a:t>
            </a:r>
            <a:r>
              <a:rPr lang="en-US" sz="1500" dirty="0"/>
              <a:t> </a:t>
            </a:r>
          </a:p>
          <a:p>
            <a:pPr marL="182563" lvl="0" indent="-182563">
              <a:buSzPct val="108107"/>
              <a:buNone/>
            </a:pPr>
            <a:r>
              <a:rPr lang="en-US" sz="1500" dirty="0"/>
              <a:t>Johns Hopkins Medicine. </a:t>
            </a:r>
            <a:r>
              <a:rPr lang="en-US" sz="1500" dirty="0" err="1"/>
              <a:t>n.d.</a:t>
            </a:r>
            <a:r>
              <a:rPr lang="en-US" sz="1500" dirty="0"/>
              <a:t> - </a:t>
            </a:r>
            <a:r>
              <a:rPr lang="en-US" sz="1500" dirty="0">
                <a:hlinkClick r:id="rId5"/>
              </a:rPr>
              <a:t>https://www.hopkinsmedicine.org/health/wellness-and-prevention/abcs-of-eating-smart-for-a-healthy-heart</a:t>
            </a:r>
            <a:endParaRPr lang="en-US" sz="1500" dirty="0"/>
          </a:p>
          <a:p>
            <a:pPr marL="182563" lvl="0" indent="-182563">
              <a:buSzPct val="108108"/>
              <a:buNone/>
            </a:pPr>
            <a:r>
              <a:rPr lang="en-US" sz="1500" dirty="0"/>
              <a:t>John Hopkins Medicine .</a:t>
            </a:r>
            <a:r>
              <a:rPr lang="en-US" sz="1500" dirty="0" err="1"/>
              <a:t>n.d.</a:t>
            </a:r>
            <a:r>
              <a:rPr lang="en-US" sz="1500" dirty="0"/>
              <a:t> Malnutrition. </a:t>
            </a:r>
            <a:r>
              <a:rPr lang="en-US" sz="1500" dirty="0">
                <a:hlinkClick r:id="rId6"/>
              </a:rPr>
              <a:t>https://www.hopkinsmedicine.org/health/conditions-and-diseases/malnutrition</a:t>
            </a:r>
            <a:endParaRPr lang="en-US" sz="1500" dirty="0"/>
          </a:p>
        </p:txBody>
      </p:sp>
    </p:spTree>
    <p:extLst>
      <p:ext uri="{BB962C8B-B14F-4D97-AF65-F5344CB8AC3E}">
        <p14:creationId xmlns:p14="http://schemas.microsoft.com/office/powerpoint/2010/main" val="36040171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10"/>
          <p:cNvSpPr txBox="1">
            <a:spLocks noGrp="1"/>
          </p:cNvSpPr>
          <p:nvPr>
            <p:ph type="title"/>
          </p:nvPr>
        </p:nvSpPr>
        <p:spPr>
          <a:xfrm>
            <a:off x="474028" y="696353"/>
            <a:ext cx="10515600" cy="847493"/>
          </a:xfrm>
          <a:prstGeom prst="rect">
            <a:avLst/>
          </a:prstGeom>
          <a:noFill/>
          <a:ln>
            <a:noFill/>
          </a:ln>
        </p:spPr>
        <p:txBody>
          <a:bodyPr spcFirstLastPara="1" wrap="square" lIns="91425" tIns="45700" rIns="91425" bIns="45700" anchor="b" anchorCtr="0">
            <a:normAutofit/>
          </a:bodyPr>
          <a:lstStyle/>
          <a:p>
            <a:pPr lvl="0">
              <a:buSzPts val="2800"/>
            </a:pPr>
            <a:r>
              <a:rPr lang="en-US" sz="2800" dirty="0" err="1"/>
              <a:t>Referenzen</a:t>
            </a:r>
            <a:r>
              <a:rPr lang="en-US" sz="2800" dirty="0"/>
              <a:t> und </a:t>
            </a:r>
            <a:r>
              <a:rPr lang="en-US" sz="2800" dirty="0" err="1"/>
              <a:t>weiterführende</a:t>
            </a:r>
            <a:r>
              <a:rPr lang="en-US" sz="2800" dirty="0"/>
              <a:t> </a:t>
            </a:r>
            <a:r>
              <a:rPr lang="en-US" sz="2800" dirty="0" err="1"/>
              <a:t>Literatur</a:t>
            </a:r>
            <a:r>
              <a:rPr lang="en-US" sz="2800" dirty="0"/>
              <a:t> (2)</a:t>
            </a:r>
            <a:endParaRPr sz="2800" dirty="0"/>
          </a:p>
        </p:txBody>
      </p:sp>
      <p:sp>
        <p:nvSpPr>
          <p:cNvPr id="309" name="Google Shape;309;p10"/>
          <p:cNvSpPr txBox="1">
            <a:spLocks noGrp="1"/>
          </p:cNvSpPr>
          <p:nvPr>
            <p:ph type="body" idx="1"/>
          </p:nvPr>
        </p:nvSpPr>
        <p:spPr>
          <a:xfrm>
            <a:off x="474362" y="1787807"/>
            <a:ext cx="10816017" cy="4865977"/>
          </a:xfrm>
          <a:prstGeom prst="rect">
            <a:avLst/>
          </a:prstGeom>
          <a:noFill/>
          <a:ln>
            <a:noFill/>
          </a:ln>
        </p:spPr>
        <p:txBody>
          <a:bodyPr spcFirstLastPara="1" wrap="square" lIns="91425" tIns="45700" rIns="91425" bIns="45700" anchor="t" anchorCtr="0">
            <a:normAutofit/>
          </a:bodyPr>
          <a:lstStyle/>
          <a:p>
            <a:pPr marL="182563" lvl="0" indent="-182563">
              <a:spcBef>
                <a:spcPts val="0"/>
              </a:spcBef>
              <a:buSzPct val="108107"/>
              <a:buNone/>
            </a:pPr>
            <a:endParaRPr lang="en-US" sz="1800" dirty="0"/>
          </a:p>
          <a:p>
            <a:pPr marL="182563" lvl="0" indent="-182563" algn="l" rtl="0">
              <a:lnSpc>
                <a:spcPct val="100000"/>
              </a:lnSpc>
              <a:spcBef>
                <a:spcPts val="0"/>
              </a:spcBef>
              <a:spcAft>
                <a:spcPts val="0"/>
              </a:spcAft>
              <a:buSzPct val="108107"/>
              <a:buNone/>
            </a:pPr>
            <a:endParaRPr lang="en-US" sz="1800" dirty="0"/>
          </a:p>
        </p:txBody>
      </p:sp>
      <p:pic>
        <p:nvPicPr>
          <p:cNvPr id="310" name="Google Shape;310;p10"/>
          <p:cNvPicPr preferRelativeResize="0"/>
          <p:nvPr/>
        </p:nvPicPr>
        <p:blipFill rotWithShape="1">
          <a:blip r:embed="rId3">
            <a:alphaModFix/>
          </a:blip>
          <a:srcRect l="26648" t="70260" r="70336" b="24439"/>
          <a:stretch/>
        </p:blipFill>
        <p:spPr>
          <a:xfrm flipH="1">
            <a:off x="-1904" y="6253759"/>
            <a:ext cx="610941" cy="604241"/>
          </a:xfrm>
          <a:prstGeom prst="rect">
            <a:avLst/>
          </a:prstGeom>
          <a:noFill/>
          <a:ln>
            <a:noFill/>
          </a:ln>
        </p:spPr>
      </p:pic>
      <p:sp>
        <p:nvSpPr>
          <p:cNvPr id="2" name="Ορθογώνιο 1"/>
          <p:cNvSpPr/>
          <p:nvPr/>
        </p:nvSpPr>
        <p:spPr>
          <a:xfrm>
            <a:off x="499309" y="1643896"/>
            <a:ext cx="11411712" cy="4478149"/>
          </a:xfrm>
          <a:prstGeom prst="rect">
            <a:avLst/>
          </a:prstGeom>
        </p:spPr>
        <p:txBody>
          <a:bodyPr wrap="square">
            <a:spAutoFit/>
          </a:bodyPr>
          <a:lstStyle/>
          <a:p>
            <a:pPr marL="180000" indent="-182563">
              <a:spcAft>
                <a:spcPts val="600"/>
              </a:spcAft>
              <a:buSzPct val="108108"/>
              <a:buNone/>
            </a:pPr>
            <a:r>
              <a:rPr lang="en-US" sz="1500" dirty="0">
                <a:latin typeface="Calibri" panose="020F0502020204030204" pitchFamily="34" charset="0"/>
              </a:rPr>
              <a:t>Matlin, S.A., </a:t>
            </a:r>
            <a:r>
              <a:rPr lang="en-US" sz="1500" dirty="0" err="1">
                <a:latin typeface="Calibri" panose="020F0502020204030204" pitchFamily="34" charset="0"/>
              </a:rPr>
              <a:t>Depoux</a:t>
            </a:r>
            <a:r>
              <a:rPr lang="en-US" sz="1500" dirty="0">
                <a:latin typeface="Calibri" panose="020F0502020204030204" pitchFamily="34" charset="0"/>
              </a:rPr>
              <a:t>, A., </a:t>
            </a:r>
            <a:r>
              <a:rPr lang="en-US" sz="1500" dirty="0" err="1">
                <a:latin typeface="Calibri" panose="020F0502020204030204" pitchFamily="34" charset="0"/>
              </a:rPr>
              <a:t>Schütte</a:t>
            </a:r>
            <a:r>
              <a:rPr lang="en-US" sz="1500" dirty="0">
                <a:latin typeface="Calibri" panose="020F0502020204030204" pitchFamily="34" charset="0"/>
              </a:rPr>
              <a:t>, S. </a:t>
            </a:r>
            <a:r>
              <a:rPr lang="en-US" sz="1500" i="1" dirty="0">
                <a:latin typeface="Calibri" panose="020F0502020204030204" pitchFamily="34" charset="0"/>
              </a:rPr>
              <a:t>et al.</a:t>
            </a:r>
            <a:r>
              <a:rPr lang="en-US" sz="1500" dirty="0">
                <a:latin typeface="Calibri" panose="020F0502020204030204" pitchFamily="34" charset="0"/>
              </a:rPr>
              <a:t> 2018. Migrants’ and refugees’ health: towards an agenda of solutions. </a:t>
            </a:r>
            <a:r>
              <a:rPr lang="en-US" sz="1500" i="1" dirty="0">
                <a:latin typeface="Calibri" panose="020F0502020204030204" pitchFamily="34" charset="0"/>
              </a:rPr>
              <a:t>Public Health Rev</a:t>
            </a:r>
            <a:r>
              <a:rPr lang="en-US" sz="1500" dirty="0">
                <a:latin typeface="Calibri" panose="020F0502020204030204" pitchFamily="34" charset="0"/>
              </a:rPr>
              <a:t> 39,</a:t>
            </a:r>
            <a:r>
              <a:rPr lang="en-US" sz="1500" b="1" dirty="0">
                <a:latin typeface="Calibri" panose="020F0502020204030204" pitchFamily="34" charset="0"/>
              </a:rPr>
              <a:t> </a:t>
            </a:r>
            <a:r>
              <a:rPr lang="en-US" sz="1500" dirty="0">
                <a:latin typeface="Calibri" panose="020F0502020204030204" pitchFamily="34" charset="0"/>
              </a:rPr>
              <a:t>27. https://doi.org/10.1186/s40985-018-0104-9 </a:t>
            </a:r>
          </a:p>
          <a:p>
            <a:pPr marL="180000" indent="-182563">
              <a:spcAft>
                <a:spcPts val="600"/>
              </a:spcAft>
              <a:buSzPct val="108108"/>
              <a:buNone/>
            </a:pPr>
            <a:r>
              <a:rPr lang="en-US" sz="1500" dirty="0">
                <a:latin typeface="Calibri" panose="020F0502020204030204" pitchFamily="34" charset="0"/>
              </a:rPr>
              <a:t>National Institute on Alcohol Abuse and Alcoholism. 2007. - Alcohol and Tobacco </a:t>
            </a:r>
            <a:r>
              <a:rPr lang="en-US" sz="1500" dirty="0">
                <a:latin typeface="Calibri" panose="020F0502020204030204" pitchFamily="34" charset="0"/>
                <a:hlinkClick r:id="rId4"/>
              </a:rPr>
              <a:t>https://pubs.niaaa.nih.gov/publications/aa71/aa71.htm</a:t>
            </a:r>
            <a:r>
              <a:rPr lang="en-US" sz="1500" dirty="0">
                <a:latin typeface="Calibri" panose="020F0502020204030204" pitchFamily="34" charset="0"/>
              </a:rPr>
              <a:t>. </a:t>
            </a:r>
          </a:p>
          <a:p>
            <a:pPr marL="180000" lvl="0" indent="-182563">
              <a:spcAft>
                <a:spcPts val="600"/>
              </a:spcAft>
              <a:buSzPct val="108108"/>
              <a:buNone/>
            </a:pPr>
            <a:r>
              <a:rPr lang="en-US" sz="1500" dirty="0">
                <a:latin typeface="Calibri" panose="020F0502020204030204" pitchFamily="34" charset="0"/>
              </a:rPr>
              <a:t>NSW Refugee Health Service and STARTTS (NSW Service for the Treatment and Rehabilitation of Torture and Trauma Survivors). 2014. </a:t>
            </a:r>
            <a:r>
              <a:rPr lang="en-US" sz="1500" i="1" dirty="0">
                <a:latin typeface="Calibri" panose="020F0502020204030204" pitchFamily="34" charset="0"/>
              </a:rPr>
              <a:t>Working with refugees: a guide for social workers</a:t>
            </a:r>
            <a:r>
              <a:rPr lang="en-US" sz="1500" dirty="0">
                <a:latin typeface="Calibri" panose="020F0502020204030204" pitchFamily="34" charset="0"/>
              </a:rPr>
              <a:t>. Retrieved from: </a:t>
            </a:r>
            <a:r>
              <a:rPr lang="en-US" sz="1500" u="sng" dirty="0">
                <a:solidFill>
                  <a:schemeClr val="hlink"/>
                </a:solidFill>
                <a:latin typeface="Calibri" panose="020F0502020204030204" pitchFamily="34" charset="0"/>
                <a:hlinkClick r:id="rId5"/>
              </a:rPr>
              <a:t>https://www.startts.org.au/media/Resource-Working-with-Refugees-Social-Worker-Guide.pdf</a:t>
            </a:r>
            <a:endParaRPr lang="el-GR" sz="1500" u="sng" dirty="0">
              <a:solidFill>
                <a:schemeClr val="hlink"/>
              </a:solidFill>
              <a:latin typeface="Calibri" panose="020F0502020204030204" pitchFamily="34" charset="0"/>
            </a:endParaRPr>
          </a:p>
          <a:p>
            <a:pPr marL="180000" indent="-182563">
              <a:spcAft>
                <a:spcPts val="600"/>
              </a:spcAft>
              <a:buSzPct val="108108"/>
              <a:buNone/>
            </a:pPr>
            <a:r>
              <a:rPr lang="en-US" sz="1500" dirty="0">
                <a:latin typeface="Calibri" panose="020F0502020204030204" pitchFamily="34" charset="0"/>
              </a:rPr>
              <a:t>P.J. Shannon, E. </a:t>
            </a:r>
            <a:r>
              <a:rPr lang="en-US" sz="1500" dirty="0" err="1">
                <a:latin typeface="Calibri" panose="020F0502020204030204" pitchFamily="34" charset="0"/>
              </a:rPr>
              <a:t>Wieling</a:t>
            </a:r>
            <a:r>
              <a:rPr lang="en-US" sz="1500" dirty="0">
                <a:latin typeface="Calibri" panose="020F0502020204030204" pitchFamily="34" charset="0"/>
              </a:rPr>
              <a:t>, </a:t>
            </a:r>
            <a:r>
              <a:rPr lang="en-US" sz="1500" dirty="0" err="1">
                <a:latin typeface="Calibri" panose="020F0502020204030204" pitchFamily="34" charset="0"/>
              </a:rPr>
              <a:t>J.Simmelink-McCleary</a:t>
            </a:r>
            <a:r>
              <a:rPr lang="en-US" sz="1500" dirty="0">
                <a:latin typeface="Calibri" panose="020F0502020204030204" pitchFamily="34" charset="0"/>
              </a:rPr>
              <a:t>, E. Becher</a:t>
            </a:r>
            <a:r>
              <a:rPr lang="el-GR" sz="1500" dirty="0">
                <a:latin typeface="Calibri" panose="020F0502020204030204" pitchFamily="34" charset="0"/>
              </a:rPr>
              <a:t>. 2014.</a:t>
            </a:r>
            <a:r>
              <a:rPr lang="en-US" sz="1500" dirty="0">
                <a:latin typeface="Calibri" panose="020F0502020204030204" pitchFamily="34" charset="0"/>
              </a:rPr>
              <a:t> </a:t>
            </a:r>
            <a:r>
              <a:rPr lang="en-US" sz="1500" i="1" dirty="0">
                <a:latin typeface="Calibri" panose="020F0502020204030204" pitchFamily="34" charset="0"/>
              </a:rPr>
              <a:t>Beyond Stigma: Barriers to Discussing Mental Health in Refugee Populations</a:t>
            </a:r>
            <a:r>
              <a:rPr lang="en-US" sz="1500" dirty="0">
                <a:latin typeface="Calibri" panose="020F0502020204030204" pitchFamily="34" charset="0"/>
              </a:rPr>
              <a:t>, Journal of Loss and Trauma International Perspectives on Stress &amp; Coping, Taylor and Francis Online.</a:t>
            </a:r>
          </a:p>
          <a:p>
            <a:pPr marL="180000" lvl="0" indent="-182563">
              <a:spcAft>
                <a:spcPts val="600"/>
              </a:spcAft>
              <a:buSzPct val="108108"/>
              <a:buNone/>
            </a:pPr>
            <a:r>
              <a:rPr lang="en-US" sz="1500" dirty="0">
                <a:latin typeface="Calibri" panose="020F0502020204030204" pitchFamily="34" charset="0"/>
              </a:rPr>
              <a:t>Saunders J, Smith T. 2010, Malnutrition: causes and consequences. </a:t>
            </a:r>
            <a:r>
              <a:rPr lang="en-US" sz="1500" dirty="0" err="1">
                <a:latin typeface="Calibri" panose="020F0502020204030204" pitchFamily="34" charset="0"/>
              </a:rPr>
              <a:t>Clin</a:t>
            </a:r>
            <a:r>
              <a:rPr lang="en-US" sz="1500" dirty="0">
                <a:latin typeface="Calibri" panose="020F0502020204030204" pitchFamily="34" charset="0"/>
              </a:rPr>
              <a:t> Med. 2010;10(6):624-627. doi:10.7861/clinmedicine.10-6-624</a:t>
            </a:r>
          </a:p>
          <a:p>
            <a:pPr marL="180000" indent="-182563">
              <a:spcAft>
                <a:spcPts val="600"/>
              </a:spcAft>
              <a:buSzPct val="108108"/>
              <a:buNone/>
            </a:pPr>
            <a:r>
              <a:rPr lang="en-US" sz="1500" dirty="0">
                <a:latin typeface="Calibri" panose="020F0502020204030204" pitchFamily="34" charset="0"/>
              </a:rPr>
              <a:t>WHO. </a:t>
            </a:r>
            <a:r>
              <a:rPr lang="en-US" sz="1500" dirty="0" err="1">
                <a:latin typeface="Calibri" panose="020F0502020204030204" pitchFamily="34" charset="0"/>
              </a:rPr>
              <a:t>n.d.</a:t>
            </a:r>
            <a:r>
              <a:rPr lang="en-US" sz="1500" dirty="0">
                <a:latin typeface="Calibri" panose="020F0502020204030204" pitchFamily="34" charset="0"/>
              </a:rPr>
              <a:t> Chapter 8 - Personal, domestic and community hygiene. </a:t>
            </a:r>
            <a:r>
              <a:rPr lang="en-US" sz="1500" dirty="0">
                <a:latin typeface="Calibri" panose="020F0502020204030204" pitchFamily="34" charset="0"/>
                <a:hlinkClick r:id="rId6"/>
              </a:rPr>
              <a:t>https://www.who.int/water_sanitation_health/hygiene/settings/hvchap8.pdf</a:t>
            </a:r>
            <a:endParaRPr lang="en-US" sz="1500" dirty="0">
              <a:latin typeface="Calibri" panose="020F0502020204030204" pitchFamily="34" charset="0"/>
            </a:endParaRPr>
          </a:p>
          <a:p>
            <a:pPr marL="180000" indent="-182563">
              <a:spcAft>
                <a:spcPts val="600"/>
              </a:spcAft>
              <a:buSzPct val="108108"/>
              <a:buNone/>
            </a:pPr>
            <a:r>
              <a:rPr lang="de-DE" sz="1500" dirty="0">
                <a:latin typeface="Calibri" panose="020F0502020204030204" pitchFamily="34" charset="0"/>
              </a:rPr>
              <a:t>WHO. </a:t>
            </a:r>
            <a:r>
              <a:rPr lang="de-DE" sz="1500" dirty="0" err="1">
                <a:latin typeface="Calibri" panose="020F0502020204030204" pitchFamily="34" charset="0"/>
              </a:rPr>
              <a:t>n.d</a:t>
            </a:r>
            <a:r>
              <a:rPr lang="de-DE" sz="1500" dirty="0">
                <a:latin typeface="Calibri" panose="020F0502020204030204" pitchFamily="34" charset="0"/>
              </a:rPr>
              <a:t>. Migration </a:t>
            </a:r>
            <a:r>
              <a:rPr lang="de-DE" sz="1500" dirty="0" err="1">
                <a:latin typeface="Calibri" panose="020F0502020204030204" pitchFamily="34" charset="0"/>
              </a:rPr>
              <a:t>and</a:t>
            </a:r>
            <a:r>
              <a:rPr lang="de-DE" sz="1500" dirty="0">
                <a:latin typeface="Calibri" panose="020F0502020204030204" pitchFamily="34" charset="0"/>
              </a:rPr>
              <a:t> </a:t>
            </a:r>
            <a:r>
              <a:rPr lang="de-DE" sz="1500" dirty="0" err="1">
                <a:latin typeface="Calibri" panose="020F0502020204030204" pitchFamily="34" charset="0"/>
              </a:rPr>
              <a:t>Health</a:t>
            </a:r>
            <a:r>
              <a:rPr lang="de-DE" sz="1500" dirty="0">
                <a:latin typeface="Calibri" panose="020F0502020204030204" pitchFamily="34" charset="0"/>
              </a:rPr>
              <a:t>: Key </a:t>
            </a:r>
            <a:r>
              <a:rPr lang="de-DE" sz="1500" dirty="0" err="1">
                <a:latin typeface="Calibri" panose="020F0502020204030204" pitchFamily="34" charset="0"/>
              </a:rPr>
              <a:t>Issues</a:t>
            </a:r>
            <a:r>
              <a:rPr lang="de-DE" sz="1500" dirty="0">
                <a:latin typeface="Calibri" panose="020F0502020204030204" pitchFamily="34" charset="0"/>
              </a:rPr>
              <a:t>.  </a:t>
            </a:r>
            <a:r>
              <a:rPr lang="en-US" sz="1500" u="sng" dirty="0">
                <a:solidFill>
                  <a:schemeClr val="tx1"/>
                </a:solidFill>
                <a:latin typeface="Calibri" panose="020F0502020204030204" pitchFamily="34" charset="0"/>
                <a:hlinkClick r:id="rId7"/>
              </a:rPr>
              <a:t>https://www.euro.who.int/__data/assets/pdf_file/0005/293270/Migration-Health-Key-Issues-.pdf </a:t>
            </a:r>
            <a:endParaRPr lang="en-US" sz="1500" u="sng" dirty="0">
              <a:solidFill>
                <a:schemeClr val="tx1"/>
              </a:solidFill>
              <a:latin typeface="Calibri" panose="020F0502020204030204" pitchFamily="34" charset="0"/>
            </a:endParaRPr>
          </a:p>
          <a:p>
            <a:pPr marL="180000" lvl="0" indent="-182563">
              <a:spcAft>
                <a:spcPts val="600"/>
              </a:spcAft>
              <a:buSzPct val="108108"/>
              <a:buNone/>
            </a:pPr>
            <a:r>
              <a:rPr lang="en-US" sz="1500" dirty="0">
                <a:latin typeface="Calibri" panose="020F0502020204030204" pitchFamily="34" charset="0"/>
              </a:rPr>
              <a:t>WHO. 2013. Vaccine Safety Basics: Learning Manual. SAFETY. </a:t>
            </a:r>
            <a:r>
              <a:rPr lang="en-US" sz="1500" u="sng" dirty="0">
                <a:solidFill>
                  <a:schemeClr val="hlink"/>
                </a:solidFill>
                <a:latin typeface="Calibri" panose="020F0502020204030204" pitchFamily="34" charset="0"/>
                <a:hlinkClick r:id="rId8"/>
              </a:rPr>
              <a:t>https://www.who.int/vaccine_safety/initiative/tech_support/Vaccine-safety-E-course-manual.pdf</a:t>
            </a:r>
            <a:r>
              <a:rPr lang="en-US" sz="1500" dirty="0">
                <a:latin typeface="Calibri" panose="020F0502020204030204" pitchFamily="34" charset="0"/>
              </a:rPr>
              <a:t> </a:t>
            </a:r>
          </a:p>
          <a:p>
            <a:pPr marL="180000" indent="-182563">
              <a:spcAft>
                <a:spcPts val="600"/>
              </a:spcAft>
              <a:buSzPct val="108108"/>
            </a:pPr>
            <a:r>
              <a:rPr lang="en-US" sz="1500" dirty="0">
                <a:latin typeface="Calibri" panose="020F0502020204030204" pitchFamily="34" charset="0"/>
              </a:rPr>
              <a:t>WHO. 2018. Nutrition. </a:t>
            </a:r>
            <a:r>
              <a:rPr lang="en-US" sz="1500" dirty="0">
                <a:latin typeface="Calibri" panose="020F0502020204030204" pitchFamily="34" charset="0"/>
                <a:hlinkClick r:id="rId9"/>
              </a:rPr>
              <a:t>https://www.who.int/news-room/facts-in-pictures/detail/nutrition</a:t>
            </a:r>
            <a:endParaRPr lang="en-US" sz="1500" dirty="0">
              <a:latin typeface="Calibri" panose="020F0502020204030204" pitchFamily="34" charset="0"/>
            </a:endParaRPr>
          </a:p>
          <a:p>
            <a:pPr marL="180000" lvl="0" indent="-182563">
              <a:spcAft>
                <a:spcPts val="600"/>
              </a:spcAft>
              <a:buSzPct val="108108"/>
              <a:buNone/>
            </a:pPr>
            <a:endParaRPr lang="en-US" sz="1500" dirty="0">
              <a:latin typeface="Calibri" panose="020F0502020204030204" pitchFamily="34" charset="0"/>
            </a:endParaRPr>
          </a:p>
        </p:txBody>
      </p:sp>
    </p:spTree>
    <p:extLst>
      <p:ext uri="{BB962C8B-B14F-4D97-AF65-F5344CB8AC3E}">
        <p14:creationId xmlns:p14="http://schemas.microsoft.com/office/powerpoint/2010/main" val="34316122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10"/>
          <p:cNvSpPr txBox="1">
            <a:spLocks noGrp="1"/>
          </p:cNvSpPr>
          <p:nvPr>
            <p:ph type="title"/>
          </p:nvPr>
        </p:nvSpPr>
        <p:spPr>
          <a:xfrm>
            <a:off x="474028" y="696353"/>
            <a:ext cx="10515600" cy="847493"/>
          </a:xfrm>
          <a:prstGeom prst="rect">
            <a:avLst/>
          </a:prstGeom>
          <a:noFill/>
          <a:ln>
            <a:noFill/>
          </a:ln>
        </p:spPr>
        <p:txBody>
          <a:bodyPr spcFirstLastPara="1" wrap="square" lIns="91425" tIns="45700" rIns="91425" bIns="45700" anchor="b" anchorCtr="0">
            <a:normAutofit/>
          </a:bodyPr>
          <a:lstStyle/>
          <a:p>
            <a:pPr lvl="0">
              <a:buSzPts val="2800"/>
            </a:pPr>
            <a:r>
              <a:rPr lang="en-US" sz="2800" dirty="0" err="1"/>
              <a:t>Referenzen</a:t>
            </a:r>
            <a:r>
              <a:rPr lang="en-US" sz="2800" dirty="0"/>
              <a:t> und </a:t>
            </a:r>
            <a:r>
              <a:rPr lang="en-US" sz="2800" dirty="0" err="1"/>
              <a:t>weiterführende</a:t>
            </a:r>
            <a:r>
              <a:rPr lang="en-US" sz="2800" dirty="0"/>
              <a:t> </a:t>
            </a:r>
            <a:r>
              <a:rPr lang="en-US" sz="2800" dirty="0" err="1"/>
              <a:t>Literatur</a:t>
            </a:r>
            <a:r>
              <a:rPr lang="en-US" sz="2800" dirty="0"/>
              <a:t> (3)</a:t>
            </a:r>
            <a:endParaRPr sz="2800" dirty="0"/>
          </a:p>
        </p:txBody>
      </p:sp>
      <p:sp>
        <p:nvSpPr>
          <p:cNvPr id="309" name="Google Shape;309;p10"/>
          <p:cNvSpPr txBox="1">
            <a:spLocks noGrp="1"/>
          </p:cNvSpPr>
          <p:nvPr>
            <p:ph type="body" idx="1"/>
          </p:nvPr>
        </p:nvSpPr>
        <p:spPr>
          <a:xfrm>
            <a:off x="498746" y="1531775"/>
            <a:ext cx="10816017" cy="4865977"/>
          </a:xfrm>
          <a:prstGeom prst="rect">
            <a:avLst/>
          </a:prstGeom>
          <a:noFill/>
          <a:ln>
            <a:noFill/>
          </a:ln>
        </p:spPr>
        <p:txBody>
          <a:bodyPr spcFirstLastPara="1" wrap="square" lIns="91425" tIns="45700" rIns="91425" bIns="45700" anchor="t" anchorCtr="0">
            <a:normAutofit/>
          </a:bodyPr>
          <a:lstStyle/>
          <a:p>
            <a:pPr marL="182563" indent="-182563">
              <a:buSzPct val="108108"/>
              <a:buNone/>
            </a:pPr>
            <a:r>
              <a:rPr lang="en-US" sz="1500" dirty="0">
                <a:latin typeface="Calibri" panose="020F0502020204030204" pitchFamily="34" charset="0"/>
              </a:rPr>
              <a:t>WHO. 2018. Report on the health of refugees and migrants in the WHO European Region: no public health without refugee and migrant health. </a:t>
            </a:r>
            <a:r>
              <a:rPr lang="de-DE" sz="1500" dirty="0">
                <a:latin typeface="Calibri" panose="020F0502020204030204" pitchFamily="34" charset="0"/>
              </a:rPr>
              <a:t>ISBN 978 92 890 5384 6. </a:t>
            </a:r>
            <a:r>
              <a:rPr lang="de-DE" sz="1500" dirty="0">
                <a:solidFill>
                  <a:schemeClr val="bg2"/>
                </a:solidFill>
                <a:latin typeface="Calibri" panose="020F0502020204030204" pitchFamily="34" charset="0"/>
                <a:hlinkClick r:id="rId3"/>
              </a:rPr>
              <a:t>https://www.euro.who.int/en/health-topics/health-determinants/migration-and-health/publications/2018/report-on-the-health-of-refugees-and-migrants-in-the-who-european-region-no-public-health-without-refugee-and-migrant-health-2018</a:t>
            </a:r>
            <a:r>
              <a:rPr lang="de-DE" sz="1500" dirty="0">
                <a:solidFill>
                  <a:schemeClr val="bg2"/>
                </a:solidFill>
                <a:latin typeface="Calibri" panose="020F0502020204030204" pitchFamily="34" charset="0"/>
              </a:rPr>
              <a:t> </a:t>
            </a:r>
            <a:endParaRPr lang="de-DE" sz="1500" dirty="0">
              <a:latin typeface="Calibri" panose="020F0502020204030204" pitchFamily="34" charset="0"/>
            </a:endParaRPr>
          </a:p>
          <a:p>
            <a:pPr marL="182563" indent="-182563">
              <a:buSzPct val="108108"/>
              <a:buNone/>
            </a:pPr>
            <a:r>
              <a:rPr lang="en-US" sz="1500" dirty="0"/>
              <a:t>WHO. 2019. </a:t>
            </a:r>
            <a:r>
              <a:rPr lang="en-US" sz="1500" dirty="0">
                <a:hlinkClick r:id="rId4"/>
              </a:rPr>
              <a:t>https://www.who.int/news-room/facts-in-pictures/detail/immunization</a:t>
            </a:r>
            <a:endParaRPr lang="en-US" sz="1500" dirty="0"/>
          </a:p>
          <a:p>
            <a:pPr marL="182563" indent="-182563">
              <a:buSzPct val="108108"/>
              <a:buNone/>
            </a:pPr>
            <a:r>
              <a:rPr lang="en-US" sz="1500" dirty="0"/>
              <a:t>WHO. 2019. Vaccines and immunizations. </a:t>
            </a:r>
            <a:r>
              <a:rPr lang="en-US" sz="1500" dirty="0">
                <a:hlinkClick r:id="rId5"/>
              </a:rPr>
              <a:t>https://www.who.int/health-topics/vaccines-and-immunization#tab=tab_1</a:t>
            </a:r>
            <a:endParaRPr lang="en-US" sz="1500" dirty="0"/>
          </a:p>
          <a:p>
            <a:pPr marL="182563" indent="-182563">
              <a:buSzPct val="108108"/>
              <a:buNone/>
            </a:pPr>
            <a:r>
              <a:rPr lang="en-US" sz="1500" dirty="0"/>
              <a:t>WHO. 2021. Vaccines and immunization: What is vaccination? https://www.who.int/news-room/questions-and-answers/item/vaccines-and-immunization-what-is-vaccination. </a:t>
            </a:r>
          </a:p>
          <a:p>
            <a:pPr marL="182563" lvl="0" indent="-182563">
              <a:buSzPts val="1400"/>
              <a:buNone/>
            </a:pPr>
            <a:r>
              <a:rPr lang="en-US" sz="1500" dirty="0"/>
              <a:t>UNICEF. 2020. Immunization. </a:t>
            </a:r>
            <a:r>
              <a:rPr lang="en-US" sz="1500" u="sng" dirty="0">
                <a:solidFill>
                  <a:schemeClr val="hlink"/>
                </a:solidFill>
                <a:hlinkClick r:id="rId6"/>
              </a:rPr>
              <a:t>https://www.unicef.org/eca/health/immunization</a:t>
            </a:r>
            <a:r>
              <a:rPr lang="en-US" sz="1500" dirty="0"/>
              <a:t>. </a:t>
            </a:r>
          </a:p>
          <a:p>
            <a:pPr marL="182563" lvl="0" indent="-182563" algn="l" rtl="0">
              <a:lnSpc>
                <a:spcPct val="100000"/>
              </a:lnSpc>
              <a:spcAft>
                <a:spcPts val="0"/>
              </a:spcAft>
              <a:buSzPct val="108107"/>
              <a:buNone/>
            </a:pPr>
            <a:r>
              <a:rPr lang="en-US" sz="1500" dirty="0"/>
              <a:t>UNHCR</a:t>
            </a:r>
            <a:r>
              <a:rPr lang="el-GR" sz="1500" dirty="0"/>
              <a:t>. 2015.</a:t>
            </a:r>
            <a:r>
              <a:rPr lang="en-US" sz="1500" dirty="0"/>
              <a:t> </a:t>
            </a:r>
            <a:r>
              <a:rPr lang="en-US" sz="1500" i="1" dirty="0"/>
              <a:t>Culture, Context and the Mental Health and Psychosocial Wellbeing of Syrians. A Review for Mental Health and Psychosocial Support staff Working with Syrians Affected by Armed Conflict</a:t>
            </a:r>
            <a:r>
              <a:rPr lang="en-US" sz="1500" dirty="0"/>
              <a:t>. Retrieved from: </a:t>
            </a:r>
            <a:r>
              <a:rPr lang="en-US" sz="1500" u="sng" dirty="0">
                <a:solidFill>
                  <a:schemeClr val="hlink"/>
                </a:solidFill>
                <a:hlinkClick r:id="rId7"/>
              </a:rPr>
              <a:t>https://www.unhcr.org/55f6b90f9.pdf</a:t>
            </a:r>
            <a:endParaRPr sz="1500" dirty="0"/>
          </a:p>
          <a:p>
            <a:pPr marL="182563" lvl="0" indent="-182563" algn="l" rtl="0">
              <a:lnSpc>
                <a:spcPct val="100000"/>
              </a:lnSpc>
              <a:spcAft>
                <a:spcPts val="0"/>
              </a:spcAft>
              <a:buSzPct val="108107"/>
              <a:buNone/>
            </a:pPr>
            <a:r>
              <a:rPr lang="en-US" sz="1500" dirty="0"/>
              <a:t>UNHCR, IOM, MHPSS</a:t>
            </a:r>
            <a:r>
              <a:rPr lang="el-GR" sz="1500" dirty="0"/>
              <a:t>. 2015.</a:t>
            </a:r>
            <a:r>
              <a:rPr lang="en-US" sz="1500" dirty="0"/>
              <a:t> </a:t>
            </a:r>
            <a:r>
              <a:rPr lang="en-US" sz="1500" i="1" dirty="0"/>
              <a:t>Mental Health and Psychosocial Support for Refugees, Asylum Seekers and Migrants on the Move in Europe. A multi-agency guidance note</a:t>
            </a:r>
            <a:r>
              <a:rPr lang="en-US" sz="1500" dirty="0"/>
              <a:t>. Retrieved from: </a:t>
            </a:r>
            <a:r>
              <a:rPr lang="en-US" sz="1500" u="sng" dirty="0">
                <a:solidFill>
                  <a:schemeClr val="hlink"/>
                </a:solidFill>
                <a:hlinkClick r:id="rId8"/>
              </a:rPr>
              <a:t>http://www.euro.who.int/en/health-topics/health-determinants/migration-and-health/publications/2016/mental-health-and-psychosocial-support-for-refugees,-asylum-seekers-and-migrants-on-the-move-in-europe.-a-multi-agency-guidance-note-2015</a:t>
            </a:r>
            <a:endParaRPr sz="1500" dirty="0"/>
          </a:p>
        </p:txBody>
      </p:sp>
      <p:pic>
        <p:nvPicPr>
          <p:cNvPr id="310" name="Google Shape;310;p10"/>
          <p:cNvPicPr preferRelativeResize="0"/>
          <p:nvPr/>
        </p:nvPicPr>
        <p:blipFill rotWithShape="1">
          <a:blip r:embed="rId9">
            <a:alphaModFix/>
          </a:blip>
          <a:srcRect l="26648" t="70260" r="70336" b="24439"/>
          <a:stretch/>
        </p:blipFill>
        <p:spPr>
          <a:xfrm flipH="1">
            <a:off x="-1904" y="6253759"/>
            <a:ext cx="610941" cy="604241"/>
          </a:xfrm>
          <a:prstGeom prst="rect">
            <a:avLst/>
          </a:prstGeom>
          <a:noFill/>
          <a:ln>
            <a:noFill/>
          </a:ln>
        </p:spPr>
      </p:pic>
    </p:spTree>
    <p:extLst>
      <p:ext uri="{BB962C8B-B14F-4D97-AF65-F5344CB8AC3E}">
        <p14:creationId xmlns:p14="http://schemas.microsoft.com/office/powerpoint/2010/main" val="1802784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7"/>
          <p:cNvSpPr txBox="1">
            <a:spLocks noGrp="1"/>
          </p:cNvSpPr>
          <p:nvPr>
            <p:ph type="title"/>
          </p:nvPr>
        </p:nvSpPr>
        <p:spPr>
          <a:xfrm>
            <a:off x="558000" y="1079999"/>
            <a:ext cx="10515600" cy="1186951"/>
          </a:xfrm>
          <a:prstGeom prst="rect">
            <a:avLst/>
          </a:prstGeom>
          <a:noFill/>
          <a:ln>
            <a:noFill/>
          </a:ln>
        </p:spPr>
        <p:txBody>
          <a:bodyPr spcFirstLastPara="1" wrap="square" lIns="91425" tIns="45700" rIns="91425" bIns="45700" anchor="ctr" anchorCtr="0">
            <a:normAutofit fontScale="90000"/>
          </a:bodyPr>
          <a:lstStyle/>
          <a:p>
            <a:pPr lvl="0">
              <a:buClr>
                <a:srgbClr val="C01E24"/>
              </a:buClr>
              <a:buSzPts val="2000"/>
            </a:pPr>
            <a:r>
              <a:rPr lang="de-DE" sz="2000" dirty="0">
                <a:solidFill>
                  <a:srgbClr val="C01E24"/>
                </a:solidFill>
              </a:rPr>
              <a:t>Aktion 2.2</a:t>
            </a:r>
            <a:br>
              <a:rPr lang="de-DE" dirty="0"/>
            </a:br>
            <a:r>
              <a:rPr lang="de-DE" dirty="0">
                <a:solidFill>
                  <a:srgbClr val="C01E24"/>
                </a:solidFill>
              </a:rPr>
              <a:t>Erkennen von Gesundheitsrisiken vor, während und nach der Einreise in ein neues Land</a:t>
            </a:r>
            <a:endParaRPr dirty="0">
              <a:solidFill>
                <a:srgbClr val="C01E24"/>
              </a:solidFill>
            </a:endParaRPr>
          </a:p>
        </p:txBody>
      </p:sp>
      <p:sp>
        <p:nvSpPr>
          <p:cNvPr id="263" name="Google Shape;263;p17"/>
          <p:cNvSpPr txBox="1">
            <a:spLocks noGrp="1"/>
          </p:cNvSpPr>
          <p:nvPr>
            <p:ph type="body" idx="1"/>
          </p:nvPr>
        </p:nvSpPr>
        <p:spPr>
          <a:xfrm>
            <a:off x="617621" y="2562490"/>
            <a:ext cx="5157787" cy="50302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200"/>
              <a:buNone/>
            </a:pPr>
            <a:r>
              <a:rPr lang="de-DE" sz="2200" dirty="0"/>
              <a:t>Ziele</a:t>
            </a:r>
            <a:endParaRPr dirty="0"/>
          </a:p>
        </p:txBody>
      </p:sp>
      <p:sp>
        <p:nvSpPr>
          <p:cNvPr id="264" name="Google Shape;264;p17"/>
          <p:cNvSpPr txBox="1">
            <a:spLocks noGrp="1"/>
          </p:cNvSpPr>
          <p:nvPr>
            <p:ph type="body" idx="2"/>
          </p:nvPr>
        </p:nvSpPr>
        <p:spPr>
          <a:xfrm>
            <a:off x="617621" y="3146897"/>
            <a:ext cx="5937120" cy="3429001"/>
          </a:xfrm>
          <a:prstGeom prst="rect">
            <a:avLst/>
          </a:prstGeom>
          <a:noFill/>
          <a:ln>
            <a:noFill/>
          </a:ln>
        </p:spPr>
        <p:txBody>
          <a:bodyPr spcFirstLastPara="1" wrap="square" lIns="91425" tIns="45700" rIns="91425" bIns="45700" anchor="t" anchorCtr="0">
            <a:normAutofit/>
          </a:bodyPr>
          <a:lstStyle/>
          <a:p>
            <a:pPr marL="342900" lvl="0" indent="-342900">
              <a:lnSpc>
                <a:spcPct val="120000"/>
              </a:lnSpc>
              <a:spcBef>
                <a:spcPts val="1200"/>
              </a:spcBef>
              <a:buSzPts val="2000"/>
            </a:pPr>
            <a:r>
              <a:rPr lang="de-DE" sz="2000" dirty="0"/>
              <a:t>Erkennung von Gesundheitsrisiken im Herkunftsland</a:t>
            </a:r>
          </a:p>
          <a:p>
            <a:pPr marL="342900" lvl="0" indent="-342900">
              <a:lnSpc>
                <a:spcPct val="120000"/>
              </a:lnSpc>
              <a:spcBef>
                <a:spcPts val="1200"/>
              </a:spcBef>
              <a:buSzPts val="2000"/>
            </a:pPr>
            <a:r>
              <a:rPr lang="de-DE" sz="2000" dirty="0"/>
              <a:t>Erkennen von Gesundheitsrisiken während der Reise</a:t>
            </a:r>
          </a:p>
          <a:p>
            <a:pPr marL="342900" lvl="0" indent="-342900">
              <a:lnSpc>
                <a:spcPct val="120000"/>
              </a:lnSpc>
              <a:spcBef>
                <a:spcPts val="1200"/>
              </a:spcBef>
              <a:buSzPts val="2000"/>
            </a:pPr>
            <a:r>
              <a:rPr lang="de-DE" sz="2000" dirty="0"/>
              <a:t>Erkennen von Gesundheitsrisiken bei der Ankunft in einem neuen Land</a:t>
            </a:r>
            <a:endParaRPr sz="2000" dirty="0">
              <a:highlight>
                <a:srgbClr val="FFFF00"/>
              </a:highlight>
            </a:endParaRPr>
          </a:p>
        </p:txBody>
      </p:sp>
      <p:sp>
        <p:nvSpPr>
          <p:cNvPr id="267" name="Google Shape;267;p17"/>
          <p:cNvSpPr/>
          <p:nvPr/>
        </p:nvSpPr>
        <p:spPr>
          <a:xfrm>
            <a:off x="11469624" y="1000854"/>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Calibri"/>
              <a:buNone/>
            </a:pPr>
            <a:r>
              <a:rPr lang="de-DE" sz="2400" b="0" i="0" u="none" strike="noStrike" cap="none" dirty="0">
                <a:solidFill>
                  <a:schemeClr val="bg1"/>
                </a:solidFill>
                <a:latin typeface="Calibri"/>
                <a:ea typeface="Calibri"/>
                <a:cs typeface="Calibri"/>
                <a:sym typeface="Calibri"/>
              </a:rPr>
              <a:t>2.1</a:t>
            </a:r>
            <a:endParaRPr sz="2400" b="0" i="0" u="none" strike="noStrike" cap="none" dirty="0">
              <a:solidFill>
                <a:schemeClr val="bg1"/>
              </a:solidFill>
              <a:latin typeface="Calibri"/>
              <a:ea typeface="Calibri"/>
              <a:cs typeface="Calibri"/>
              <a:sym typeface="Calibri"/>
            </a:endParaRPr>
          </a:p>
        </p:txBody>
      </p:sp>
      <p:sp>
        <p:nvSpPr>
          <p:cNvPr id="268" name="Google Shape;268;p17"/>
          <p:cNvSpPr/>
          <p:nvPr/>
        </p:nvSpPr>
        <p:spPr>
          <a:xfrm>
            <a:off x="11472235" y="1836675"/>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Calibri"/>
              <a:buNone/>
            </a:pPr>
            <a:r>
              <a:rPr lang="de-DE" sz="2800" b="0" i="0" u="none" strike="noStrike" cap="none" dirty="0">
                <a:solidFill>
                  <a:srgbClr val="C00000"/>
                </a:solidFill>
                <a:latin typeface="Calibri"/>
                <a:ea typeface="Calibri"/>
                <a:cs typeface="Calibri"/>
                <a:sym typeface="Calibri"/>
              </a:rPr>
              <a:t>2.2</a:t>
            </a:r>
            <a:endParaRPr sz="2800" b="0" i="0" u="none" strike="noStrike" cap="none" dirty="0">
              <a:solidFill>
                <a:srgbClr val="C00000"/>
              </a:solidFill>
              <a:latin typeface="Calibri"/>
              <a:ea typeface="Calibri"/>
              <a:cs typeface="Calibri"/>
              <a:sym typeface="Calibri"/>
            </a:endParaRPr>
          </a:p>
        </p:txBody>
      </p:sp>
      <p:sp>
        <p:nvSpPr>
          <p:cNvPr id="269" name="Google Shape;269;p17"/>
          <p:cNvSpPr/>
          <p:nvPr/>
        </p:nvSpPr>
        <p:spPr>
          <a:xfrm>
            <a:off x="11469570" y="2631442"/>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800"/>
              <a:buFont typeface="Calibri"/>
              <a:buNone/>
            </a:pPr>
            <a:r>
              <a:rPr lang="de-DE" sz="2400" dirty="0">
                <a:solidFill>
                  <a:schemeClr val="bg1"/>
                </a:solidFill>
                <a:latin typeface="Calibri"/>
                <a:ea typeface="Calibri"/>
                <a:cs typeface="Calibri"/>
                <a:sym typeface="Calibri"/>
              </a:rPr>
              <a:t>2</a:t>
            </a:r>
            <a:r>
              <a:rPr lang="de-DE" sz="2400" b="0" i="0" u="none" strike="noStrike" cap="none" dirty="0">
                <a:solidFill>
                  <a:schemeClr val="bg1"/>
                </a:solidFill>
                <a:latin typeface="Calibri"/>
                <a:ea typeface="Calibri"/>
                <a:cs typeface="Calibri"/>
                <a:sym typeface="Calibri"/>
              </a:rPr>
              <a:t>.3</a:t>
            </a:r>
            <a:endParaRPr sz="2400" b="0" i="0" u="none" strike="noStrike" cap="none" dirty="0">
              <a:solidFill>
                <a:schemeClr val="bg1"/>
              </a:solidFill>
              <a:latin typeface="Calibri"/>
              <a:ea typeface="Calibri"/>
              <a:cs typeface="Calibri"/>
              <a:sym typeface="Calibri"/>
            </a:endParaRPr>
          </a:p>
        </p:txBody>
      </p:sp>
      <p:sp>
        <p:nvSpPr>
          <p:cNvPr id="270" name="Google Shape;270;p17"/>
          <p:cNvSpPr/>
          <p:nvPr/>
        </p:nvSpPr>
        <p:spPr>
          <a:xfrm>
            <a:off x="11469624" y="3499898"/>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Calibri"/>
              <a:buNone/>
            </a:pPr>
            <a:r>
              <a:rPr lang="de-DE" sz="2400" dirty="0">
                <a:solidFill>
                  <a:schemeClr val="lt1"/>
                </a:solidFill>
                <a:latin typeface="Calibri"/>
                <a:ea typeface="Calibri"/>
                <a:cs typeface="Calibri"/>
                <a:sym typeface="Calibri"/>
              </a:rPr>
              <a:t>2</a:t>
            </a:r>
            <a:r>
              <a:rPr lang="de-DE" sz="2400" b="0" i="0" u="none" strike="noStrike" cap="none" dirty="0">
                <a:solidFill>
                  <a:schemeClr val="lt1"/>
                </a:solidFill>
                <a:latin typeface="Calibri"/>
                <a:ea typeface="Calibri"/>
                <a:cs typeface="Calibri"/>
                <a:sym typeface="Calibri"/>
              </a:rPr>
              <a:t>.4</a:t>
            </a:r>
            <a:endParaRPr sz="2400" b="0" i="0" u="none" strike="noStrike" cap="none" dirty="0">
              <a:solidFill>
                <a:schemeClr val="lt1"/>
              </a:solidFill>
              <a:latin typeface="Calibri"/>
              <a:ea typeface="Calibri"/>
              <a:cs typeface="Calibri"/>
              <a:sym typeface="Calibri"/>
            </a:endParaRPr>
          </a:p>
        </p:txBody>
      </p:sp>
      <p:sp>
        <p:nvSpPr>
          <p:cNvPr id="11" name="Google Shape;229;p6">
            <a:extLst>
              <a:ext uri="{FF2B5EF4-FFF2-40B4-BE49-F238E27FC236}">
                <a16:creationId xmlns:a16="http://schemas.microsoft.com/office/drawing/2014/main" id="{2F55469C-204A-46A0-B18F-5585D2D13FA3}"/>
              </a:ext>
            </a:extLst>
          </p:cNvPr>
          <p:cNvSpPr/>
          <p:nvPr/>
        </p:nvSpPr>
        <p:spPr>
          <a:xfrm>
            <a:off x="7917996" y="6506276"/>
            <a:ext cx="241171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u="sng" dirty="0" err="1">
                <a:solidFill>
                  <a:schemeClr val="dk1"/>
                </a:solidFill>
                <a:latin typeface="Calibri"/>
                <a:ea typeface="Calibri"/>
                <a:cs typeface="Calibri"/>
                <a:sym typeface="Calibri"/>
                <a:hlinkClick r:id="rId3"/>
              </a:rPr>
              <a:t>Quell</a:t>
            </a:r>
            <a:r>
              <a:rPr lang="en-US" sz="1200" b="0" i="0" u="sng" strike="noStrike" cap="none" dirty="0" err="1">
                <a:solidFill>
                  <a:schemeClr val="dk1"/>
                </a:solidFill>
                <a:latin typeface="Calibri"/>
                <a:ea typeface="Calibri"/>
                <a:cs typeface="Calibri"/>
                <a:sym typeface="Calibri"/>
                <a:hlinkClick r:id="rId3"/>
              </a:rPr>
              <a:t>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a:t>
            </a:r>
            <a:r>
              <a:rPr lang="en-US" sz="1200" b="0" i="0" u="sng" strike="noStrike" cap="none"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Lizenz</a:t>
            </a:r>
            <a:endParaRPr sz="1200" b="0" i="0" u="none" strike="noStrike" cap="none" dirty="0">
              <a:solidFill>
                <a:schemeClr val="dk1"/>
              </a:solidFill>
              <a:latin typeface="Calibri"/>
              <a:ea typeface="Calibri"/>
              <a:cs typeface="Calibri"/>
              <a:sym typeface="Calibri"/>
            </a:endParaRPr>
          </a:p>
        </p:txBody>
      </p:sp>
      <p:pic>
        <p:nvPicPr>
          <p:cNvPr id="12" name="Google Shape;230;p6">
            <a:extLst>
              <a:ext uri="{FF2B5EF4-FFF2-40B4-BE49-F238E27FC236}">
                <a16:creationId xmlns:a16="http://schemas.microsoft.com/office/drawing/2014/main" id="{3352282D-D3FC-4080-8837-9641D17BFC94}"/>
              </a:ext>
            </a:extLst>
          </p:cNvPr>
          <p:cNvPicPr preferRelativeResize="0"/>
          <p:nvPr/>
        </p:nvPicPr>
        <p:blipFill rotWithShape="1">
          <a:blip r:embed="rId5">
            <a:alphaModFix/>
          </a:blip>
          <a:srcRect/>
          <a:stretch/>
        </p:blipFill>
        <p:spPr>
          <a:xfrm>
            <a:off x="6554741" y="2663020"/>
            <a:ext cx="4518859" cy="3114981"/>
          </a:xfrm>
          <a:prstGeom prst="rect">
            <a:avLst/>
          </a:prstGeom>
          <a:noFill/>
          <a:ln>
            <a:noFill/>
          </a:ln>
        </p:spPr>
      </p:pic>
    </p:spTree>
    <p:extLst>
      <p:ext uri="{BB962C8B-B14F-4D97-AF65-F5344CB8AC3E}">
        <p14:creationId xmlns:p14="http://schemas.microsoft.com/office/powerpoint/2010/main" val="169763171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Shape 419"/>
        <p:cNvGrpSpPr/>
        <p:nvPr/>
      </p:nvGrpSpPr>
      <p:grpSpPr>
        <a:xfrm>
          <a:off x="0" y="0"/>
          <a:ext cx="0" cy="0"/>
          <a:chOff x="0" y="0"/>
          <a:chExt cx="0" cy="0"/>
        </a:xfrm>
      </p:grpSpPr>
      <p:sp>
        <p:nvSpPr>
          <p:cNvPr id="420" name="Google Shape;420;p25"/>
          <p:cNvSpPr/>
          <p:nvPr/>
        </p:nvSpPr>
        <p:spPr>
          <a:xfrm flipH="1">
            <a:off x="0" y="0"/>
            <a:ext cx="6172782" cy="6858000"/>
          </a:xfrm>
          <a:custGeom>
            <a:avLst/>
            <a:gdLst/>
            <a:ahLst/>
            <a:cxnLst/>
            <a:rect l="l" t="t" r="r" b="b"/>
            <a:pathLst>
              <a:path w="6172782" h="6858000" extrusionOk="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21" name="Google Shape;421;p25"/>
          <p:cNvSpPr/>
          <p:nvPr/>
        </p:nvSpPr>
        <p:spPr>
          <a:xfrm flipH="1">
            <a:off x="0" y="0"/>
            <a:ext cx="6024154" cy="6858000"/>
          </a:xfrm>
          <a:custGeom>
            <a:avLst/>
            <a:gdLst/>
            <a:ahLst/>
            <a:cxnLst/>
            <a:rect l="l" t="t" r="r" b="b"/>
            <a:pathLst>
              <a:path w="6024154" h="6858000" extrusionOk="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422" name="Google Shape;422;p25"/>
          <p:cNvPicPr preferRelativeResize="0"/>
          <p:nvPr/>
        </p:nvPicPr>
        <p:blipFill rotWithShape="1">
          <a:blip r:embed="rId3">
            <a:alphaModFix/>
          </a:blip>
          <a:srcRect/>
          <a:stretch/>
        </p:blipFill>
        <p:spPr>
          <a:xfrm>
            <a:off x="429767" y="1143058"/>
            <a:ext cx="4856199" cy="1284943"/>
          </a:xfrm>
          <a:prstGeom prst="rect">
            <a:avLst/>
          </a:prstGeom>
          <a:noFill/>
          <a:ln>
            <a:noFill/>
          </a:ln>
        </p:spPr>
      </p:pic>
      <p:pic>
        <p:nvPicPr>
          <p:cNvPr id="423" name="Google Shape;423;p25"/>
          <p:cNvPicPr preferRelativeResize="0"/>
          <p:nvPr/>
        </p:nvPicPr>
        <p:blipFill rotWithShape="1">
          <a:blip r:embed="rId4">
            <a:alphaModFix/>
          </a:blip>
          <a:srcRect/>
          <a:stretch/>
        </p:blipFill>
        <p:spPr>
          <a:xfrm>
            <a:off x="429768" y="3471531"/>
            <a:ext cx="2323213" cy="2323213"/>
          </a:xfrm>
          <a:prstGeom prst="rect">
            <a:avLst/>
          </a:prstGeom>
          <a:noFill/>
          <a:ln>
            <a:noFill/>
          </a:ln>
        </p:spPr>
      </p:pic>
      <p:pic>
        <p:nvPicPr>
          <p:cNvPr id="424" name="Google Shape;424;p25" descr="C:\Users\Georgia-Work\AppData\Roaming\Skype\georgia.aristidou\media_messaging\media_cache\^DD49E969C8C275A0BF0095F3F01442BBA23C6B6D6D2A977CE4^pimgpsh_fullsize_distr.jpg"/>
          <p:cNvPicPr preferRelativeResize="0"/>
          <p:nvPr/>
        </p:nvPicPr>
        <p:blipFill rotWithShape="1">
          <a:blip r:embed="rId5">
            <a:alphaModFix/>
          </a:blip>
          <a:srcRect/>
          <a:stretch/>
        </p:blipFill>
        <p:spPr>
          <a:xfrm>
            <a:off x="0" y="6344254"/>
            <a:ext cx="1684020" cy="495300"/>
          </a:xfrm>
          <a:prstGeom prst="rect">
            <a:avLst/>
          </a:prstGeom>
          <a:noFill/>
          <a:ln>
            <a:noFill/>
          </a:ln>
        </p:spPr>
      </p:pic>
      <p:pic>
        <p:nvPicPr>
          <p:cNvPr id="425" name="Google Shape;425;p25"/>
          <p:cNvPicPr preferRelativeResize="0"/>
          <p:nvPr/>
        </p:nvPicPr>
        <p:blipFill rotWithShape="1">
          <a:blip r:embed="rId4">
            <a:alphaModFix/>
          </a:blip>
          <a:srcRect/>
          <a:stretch/>
        </p:blipFill>
        <p:spPr>
          <a:xfrm>
            <a:off x="7476818" y="1708146"/>
            <a:ext cx="3265071" cy="3265071"/>
          </a:xfrm>
          <a:prstGeom prst="rect">
            <a:avLst/>
          </a:prstGeom>
          <a:solidFill>
            <a:srgbClr val="203864"/>
          </a:solidFill>
          <a:ln>
            <a:noFill/>
          </a:ln>
        </p:spPr>
      </p:pic>
      <p:sp>
        <p:nvSpPr>
          <p:cNvPr id="426" name="Google Shape;426;p25"/>
          <p:cNvSpPr txBox="1"/>
          <p:nvPr/>
        </p:nvSpPr>
        <p:spPr>
          <a:xfrm>
            <a:off x="340474" y="2922021"/>
            <a:ext cx="5034783"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C01E24"/>
              </a:buClr>
              <a:buSzPts val="2800"/>
              <a:buFont typeface="Calibri"/>
              <a:buNone/>
            </a:pPr>
            <a:r>
              <a:rPr lang="en-US" sz="2800" b="0" i="0" u="none" strike="noStrike" cap="none">
                <a:solidFill>
                  <a:srgbClr val="C01E24"/>
                </a:solidFill>
                <a:latin typeface="Calibri"/>
                <a:ea typeface="Calibri"/>
                <a:cs typeface="Calibri"/>
                <a:sym typeface="Calibri"/>
              </a:rPr>
              <a:t>Congratulations!</a:t>
            </a:r>
            <a:br>
              <a:rPr lang="en-US" sz="2800" b="0" i="0" u="none" strike="noStrike" cap="none">
                <a:solidFill>
                  <a:srgbClr val="C01E24"/>
                </a:solidFill>
                <a:latin typeface="Calibri"/>
                <a:ea typeface="Calibri"/>
                <a:cs typeface="Calibri"/>
                <a:sym typeface="Calibri"/>
              </a:rPr>
            </a:br>
            <a:r>
              <a:rPr lang="en-US" sz="2800" b="0" i="0" u="none" strike="noStrike" cap="none">
                <a:solidFill>
                  <a:srgbClr val="C01E24"/>
                </a:solidFill>
                <a:latin typeface="Calibri"/>
                <a:ea typeface="Calibri"/>
                <a:cs typeface="Calibri"/>
                <a:sym typeface="Calibri"/>
              </a:rPr>
              <a:t>You have completed this module!</a:t>
            </a:r>
            <a:endParaRPr sz="1400" b="0" i="0" u="none" strike="noStrike" cap="none">
              <a:solidFill>
                <a:srgbClr val="000000"/>
              </a:solidFill>
              <a:latin typeface="Arial"/>
              <a:ea typeface="Arial"/>
              <a:cs typeface="Arial"/>
              <a:sym typeface="Arial"/>
            </a:endParaRPr>
          </a:p>
        </p:txBody>
      </p:sp>
      <p:sp>
        <p:nvSpPr>
          <p:cNvPr id="427" name="Google Shape;427;p25"/>
          <p:cNvSpPr/>
          <p:nvPr/>
        </p:nvSpPr>
        <p:spPr>
          <a:xfrm>
            <a:off x="7324530" y="6328066"/>
            <a:ext cx="4863381" cy="632422"/>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000000"/>
              </a:buClr>
              <a:buSzPts val="900"/>
              <a:buFont typeface="Arial"/>
              <a:buNone/>
            </a:pPr>
            <a:r>
              <a:rPr lang="en-US" sz="900" b="0" i="0" u="none" strike="noStrike" cap="none">
                <a:solidFill>
                  <a:srgbClr val="DDEAF6"/>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sz="900" b="0" i="0" u="none" strike="noStrike" cap="none">
              <a:solidFill>
                <a:srgbClr val="DDEAF6"/>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Θέμα του Office">
  <a:themeElements>
    <a:clrScheme name="Graustuf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8343</Words>
  <Application>Microsoft Office PowerPoint</Application>
  <PresentationFormat>Ευρεία οθόνη</PresentationFormat>
  <Paragraphs>885</Paragraphs>
  <Slides>90</Slides>
  <Notes>89</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2</vt:i4>
      </vt:variant>
      <vt:variant>
        <vt:lpstr>Τίτλοι διαφανειών</vt:lpstr>
      </vt:variant>
      <vt:variant>
        <vt:i4>90</vt:i4>
      </vt:variant>
    </vt:vector>
  </HeadingPairs>
  <TitlesOfParts>
    <vt:vector size="99" baseType="lpstr">
      <vt:lpstr>Arial</vt:lpstr>
      <vt:lpstr>Calibri</vt:lpstr>
      <vt:lpstr>Impact</vt:lpstr>
      <vt:lpstr>Gill Sans</vt:lpstr>
      <vt:lpstr>Courier New</vt:lpstr>
      <vt:lpstr>Roboto</vt:lpstr>
      <vt:lpstr>Wingdings</vt:lpstr>
      <vt:lpstr>Θέμα του Office</vt:lpstr>
      <vt:lpstr>Θέμα του Office</vt:lpstr>
      <vt:lpstr>Παρουσίαση του PowerPoint</vt:lpstr>
      <vt:lpstr>Partnerschaft</vt:lpstr>
      <vt:lpstr>Modules</vt:lpstr>
      <vt:lpstr>Ziele</vt:lpstr>
      <vt:lpstr>Kompetenzen</vt:lpstr>
      <vt:lpstr>2.1 Einführung in dieses Modul</vt:lpstr>
      <vt:lpstr>Einführung </vt:lpstr>
      <vt:lpstr>Eröffnung </vt:lpstr>
      <vt:lpstr>Aktion 2.2 Erkennen von Gesundheitsrisiken vor, während und nach der Einreise in ein neues Land</vt:lpstr>
      <vt:lpstr>Gesundheitsrisiken in Ihrem Herkunftsland</vt:lpstr>
      <vt:lpstr>Gesundheitsrisiken während der Reise</vt:lpstr>
      <vt:lpstr>Gesundheitsrisiken bei Ankunft in einem neuen Land</vt:lpstr>
      <vt:lpstr>Beschreiben Sie Ihre Erfahrungen</vt:lpstr>
      <vt:lpstr>Beschreiben Sie Ihre Erfahrungen</vt:lpstr>
      <vt:lpstr>Beschreiben Sie Ihre Erfahrungen</vt:lpstr>
      <vt:lpstr>Ihre Aufgabe</vt:lpstr>
      <vt:lpstr>Aktion 2.3  Erkundung der physischen und psychischen Gesundheit von Migrant*innen</vt:lpstr>
      <vt:lpstr>Erkundung Ihrer Krankheitsgeschichte</vt:lpstr>
      <vt:lpstr>Symptome, die in der Migrationsbevölkerung häufiger vorkommen</vt:lpstr>
      <vt:lpstr>Identifizierung der Krankheit und Vorschläge für spezifische Maßnahmen (1)</vt:lpstr>
      <vt:lpstr>Identifizierung der Krankheit und Vorschläge für spezifische Maßnahmen (2)</vt:lpstr>
      <vt:lpstr>Identifizierung der Krankheit und Vorschläge für spezifische Maßnahmen (3)</vt:lpstr>
      <vt:lpstr>Der Umgang mit psychischen Erkrankungen</vt:lpstr>
      <vt:lpstr>Beschreiben Sie Ihre Erfahrungen</vt:lpstr>
      <vt:lpstr>Beschreiben Sie Ihre Erfahrungen</vt:lpstr>
      <vt:lpstr>Beschreiben Sie Ihre Erfahrungen: Leitfragen</vt:lpstr>
      <vt:lpstr>Beschreiben Sie Ihre Erfahrungen</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Impfung</vt:lpstr>
      <vt:lpstr>Durch Impfung vermeidbare Krankheiten</vt:lpstr>
      <vt:lpstr>Ernährung </vt:lpstr>
      <vt:lpstr>Anzeichen von Mangelernährung </vt:lpstr>
      <vt:lpstr>            Behandlung und Vorbeugung von Mangelernährung </vt:lpstr>
      <vt:lpstr>            Mahlzeiten mit geringem Budget zubereiten</vt:lpstr>
      <vt:lpstr>            Rauchen und Alkoholkonsum</vt:lpstr>
      <vt:lpstr>Παρουσίαση του PowerPoint</vt:lpstr>
      <vt:lpstr>Körperliche Aktivität</vt:lpstr>
      <vt:lpstr>Vorteile der körperlichen Aktivität</vt:lpstr>
      <vt:lpstr>Beispiele für körperliche Aktivitäten</vt:lpstr>
      <vt:lpstr>Screening auf spezielle Krankheiten</vt:lpstr>
      <vt:lpstr>Vorsorgeuntersuchungen</vt:lpstr>
      <vt:lpstr> Hygiene</vt:lpstr>
      <vt:lpstr> Gezielte Hygiene</vt:lpstr>
      <vt:lpstr>Wie man die Infektionskette unterbricht</vt:lpstr>
      <vt:lpstr>Παρουσίαση του PowerPoint</vt:lpstr>
      <vt:lpstr>Παρουσίαση του PowerPoint</vt:lpstr>
      <vt:lpstr>Παρουσίαση του PowerPoint</vt:lpstr>
      <vt:lpstr>ANNEX I:  ZUSÄTZLICHE INFORMATIONEN ZUR GESUNDHEIT VON FRAUEN</vt:lpstr>
      <vt:lpstr>Frauengesundheit</vt:lpstr>
      <vt:lpstr> Frauengesundheit</vt:lpstr>
      <vt:lpstr>Frauengesundheit</vt:lpstr>
      <vt:lpstr>Besondere Pflege in der Schwangerschaft</vt:lpstr>
      <vt:lpstr>Besondere Pflege in der Schwangerschaft</vt:lpstr>
      <vt:lpstr>Während der Schwangerschaft (1)</vt:lpstr>
      <vt:lpstr>Während der Schwangerschaft (2)</vt:lpstr>
      <vt:lpstr>Während der Entbindung</vt:lpstr>
      <vt:lpstr>https://www.youtube.com/watch?v=S7qO_9-NJmA  </vt:lpstr>
      <vt:lpstr>Wesentliche Elemente der Pflege von Neugeborenen (1)</vt:lpstr>
      <vt:lpstr>Wesentliche Elemente der Pflege von Neugeborenen  (2)</vt:lpstr>
      <vt:lpstr>Wesentliche Elemente der Pflege von Neugeborenen (3)</vt:lpstr>
      <vt:lpstr> Besondere Anforderungen an die Babypflege </vt:lpstr>
      <vt:lpstr>Παρουσίαση του PowerPoint</vt:lpstr>
      <vt:lpstr>Παρουσίαση του PowerPoint</vt:lpstr>
      <vt:lpstr>Παρουσίαση του PowerPoint</vt:lpstr>
      <vt:lpstr>ANNEX II: Zusätzliche Informationen zur psychischen Gesundheit</vt:lpstr>
      <vt:lpstr>Psychische Erkrankungen - wie man damit umgeht</vt:lpstr>
      <vt:lpstr>Beispiele für Anzeichen und Symptome einer psychischen Erkrankung</vt:lpstr>
      <vt:lpstr>Psychische Erkrankungen - wie man sich behandeln lässt</vt:lpstr>
      <vt:lpstr>ANNEX III:  ZUSÄTZLICHE INFORMATIONEN ÜBER PSYCHISCHE BELASTBARKEIT</vt:lpstr>
      <vt:lpstr>Aufbau von Resilienz im Bereich psychische Gesundheit</vt:lpstr>
      <vt:lpstr>Bewältigungsstrategien</vt:lpstr>
      <vt:lpstr>Schritte zum Aufbau von Resilienz</vt:lpstr>
      <vt:lpstr>https://www.youtube.com/watch?v=RMnZFXjKtAs </vt:lpstr>
      <vt:lpstr>Παρουσίαση του PowerPoint</vt:lpstr>
      <vt:lpstr>Παρουσίαση του PowerPoint</vt:lpstr>
      <vt:lpstr>Referenzen und weiterführende Literatur (1)</vt:lpstr>
      <vt:lpstr>Referenzen und weiterführende Literatur (2)</vt:lpstr>
      <vt:lpstr>Referenzen und weiterführende Literatur (3)</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pantelis bbalaouras</dc:creator>
  <cp:lastModifiedBy>pantelis balaouras</cp:lastModifiedBy>
  <cp:revision>140</cp:revision>
  <dcterms:created xsi:type="dcterms:W3CDTF">2020-06-02T13:31:56Z</dcterms:created>
  <dcterms:modified xsi:type="dcterms:W3CDTF">2022-08-01T11:08:43Z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0x010100FEF3466DE4BB014F91F3181A8421C90C</vt:lpwstr>
  </property>
</Properties>
</file>