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56" r:id="rId5"/>
  </p:sldMasterIdLst>
  <p:notesMasterIdLst>
    <p:notesMasterId r:id="rId42"/>
  </p:notesMasterIdLst>
  <p:sldIdLst>
    <p:sldId id="256" r:id="rId6"/>
    <p:sldId id="257" r:id="rId7"/>
    <p:sldId id="259" r:id="rId8"/>
    <p:sldId id="260" r:id="rId9"/>
    <p:sldId id="261" r:id="rId10"/>
    <p:sldId id="313" r:id="rId11"/>
    <p:sldId id="308" r:id="rId12"/>
    <p:sldId id="310" r:id="rId13"/>
    <p:sldId id="309" r:id="rId14"/>
    <p:sldId id="311" r:id="rId15"/>
    <p:sldId id="288" r:id="rId16"/>
    <p:sldId id="314" r:id="rId17"/>
    <p:sldId id="299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12" r:id="rId28"/>
    <p:sldId id="324" r:id="rId29"/>
    <p:sldId id="325" r:id="rId30"/>
    <p:sldId id="326" r:id="rId31"/>
    <p:sldId id="327" r:id="rId32"/>
    <p:sldId id="302" r:id="rId33"/>
    <p:sldId id="328" r:id="rId34"/>
    <p:sldId id="329" r:id="rId35"/>
    <p:sldId id="330" r:id="rId36"/>
    <p:sldId id="331" r:id="rId37"/>
    <p:sldId id="332" r:id="rId38"/>
    <p:sldId id="334" r:id="rId39"/>
    <p:sldId id="335" r:id="rId40"/>
    <p:sldId id="307" r:id="rId41"/>
  </p:sldIdLst>
  <p:sldSz cx="12192000" cy="6858000"/>
  <p:notesSz cx="6858000" cy="9144000"/>
  <p:embeddedFontLs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Gill Sans" panose="020B0604020202020204" charset="0"/>
      <p:regular r:id="rId47"/>
      <p:bold r:id="rId48"/>
    </p:embeddedFont>
    <p:embeddedFont>
      <p:font typeface="Impact" panose="020B0806030902050204" pitchFamily="34" charset="0"/>
      <p:regular r:id="rId49"/>
    </p:embeddedFont>
    <p:embeddedFont>
      <p:font typeface="Roboto" panose="020B0604020202020204" charset="0"/>
      <p:regular r:id="rId50"/>
      <p:bold r:id="rId51"/>
      <p:italic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7" roundtripDataSignature="AMtx7miIr0Rh4C+wLfKjiE2OqssR48VlZ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nny Wielga" initials="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864"/>
    <a:srgbClr val="FAAC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3" autoAdjust="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68" Type="http://schemas.openxmlformats.org/officeDocument/2006/relationships/commentAuthors" Target="commentAuthors.xml"/><Relationship Id="rId7" Type="http://schemas.openxmlformats.org/officeDocument/2006/relationships/slide" Target="slides/slide2.xml"/><Relationship Id="rId71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69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font" Target="fonts/font9.fntdata"/><Relationship Id="rId72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font" Target="fonts/font4.fntdata"/><Relationship Id="rId67" Type="http://customschemas.google.com/relationships/presentationmetadata" Target="metadata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7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font" Target="fonts/font7.fntdata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font" Target="fonts/font2.fntdata"/><Relationship Id="rId52" Type="http://schemas.openxmlformats.org/officeDocument/2006/relationships/font" Target="fonts/font10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ED76A7-72B2-4213-B60C-E85F410F0D3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B6C0E79-2CFE-47C8-A85E-56D20425B40F}">
      <dgm:prSet custT="1"/>
      <dgm:spPr>
        <a:solidFill>
          <a:schemeClr val="bg1">
            <a:lumMod val="95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en-GB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Cosa </a:t>
          </a:r>
          <a:r>
            <a:rPr lang="en-GB" sz="2400" b="1" dirty="0" err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avete</a:t>
          </a:r>
          <a:r>
            <a:rPr lang="en-GB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GB" sz="2400" b="1" dirty="0" err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trovato</a:t>
          </a:r>
          <a:r>
            <a:rPr lang="en-GB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 di </a:t>
          </a:r>
          <a:r>
            <a:rPr lang="en-GB" sz="2400" b="1" dirty="0" err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più</a:t>
          </a:r>
          <a:r>
            <a:rPr lang="en-GB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 importante nella sessione precedente?</a:t>
          </a:r>
          <a:endParaRPr lang="en-US" sz="2400" dirty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1DFDA25-6222-497A-857D-2A0570E58044}" type="parTrans" cxnId="{B7BC0A32-2AAD-44EB-897A-1DDC91648EEC}">
      <dgm:prSet/>
      <dgm:spPr/>
      <dgm:t>
        <a:bodyPr/>
        <a:lstStyle/>
        <a:p>
          <a:endParaRPr lang="en-US"/>
        </a:p>
      </dgm:t>
    </dgm:pt>
    <dgm:pt modelId="{F81E8A16-EE32-45C6-8ADF-5720FAA7F374}" type="sibTrans" cxnId="{B7BC0A32-2AAD-44EB-897A-1DDC91648EEC}">
      <dgm:prSet/>
      <dgm:spPr/>
      <dgm:t>
        <a:bodyPr/>
        <a:lstStyle/>
        <a:p>
          <a:endParaRPr lang="en-US"/>
        </a:p>
      </dgm:t>
    </dgm:pt>
    <dgm:pt modelId="{12958B29-C93B-4E00-8957-7B76F3CE65F9}">
      <dgm:prSet custT="1"/>
      <dgm:spPr>
        <a:solidFill>
          <a:schemeClr val="bg1">
            <a:lumMod val="95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en-GB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Qual è la </a:t>
          </a:r>
          <a:r>
            <a:rPr lang="en-GB" sz="2400" b="1" dirty="0" err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dimensione</a:t>
          </a:r>
          <a:r>
            <a:rPr lang="en-GB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 di DHL più importante per voi?</a:t>
          </a:r>
          <a:endParaRPr lang="en-US" sz="2400" dirty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D408ED5-ED84-411F-89E2-44169397F0B1}" type="parTrans" cxnId="{8357EBC9-363F-41B3-BC86-15131A46817C}">
      <dgm:prSet/>
      <dgm:spPr/>
      <dgm:t>
        <a:bodyPr/>
        <a:lstStyle/>
        <a:p>
          <a:endParaRPr lang="en-US"/>
        </a:p>
      </dgm:t>
    </dgm:pt>
    <dgm:pt modelId="{F7FFE997-372E-4AB3-9956-8FDCD7A1972D}" type="sibTrans" cxnId="{8357EBC9-363F-41B3-BC86-15131A46817C}">
      <dgm:prSet/>
      <dgm:spPr/>
      <dgm:t>
        <a:bodyPr/>
        <a:lstStyle/>
        <a:p>
          <a:endParaRPr lang="en-US"/>
        </a:p>
      </dgm:t>
    </dgm:pt>
    <dgm:pt modelId="{14D54255-5543-4C24-B595-747806F984B4}">
      <dgm:prSet custT="1"/>
      <dgm:spPr>
        <a:solidFill>
          <a:schemeClr val="bg1">
            <a:lumMod val="95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en-GB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Quali </a:t>
          </a:r>
          <a:r>
            <a:rPr lang="en-GB" sz="2400" b="1" dirty="0" err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sono</a:t>
          </a:r>
          <a:r>
            <a:rPr lang="en-GB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 per </a:t>
          </a:r>
          <a:r>
            <a:rPr lang="en-GB" sz="2400" b="1" dirty="0" err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voi</a:t>
          </a:r>
          <a:r>
            <a:rPr lang="en-GB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GB" sz="2400" b="1" dirty="0" err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i</a:t>
          </a:r>
          <a:r>
            <a:rPr lang="en-GB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 problemi di salute più rilevanti/</a:t>
          </a:r>
          <a:r>
            <a:rPr lang="en-GB" sz="2400" b="1" dirty="0" err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problematici</a:t>
          </a:r>
          <a:r>
            <a:rPr lang="en-GB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?</a:t>
          </a:r>
          <a:endParaRPr lang="en-US" sz="2400" dirty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5385C16-0237-465B-98F8-E9EB05941845}" type="parTrans" cxnId="{6B147B98-4A14-4B37-A5A1-410C275D64C3}">
      <dgm:prSet/>
      <dgm:spPr/>
      <dgm:t>
        <a:bodyPr/>
        <a:lstStyle/>
        <a:p>
          <a:endParaRPr lang="en-US"/>
        </a:p>
      </dgm:t>
    </dgm:pt>
    <dgm:pt modelId="{EC81BC70-99B8-4593-881F-E50CAC278CEF}" type="sibTrans" cxnId="{6B147B98-4A14-4B37-A5A1-410C275D64C3}">
      <dgm:prSet/>
      <dgm:spPr/>
      <dgm:t>
        <a:bodyPr/>
        <a:lstStyle/>
        <a:p>
          <a:endParaRPr lang="en-US"/>
        </a:p>
      </dgm:t>
    </dgm:pt>
    <dgm:pt modelId="{662521E1-EAC9-4573-86C7-5558EB46F22C}" type="pres">
      <dgm:prSet presAssocID="{3EED76A7-72B2-4213-B60C-E85F410F0D34}" presName="linear" presStyleCnt="0">
        <dgm:presLayoutVars>
          <dgm:animLvl val="lvl"/>
          <dgm:resizeHandles val="exact"/>
        </dgm:presLayoutVars>
      </dgm:prSet>
      <dgm:spPr/>
    </dgm:pt>
    <dgm:pt modelId="{6D11118C-D97D-458F-B2AD-DFE12D6E844C}" type="pres">
      <dgm:prSet presAssocID="{8B6C0E79-2CFE-47C8-A85E-56D20425B40F}" presName="parentText" presStyleLbl="node1" presStyleIdx="0" presStyleCnt="3" custScaleY="90145">
        <dgm:presLayoutVars>
          <dgm:chMax val="0"/>
          <dgm:bulletEnabled val="1"/>
        </dgm:presLayoutVars>
      </dgm:prSet>
      <dgm:spPr/>
    </dgm:pt>
    <dgm:pt modelId="{883F43BE-D1D4-4962-8CCA-DDDC7765C83A}" type="pres">
      <dgm:prSet presAssocID="{F81E8A16-EE32-45C6-8ADF-5720FAA7F374}" presName="spacer" presStyleCnt="0"/>
      <dgm:spPr/>
    </dgm:pt>
    <dgm:pt modelId="{D2D7C50B-8316-45FF-BF3C-31092745B7B0}" type="pres">
      <dgm:prSet presAssocID="{12958B29-C93B-4E00-8957-7B76F3CE65F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F68AED5-1790-4507-8D15-6DE6E3D6D31C}" type="pres">
      <dgm:prSet presAssocID="{F7FFE997-372E-4AB3-9956-8FDCD7A1972D}" presName="spacer" presStyleCnt="0"/>
      <dgm:spPr/>
    </dgm:pt>
    <dgm:pt modelId="{DF11F108-A9EA-4D82-A08C-C51ED246A4D6}" type="pres">
      <dgm:prSet presAssocID="{14D54255-5543-4C24-B595-747806F984B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8437C2C-0C2F-4261-8828-381A8D9AC599}" type="presOf" srcId="{12958B29-C93B-4E00-8957-7B76F3CE65F9}" destId="{D2D7C50B-8316-45FF-BF3C-31092745B7B0}" srcOrd="0" destOrd="0" presId="urn:microsoft.com/office/officeart/2005/8/layout/vList2"/>
    <dgm:cxn modelId="{B7BC0A32-2AAD-44EB-897A-1DDC91648EEC}" srcId="{3EED76A7-72B2-4213-B60C-E85F410F0D34}" destId="{8B6C0E79-2CFE-47C8-A85E-56D20425B40F}" srcOrd="0" destOrd="0" parTransId="{81DFDA25-6222-497A-857D-2A0570E58044}" sibTransId="{F81E8A16-EE32-45C6-8ADF-5720FAA7F374}"/>
    <dgm:cxn modelId="{3BBD588E-77E1-442B-B66D-B82812198901}" type="presOf" srcId="{3EED76A7-72B2-4213-B60C-E85F410F0D34}" destId="{662521E1-EAC9-4573-86C7-5558EB46F22C}" srcOrd="0" destOrd="0" presId="urn:microsoft.com/office/officeart/2005/8/layout/vList2"/>
    <dgm:cxn modelId="{6B147B98-4A14-4B37-A5A1-410C275D64C3}" srcId="{3EED76A7-72B2-4213-B60C-E85F410F0D34}" destId="{14D54255-5543-4C24-B595-747806F984B4}" srcOrd="2" destOrd="0" parTransId="{D5385C16-0237-465B-98F8-E9EB05941845}" sibTransId="{EC81BC70-99B8-4593-881F-E50CAC278CEF}"/>
    <dgm:cxn modelId="{00FC3E9C-EE10-410D-B857-931C93FF25C5}" type="presOf" srcId="{8B6C0E79-2CFE-47C8-A85E-56D20425B40F}" destId="{6D11118C-D97D-458F-B2AD-DFE12D6E844C}" srcOrd="0" destOrd="0" presId="urn:microsoft.com/office/officeart/2005/8/layout/vList2"/>
    <dgm:cxn modelId="{17EA72BC-F56D-4BFA-9E0C-4CBE6B9F84BA}" type="presOf" srcId="{14D54255-5543-4C24-B595-747806F984B4}" destId="{DF11F108-A9EA-4D82-A08C-C51ED246A4D6}" srcOrd="0" destOrd="0" presId="urn:microsoft.com/office/officeart/2005/8/layout/vList2"/>
    <dgm:cxn modelId="{8357EBC9-363F-41B3-BC86-15131A46817C}" srcId="{3EED76A7-72B2-4213-B60C-E85F410F0D34}" destId="{12958B29-C93B-4E00-8957-7B76F3CE65F9}" srcOrd="1" destOrd="0" parTransId="{6D408ED5-ED84-411F-89E2-44169397F0B1}" sibTransId="{F7FFE997-372E-4AB3-9956-8FDCD7A1972D}"/>
    <dgm:cxn modelId="{2F331207-BC90-4497-80E3-E5F4995EFC34}" type="presParOf" srcId="{662521E1-EAC9-4573-86C7-5558EB46F22C}" destId="{6D11118C-D97D-458F-B2AD-DFE12D6E844C}" srcOrd="0" destOrd="0" presId="urn:microsoft.com/office/officeart/2005/8/layout/vList2"/>
    <dgm:cxn modelId="{AB797BE7-E075-47F0-8289-97B600F8EEBB}" type="presParOf" srcId="{662521E1-EAC9-4573-86C7-5558EB46F22C}" destId="{883F43BE-D1D4-4962-8CCA-DDDC7765C83A}" srcOrd="1" destOrd="0" presId="urn:microsoft.com/office/officeart/2005/8/layout/vList2"/>
    <dgm:cxn modelId="{BC561837-43F3-4376-B690-903078FBABB5}" type="presParOf" srcId="{662521E1-EAC9-4573-86C7-5558EB46F22C}" destId="{D2D7C50B-8316-45FF-BF3C-31092745B7B0}" srcOrd="2" destOrd="0" presId="urn:microsoft.com/office/officeart/2005/8/layout/vList2"/>
    <dgm:cxn modelId="{695E2CAC-2726-4211-BB71-EC9C4DA9169F}" type="presParOf" srcId="{662521E1-EAC9-4573-86C7-5558EB46F22C}" destId="{4F68AED5-1790-4507-8D15-6DE6E3D6D31C}" srcOrd="3" destOrd="0" presId="urn:microsoft.com/office/officeart/2005/8/layout/vList2"/>
    <dgm:cxn modelId="{834F6C94-C37B-4634-B129-1119C1A7AF08}" type="presParOf" srcId="{662521E1-EAC9-4573-86C7-5558EB46F22C}" destId="{DF11F108-A9EA-4D82-A08C-C51ED246A4D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11118C-D97D-458F-B2AD-DFE12D6E844C}">
      <dsp:nvSpPr>
        <dsp:cNvPr id="0" name=""/>
        <dsp:cNvSpPr/>
      </dsp:nvSpPr>
      <dsp:spPr>
        <a:xfrm>
          <a:off x="0" y="575642"/>
          <a:ext cx="6253721" cy="1096884"/>
        </a:xfrm>
        <a:prstGeom prst="round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Cosa </a:t>
          </a:r>
          <a:r>
            <a:rPr lang="en-GB" sz="2400" b="1" kern="1200" dirty="0" err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avete</a:t>
          </a:r>
          <a:r>
            <a:rPr lang="en-GB" sz="2400" b="1" kern="1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GB" sz="2400" b="1" kern="1200" dirty="0" err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trovato</a:t>
          </a:r>
          <a:r>
            <a:rPr lang="en-GB" sz="2400" b="1" kern="1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 di </a:t>
          </a:r>
          <a:r>
            <a:rPr lang="en-GB" sz="2400" b="1" kern="1200" dirty="0" err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più</a:t>
          </a:r>
          <a:r>
            <a:rPr lang="en-GB" sz="2400" b="1" kern="1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 importante nella sessione precedente?</a:t>
          </a:r>
          <a:endParaRPr lang="en-US" sz="2400" kern="1200" dirty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3545" y="629187"/>
        <a:ext cx="6146631" cy="989794"/>
      </dsp:txXfrm>
    </dsp:sp>
    <dsp:sp modelId="{D2D7C50B-8316-45FF-BF3C-31092745B7B0}">
      <dsp:nvSpPr>
        <dsp:cNvPr id="0" name=""/>
        <dsp:cNvSpPr/>
      </dsp:nvSpPr>
      <dsp:spPr>
        <a:xfrm>
          <a:off x="0" y="1859727"/>
          <a:ext cx="6253721" cy="1216800"/>
        </a:xfrm>
        <a:prstGeom prst="round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Qual è la </a:t>
          </a:r>
          <a:r>
            <a:rPr lang="en-GB" sz="2400" b="1" kern="1200" dirty="0" err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dimensione</a:t>
          </a:r>
          <a:r>
            <a:rPr lang="en-GB" sz="2400" b="1" kern="1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 di DHL più importante per voi?</a:t>
          </a:r>
          <a:endParaRPr lang="en-US" sz="2400" kern="1200" dirty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9399" y="1919126"/>
        <a:ext cx="6134923" cy="1098002"/>
      </dsp:txXfrm>
    </dsp:sp>
    <dsp:sp modelId="{DF11F108-A9EA-4D82-A08C-C51ED246A4D6}">
      <dsp:nvSpPr>
        <dsp:cNvPr id="0" name=""/>
        <dsp:cNvSpPr/>
      </dsp:nvSpPr>
      <dsp:spPr>
        <a:xfrm>
          <a:off x="0" y="3263727"/>
          <a:ext cx="6253721" cy="1216800"/>
        </a:xfrm>
        <a:prstGeom prst="round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Quali </a:t>
          </a:r>
          <a:r>
            <a:rPr lang="en-GB" sz="2400" b="1" kern="1200" dirty="0" err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sono</a:t>
          </a:r>
          <a:r>
            <a:rPr lang="en-GB" sz="2400" b="1" kern="1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 per </a:t>
          </a:r>
          <a:r>
            <a:rPr lang="en-GB" sz="2400" b="1" kern="1200" dirty="0" err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voi</a:t>
          </a:r>
          <a:r>
            <a:rPr lang="en-GB" sz="2400" b="1" kern="1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GB" sz="2400" b="1" kern="1200" dirty="0" err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i</a:t>
          </a:r>
          <a:r>
            <a:rPr lang="en-GB" sz="2400" b="1" kern="1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 problemi di salute più rilevanti/</a:t>
          </a:r>
          <a:r>
            <a:rPr lang="en-GB" sz="2400" b="1" kern="1200" dirty="0" err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problematici</a:t>
          </a:r>
          <a:r>
            <a:rPr lang="en-GB" sz="2400" b="1" kern="1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?</a:t>
          </a:r>
          <a:endParaRPr lang="en-US" sz="2400" kern="1200" dirty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9399" y="3323126"/>
        <a:ext cx="6134923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6" name="Google Shape;1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22216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15239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82321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2481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38515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30088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08854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74761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38177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2263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65283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03034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59089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34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05820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74605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9" name="Google Shape;629;p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36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4034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6" name="Google Shape;1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6878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0430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487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rting slide">
  <p:cSld name="Starting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55" descr="C:\Users\Georgia-Work\AppData\Roaming\Skype\georgia.aristidou\media_messaging\media_cache\^DD49E969C8C275A0BF0095F3F01442BBA23C6B6D6D2A977CE4^pimgpsh_fullsize_dist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371295"/>
            <a:ext cx="1684020" cy="49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verall outline">
  <p:cSld name="Overall outlin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ill Sans"/>
              <a:buNone/>
              <a:defRPr sz="4000" b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6"/>
          <p:cNvSpPr txBox="1"/>
          <p:nvPr/>
        </p:nvSpPr>
        <p:spPr>
          <a:xfrm>
            <a:off x="361999" y="5260932"/>
            <a:ext cx="256243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2. Empower</a:t>
            </a:r>
            <a:endParaRPr/>
          </a:p>
        </p:txBody>
      </p:sp>
      <p:sp>
        <p:nvSpPr>
          <p:cNvPr id="20" name="Google Shape;20;p56"/>
          <p:cNvSpPr txBox="1"/>
          <p:nvPr/>
        </p:nvSpPr>
        <p:spPr>
          <a:xfrm>
            <a:off x="6112132" y="5231422"/>
            <a:ext cx="246586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3. Participate</a:t>
            </a:r>
            <a:endParaRPr/>
          </a:p>
        </p:txBody>
      </p:sp>
      <p:sp>
        <p:nvSpPr>
          <p:cNvPr id="21" name="Google Shape;21;p56"/>
          <p:cNvSpPr txBox="1"/>
          <p:nvPr/>
        </p:nvSpPr>
        <p:spPr>
          <a:xfrm>
            <a:off x="381260" y="2409476"/>
            <a:ext cx="25096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1. Prevent</a:t>
            </a:r>
            <a:endParaRPr/>
          </a:p>
        </p:txBody>
      </p:sp>
      <p:pic>
        <p:nvPicPr>
          <p:cNvPr id="22" name="Google Shape;22;p56" descr="C:\Users\Georgia-Work\AppData\Roaming\Skype\georgia.aristidou\media_messaging\media_cache\^DD49E969C8C275A0BF0095F3F01442BBA23C6B6D6D2A977CE4^pimgpsh_fullsize_dist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371295"/>
            <a:ext cx="168402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17" y="29817"/>
            <a:ext cx="1015241" cy="10152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Unit">
  <p:cSld name="Intro Uni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7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3600"/>
              <a:buFont typeface="Calibri"/>
              <a:buNone/>
              <a:defRPr sz="36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7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7" name="Google Shape;27;p57"/>
          <p:cNvSpPr txBox="1">
            <a:spLocks noGrp="1"/>
          </p:cNvSpPr>
          <p:nvPr>
            <p:ph type="body" idx="2"/>
          </p:nvPr>
        </p:nvSpPr>
        <p:spPr>
          <a:xfrm>
            <a:off x="558000" y="2687950"/>
            <a:ext cx="1051560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4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8" name="Google Shape;28;p57" descr="C:\Users\Georgia-Work\AppData\Roaming\Skype\georgia.aristidou\media_messaging\media_cache\^DD49E969C8C275A0BF0095F3F01442BBA23C6B6D6D2A977CE4^pimgpsh_fullsize_dist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07980" y="6356323"/>
            <a:ext cx="168402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17" y="6301390"/>
            <a:ext cx="528183" cy="5281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slide single column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8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  <a:defRPr sz="2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8"/>
          <p:cNvSpPr txBox="1">
            <a:spLocks noGrp="1"/>
          </p:cNvSpPr>
          <p:nvPr>
            <p:ph type="body" idx="1"/>
          </p:nvPr>
        </p:nvSpPr>
        <p:spPr>
          <a:xfrm>
            <a:off x="557999" y="1799999"/>
            <a:ext cx="5852132" cy="4865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657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8"/>
          <p:cNvSpPr txBox="1"/>
          <p:nvPr/>
        </p:nvSpPr>
        <p:spPr>
          <a:xfrm>
            <a:off x="0" y="98623"/>
            <a:ext cx="8709225" cy="322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1 </a:t>
            </a:r>
            <a:r>
              <a:rPr lang="de-DE" sz="1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800" b="0" i="0" u="none" strike="noStrike" cap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Che</a:t>
            </a:r>
            <a:r>
              <a:rPr lang="de-DE" sz="1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800" b="0" i="0" u="none" strike="noStrike" cap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cos‘è</a:t>
            </a:r>
            <a:r>
              <a:rPr lang="de-DE" sz="1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de-DE" sz="1800" b="0" i="1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Digital</a:t>
            </a:r>
            <a:r>
              <a:rPr lang="de-DE" sz="1800" b="0" i="1" u="none" strike="noStrike" cap="none" baseline="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Health </a:t>
            </a:r>
            <a:r>
              <a:rPr lang="de-DE" sz="1800" b="0" i="1" u="none" strike="noStrike" cap="none" baseline="0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Literacy</a:t>
            </a:r>
            <a:r>
              <a:rPr lang="de-DE" sz="1800" b="0" i="1" u="none" strike="noStrike" cap="none" baseline="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800" b="0" i="0" u="none" strike="noStrike" cap="none" baseline="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de-DE" sz="1800" b="0" i="0" u="none" strike="noStrike" cap="none" baseline="0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alfabetizzazione</a:t>
            </a:r>
            <a:r>
              <a:rPr lang="de-DE" sz="1800" b="0" i="0" u="none" strike="noStrike" cap="none" baseline="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800" b="0" i="0" u="none" strike="noStrike" cap="none" baseline="0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sanitaria</a:t>
            </a:r>
            <a:r>
              <a:rPr lang="de-DE" sz="1800" b="0" i="0" u="none" strike="noStrike" cap="none" baseline="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digitale)?</a:t>
            </a:r>
            <a:endParaRPr dirty="0"/>
          </a:p>
        </p:txBody>
      </p:sp>
      <p:pic>
        <p:nvPicPr>
          <p:cNvPr id="34" name="Google Shape;34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817" y="6301390"/>
            <a:ext cx="528183" cy="5281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odule Intro">
  <p:cSld name="Submodule Intro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9"/>
          <p:cNvSpPr/>
          <p:nvPr/>
        </p:nvSpPr>
        <p:spPr>
          <a:xfrm>
            <a:off x="0" y="2218305"/>
            <a:ext cx="12192000" cy="3787362"/>
          </a:xfrm>
          <a:prstGeom prst="rect">
            <a:avLst/>
          </a:prstGeom>
          <a:solidFill>
            <a:srgbClr val="203864"/>
          </a:solidFill>
          <a:ln>
            <a:noFill/>
          </a:ln>
          <a:effectLst>
            <a:outerShdw blurRad="40000" dist="23000" dir="5400000" rotWithShape="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59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0515600" cy="61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200"/>
              <a:buFont typeface="Calibri"/>
              <a:buNone/>
              <a:defRPr sz="220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9"/>
          <p:cNvSpPr txBox="1">
            <a:spLocks noGrp="1"/>
          </p:cNvSpPr>
          <p:nvPr>
            <p:ph type="body" idx="1"/>
          </p:nvPr>
        </p:nvSpPr>
        <p:spPr>
          <a:xfrm>
            <a:off x="558000" y="2218304"/>
            <a:ext cx="7872768" cy="37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640"/>
              <a:buChar char="▪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9" name="Google Shape;39;p59" descr="C:\Users\Georgia-Work\AppData\Roaming\Skype\georgia.aristidou\media_messaging\media_cache\^DD49E969C8C275A0BF0095F3F01442BBA23C6B6D6D2A977CE4^pimgpsh_fullsize_dist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07980" y="6356323"/>
            <a:ext cx="168402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17" y="6301390"/>
            <a:ext cx="528183" cy="5281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slide with 2 columns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3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396576" cy="599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  <a:defRPr sz="2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3"/>
          <p:cNvSpPr txBox="1">
            <a:spLocks noGrp="1"/>
          </p:cNvSpPr>
          <p:nvPr>
            <p:ph type="body" idx="1"/>
          </p:nvPr>
        </p:nvSpPr>
        <p:spPr>
          <a:xfrm>
            <a:off x="557999" y="1800000"/>
            <a:ext cx="5409663" cy="4893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63"/>
          <p:cNvSpPr txBox="1">
            <a:spLocks noGrp="1"/>
          </p:cNvSpPr>
          <p:nvPr>
            <p:ph type="body" idx="2"/>
          </p:nvPr>
        </p:nvSpPr>
        <p:spPr>
          <a:xfrm>
            <a:off x="6172199" y="1800000"/>
            <a:ext cx="5782377" cy="4893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9" name="Google Shape;49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817" y="6301390"/>
            <a:ext cx="528183" cy="528183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63"/>
          <p:cNvSpPr txBox="1"/>
          <p:nvPr/>
        </p:nvSpPr>
        <p:spPr>
          <a:xfrm>
            <a:off x="0" y="98623"/>
            <a:ext cx="8709225" cy="322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1 </a:t>
            </a:r>
            <a:r>
              <a:rPr lang="de-DE" sz="18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800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Che</a:t>
            </a:r>
            <a:r>
              <a:rPr lang="de-DE" sz="18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800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cos‘è</a:t>
            </a:r>
            <a:r>
              <a:rPr lang="de-DE" sz="18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de-DE" sz="1800" i="1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Digital Health </a:t>
            </a:r>
            <a:r>
              <a:rPr lang="de-DE" sz="1800" i="1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Literacy</a:t>
            </a:r>
            <a:r>
              <a:rPr lang="de-DE" sz="1800" i="1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8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de-DE" sz="1800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alfabetizzazione</a:t>
            </a:r>
            <a:r>
              <a:rPr lang="de-DE" sz="18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800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sanitaria</a:t>
            </a:r>
            <a:r>
              <a:rPr lang="de-DE" sz="18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digitale)?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rting slide">
  <p:cSld name="Starting slid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62" descr="C:\Users\Georgia-Work\AppData\Roaming\Skype\georgia.aristidou\media_messaging\media_cache\^DD49E969C8C275A0BF0095F3F01442BBA23C6B6D6D2A977CE4^pimgpsh_fullsize_dist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371295"/>
            <a:ext cx="1684020" cy="49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54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3" name="Google Shape;53;p61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Noto Sans Symbols"/>
              <a:buChar char="▪"/>
              <a:defRPr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pixabay.com/service/license/" TargetMode="External"/><Relationship Id="rId4" Type="http://schemas.openxmlformats.org/officeDocument/2006/relationships/hyperlink" Target="https://cdn.pixabay.com/photo/2017/03/10/08/57/questions-2132217_960_720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pixabay.com/service/license/" TargetMode="External"/><Relationship Id="rId4" Type="http://schemas.openxmlformats.org/officeDocument/2006/relationships/hyperlink" Target="https://pixabay.com/illustrations/social-media-personal-2457842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s/vectors/computadora-port%c3%a1til-computadora-2298286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hyperlink" Target="https://pixabay.com/service/license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s/illustrations/imac-ipad-iphone-macbook-1999636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hyperlink" Target="https://pixabay.com/service/license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service/license/" TargetMode="External"/><Relationship Id="rId2" Type="http://schemas.openxmlformats.org/officeDocument/2006/relationships/hyperlink" Target="https://pixabay.com/es/photos/computadora-port%c3%a1til-mujer-educaci%c3%b3n-3087585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service/license/" TargetMode="External"/><Relationship Id="rId2" Type="http://schemas.openxmlformats.org/officeDocument/2006/relationships/hyperlink" Target="https://pixabay.com/es/vectors/punto-de-interrogatorio-150807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service/license/" TargetMode="External"/><Relationship Id="rId2" Type="http://schemas.openxmlformats.org/officeDocument/2006/relationships/hyperlink" Target="https://pixabay.com/es/photos/pregunta-signo-de-interrogaci%c3%b3n-2309042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pixabay.com/es/vectors/titular-de-lugar-buscando-1566737/" TargetMode="External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service/license/" TargetMode="External"/><Relationship Id="rId2" Type="http://schemas.openxmlformats.org/officeDocument/2006/relationships/hyperlink" Target="https://pixabay.com/es/vectors/bot%c3%b3n-s%c3%ad-no-rojo-verde-icono-32259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service/license/" TargetMode="External"/><Relationship Id="rId2" Type="http://schemas.openxmlformats.org/officeDocument/2006/relationships/hyperlink" Target="https://pixabay.com/es/vectors/confusi%c3%b3n-izquierda-derecho-311388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service/license/" TargetMode="External"/><Relationship Id="rId2" Type="http://schemas.openxmlformats.org/officeDocument/2006/relationships/hyperlink" Target="https://pixabay.com/es/vectors/chat-m%c3%baltiple-icono-s%c3%admbolo-2389223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ordina-oerh.com/" TargetMode="External"/><Relationship Id="rId13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9.jpg"/><Relationship Id="rId12" Type="http://schemas.openxmlformats.org/officeDocument/2006/relationships/hyperlink" Target="https://www.uv.es/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www.oxfamitalia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-hs.de/" TargetMode="External"/><Relationship Id="rId11" Type="http://schemas.openxmlformats.org/officeDocument/2006/relationships/image" Target="../media/image11.jpg"/><Relationship Id="rId5" Type="http://schemas.openxmlformats.org/officeDocument/2006/relationships/image" Target="../media/image8.jpg"/><Relationship Id="rId15" Type="http://schemas.openxmlformats.org/officeDocument/2006/relationships/image" Target="../media/image13.jpg"/><Relationship Id="rId10" Type="http://schemas.openxmlformats.org/officeDocument/2006/relationships/hyperlink" Target="https://www.prolepsis.gr/" TargetMode="External"/><Relationship Id="rId4" Type="http://schemas.openxmlformats.org/officeDocument/2006/relationships/hyperlink" Target="https://www.gunet.gr/" TargetMode="External"/><Relationship Id="rId9" Type="http://schemas.openxmlformats.org/officeDocument/2006/relationships/image" Target="../media/image10.jpg"/><Relationship Id="rId14" Type="http://schemas.openxmlformats.org/officeDocument/2006/relationships/hyperlink" Target="https://www.media-k.eu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s/vectors/firmar-seguridad-proteccion-seguro-1086703/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ixabay.com/service/license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s/vectors/tos-en-el-codo-covid-19-coronavirus-5846240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hyperlink" Target="https://pixabay.com/service/license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pixabay.com/service/license/" TargetMode="External"/><Relationship Id="rId4" Type="http://schemas.openxmlformats.org/officeDocument/2006/relationships/hyperlink" Target="https://pixabay.com/es/illustrations/realimentaci%c3%b3n-encuesta-cuestionario-3239454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pixabay.com/service/license/" TargetMode="External"/><Relationship Id="rId4" Type="http://schemas.openxmlformats.org/officeDocument/2006/relationships/hyperlink" Target="https://cdn.pixabay.com/photo/2018/03/03/11/04/introduction-3195427_960_720.jp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s/illustrations/realimentaci%c3%b3n-encuesta-cuestionario-3239454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ixabay.com/service/license/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hyperlink" Target="https://pixabay.com/es/illustrations/signo-de-exclamaci%c3%b3n-materia-507768/" TargetMode="External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38.png"/><Relationship Id="rId4" Type="http://schemas.openxmlformats.org/officeDocument/2006/relationships/hyperlink" Target="https://pixabay.com/service/license/" TargetMode="External"/><Relationship Id="rId9" Type="http://schemas.microsoft.com/office/2007/relationships/diagramDrawing" Target="../diagrams/drawing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s/illustrations/realimentaci%c3%b3n-encuesta-cuestionario-3239454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ixabay.com/service/license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service/license/" TargetMode="External"/><Relationship Id="rId2" Type="http://schemas.openxmlformats.org/officeDocument/2006/relationships/hyperlink" Target="https://pixabay.com/es/vectors/interfaz-gr%c3%a1fica-de-usuario-interfaz-2311259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service/license/" TargetMode="External"/><Relationship Id="rId2" Type="http://schemas.openxmlformats.org/officeDocument/2006/relationships/hyperlink" Target="https://pixabay.com/es/vectors/m%c3%a9dico-icono-icono-de-doctor-5569298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service/license/" TargetMode="External"/><Relationship Id="rId2" Type="http://schemas.openxmlformats.org/officeDocument/2006/relationships/hyperlink" Target="https://pixabay.com/es/vectors/tabletas-pastillas-medicamento-309742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service/license/" TargetMode="External"/><Relationship Id="rId2" Type="http://schemas.openxmlformats.org/officeDocument/2006/relationships/hyperlink" Target="https://pixabay.com/es/vectors/fr%c3%ado-m%c3%a1scara-rostro-hombre-mujer-3855761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s/illustrations/realimentaci%c3%b3n-encuesta-cuestionario-3239454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ixabay.com/service/license/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pixabay.com/service/license/" TargetMode="External"/><Relationship Id="rId4" Type="http://schemas.openxmlformats.org/officeDocument/2006/relationships/hyperlink" Target="https://pixabay.com/illustrations/teamwork-team-gear-gears-drive-2207743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p2guv2PFco" TargetMode="External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hyperlink" Target="https://pixabay.com/service/license/" TargetMode="External"/><Relationship Id="rId4" Type="http://schemas.openxmlformats.org/officeDocument/2006/relationships/hyperlink" Target="https://pixabay.com/illustrations/social-media-personal-2457842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"/>
          <p:cNvSpPr/>
          <p:nvPr/>
        </p:nvSpPr>
        <p:spPr>
          <a:xfrm>
            <a:off x="-1" y="0"/>
            <a:ext cx="1219169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"/>
          <p:cNvSpPr txBox="1"/>
          <p:nvPr/>
        </p:nvSpPr>
        <p:spPr>
          <a:xfrm>
            <a:off x="1349530" y="4227707"/>
            <a:ext cx="6209510" cy="173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3400"/>
              <a:buFont typeface="Calibri"/>
              <a:buNone/>
            </a:pPr>
            <a:r>
              <a:rPr lang="de-DE" sz="3400" b="1" i="0" u="none" strike="noStrike" cap="none" dirty="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  <a:t>Modulo 1</a:t>
            </a:r>
            <a:br>
              <a:rPr lang="de-DE" sz="3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3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 cos'è la </a:t>
            </a:r>
            <a:r>
              <a:rPr lang="it-IT" sz="3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Digital Health Literacy</a:t>
            </a:r>
            <a:r>
              <a:rPr lang="it-IT" sz="3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(alfabetizzazione sanitaria digitale)?</a:t>
            </a:r>
            <a:endParaRPr lang="it-IT" sz="3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"/>
          <p:cNvSpPr/>
          <p:nvPr/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" name="Google Shape;6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49531" y="1073414"/>
            <a:ext cx="10228659" cy="2706488"/>
          </a:xfrm>
          <a:prstGeom prst="rect">
            <a:avLst/>
          </a:prstGeom>
          <a:noFill/>
          <a:ln>
            <a:noFill/>
          </a:ln>
          <a:effectLst>
            <a:outerShdw blurRad="406400" dist="317500" dir="5400000" sx="89000" sy="89000" rotWithShape="0">
              <a:srgbClr val="000000">
                <a:alpha val="14901"/>
              </a:srgbClr>
            </a:outerShdw>
          </a:effectLst>
        </p:spPr>
      </p:pic>
      <p:sp>
        <p:nvSpPr>
          <p:cNvPr id="67" name="Google Shape;67;p1"/>
          <p:cNvSpPr/>
          <p:nvPr/>
        </p:nvSpPr>
        <p:spPr>
          <a:xfrm>
            <a:off x="1675900" y="6380247"/>
            <a:ext cx="6960100" cy="63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Il sostegno della Commissione europea alla realizzazione di questa pubblicazione non costituisce un'approvazione dei contenuti, che riflettono esclusivamente </a:t>
            </a:r>
            <a:r>
              <a:rPr lang="it-IT" sz="9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il punto di vista </a:t>
            </a:r>
            <a:r>
              <a:rPr lang="it-IT" sz="9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degli autori</a:t>
            </a:r>
            <a:r>
              <a:rPr lang="it-IT" sz="9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. L</a:t>
            </a:r>
            <a:r>
              <a:rPr lang="it-IT" sz="9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 Commissione non può essere ritenuta responsabile per </a:t>
            </a:r>
            <a:r>
              <a:rPr lang="it-IT" sz="9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qualsiasi </a:t>
            </a:r>
            <a:r>
              <a:rPr lang="it-IT" sz="9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uso che può essere fatto delle informazioni </a:t>
            </a:r>
            <a:r>
              <a:rPr lang="it-IT" sz="9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ivi</a:t>
            </a:r>
            <a:r>
              <a:rPr lang="it-IT" sz="9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contenute.</a:t>
            </a:r>
          </a:p>
        </p:txBody>
      </p:sp>
      <p:pic>
        <p:nvPicPr>
          <p:cNvPr id="68" name="Google Shape;68;p1" descr="C:\Users\Georgia-Work\AppData\Roaming\Skype\georgia.aristidou\media_messaging\media_cache\^DD49E969C8C275A0BF0095F3F01442BBA23C6B6D6D2A977CE4^pimgpsh_fullsize_distr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751" y="6332226"/>
            <a:ext cx="1684020" cy="4953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"/>
          <p:cNvSpPr/>
          <p:nvPr/>
        </p:nvSpPr>
        <p:spPr>
          <a:xfrm>
            <a:off x="-2" y="862700"/>
            <a:ext cx="722376" cy="8681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4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"/>
          <p:cNvSpPr/>
          <p:nvPr/>
        </p:nvSpPr>
        <p:spPr>
          <a:xfrm>
            <a:off x="2609" y="1698521"/>
            <a:ext cx="722376" cy="868136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400" b="0" i="0" u="none" strike="noStrike" cap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"/>
          <p:cNvSpPr/>
          <p:nvPr/>
        </p:nvSpPr>
        <p:spPr>
          <a:xfrm>
            <a:off x="-56" y="2493288"/>
            <a:ext cx="722376" cy="868136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400" b="0" i="0" u="none" strike="noStrike" cap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"/>
          <p:cNvSpPr/>
          <p:nvPr/>
        </p:nvSpPr>
        <p:spPr>
          <a:xfrm>
            <a:off x="-2" y="3361744"/>
            <a:ext cx="722376" cy="868136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de-DE" sz="2400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</p:txBody>
      </p:sp>
      <p:sp>
        <p:nvSpPr>
          <p:cNvPr id="73" name="Google Shape;73;p1"/>
          <p:cNvSpPr/>
          <p:nvPr/>
        </p:nvSpPr>
        <p:spPr>
          <a:xfrm>
            <a:off x="1655" y="4227707"/>
            <a:ext cx="722376" cy="868136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0" i="0" u="none" strike="noStrike" cap="none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2400" b="0" i="0" u="none" strike="noStrike" cap="none" dirty="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"/>
          <p:cNvSpPr/>
          <p:nvPr/>
        </p:nvSpPr>
        <p:spPr>
          <a:xfrm>
            <a:off x="510" y="5094514"/>
            <a:ext cx="722376" cy="868136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2400" b="0" i="0" u="none" strike="noStrike" cap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10D238C8-7957-4E58-928A-A709BE291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231" y="6316337"/>
            <a:ext cx="1406013" cy="49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E06C8E73-A4A5-49CD-90D8-A5A769760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Panoramica del progetto - struttura organizzativa dei moduli</a:t>
            </a:r>
            <a:endParaRPr lang="en-GB" dirty="0"/>
          </a:p>
        </p:txBody>
      </p:sp>
      <p:sp>
        <p:nvSpPr>
          <p:cNvPr id="22" name="Google Shape;179;p7"/>
          <p:cNvSpPr txBox="1">
            <a:spLocks noGrp="1"/>
          </p:cNvSpPr>
          <p:nvPr>
            <p:ph type="body" idx="1"/>
          </p:nvPr>
        </p:nvSpPr>
        <p:spPr>
          <a:xfrm>
            <a:off x="557998" y="1799999"/>
            <a:ext cx="6497225" cy="4865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 algn="just">
              <a:lnSpc>
                <a:spcPct val="110000"/>
              </a:lnSpc>
              <a:spcAft>
                <a:spcPts val="600"/>
              </a:spcAft>
            </a:pPr>
            <a:r>
              <a:rPr lang="it-IT" dirty="0"/>
              <a:t>Ogni modulo ha una durata compresa tra </a:t>
            </a:r>
            <a:r>
              <a:rPr lang="it-IT" i="1" dirty="0"/>
              <a:t>4,5 ore</a:t>
            </a:r>
            <a:r>
              <a:rPr lang="it-IT" dirty="0"/>
              <a:t> (modulo più breve) e </a:t>
            </a:r>
            <a:r>
              <a:rPr lang="it-IT" i="1" dirty="0"/>
              <a:t>9 ore </a:t>
            </a:r>
            <a:r>
              <a:rPr lang="it-IT" dirty="0"/>
              <a:t>(modulo più lungo).</a:t>
            </a:r>
          </a:p>
          <a:p>
            <a:pPr marL="342900" indent="-342900" algn="just">
              <a:lnSpc>
                <a:spcPct val="110000"/>
              </a:lnSpc>
              <a:spcAft>
                <a:spcPts val="600"/>
              </a:spcAft>
            </a:pPr>
            <a:r>
              <a:rPr lang="it-IT" dirty="0"/>
              <a:t>Ogni modulo è composto da sessioni in presenza e sessioni </a:t>
            </a:r>
            <a:r>
              <a:rPr lang="it-IT" i="1" dirty="0"/>
              <a:t>online</a:t>
            </a:r>
            <a:r>
              <a:rPr lang="it-IT" dirty="0"/>
              <a:t>. </a:t>
            </a:r>
          </a:p>
          <a:p>
            <a:pPr marL="800100" lvl="1" indent="-342900" algn="just">
              <a:lnSpc>
                <a:spcPct val="11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it-IT" dirty="0"/>
              <a:t>Le </a:t>
            </a:r>
            <a:r>
              <a:rPr lang="it-IT" b="1" dirty="0"/>
              <a:t>sessioni in presenza </a:t>
            </a:r>
            <a:r>
              <a:rPr lang="it-IT" dirty="0"/>
              <a:t>consistono in brevi presentazioni, attività dinamiche di gruppo e attività pratiche. </a:t>
            </a:r>
          </a:p>
          <a:p>
            <a:pPr marL="800100" lvl="1" indent="-342900" algn="just">
              <a:lnSpc>
                <a:spcPct val="11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it-IT" b="1" dirty="0"/>
              <a:t>Le sessioni online </a:t>
            </a:r>
            <a:r>
              <a:rPr lang="it-IT" dirty="0"/>
              <a:t>sono</a:t>
            </a:r>
            <a:r>
              <a:rPr lang="it-IT" b="1" dirty="0"/>
              <a:t> </a:t>
            </a:r>
            <a:r>
              <a:rPr lang="it-IT" dirty="0"/>
              <a:t>attività individuali che possono essere svolte in maniera indipendente.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739" y="2203604"/>
            <a:ext cx="4682014" cy="33993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Google Shape;183;p7"/>
          <p:cNvSpPr/>
          <p:nvPr/>
        </p:nvSpPr>
        <p:spPr>
          <a:xfrm>
            <a:off x="3418652" y="6566673"/>
            <a:ext cx="87720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Fonte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Licenza </a:t>
            </a:r>
            <a:r>
              <a:rPr lang="en-US" sz="12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82;p7">
            <a:extLst>
              <a:ext uri="{FF2B5EF4-FFF2-40B4-BE49-F238E27FC236}">
                <a16:creationId xmlns:a16="http://schemas.microsoft.com/office/drawing/2014/main" id="{10BF92F8-EDEA-4691-9455-B5F86ADB1763}"/>
              </a:ext>
            </a:extLst>
          </p:cNvPr>
          <p:cNvSpPr/>
          <p:nvPr/>
        </p:nvSpPr>
        <p:spPr>
          <a:xfrm>
            <a:off x="10927976" y="0"/>
            <a:ext cx="1264024" cy="398569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1.1 </a:t>
            </a:r>
            <a:r>
              <a:rPr lang="en-US" sz="1530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Inizio</a:t>
            </a:r>
            <a:endParaRPr sz="1275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2202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772B263-0DD2-499C-B968-09F72BE04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Presentare se stessi</a:t>
            </a:r>
          </a:p>
        </p:txBody>
      </p:sp>
      <p:sp>
        <p:nvSpPr>
          <p:cNvPr id="179" name="Google Shape;179;p7"/>
          <p:cNvSpPr txBox="1">
            <a:spLocks noGrp="1"/>
          </p:cNvSpPr>
          <p:nvPr>
            <p:ph type="body" idx="1"/>
          </p:nvPr>
        </p:nvSpPr>
        <p:spPr>
          <a:xfrm>
            <a:off x="557998" y="1799999"/>
            <a:ext cx="7770213" cy="4865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GB" dirty="0"/>
              <a:t>Qual è il mio nome</a:t>
            </a:r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GB" dirty="0"/>
              <a:t>Da quale paese provengo</a:t>
            </a:r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GB" dirty="0" err="1"/>
              <a:t>Quali</a:t>
            </a:r>
            <a:r>
              <a:rPr lang="en-GB" dirty="0"/>
              <a:t> sono i </a:t>
            </a:r>
            <a:r>
              <a:rPr lang="en-GB" dirty="0" err="1"/>
              <a:t>miei</a:t>
            </a:r>
            <a:r>
              <a:rPr lang="en-GB" dirty="0"/>
              <a:t> </a:t>
            </a:r>
            <a:r>
              <a:rPr lang="en-GB" dirty="0" err="1"/>
              <a:t>principali</a:t>
            </a:r>
            <a:r>
              <a:rPr lang="en-GB" dirty="0"/>
              <a:t> </a:t>
            </a:r>
            <a:r>
              <a:rPr lang="en-GB" dirty="0" err="1"/>
              <a:t>interessi</a:t>
            </a:r>
            <a:r>
              <a:rPr lang="en-GB" dirty="0"/>
              <a:t> </a:t>
            </a:r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GB" dirty="0"/>
              <a:t>Quali sono le mie motivazioni e i miei obiettivi per questo corso</a:t>
            </a:r>
            <a:r>
              <a:rPr lang="en-GB" sz="2000" dirty="0"/>
              <a:t>?</a:t>
            </a:r>
          </a:p>
        </p:txBody>
      </p:sp>
      <p:pic>
        <p:nvPicPr>
          <p:cNvPr id="180" name="Google Shape;180;p7" descr="Social Media, Personal, Social Networks, Media, Syste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90302" y="1799999"/>
            <a:ext cx="4675852" cy="3117234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7"/>
          <p:cNvSpPr/>
          <p:nvPr/>
        </p:nvSpPr>
        <p:spPr>
          <a:xfrm>
            <a:off x="3418652" y="6566673"/>
            <a:ext cx="87720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Fonte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Licenza Pixabay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82;p7">
            <a:extLst>
              <a:ext uri="{FF2B5EF4-FFF2-40B4-BE49-F238E27FC236}">
                <a16:creationId xmlns:a16="http://schemas.microsoft.com/office/drawing/2014/main" id="{8E257D9B-B503-48C0-B908-4FC064807EDF}"/>
              </a:ext>
            </a:extLst>
          </p:cNvPr>
          <p:cNvSpPr/>
          <p:nvPr/>
        </p:nvSpPr>
        <p:spPr>
          <a:xfrm>
            <a:off x="10927976" y="0"/>
            <a:ext cx="1264024" cy="398569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1.1 </a:t>
            </a:r>
            <a:r>
              <a:rPr lang="en-US" sz="1530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Inizio</a:t>
            </a:r>
            <a:endParaRPr sz="1275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2403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Calibri"/>
              <a:buNone/>
            </a:pPr>
            <a:r>
              <a:rPr lang="de-DE" sz="2700" dirty="0">
                <a:solidFill>
                  <a:srgbClr val="C01E24"/>
                </a:solidFill>
              </a:rPr>
              <a:t>Azione 1.1.2</a:t>
            </a:r>
            <a:br>
              <a:rPr lang="de-DE" dirty="0">
                <a:solidFill>
                  <a:srgbClr val="C01E24"/>
                </a:solidFill>
              </a:rPr>
            </a:br>
            <a:r>
              <a:rPr lang="en-US" dirty="0">
                <a:solidFill>
                  <a:srgbClr val="C01E24"/>
                </a:solidFill>
              </a:rPr>
              <a:t>Dinamica di </a:t>
            </a:r>
            <a:r>
              <a:rPr lang="en-US" dirty="0" err="1">
                <a:solidFill>
                  <a:srgbClr val="C01E24"/>
                </a:solidFill>
              </a:rPr>
              <a:t>gruppo</a:t>
            </a:r>
            <a:r>
              <a:rPr lang="en-US" dirty="0">
                <a:solidFill>
                  <a:srgbClr val="C01E24"/>
                </a:solidFill>
              </a:rPr>
              <a:t> – Il principio </a:t>
            </a:r>
            <a:r>
              <a:rPr lang="en-US" dirty="0" err="1">
                <a:solidFill>
                  <a:srgbClr val="C01E24"/>
                </a:solidFill>
              </a:rPr>
              <a:t>della</a:t>
            </a:r>
            <a:r>
              <a:rPr lang="en-US" dirty="0">
                <a:solidFill>
                  <a:srgbClr val="C01E24"/>
                </a:solidFill>
              </a:rPr>
              <a:t> </a:t>
            </a:r>
            <a:r>
              <a:rPr lang="en-US" i="1" dirty="0">
                <a:solidFill>
                  <a:srgbClr val="C01E24"/>
                </a:solidFill>
              </a:rPr>
              <a:t>Digital Health Literacy </a:t>
            </a:r>
            <a:r>
              <a:rPr lang="en-US" dirty="0">
                <a:solidFill>
                  <a:srgbClr val="C01E24"/>
                </a:solidFill>
              </a:rPr>
              <a:t>(</a:t>
            </a:r>
            <a:r>
              <a:rPr lang="en-US" dirty="0" err="1">
                <a:solidFill>
                  <a:srgbClr val="C01E24"/>
                </a:solidFill>
              </a:rPr>
              <a:t>alfabetizzazione</a:t>
            </a:r>
            <a:r>
              <a:rPr lang="en-US" dirty="0">
                <a:solidFill>
                  <a:srgbClr val="C01E24"/>
                </a:solidFill>
              </a:rPr>
              <a:t> sanitaria </a:t>
            </a:r>
            <a:r>
              <a:rPr lang="en-US" dirty="0" err="1">
                <a:solidFill>
                  <a:srgbClr val="C01E24"/>
                </a:solidFill>
              </a:rPr>
              <a:t>digitale</a:t>
            </a:r>
            <a:r>
              <a:rPr lang="en-US" dirty="0">
                <a:solidFill>
                  <a:srgbClr val="C01E24"/>
                </a:solidFill>
              </a:rPr>
              <a:t>) </a:t>
            </a:r>
            <a:endParaRPr dirty="0">
              <a:solidFill>
                <a:srgbClr val="C01E24"/>
              </a:solidFill>
            </a:endParaRPr>
          </a:p>
        </p:txBody>
      </p:sp>
      <p:sp>
        <p:nvSpPr>
          <p:cNvPr id="165" name="Google Shape;165;p7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de-DE" sz="2200"/>
              <a:t>Obiettivi</a:t>
            </a:r>
            <a:endParaRPr/>
          </a:p>
        </p:txBody>
      </p:sp>
      <p:sp>
        <p:nvSpPr>
          <p:cNvPr id="166" name="Google Shape;166;p7"/>
          <p:cNvSpPr txBox="1">
            <a:spLocks noGrp="1"/>
          </p:cNvSpPr>
          <p:nvPr>
            <p:ph type="body" idx="2"/>
          </p:nvPr>
        </p:nvSpPr>
        <p:spPr>
          <a:xfrm>
            <a:off x="626586" y="2669232"/>
            <a:ext cx="5937120" cy="4008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SzPts val="2000"/>
              <a:buNone/>
            </a:pPr>
            <a:r>
              <a:rPr lang="de-DE" sz="2000" dirty="0" err="1"/>
              <a:t>Imparerete</a:t>
            </a:r>
            <a:r>
              <a:rPr lang="de-DE" sz="2000" dirty="0"/>
              <a:t> a </a:t>
            </a:r>
            <a:r>
              <a:rPr lang="de-DE" sz="2000" dirty="0" err="1"/>
              <a:t>conoscere</a:t>
            </a:r>
            <a:r>
              <a:rPr lang="de-DE" sz="2000" dirty="0"/>
              <a:t> </a:t>
            </a:r>
            <a:r>
              <a:rPr lang="de-DE" sz="2000" dirty="0" err="1"/>
              <a:t>il</a:t>
            </a:r>
            <a:r>
              <a:rPr lang="de-DE" sz="2000" dirty="0"/>
              <a:t> </a:t>
            </a:r>
            <a:r>
              <a:rPr lang="de-DE" sz="2000" dirty="0" err="1"/>
              <a:t>principale</a:t>
            </a:r>
            <a:r>
              <a:rPr lang="de-DE" sz="2000" dirty="0"/>
              <a:t> </a:t>
            </a:r>
            <a:r>
              <a:rPr lang="de-DE" sz="2000" dirty="0" err="1"/>
              <a:t>concetto</a:t>
            </a:r>
            <a:r>
              <a:rPr lang="de-DE" sz="2000" dirty="0"/>
              <a:t> della </a:t>
            </a:r>
            <a:r>
              <a:rPr lang="de-DE" sz="2000" i="1" dirty="0"/>
              <a:t>Digital Health </a:t>
            </a:r>
            <a:r>
              <a:rPr lang="de-DE" sz="2000" i="1" dirty="0" err="1"/>
              <a:t>Literacy</a:t>
            </a:r>
            <a:r>
              <a:rPr lang="de-DE" sz="2000" i="1" dirty="0"/>
              <a:t> </a:t>
            </a:r>
            <a:r>
              <a:rPr lang="de-DE" sz="2000" dirty="0"/>
              <a:t>e le relative </a:t>
            </a:r>
            <a:r>
              <a:rPr lang="de-DE" sz="2000" dirty="0" err="1"/>
              <a:t>competenze</a:t>
            </a:r>
            <a:r>
              <a:rPr lang="de-DE" sz="2000" dirty="0"/>
              <a:t> </a:t>
            </a:r>
            <a:r>
              <a:rPr lang="de-DE" sz="2000" dirty="0" err="1"/>
              <a:t>necessarie</a:t>
            </a:r>
            <a:r>
              <a:rPr lang="de-DE" sz="2000" dirty="0"/>
              <a:t>:</a:t>
            </a:r>
          </a:p>
          <a:p>
            <a:pPr marL="800100" lvl="1" indent="-342900">
              <a:lnSpc>
                <a:spcPct val="120000"/>
              </a:lnSpc>
              <a:spcBef>
                <a:spcPts val="1200"/>
              </a:spcBef>
              <a:buSzPts val="2000"/>
            </a:pPr>
            <a:r>
              <a:rPr lang="en-GB" sz="1800" dirty="0"/>
              <a:t>Competenze operative</a:t>
            </a:r>
          </a:p>
          <a:p>
            <a:pPr marL="800100" lvl="1" indent="-342900">
              <a:lnSpc>
                <a:spcPct val="120000"/>
              </a:lnSpc>
              <a:spcBef>
                <a:spcPts val="1200"/>
              </a:spcBef>
              <a:buSzPts val="2000"/>
            </a:pPr>
            <a:r>
              <a:rPr lang="en-GB" sz="1800" dirty="0"/>
              <a:t>Capacità di navigazione</a:t>
            </a:r>
          </a:p>
          <a:p>
            <a:pPr marL="800100" lvl="1" indent="-342900">
              <a:lnSpc>
                <a:spcPct val="120000"/>
              </a:lnSpc>
              <a:spcBef>
                <a:spcPts val="1200"/>
              </a:spcBef>
              <a:buSzPts val="2000"/>
            </a:pPr>
            <a:r>
              <a:rPr lang="en-GB" sz="1800" dirty="0"/>
              <a:t>Ricerca di informazioni</a:t>
            </a:r>
          </a:p>
          <a:p>
            <a:pPr marL="800100" lvl="1" indent="-342900">
              <a:lnSpc>
                <a:spcPct val="120000"/>
              </a:lnSpc>
              <a:spcBef>
                <a:spcPts val="1200"/>
              </a:spcBef>
              <a:buSzPts val="2000"/>
            </a:pPr>
            <a:r>
              <a:rPr lang="en-GB" sz="1800" dirty="0" err="1"/>
              <a:t>Valutare</a:t>
            </a:r>
            <a:r>
              <a:rPr lang="en-GB" sz="1800" dirty="0"/>
              <a:t> </a:t>
            </a:r>
            <a:r>
              <a:rPr lang="en-GB" sz="1800" dirty="0" err="1"/>
              <a:t>l'affidabilità</a:t>
            </a:r>
            <a:r>
              <a:rPr lang="en-GB" sz="1800" dirty="0"/>
              <a:t> e determinare la </a:t>
            </a:r>
            <a:r>
              <a:rPr lang="en-GB" sz="1800" dirty="0" err="1"/>
              <a:t>rilevanza</a:t>
            </a:r>
            <a:r>
              <a:rPr lang="en-GB" sz="1800" dirty="0"/>
              <a:t> </a:t>
            </a:r>
            <a:r>
              <a:rPr lang="en-GB" sz="1800" dirty="0" err="1"/>
              <a:t>dei</a:t>
            </a:r>
            <a:r>
              <a:rPr lang="en-GB" sz="1800" dirty="0"/>
              <a:t> </a:t>
            </a:r>
            <a:r>
              <a:rPr lang="en-GB" sz="1800" dirty="0" err="1"/>
              <a:t>contenuti</a:t>
            </a:r>
            <a:endParaRPr lang="en-GB" sz="1800" dirty="0"/>
          </a:p>
          <a:p>
            <a:pPr marL="800100" lvl="1" indent="-342900">
              <a:lnSpc>
                <a:spcPct val="120000"/>
              </a:lnSpc>
              <a:spcBef>
                <a:spcPts val="1200"/>
              </a:spcBef>
              <a:buSzPts val="2000"/>
            </a:pPr>
            <a:r>
              <a:rPr lang="en-GB" sz="1800" dirty="0" err="1"/>
              <a:t>Creare</a:t>
            </a:r>
            <a:r>
              <a:rPr lang="en-GB" sz="1800" dirty="0"/>
              <a:t> contenuti</a:t>
            </a:r>
          </a:p>
          <a:p>
            <a:pPr marL="800100" lvl="1" indent="-342900">
              <a:lnSpc>
                <a:spcPct val="120000"/>
              </a:lnSpc>
              <a:spcBef>
                <a:spcPts val="1200"/>
              </a:spcBef>
              <a:buSzPts val="2000"/>
            </a:pPr>
            <a:r>
              <a:rPr lang="en-GB" sz="1800" dirty="0"/>
              <a:t>Proteggere la privacy.</a:t>
            </a: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SzPts val="2000"/>
            </a:pPr>
            <a:endParaRPr sz="2000" dirty="0"/>
          </a:p>
        </p:txBody>
      </p:sp>
      <p:sp>
        <p:nvSpPr>
          <p:cNvPr id="13" name="Google Shape;183;p7">
            <a:extLst>
              <a:ext uri="{FF2B5EF4-FFF2-40B4-BE49-F238E27FC236}">
                <a16:creationId xmlns:a16="http://schemas.microsoft.com/office/drawing/2014/main" id="{FD1339D8-E772-47E8-9B5F-FF69D38D8134}"/>
              </a:ext>
            </a:extLst>
          </p:cNvPr>
          <p:cNvSpPr/>
          <p:nvPr/>
        </p:nvSpPr>
        <p:spPr>
          <a:xfrm>
            <a:off x="-2956288" y="6538076"/>
            <a:ext cx="87720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Fonte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Licenza </a:t>
            </a:r>
            <a:r>
              <a:rPr lang="en-US" sz="12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Picture 2" descr="Icon&#10;&#10;Description automatically generated with low confidence">
            <a:extLst>
              <a:ext uri="{FF2B5EF4-FFF2-40B4-BE49-F238E27FC236}">
                <a16:creationId xmlns:a16="http://schemas.microsoft.com/office/drawing/2014/main" id="{78CD0932-2A3E-4780-8AA8-42A8F6E8F8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1810" y="2160000"/>
            <a:ext cx="4853997" cy="4660805"/>
          </a:xfrm>
          <a:prstGeom prst="rect">
            <a:avLst/>
          </a:prstGeom>
        </p:spPr>
      </p:pic>
      <p:sp>
        <p:nvSpPr>
          <p:cNvPr id="23" name="Google Shape;168;p7">
            <a:extLst>
              <a:ext uri="{FF2B5EF4-FFF2-40B4-BE49-F238E27FC236}">
                <a16:creationId xmlns:a16="http://schemas.microsoft.com/office/drawing/2014/main" id="{A77E56FB-1FA8-5D06-F50F-B18C9F23ADA6}"/>
              </a:ext>
            </a:extLst>
          </p:cNvPr>
          <p:cNvSpPr/>
          <p:nvPr/>
        </p:nvSpPr>
        <p:spPr>
          <a:xfrm>
            <a:off x="11469624" y="1730318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1.1.1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4" name="Google Shape;168;p7">
            <a:extLst>
              <a:ext uri="{FF2B5EF4-FFF2-40B4-BE49-F238E27FC236}">
                <a16:creationId xmlns:a16="http://schemas.microsoft.com/office/drawing/2014/main" id="{671C4E39-7C0D-2296-7B4A-ADF33AC3DE36}"/>
              </a:ext>
            </a:extLst>
          </p:cNvPr>
          <p:cNvSpPr/>
          <p:nvPr/>
        </p:nvSpPr>
        <p:spPr>
          <a:xfrm>
            <a:off x="11469624" y="2393253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dirty="0">
                <a:solidFill>
                  <a:srgbClr val="C01E24"/>
                </a:solidFill>
                <a:latin typeface="Calibri"/>
                <a:cs typeface="Calibri"/>
                <a:sym typeface="Calibri"/>
              </a:rPr>
              <a:t>1.1.2</a:t>
            </a:r>
            <a:endParaRPr sz="2000" dirty="0">
              <a:solidFill>
                <a:srgbClr val="C01E24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5" name="Google Shape;168;p7">
            <a:extLst>
              <a:ext uri="{FF2B5EF4-FFF2-40B4-BE49-F238E27FC236}">
                <a16:creationId xmlns:a16="http://schemas.microsoft.com/office/drawing/2014/main" id="{A8CAFCB9-1A88-61D4-938C-C474CE439A0D}"/>
              </a:ext>
            </a:extLst>
          </p:cNvPr>
          <p:cNvSpPr/>
          <p:nvPr/>
        </p:nvSpPr>
        <p:spPr>
          <a:xfrm>
            <a:off x="11469624" y="3057468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1.1.3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6" name="Google Shape;168;p7">
            <a:extLst>
              <a:ext uri="{FF2B5EF4-FFF2-40B4-BE49-F238E27FC236}">
                <a16:creationId xmlns:a16="http://schemas.microsoft.com/office/drawing/2014/main" id="{6920129C-5540-9634-9C85-58D22B9973A2}"/>
              </a:ext>
            </a:extLst>
          </p:cNvPr>
          <p:cNvSpPr/>
          <p:nvPr/>
        </p:nvSpPr>
        <p:spPr>
          <a:xfrm>
            <a:off x="11469624" y="3720403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1.1.4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7" name="Google Shape;168;p7">
            <a:extLst>
              <a:ext uri="{FF2B5EF4-FFF2-40B4-BE49-F238E27FC236}">
                <a16:creationId xmlns:a16="http://schemas.microsoft.com/office/drawing/2014/main" id="{3C8A5069-8E7B-7702-6EFD-95C100F74B8C}"/>
              </a:ext>
            </a:extLst>
          </p:cNvPr>
          <p:cNvSpPr/>
          <p:nvPr/>
        </p:nvSpPr>
        <p:spPr>
          <a:xfrm>
            <a:off x="11469624" y="4384935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1.1.5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8" name="Google Shape;168;p7">
            <a:extLst>
              <a:ext uri="{FF2B5EF4-FFF2-40B4-BE49-F238E27FC236}">
                <a16:creationId xmlns:a16="http://schemas.microsoft.com/office/drawing/2014/main" id="{0AC240B2-F2C8-34D5-104B-E82BCE0C67A9}"/>
              </a:ext>
            </a:extLst>
          </p:cNvPr>
          <p:cNvSpPr/>
          <p:nvPr/>
        </p:nvSpPr>
        <p:spPr>
          <a:xfrm>
            <a:off x="10748719" y="1729357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dirty="0">
                <a:solidFill>
                  <a:srgbClr val="203864"/>
                </a:solidFill>
                <a:latin typeface="Calibri"/>
                <a:cs typeface="Calibri"/>
                <a:sym typeface="Calibri"/>
              </a:rPr>
              <a:t>1.1</a:t>
            </a:r>
            <a:endParaRPr sz="2000" dirty="0">
              <a:solidFill>
                <a:srgbClr val="203864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9" name="Google Shape;168;p7">
            <a:extLst>
              <a:ext uri="{FF2B5EF4-FFF2-40B4-BE49-F238E27FC236}">
                <a16:creationId xmlns:a16="http://schemas.microsoft.com/office/drawing/2014/main" id="{20B689B9-29C1-B1E9-B629-6E6BC772BD0D}"/>
              </a:ext>
            </a:extLst>
          </p:cNvPr>
          <p:cNvSpPr/>
          <p:nvPr/>
        </p:nvSpPr>
        <p:spPr>
          <a:xfrm>
            <a:off x="10747248" y="2389978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1.</a:t>
            </a:r>
            <a:r>
              <a:rPr lang="el-GR" sz="200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2</a:t>
            </a:r>
            <a:endParaRPr sz="2000" dirty="0">
              <a:solidFill>
                <a:schemeClr val="bg1"/>
              </a:solidFill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7949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396576" cy="599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</a:pPr>
            <a:r>
              <a:rPr lang="en-US" dirty="0"/>
              <a:t>Il concetto di alfabetizzazione sanitaria </a:t>
            </a:r>
            <a:r>
              <a:rPr lang="en-US" dirty="0" err="1"/>
              <a:t>digitale</a:t>
            </a:r>
            <a:r>
              <a:rPr lang="en-US" dirty="0"/>
              <a:t> (DHL)</a:t>
            </a:r>
            <a:endParaRPr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9073E45-B511-4CF3-B56F-E667B083CF88}"/>
              </a:ext>
            </a:extLst>
          </p:cNvPr>
          <p:cNvSpPr/>
          <p:nvPr/>
        </p:nvSpPr>
        <p:spPr>
          <a:xfrm>
            <a:off x="261902" y="1701445"/>
            <a:ext cx="5834098" cy="494845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GB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Per </a:t>
            </a:r>
            <a:r>
              <a:rPr lang="en-GB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alfabetizzazione</a:t>
            </a:r>
            <a:r>
              <a:rPr lang="en-GB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sanitaria digitale (DHL) </a:t>
            </a:r>
          </a:p>
          <a:p>
            <a:pPr lvl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GB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GB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intende</a:t>
            </a:r>
            <a:r>
              <a:rPr lang="en-GB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 capacità di cercare, trovare, comprendere e </a:t>
            </a:r>
            <a:r>
              <a:rPr lang="en-GB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valutare</a:t>
            </a:r>
            <a:r>
              <a:rPr lang="en-GB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informazioni</a:t>
            </a:r>
            <a:r>
              <a:rPr lang="en-GB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nel</a:t>
            </a:r>
            <a:r>
              <a:rPr lang="en-GB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campo </a:t>
            </a:r>
            <a:r>
              <a:rPr lang="en-GB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della</a:t>
            </a:r>
            <a:r>
              <a:rPr lang="en-GB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salute e </a:t>
            </a:r>
            <a:r>
              <a:rPr lang="en-GB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dei</a:t>
            </a:r>
            <a:r>
              <a:rPr lang="en-GB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servizi</a:t>
            </a:r>
            <a:r>
              <a:rPr lang="en-GB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sanitari</a:t>
            </a:r>
            <a:r>
              <a:rPr lang="en-GB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da </a:t>
            </a:r>
            <a:r>
              <a:rPr lang="en-GB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fonti</a:t>
            </a:r>
            <a:r>
              <a:rPr lang="en-GB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elettroniche</a:t>
            </a:r>
            <a:r>
              <a:rPr lang="en-GB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inoltre</a:t>
            </a:r>
            <a:r>
              <a:rPr lang="en-GB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GB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capacità</a:t>
            </a:r>
            <a:r>
              <a:rPr lang="en-GB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applicare le conoscenze acquisite per affrontare o risolvere un problema di salute.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183;p7">
            <a:extLst>
              <a:ext uri="{FF2B5EF4-FFF2-40B4-BE49-F238E27FC236}">
                <a16:creationId xmlns:a16="http://schemas.microsoft.com/office/drawing/2014/main" id="{3DABB675-150C-47D6-8022-FE034CECD204}"/>
              </a:ext>
            </a:extLst>
          </p:cNvPr>
          <p:cNvSpPr/>
          <p:nvPr/>
        </p:nvSpPr>
        <p:spPr>
          <a:xfrm>
            <a:off x="3418652" y="6566673"/>
            <a:ext cx="87720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Fonte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Licenza </a:t>
            </a:r>
            <a:r>
              <a:rPr lang="en-US" sz="12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18" name="Picture 2" descr="Imac, Ipad, Iphone, Macbook, Computadora Portátil, Ios">
            <a:extLst>
              <a:ext uri="{FF2B5EF4-FFF2-40B4-BE49-F238E27FC236}">
                <a16:creationId xmlns:a16="http://schemas.microsoft.com/office/drawing/2014/main" id="{CFEB3300-BD1C-4138-815E-495AD5E8B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996" y="1701444"/>
            <a:ext cx="5834098" cy="317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182;p7">
            <a:extLst>
              <a:ext uri="{FF2B5EF4-FFF2-40B4-BE49-F238E27FC236}">
                <a16:creationId xmlns:a16="http://schemas.microsoft.com/office/drawing/2014/main" id="{DF28BDD1-C3C1-4B27-8553-7FB99181BE67}"/>
              </a:ext>
            </a:extLst>
          </p:cNvPr>
          <p:cNvSpPr/>
          <p:nvPr/>
        </p:nvSpPr>
        <p:spPr>
          <a:xfrm>
            <a:off x="10130119" y="0"/>
            <a:ext cx="2061882" cy="398569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1.2 Il concetto di DHL</a:t>
            </a:r>
            <a:endParaRPr sz="1275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6901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DD0A9374-1DB3-4034-BF31-4E81F668C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Competenze operative</a:t>
            </a:r>
          </a:p>
        </p:txBody>
      </p:sp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7E878CB9-40C0-4A51-A17C-0D74F8C74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7999" y="1799999"/>
            <a:ext cx="4859603" cy="4865977"/>
          </a:xfrm>
        </p:spPr>
        <p:txBody>
          <a:bodyPr/>
          <a:lstStyle/>
          <a:p>
            <a:pPr marL="76200" indent="0" algn="just">
              <a:spcAft>
                <a:spcPts val="600"/>
              </a:spcAft>
              <a:buNone/>
            </a:pPr>
            <a:r>
              <a:rPr lang="en-US" dirty="0"/>
              <a:t>Quanto è facile o difficile per voi: </a:t>
            </a:r>
          </a:p>
          <a:p>
            <a:pPr marL="5334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en-US" dirty="0" err="1"/>
              <a:t>utilizzare</a:t>
            </a:r>
            <a:r>
              <a:rPr lang="en-US" dirty="0"/>
              <a:t> il computer e il browser web?</a:t>
            </a:r>
          </a:p>
          <a:p>
            <a:pPr marL="5334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en-US" dirty="0" err="1"/>
              <a:t>Insegnare</a:t>
            </a:r>
            <a:r>
              <a:rPr lang="en-US" dirty="0"/>
              <a:t> </a:t>
            </a:r>
            <a:r>
              <a:rPr lang="en-US" dirty="0" err="1"/>
              <a:t>questa</a:t>
            </a:r>
            <a:r>
              <a:rPr lang="en-US" dirty="0"/>
              <a:t> </a:t>
            </a:r>
            <a:r>
              <a:rPr lang="en-US" dirty="0" err="1"/>
              <a:t>competenza</a:t>
            </a:r>
            <a:r>
              <a:rPr lang="en-US" dirty="0"/>
              <a:t> ad </a:t>
            </a:r>
            <a:r>
              <a:rPr lang="en-US" dirty="0" err="1"/>
              <a:t>altri</a:t>
            </a:r>
            <a:r>
              <a:rPr lang="en-US" dirty="0"/>
              <a:t>/e e/o </a:t>
            </a:r>
            <a:r>
              <a:rPr lang="en-US" dirty="0" err="1"/>
              <a:t>guidare</a:t>
            </a:r>
            <a:r>
              <a:rPr lang="en-US" dirty="0"/>
              <a:t> </a:t>
            </a:r>
            <a:r>
              <a:rPr lang="en-US" dirty="0" err="1"/>
              <a:t>qualcun</a:t>
            </a:r>
            <a:r>
              <a:rPr lang="en-US" dirty="0"/>
              <a:t> </a:t>
            </a:r>
            <a:r>
              <a:rPr lang="en-US" dirty="0" err="1"/>
              <a:t>altro</a:t>
            </a:r>
            <a:r>
              <a:rPr lang="en-US" dirty="0"/>
              <a:t>/a </a:t>
            </a:r>
            <a:r>
              <a:rPr lang="en-US" dirty="0" err="1"/>
              <a:t>nel</a:t>
            </a:r>
            <a:r>
              <a:rPr lang="en-US" dirty="0"/>
              <a:t> farlo?</a:t>
            </a:r>
          </a:p>
          <a:p>
            <a:pPr>
              <a:spcAft>
                <a:spcPts val="600"/>
              </a:spcAft>
            </a:pPr>
            <a:endParaRPr lang="en-GB" dirty="0"/>
          </a:p>
        </p:txBody>
      </p:sp>
      <p:sp>
        <p:nvSpPr>
          <p:cNvPr id="7" name="Google Shape;183;p7">
            <a:extLst>
              <a:ext uri="{FF2B5EF4-FFF2-40B4-BE49-F238E27FC236}">
                <a16:creationId xmlns:a16="http://schemas.microsoft.com/office/drawing/2014/main" id="{2E4D8ACC-7E36-42AA-8CD4-4402624ECBCF}"/>
              </a:ext>
            </a:extLst>
          </p:cNvPr>
          <p:cNvSpPr/>
          <p:nvPr/>
        </p:nvSpPr>
        <p:spPr>
          <a:xfrm>
            <a:off x="3088218" y="6388977"/>
            <a:ext cx="87720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Fonte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Licenza </a:t>
            </a:r>
            <a:r>
              <a:rPr lang="en-US" sz="12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6" descr="A picture containing person&#10;&#10;Description automatically generated">
            <a:extLst>
              <a:ext uri="{FF2B5EF4-FFF2-40B4-BE49-F238E27FC236}">
                <a16:creationId xmlns:a16="http://schemas.microsoft.com/office/drawing/2014/main" id="{46A5F209-362F-4832-9A6A-2D4065D77C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5458" y="1685096"/>
            <a:ext cx="5238307" cy="3492204"/>
          </a:xfrm>
          <a:prstGeom prst="rect">
            <a:avLst/>
          </a:prstGeom>
        </p:spPr>
      </p:pic>
      <p:sp>
        <p:nvSpPr>
          <p:cNvPr id="9" name="Google Shape;182;p7">
            <a:extLst>
              <a:ext uri="{FF2B5EF4-FFF2-40B4-BE49-F238E27FC236}">
                <a16:creationId xmlns:a16="http://schemas.microsoft.com/office/drawing/2014/main" id="{D1A6220B-C92D-443C-8383-2DE629EF8468}"/>
              </a:ext>
            </a:extLst>
          </p:cNvPr>
          <p:cNvSpPr/>
          <p:nvPr/>
        </p:nvSpPr>
        <p:spPr>
          <a:xfrm>
            <a:off x="10130119" y="0"/>
            <a:ext cx="2061882" cy="398569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1.2 Il concetto di DHL</a:t>
            </a:r>
            <a:endParaRPr sz="1275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8862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DD0A9374-1DB3-4034-BF31-4E81F668C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Capacità di navigazione</a:t>
            </a:r>
          </a:p>
        </p:txBody>
      </p:sp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7E878CB9-40C0-4A51-A17C-0D74F8C74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7999" y="1799999"/>
            <a:ext cx="5600754" cy="2558641"/>
          </a:xfrm>
        </p:spPr>
        <p:txBody>
          <a:bodyPr/>
          <a:lstStyle/>
          <a:p>
            <a:pPr marL="76200" indent="0" algn="just">
              <a:spcAft>
                <a:spcPts val="600"/>
              </a:spcAft>
              <a:buNone/>
            </a:pPr>
            <a:r>
              <a:rPr lang="en-US" dirty="0"/>
              <a:t>Quanto è facile o difficile per voi </a:t>
            </a:r>
            <a:r>
              <a:rPr lang="en-US" dirty="0" err="1"/>
              <a:t>orientarvi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Internet?</a:t>
            </a:r>
          </a:p>
          <a:p>
            <a:pPr marL="76200" indent="0">
              <a:spcAft>
                <a:spcPts val="600"/>
              </a:spcAft>
              <a:buNone/>
            </a:pPr>
            <a:endParaRPr lang="en-US" dirty="0"/>
          </a:p>
          <a:p>
            <a:pPr>
              <a:spcAft>
                <a:spcPts val="600"/>
              </a:spcAft>
            </a:pPr>
            <a:endParaRPr lang="en-GB" dirty="0"/>
          </a:p>
        </p:txBody>
      </p:sp>
      <p:sp>
        <p:nvSpPr>
          <p:cNvPr id="4" name="Google Shape;183;p7">
            <a:extLst>
              <a:ext uri="{FF2B5EF4-FFF2-40B4-BE49-F238E27FC236}">
                <a16:creationId xmlns:a16="http://schemas.microsoft.com/office/drawing/2014/main" id="{746B8D23-B5FE-47BD-8DFA-7D57ED094B47}"/>
              </a:ext>
            </a:extLst>
          </p:cNvPr>
          <p:cNvSpPr/>
          <p:nvPr/>
        </p:nvSpPr>
        <p:spPr>
          <a:xfrm>
            <a:off x="9387296" y="6389017"/>
            <a:ext cx="1969905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Fonte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Licenza </a:t>
            </a:r>
            <a:r>
              <a:rPr lang="en-US" sz="12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2" descr="Icon&#10;&#10;Description automatically generated">
            <a:extLst>
              <a:ext uri="{FF2B5EF4-FFF2-40B4-BE49-F238E27FC236}">
                <a16:creationId xmlns:a16="http://schemas.microsoft.com/office/drawing/2014/main" id="{134F71A6-2FF6-4A8F-8290-2578FB5515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4469" y="1382548"/>
            <a:ext cx="2385653" cy="3865362"/>
          </a:xfrm>
          <a:prstGeom prst="rect">
            <a:avLst/>
          </a:prstGeom>
        </p:spPr>
      </p:pic>
      <p:sp>
        <p:nvSpPr>
          <p:cNvPr id="10" name="Google Shape;182;p7">
            <a:extLst>
              <a:ext uri="{FF2B5EF4-FFF2-40B4-BE49-F238E27FC236}">
                <a16:creationId xmlns:a16="http://schemas.microsoft.com/office/drawing/2014/main" id="{6C3DCAFF-A4FC-45E2-ACC8-9C5D95C84A66}"/>
              </a:ext>
            </a:extLst>
          </p:cNvPr>
          <p:cNvSpPr/>
          <p:nvPr/>
        </p:nvSpPr>
        <p:spPr>
          <a:xfrm>
            <a:off x="10130119" y="0"/>
            <a:ext cx="2061882" cy="398569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1.2 Il concetto di DHL</a:t>
            </a:r>
            <a:endParaRPr sz="1275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188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DD0A9374-1DB3-4034-BF31-4E81F668C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Ricerca di informazioni</a:t>
            </a:r>
          </a:p>
        </p:txBody>
      </p:sp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7E878CB9-40C0-4A51-A17C-0D74F8C74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7999" y="1799999"/>
            <a:ext cx="5600754" cy="4865977"/>
          </a:xfrm>
        </p:spPr>
        <p:txBody>
          <a:bodyPr/>
          <a:lstStyle/>
          <a:p>
            <a:pPr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Quanto è facile o difficile per </a:t>
            </a:r>
            <a:r>
              <a:rPr lang="en-US" dirty="0" err="1"/>
              <a:t>voi</a:t>
            </a:r>
            <a:r>
              <a:rPr lang="en-US" dirty="0"/>
              <a:t> trovare informazioni su Internet? (Per </a:t>
            </a:r>
            <a:r>
              <a:rPr lang="en-US" dirty="0" err="1"/>
              <a:t>esempio</a:t>
            </a:r>
            <a:r>
              <a:rPr lang="en-US" dirty="0"/>
              <a:t> in relazione a problemi di salute o </a:t>
            </a:r>
            <a:r>
              <a:rPr lang="en-US" dirty="0" err="1"/>
              <a:t>malattie</a:t>
            </a:r>
            <a:r>
              <a:rPr lang="en-US" dirty="0"/>
              <a:t> </a:t>
            </a:r>
            <a:r>
              <a:rPr lang="en-US" dirty="0" err="1"/>
              <a:t>specifiche</a:t>
            </a:r>
            <a:r>
              <a:rPr lang="en-US" dirty="0"/>
              <a:t> etc.) 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dirty="0"/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err="1"/>
              <a:t>Direste</a:t>
            </a:r>
            <a:r>
              <a:rPr lang="en-US" dirty="0"/>
              <a:t> di </a:t>
            </a:r>
            <a:r>
              <a:rPr lang="en-US" i="1" dirty="0" err="1"/>
              <a:t>sapere</a:t>
            </a:r>
            <a:r>
              <a:rPr lang="en-US" dirty="0"/>
              <a:t> </a:t>
            </a:r>
            <a:r>
              <a:rPr lang="en-US" dirty="0" err="1"/>
              <a:t>già</a:t>
            </a:r>
            <a:r>
              <a:rPr lang="en-US" dirty="0"/>
              <a:t> come </a:t>
            </a:r>
            <a:r>
              <a:rPr lang="en-US" dirty="0" err="1"/>
              <a:t>cercare</a:t>
            </a:r>
            <a:r>
              <a:rPr lang="en-US" dirty="0"/>
              <a:t> informazioni su Internet?</a:t>
            </a:r>
          </a:p>
          <a:p>
            <a:pPr marL="76200" indent="0">
              <a:spcAft>
                <a:spcPts val="600"/>
              </a:spcAft>
              <a:buNone/>
            </a:pPr>
            <a:endParaRPr lang="en-US" dirty="0"/>
          </a:p>
          <a:p>
            <a:pPr marL="76200" indent="0">
              <a:spcAft>
                <a:spcPts val="600"/>
              </a:spcAft>
              <a:buNone/>
            </a:pPr>
            <a:endParaRPr lang="en-US" dirty="0"/>
          </a:p>
          <a:p>
            <a:pPr>
              <a:spcAft>
                <a:spcPts val="600"/>
              </a:spcAft>
            </a:pPr>
            <a:endParaRPr lang="en-GB" dirty="0"/>
          </a:p>
        </p:txBody>
      </p:sp>
      <p:sp>
        <p:nvSpPr>
          <p:cNvPr id="10" name="Google Shape;182;p7">
            <a:extLst>
              <a:ext uri="{FF2B5EF4-FFF2-40B4-BE49-F238E27FC236}">
                <a16:creationId xmlns:a16="http://schemas.microsoft.com/office/drawing/2014/main" id="{6C3DCAFF-A4FC-45E2-ACC8-9C5D95C84A66}"/>
              </a:ext>
            </a:extLst>
          </p:cNvPr>
          <p:cNvSpPr/>
          <p:nvPr/>
        </p:nvSpPr>
        <p:spPr>
          <a:xfrm>
            <a:off x="10130119" y="0"/>
            <a:ext cx="2061882" cy="398569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1.2 Il concetto di DHL</a:t>
            </a:r>
            <a:endParaRPr sz="1275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73;p6">
            <a:extLst>
              <a:ext uri="{FF2B5EF4-FFF2-40B4-BE49-F238E27FC236}">
                <a16:creationId xmlns:a16="http://schemas.microsoft.com/office/drawing/2014/main" id="{E38A9ECE-2381-429B-A994-939380265743}"/>
              </a:ext>
            </a:extLst>
          </p:cNvPr>
          <p:cNvSpPr/>
          <p:nvPr/>
        </p:nvSpPr>
        <p:spPr>
          <a:xfrm>
            <a:off x="9780282" y="6244826"/>
            <a:ext cx="24117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Fonte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Licenza </a:t>
            </a:r>
            <a:r>
              <a:rPr lang="en-US" sz="12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9" descr="Shape, arrow, rectangle&#10;&#10;Description automatically generated">
            <a:extLst>
              <a:ext uri="{FF2B5EF4-FFF2-40B4-BE49-F238E27FC236}">
                <a16:creationId xmlns:a16="http://schemas.microsoft.com/office/drawing/2014/main" id="{FE9BD6B6-AE0C-4179-95DB-FFF5E45484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3216" y="1083618"/>
            <a:ext cx="5164476" cy="2582238"/>
          </a:xfrm>
          <a:prstGeom prst="rect">
            <a:avLst/>
          </a:prstGeom>
        </p:spPr>
      </p:pic>
      <p:pic>
        <p:nvPicPr>
          <p:cNvPr id="11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219B4D9D-B45C-496C-BAF5-9B33193A6A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9341" y="3662238"/>
            <a:ext cx="2931460" cy="2931460"/>
          </a:xfrm>
          <a:prstGeom prst="rect">
            <a:avLst/>
          </a:prstGeom>
        </p:spPr>
      </p:pic>
      <p:sp>
        <p:nvSpPr>
          <p:cNvPr id="12" name="Google Shape;183;p7">
            <a:extLst>
              <a:ext uri="{FF2B5EF4-FFF2-40B4-BE49-F238E27FC236}">
                <a16:creationId xmlns:a16="http://schemas.microsoft.com/office/drawing/2014/main" id="{2C98EB84-A824-48E2-8ABA-F370C636774B}"/>
              </a:ext>
            </a:extLst>
          </p:cNvPr>
          <p:cNvSpPr/>
          <p:nvPr/>
        </p:nvSpPr>
        <p:spPr>
          <a:xfrm>
            <a:off x="3358376" y="2938691"/>
            <a:ext cx="87720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Fonte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Licenza </a:t>
            </a:r>
            <a:r>
              <a:rPr lang="en-US" sz="12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3708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B518C4-AD8E-4022-8185-26A572091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Valutare</a:t>
            </a:r>
            <a:r>
              <a:rPr lang="en-GB" dirty="0"/>
              <a:t> </a:t>
            </a:r>
            <a:r>
              <a:rPr lang="en-GB" dirty="0" err="1"/>
              <a:t>l'</a:t>
            </a:r>
            <a:r>
              <a:rPr lang="en-GB" i="1" dirty="0" err="1"/>
              <a:t>affidabilità</a:t>
            </a:r>
            <a:r>
              <a:rPr lang="en-GB" dirty="0"/>
              <a:t> </a:t>
            </a:r>
            <a:r>
              <a:rPr lang="en-GB" dirty="0" err="1"/>
              <a:t>delle</a:t>
            </a:r>
            <a:r>
              <a:rPr lang="en-GB" dirty="0"/>
              <a:t> </a:t>
            </a:r>
            <a:r>
              <a:rPr lang="en-GB" dirty="0" err="1"/>
              <a:t>informazioni</a:t>
            </a:r>
            <a:endParaRPr lang="en-GB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EC85CBF-25BD-472C-8437-40F1648A3B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53999" y="2248575"/>
            <a:ext cx="5035977" cy="2933025"/>
          </a:xfrm>
        </p:spPr>
        <p:txBody>
          <a:bodyPr/>
          <a:lstStyle/>
          <a:p>
            <a:pPr marL="76200" indent="0" algn="just">
              <a:buNone/>
            </a:pPr>
            <a:r>
              <a:rPr lang="en-GB" dirty="0" err="1"/>
              <a:t>Quando</a:t>
            </a:r>
            <a:r>
              <a:rPr lang="en-GB" dirty="0"/>
              <a:t> </a:t>
            </a:r>
            <a:r>
              <a:rPr lang="en-GB" dirty="0" err="1"/>
              <a:t>ricercate</a:t>
            </a:r>
            <a:r>
              <a:rPr lang="en-GB" dirty="0"/>
              <a:t> </a:t>
            </a:r>
            <a:r>
              <a:rPr lang="en-GB" dirty="0" err="1"/>
              <a:t>informazioni</a:t>
            </a:r>
            <a:r>
              <a:rPr lang="en-GB" dirty="0"/>
              <a:t> </a:t>
            </a:r>
            <a:r>
              <a:rPr lang="en-GB" dirty="0" err="1"/>
              <a:t>nel</a:t>
            </a:r>
            <a:r>
              <a:rPr lang="en-GB" dirty="0"/>
              <a:t> campo </a:t>
            </a:r>
            <a:r>
              <a:rPr lang="en-GB" dirty="0" err="1"/>
              <a:t>della</a:t>
            </a:r>
            <a:r>
              <a:rPr lang="en-GB" dirty="0"/>
              <a:t> salute su Internet, </a:t>
            </a:r>
            <a:r>
              <a:rPr lang="en-GB" dirty="0" err="1"/>
              <a:t>trovate</a:t>
            </a:r>
            <a:r>
              <a:rPr lang="en-GB" dirty="0"/>
              <a:t> facile o difficile decidere se le informazioni sono affidabili o meno?</a:t>
            </a:r>
            <a:endParaRPr lang="en-GB" sz="3600" dirty="0"/>
          </a:p>
          <a:p>
            <a:endParaRPr lang="en-GB" dirty="0"/>
          </a:p>
        </p:txBody>
      </p:sp>
      <p:sp>
        <p:nvSpPr>
          <p:cNvPr id="4" name="Google Shape;173;p6">
            <a:extLst>
              <a:ext uri="{FF2B5EF4-FFF2-40B4-BE49-F238E27FC236}">
                <a16:creationId xmlns:a16="http://schemas.microsoft.com/office/drawing/2014/main" id="{86E7F801-EF98-4C70-A5C2-EDB2E3BDCA66}"/>
              </a:ext>
            </a:extLst>
          </p:cNvPr>
          <p:cNvSpPr/>
          <p:nvPr/>
        </p:nvSpPr>
        <p:spPr>
          <a:xfrm>
            <a:off x="9590935" y="6388977"/>
            <a:ext cx="24117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Fonte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Licenza </a:t>
            </a:r>
            <a:r>
              <a:rPr lang="en-US" sz="12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2" descr="Botón, Sí, No, Rojo, Verde, Icono, Símbolo, Positivo">
            <a:extLst>
              <a:ext uri="{FF2B5EF4-FFF2-40B4-BE49-F238E27FC236}">
                <a16:creationId xmlns:a16="http://schemas.microsoft.com/office/drawing/2014/main" id="{77B520E8-B158-43C5-99DD-1EBEC5CA8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75" y="1891284"/>
            <a:ext cx="5580560" cy="279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82;p7">
            <a:extLst>
              <a:ext uri="{FF2B5EF4-FFF2-40B4-BE49-F238E27FC236}">
                <a16:creationId xmlns:a16="http://schemas.microsoft.com/office/drawing/2014/main" id="{8559C7FE-4D1A-4FBC-9892-448607BF2733}"/>
              </a:ext>
            </a:extLst>
          </p:cNvPr>
          <p:cNvSpPr/>
          <p:nvPr/>
        </p:nvSpPr>
        <p:spPr>
          <a:xfrm>
            <a:off x="10130119" y="0"/>
            <a:ext cx="2061882" cy="398569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1.2 Il concetto di DHL</a:t>
            </a:r>
            <a:endParaRPr sz="1275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3929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75E0CAD-F043-41CB-8515-BAE5FB86A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Determinazione della rilevanza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6BCAA2D-9822-400E-AA30-1BB4DC52E4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GB" dirty="0" err="1"/>
              <a:t>Quando</a:t>
            </a:r>
            <a:r>
              <a:rPr lang="en-GB" dirty="0"/>
              <a:t> </a:t>
            </a:r>
            <a:r>
              <a:rPr lang="en-GB" dirty="0" err="1"/>
              <a:t>cercate</a:t>
            </a:r>
            <a:r>
              <a:rPr lang="en-GB" dirty="0"/>
              <a:t> </a:t>
            </a:r>
            <a:r>
              <a:rPr lang="en-GB" dirty="0" err="1"/>
              <a:t>informazioni</a:t>
            </a:r>
            <a:r>
              <a:rPr lang="en-GB" dirty="0"/>
              <a:t> </a:t>
            </a:r>
            <a:r>
              <a:rPr lang="en-GB" dirty="0" err="1"/>
              <a:t>nel</a:t>
            </a:r>
            <a:r>
              <a:rPr lang="en-GB" dirty="0"/>
              <a:t> campo </a:t>
            </a:r>
            <a:r>
              <a:rPr lang="en-GB" dirty="0" err="1"/>
              <a:t>della</a:t>
            </a:r>
            <a:r>
              <a:rPr lang="en-GB" dirty="0"/>
              <a:t> salute su Internet, </a:t>
            </a:r>
            <a:r>
              <a:rPr lang="en-GB" dirty="0" err="1"/>
              <a:t>trovate</a:t>
            </a:r>
            <a:r>
              <a:rPr lang="en-GB" dirty="0"/>
              <a:t> facile o difficile </a:t>
            </a:r>
            <a:r>
              <a:rPr lang="en-GB" dirty="0" err="1"/>
              <a:t>scegliere</a:t>
            </a:r>
            <a:r>
              <a:rPr lang="en-GB" dirty="0"/>
              <a:t> </a:t>
            </a:r>
            <a:r>
              <a:rPr lang="en-GB" dirty="0" err="1"/>
              <a:t>quali</a:t>
            </a:r>
            <a:r>
              <a:rPr lang="en-GB" dirty="0"/>
              <a:t> </a:t>
            </a:r>
            <a:r>
              <a:rPr lang="en-GB" dirty="0" err="1"/>
              <a:t>sono</a:t>
            </a:r>
            <a:r>
              <a:rPr lang="en-GB" dirty="0"/>
              <a:t> le </a:t>
            </a:r>
            <a:r>
              <a:rPr lang="en-GB" dirty="0" err="1"/>
              <a:t>più</a:t>
            </a:r>
            <a:r>
              <a:rPr lang="en-GB" dirty="0"/>
              <a:t> </a:t>
            </a:r>
            <a:r>
              <a:rPr lang="en-GB" dirty="0" err="1"/>
              <a:t>importanti</a:t>
            </a:r>
            <a:r>
              <a:rPr lang="en-GB" dirty="0"/>
              <a:t>?</a:t>
            </a:r>
            <a:endParaRPr lang="en-GB" sz="3600" dirty="0"/>
          </a:p>
          <a:p>
            <a:endParaRPr lang="en-GB" dirty="0"/>
          </a:p>
        </p:txBody>
      </p:sp>
      <p:sp>
        <p:nvSpPr>
          <p:cNvPr id="4" name="Google Shape;173;p6">
            <a:extLst>
              <a:ext uri="{FF2B5EF4-FFF2-40B4-BE49-F238E27FC236}">
                <a16:creationId xmlns:a16="http://schemas.microsoft.com/office/drawing/2014/main" id="{C28843DD-9F3D-44D9-920A-43BFE22E720B}"/>
              </a:ext>
            </a:extLst>
          </p:cNvPr>
          <p:cNvSpPr/>
          <p:nvPr/>
        </p:nvSpPr>
        <p:spPr>
          <a:xfrm>
            <a:off x="3884293" y="6455291"/>
            <a:ext cx="24117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Fonte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Licenza </a:t>
            </a:r>
            <a:r>
              <a:rPr lang="en-US" sz="12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2" descr="Confusión, Izquierda, Derecho, Confundido, Elección">
            <a:extLst>
              <a:ext uri="{FF2B5EF4-FFF2-40B4-BE49-F238E27FC236}">
                <a16:creationId xmlns:a16="http://schemas.microsoft.com/office/drawing/2014/main" id="{BF53CC06-BEF2-405A-AF1C-99B2A5B01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306" y="1900518"/>
            <a:ext cx="5604709" cy="49574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6" name="Google Shape;182;p7">
            <a:extLst>
              <a:ext uri="{FF2B5EF4-FFF2-40B4-BE49-F238E27FC236}">
                <a16:creationId xmlns:a16="http://schemas.microsoft.com/office/drawing/2014/main" id="{FB95D6A7-B1C8-4AE9-9747-D679D244BAF3}"/>
              </a:ext>
            </a:extLst>
          </p:cNvPr>
          <p:cNvSpPr/>
          <p:nvPr/>
        </p:nvSpPr>
        <p:spPr>
          <a:xfrm>
            <a:off x="10130119" y="0"/>
            <a:ext cx="2061882" cy="398569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1.2 Il concetto di DHL</a:t>
            </a:r>
            <a:endParaRPr sz="1275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106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B3EF135-A293-48C8-9DAC-BD13B7595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Aggiunta di contenuti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D47A450-8B7D-4919-A059-AEC1D4704F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47176" y="2068941"/>
            <a:ext cx="5852132" cy="4865977"/>
          </a:xfrm>
        </p:spPr>
        <p:txBody>
          <a:bodyPr/>
          <a:lstStyle/>
          <a:p>
            <a:pPr marL="0" indent="0">
              <a:spcBef>
                <a:spcPts val="0"/>
              </a:spcBef>
              <a:buSzPts val="2000"/>
              <a:buNone/>
            </a:pPr>
            <a:r>
              <a:rPr lang="en-GB" dirty="0"/>
              <a:t>Hai mai...</a:t>
            </a:r>
          </a:p>
          <a:p>
            <a:pPr indent="-457200" algn="just">
              <a:spcBef>
                <a:spcPts val="0"/>
              </a:spcBef>
              <a:buSzPts val="2000"/>
              <a:buAutoNum type="arabicParenBoth"/>
            </a:pPr>
            <a:r>
              <a:rPr lang="en-GB" dirty="0" err="1"/>
              <a:t>inviato</a:t>
            </a:r>
            <a:r>
              <a:rPr lang="en-GB" dirty="0"/>
              <a:t> o </a:t>
            </a:r>
            <a:r>
              <a:rPr lang="en-GB" dirty="0" err="1"/>
              <a:t>ricevuto</a:t>
            </a:r>
            <a:r>
              <a:rPr lang="en-GB" dirty="0"/>
              <a:t> o </a:t>
            </a:r>
            <a:r>
              <a:rPr lang="en-GB" dirty="0" err="1"/>
              <a:t>richiesto</a:t>
            </a:r>
            <a:r>
              <a:rPr lang="en-GB" dirty="0"/>
              <a:t> </a:t>
            </a:r>
            <a:r>
              <a:rPr lang="en-GB" dirty="0" err="1"/>
              <a:t>documentazione</a:t>
            </a:r>
            <a:r>
              <a:rPr lang="en-GB" dirty="0"/>
              <a:t> </a:t>
            </a:r>
            <a:r>
              <a:rPr lang="en-GB" dirty="0" err="1"/>
              <a:t>medica</a:t>
            </a:r>
            <a:r>
              <a:rPr lang="en-GB" dirty="0"/>
              <a:t> via internet? </a:t>
            </a:r>
          </a:p>
          <a:p>
            <a:pPr indent="-457200" algn="just">
              <a:spcAft>
                <a:spcPts val="600"/>
              </a:spcAft>
              <a:buSzPts val="2000"/>
              <a:buAutoNum type="arabicParenBoth"/>
            </a:pPr>
            <a:r>
              <a:rPr lang="en-GB" dirty="0" err="1"/>
              <a:t>scritto</a:t>
            </a:r>
            <a:r>
              <a:rPr lang="en-GB" dirty="0"/>
              <a:t> un </a:t>
            </a:r>
            <a:r>
              <a:rPr lang="en-GB" dirty="0" err="1"/>
              <a:t>messaggio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tematiche</a:t>
            </a:r>
            <a:r>
              <a:rPr lang="en-GB" dirty="0"/>
              <a:t> </a:t>
            </a:r>
            <a:r>
              <a:rPr lang="en-GB" dirty="0" err="1"/>
              <a:t>inerenti</a:t>
            </a:r>
            <a:r>
              <a:rPr lang="en-GB" dirty="0"/>
              <a:t> la salute </a:t>
            </a:r>
            <a:r>
              <a:rPr lang="en-GB" dirty="0" err="1"/>
              <a:t>su</a:t>
            </a:r>
            <a:r>
              <a:rPr lang="en-GB" dirty="0"/>
              <a:t> un forum o su un sito di social network?</a:t>
            </a:r>
            <a:endParaRPr lang="en-GB" sz="3600" dirty="0"/>
          </a:p>
          <a:p>
            <a:endParaRPr lang="en-GB" dirty="0"/>
          </a:p>
        </p:txBody>
      </p:sp>
      <p:sp>
        <p:nvSpPr>
          <p:cNvPr id="4" name="Google Shape;173;p6">
            <a:extLst>
              <a:ext uri="{FF2B5EF4-FFF2-40B4-BE49-F238E27FC236}">
                <a16:creationId xmlns:a16="http://schemas.microsoft.com/office/drawing/2014/main" id="{6D8383D3-E46B-4B34-9671-FB414B401AE8}"/>
              </a:ext>
            </a:extLst>
          </p:cNvPr>
          <p:cNvSpPr/>
          <p:nvPr/>
        </p:nvSpPr>
        <p:spPr>
          <a:xfrm>
            <a:off x="9658830" y="6527476"/>
            <a:ext cx="24117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Fonte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Licenza </a:t>
            </a:r>
            <a:r>
              <a:rPr lang="en-US" sz="12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2" descr="Chat, Múltiple, Icono, Símbolo, Mensaje, Burbuja">
            <a:extLst>
              <a:ext uri="{FF2B5EF4-FFF2-40B4-BE49-F238E27FC236}">
                <a16:creationId xmlns:a16="http://schemas.microsoft.com/office/drawing/2014/main" id="{D7741C2C-28C9-4624-AF97-68E8AC3B6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08" y="1685096"/>
            <a:ext cx="4369981" cy="436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82;p7">
            <a:extLst>
              <a:ext uri="{FF2B5EF4-FFF2-40B4-BE49-F238E27FC236}">
                <a16:creationId xmlns:a16="http://schemas.microsoft.com/office/drawing/2014/main" id="{79D350B6-E72B-4906-9A3D-E2967E20BA91}"/>
              </a:ext>
            </a:extLst>
          </p:cNvPr>
          <p:cNvSpPr/>
          <p:nvPr/>
        </p:nvSpPr>
        <p:spPr>
          <a:xfrm>
            <a:off x="10130119" y="0"/>
            <a:ext cx="2061882" cy="398569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1.2 Il concetto di DHL</a:t>
            </a:r>
            <a:endParaRPr sz="1275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0370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oogle Shape;80;p2"/>
          <p:cNvGrpSpPr/>
          <p:nvPr/>
        </p:nvGrpSpPr>
        <p:grpSpPr>
          <a:xfrm>
            <a:off x="9587789" y="3777625"/>
            <a:ext cx="2245582" cy="2759937"/>
            <a:chOff x="7061107" y="2775080"/>
            <a:chExt cx="2245582" cy="2759937"/>
          </a:xfrm>
        </p:grpSpPr>
        <p:pic>
          <p:nvPicPr>
            <p:cNvPr id="81" name="Google Shape;81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148063" y="2775080"/>
              <a:ext cx="1962150" cy="21621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" name="Google Shape;82;p2"/>
            <p:cNvSpPr txBox="1"/>
            <p:nvPr/>
          </p:nvSpPr>
          <p:spPr>
            <a:xfrm>
              <a:off x="7061107" y="4981019"/>
              <a:ext cx="2245582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00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AKADIMAIKO DIADIKTYO (GUnet)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000" b="0" i="0" u="none" strike="noStrike" cap="none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ATENE, GRECIA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000" b="0" i="0" u="sng" strike="noStrike" cap="non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www.gunet.gr</a:t>
              </a:r>
              <a:endParaRPr sz="1000" b="0" i="0" u="none" strike="noStrike" cap="none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83" name="Google Shape;83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4800"/>
              <a:buFont typeface="Calibri"/>
              <a:buNone/>
            </a:pPr>
            <a:r>
              <a:rPr lang="de-DE" sz="4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Partner</a:t>
            </a:r>
            <a:endParaRPr sz="4800" b="1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4" name="Google Shape;84;p2"/>
          <p:cNvGrpSpPr/>
          <p:nvPr/>
        </p:nvGrpSpPr>
        <p:grpSpPr>
          <a:xfrm>
            <a:off x="-583724" y="2027730"/>
            <a:ext cx="6096000" cy="1677637"/>
            <a:chOff x="-1066801" y="1523553"/>
            <a:chExt cx="6096000" cy="1677637"/>
          </a:xfrm>
        </p:grpSpPr>
        <p:pic>
          <p:nvPicPr>
            <p:cNvPr id="85" name="Google Shape;85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256678" y="1523553"/>
              <a:ext cx="1449043" cy="9971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6" name="Google Shape;86;p2"/>
            <p:cNvSpPr txBox="1"/>
            <p:nvPr/>
          </p:nvSpPr>
          <p:spPr>
            <a:xfrm>
              <a:off x="-1066801" y="2462526"/>
              <a:ext cx="6096000" cy="738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05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WESTFALISCHE </a:t>
              </a:r>
              <a:r>
                <a:rPr lang="de-DE" sz="100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HOCHSCHULE </a:t>
              </a:r>
              <a:r>
                <a:rPr lang="de-DE" sz="105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GELSENKIRCHEN,</a:t>
              </a:r>
              <a:br>
                <a:rPr lang="de-DE" sz="105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de-DE" sz="105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BOCHOLT, RECKLINGHAUSEN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050" b="0" i="0" u="none" strike="noStrike" cap="none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GELSENKIRCHEN, GERMANIA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050" b="0" i="0" u="sng" strike="noStrike" cap="non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www.w-hs.de</a:t>
              </a:r>
              <a:endParaRPr sz="1050" b="0" i="0" u="none" strike="noStrike" cap="none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7" name="Google Shape;87;p2"/>
          <p:cNvGrpSpPr/>
          <p:nvPr/>
        </p:nvGrpSpPr>
        <p:grpSpPr>
          <a:xfrm>
            <a:off x="4111945" y="4542257"/>
            <a:ext cx="6629400" cy="1738414"/>
            <a:chOff x="2579204" y="1882706"/>
            <a:chExt cx="6629400" cy="1738414"/>
          </a:xfrm>
        </p:grpSpPr>
        <p:pic>
          <p:nvPicPr>
            <p:cNvPr id="88" name="Google Shape;88;p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627079" y="1882706"/>
              <a:ext cx="2533650" cy="1047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" name="Google Shape;89;p2"/>
            <p:cNvSpPr txBox="1"/>
            <p:nvPr/>
          </p:nvSpPr>
          <p:spPr>
            <a:xfrm>
              <a:off x="2579204" y="2913234"/>
              <a:ext cx="66294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00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COORDINA ORGANIZACIÓN DE EMPRESAS Y</a:t>
              </a:r>
              <a:br>
                <a:rPr lang="de-DE" sz="100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de-DE" sz="100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RECURSOS HUMANOS, S.L.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000" b="0" i="0" u="none" strike="noStrike" cap="none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VALENCIA, SPAGNA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000" b="0" i="0" u="sng" strike="noStrike" cap="non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coordina-oerh.com</a:t>
              </a:r>
              <a:endParaRPr sz="1000" b="0" i="0" u="none" strike="noStrike" cap="none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0" name="Google Shape;90;p2"/>
          <p:cNvGrpSpPr/>
          <p:nvPr/>
        </p:nvGrpSpPr>
        <p:grpSpPr>
          <a:xfrm>
            <a:off x="6186067" y="2015292"/>
            <a:ext cx="6634368" cy="1584248"/>
            <a:chOff x="6639106" y="2919412"/>
            <a:chExt cx="6634368" cy="1584248"/>
          </a:xfrm>
        </p:grpSpPr>
        <p:pic>
          <p:nvPicPr>
            <p:cNvPr id="91" name="Google Shape;91;p2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8684703" y="2919412"/>
              <a:ext cx="2543175" cy="1047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2" name="Google Shape;92;p2"/>
            <p:cNvSpPr txBox="1"/>
            <p:nvPr/>
          </p:nvSpPr>
          <p:spPr>
            <a:xfrm>
              <a:off x="6639106" y="3949662"/>
              <a:ext cx="6634368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00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PROLIPSIS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000" b="0" i="0" u="none" strike="noStrike" cap="none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  <a:t>ATENE, GRECIA</a:t>
              </a:r>
              <a:br>
                <a:rPr lang="de-DE" sz="1000" b="0" i="0" u="none" strike="noStrike" cap="none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de-DE" sz="1000" b="0" i="0" u="sng" strike="noStrike" cap="non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www.prolepsis.gr</a:t>
              </a:r>
              <a:endParaRPr sz="1000" b="0" i="0" u="none" strike="noStrike" cap="non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3" name="Google Shape;93;p2"/>
          <p:cNvGrpSpPr/>
          <p:nvPr/>
        </p:nvGrpSpPr>
        <p:grpSpPr>
          <a:xfrm>
            <a:off x="-1845822" y="4591510"/>
            <a:ext cx="6952420" cy="1601615"/>
            <a:chOff x="-1240501" y="3160643"/>
            <a:chExt cx="6952420" cy="1601615"/>
          </a:xfrm>
        </p:grpSpPr>
        <p:pic>
          <p:nvPicPr>
            <p:cNvPr id="94" name="Google Shape;94;p2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964123" y="3160643"/>
              <a:ext cx="2543175" cy="10382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5" name="Google Shape;95;p2"/>
            <p:cNvSpPr txBox="1"/>
            <p:nvPr/>
          </p:nvSpPr>
          <p:spPr>
            <a:xfrm>
              <a:off x="-1240501" y="4208260"/>
              <a:ext cx="6952420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00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UNIVERSITÀ DI VALENCIA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000" b="0" i="0" u="none" strike="noStrike" cap="none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VALENCIA, SPAGNA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000" b="0" i="0" u="sng" strike="noStrike" cap="non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www.uv.es</a:t>
              </a:r>
              <a:endParaRPr sz="1000" b="0" i="0" u="none" strike="noStrike" cap="none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6" name="Google Shape;96;p2"/>
          <p:cNvGrpSpPr/>
          <p:nvPr/>
        </p:nvGrpSpPr>
        <p:grpSpPr>
          <a:xfrm>
            <a:off x="3332429" y="4600164"/>
            <a:ext cx="2543175" cy="1592961"/>
            <a:chOff x="4517932" y="3531206"/>
            <a:chExt cx="2543175" cy="1592961"/>
          </a:xfrm>
        </p:grpSpPr>
        <p:pic>
          <p:nvPicPr>
            <p:cNvPr id="97" name="Google Shape;97;p2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4517932" y="3531206"/>
              <a:ext cx="2543175" cy="10209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8" name="Google Shape;98;p2"/>
            <p:cNvSpPr txBox="1"/>
            <p:nvPr/>
          </p:nvSpPr>
          <p:spPr>
            <a:xfrm>
              <a:off x="4824413" y="4570169"/>
              <a:ext cx="2037497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00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media k GmbH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000" b="0" i="0" u="none" strike="noStrike" cap="none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Bad Mergentheim, GERMANIA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000" b="0" i="0" u="sng" strike="noStrike" cap="non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1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www.media-k.eu</a:t>
              </a:r>
              <a:endParaRPr sz="1000" b="0" i="0" u="none" strike="noStrike" cap="none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9" name="Google Shape;99;p2"/>
          <p:cNvGrpSpPr/>
          <p:nvPr/>
        </p:nvGrpSpPr>
        <p:grpSpPr>
          <a:xfrm>
            <a:off x="5019359" y="1427085"/>
            <a:ext cx="1973150" cy="2726448"/>
            <a:chOff x="9320178" y="2976204"/>
            <a:chExt cx="1973150" cy="2726448"/>
          </a:xfrm>
        </p:grpSpPr>
        <p:pic>
          <p:nvPicPr>
            <p:cNvPr id="100" name="Google Shape;100;p2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9320178" y="2976204"/>
              <a:ext cx="1962150" cy="21526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1" name="Google Shape;101;p2"/>
            <p:cNvSpPr txBox="1"/>
            <p:nvPr/>
          </p:nvSpPr>
          <p:spPr>
            <a:xfrm>
              <a:off x="9331178" y="5148654"/>
              <a:ext cx="1962150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00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OXFAM ITALIA INTERCULTURA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000" b="0" i="0" u="none" strike="noStrike" cap="none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AREZZO, ITALIA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000" b="0" i="0" u="sng" strike="noStrike" cap="non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1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www.oxfamitalia.org/</a:t>
              </a:r>
              <a:endParaRPr sz="1000" b="0" i="0" u="none" strike="noStrike" cap="none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FE2D693-261F-4C2E-9DF2-C0A679603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Protezione della privacy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31AAC29-4BC4-41E4-BBE7-3CCA986A91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SzPts val="2000"/>
              <a:buNone/>
            </a:pPr>
            <a:r>
              <a:rPr lang="en-GB" dirty="0"/>
              <a:t>Hai mai...</a:t>
            </a:r>
          </a:p>
          <a:p>
            <a:pPr indent="-457200">
              <a:spcAft>
                <a:spcPts val="600"/>
              </a:spcAft>
              <a:buSzPts val="2000"/>
              <a:buAutoNum type="arabicParenBoth"/>
            </a:pPr>
            <a:r>
              <a:rPr lang="en-GB" dirty="0" err="1"/>
              <a:t>condiviso</a:t>
            </a:r>
            <a:r>
              <a:rPr lang="en-GB" dirty="0"/>
              <a:t> informazioni sanitarie personali (vostre o di alter </a:t>
            </a:r>
            <a:r>
              <a:rPr lang="en-GB" dirty="0" err="1"/>
              <a:t>persone</a:t>
            </a:r>
            <a:r>
              <a:rPr lang="en-GB" dirty="0"/>
              <a:t>) con </a:t>
            </a:r>
            <a:r>
              <a:rPr lang="en-GB" dirty="0" err="1"/>
              <a:t>altri</a:t>
            </a:r>
            <a:r>
              <a:rPr lang="en-GB" dirty="0"/>
              <a:t>/e su Internet?</a:t>
            </a:r>
          </a:p>
          <a:p>
            <a:pPr indent="-457200">
              <a:spcAft>
                <a:spcPts val="600"/>
              </a:spcAft>
              <a:buSzPts val="2000"/>
              <a:buAutoNum type="arabicParenBoth"/>
            </a:pPr>
            <a:r>
              <a:rPr lang="en-GB" dirty="0" err="1"/>
              <a:t>avuto</a:t>
            </a:r>
            <a:r>
              <a:rPr lang="en-GB" dirty="0"/>
              <a:t> accesso al </a:t>
            </a:r>
            <a:r>
              <a:rPr lang="en-GB" dirty="0" err="1"/>
              <a:t>tuo</a:t>
            </a:r>
            <a:r>
              <a:rPr lang="en-GB" dirty="0"/>
              <a:t> </a:t>
            </a:r>
            <a:r>
              <a:rPr lang="en-GB" dirty="0" err="1"/>
              <a:t>Fascicolo</a:t>
            </a:r>
            <a:r>
              <a:rPr lang="en-GB" dirty="0"/>
              <a:t> </a:t>
            </a:r>
            <a:r>
              <a:rPr lang="en-GB" dirty="0" err="1"/>
              <a:t>Sanitario</a:t>
            </a:r>
            <a:r>
              <a:rPr lang="en-GB" dirty="0"/>
              <a:t> </a:t>
            </a:r>
            <a:r>
              <a:rPr lang="en-GB" dirty="0" err="1"/>
              <a:t>Elettronico</a:t>
            </a:r>
            <a:r>
              <a:rPr lang="en-GB" dirty="0"/>
              <a:t>?</a:t>
            </a:r>
            <a:endParaRPr lang="en-GB" sz="3600" dirty="0"/>
          </a:p>
          <a:p>
            <a:pPr>
              <a:spcAft>
                <a:spcPts val="600"/>
              </a:spcAft>
            </a:pPr>
            <a:endParaRPr lang="en-GB" dirty="0"/>
          </a:p>
        </p:txBody>
      </p:sp>
      <p:pic>
        <p:nvPicPr>
          <p:cNvPr id="8" name="Picture 2" descr="Firmar, Seguridad, Proteccion, Seguro">
            <a:extLst>
              <a:ext uri="{FF2B5EF4-FFF2-40B4-BE49-F238E27FC236}">
                <a16:creationId xmlns:a16="http://schemas.microsoft.com/office/drawing/2014/main" id="{94DB91EE-12D8-47B6-9492-CEB506332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40" y="1095152"/>
            <a:ext cx="4359349" cy="435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173;p6">
            <a:extLst>
              <a:ext uri="{FF2B5EF4-FFF2-40B4-BE49-F238E27FC236}">
                <a16:creationId xmlns:a16="http://schemas.microsoft.com/office/drawing/2014/main" id="{C49FB23C-B4DD-416C-BAB6-2B81CB0A7930}"/>
              </a:ext>
            </a:extLst>
          </p:cNvPr>
          <p:cNvSpPr/>
          <p:nvPr/>
        </p:nvSpPr>
        <p:spPr>
          <a:xfrm>
            <a:off x="9609214" y="6464254"/>
            <a:ext cx="24117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Fonte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Licenza </a:t>
            </a:r>
            <a:r>
              <a:rPr lang="en-US" sz="12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82;p7">
            <a:extLst>
              <a:ext uri="{FF2B5EF4-FFF2-40B4-BE49-F238E27FC236}">
                <a16:creationId xmlns:a16="http://schemas.microsoft.com/office/drawing/2014/main" id="{354DAAAB-0A73-4B6E-A51E-CD3B26154F33}"/>
              </a:ext>
            </a:extLst>
          </p:cNvPr>
          <p:cNvSpPr/>
          <p:nvPr/>
        </p:nvSpPr>
        <p:spPr>
          <a:xfrm>
            <a:off x="10130119" y="0"/>
            <a:ext cx="2061882" cy="398569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1.2 Il concetto di DHL</a:t>
            </a:r>
            <a:endParaRPr sz="1275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09667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Calibri"/>
              <a:buNone/>
            </a:pPr>
            <a:r>
              <a:rPr lang="de-DE" sz="2700" dirty="0">
                <a:solidFill>
                  <a:srgbClr val="C01E24"/>
                </a:solidFill>
              </a:rPr>
              <a:t>Azione 1.1.3</a:t>
            </a:r>
            <a:br>
              <a:rPr lang="de-DE" dirty="0">
                <a:solidFill>
                  <a:srgbClr val="C01E24"/>
                </a:solidFill>
              </a:rPr>
            </a:br>
            <a:r>
              <a:rPr lang="en-US" dirty="0">
                <a:solidFill>
                  <a:srgbClr val="C01E24"/>
                </a:solidFill>
              </a:rPr>
              <a:t>Dinamica di gruppo - Esempio pratico</a:t>
            </a:r>
            <a:endParaRPr dirty="0">
              <a:solidFill>
                <a:srgbClr val="C01E24"/>
              </a:solidFill>
            </a:endParaRPr>
          </a:p>
        </p:txBody>
      </p:sp>
      <p:sp>
        <p:nvSpPr>
          <p:cNvPr id="165" name="Google Shape;165;p7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de-DE" sz="2200"/>
              <a:t>Obiettivi</a:t>
            </a:r>
            <a:endParaRPr/>
          </a:p>
        </p:txBody>
      </p:sp>
      <p:sp>
        <p:nvSpPr>
          <p:cNvPr id="166" name="Google Shape;166;p7"/>
          <p:cNvSpPr txBox="1">
            <a:spLocks noGrp="1"/>
          </p:cNvSpPr>
          <p:nvPr>
            <p:ph type="body" idx="2"/>
          </p:nvPr>
        </p:nvSpPr>
        <p:spPr>
          <a:xfrm>
            <a:off x="626586" y="2669232"/>
            <a:ext cx="5937120" cy="4008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 algn="just">
              <a:lnSpc>
                <a:spcPct val="120000"/>
              </a:lnSpc>
              <a:spcBef>
                <a:spcPts val="1200"/>
              </a:spcBef>
              <a:buSzPts val="2000"/>
              <a:buNone/>
            </a:pPr>
            <a:r>
              <a:rPr lang="de-DE" sz="2000" dirty="0" err="1"/>
              <a:t>Viene</a:t>
            </a:r>
            <a:r>
              <a:rPr lang="de-DE" sz="2000" dirty="0"/>
              <a:t> </a:t>
            </a:r>
            <a:r>
              <a:rPr lang="de-DE" sz="2000" dirty="0" err="1"/>
              <a:t>presentato</a:t>
            </a:r>
            <a:r>
              <a:rPr lang="de-DE" sz="2000" dirty="0"/>
              <a:t> </a:t>
            </a:r>
            <a:r>
              <a:rPr lang="de-DE" sz="2000" dirty="0" err="1"/>
              <a:t>un</a:t>
            </a:r>
            <a:r>
              <a:rPr lang="de-DE" sz="2000" dirty="0"/>
              <a:t> </a:t>
            </a:r>
            <a:r>
              <a:rPr lang="de-DE" sz="2000" dirty="0" err="1"/>
              <a:t>caso</a:t>
            </a:r>
            <a:r>
              <a:rPr lang="de-DE" sz="2000" dirty="0"/>
              <a:t> di </a:t>
            </a:r>
            <a:r>
              <a:rPr lang="de-DE" sz="2000" dirty="0" err="1"/>
              <a:t>studio</a:t>
            </a:r>
            <a:r>
              <a:rPr lang="de-DE" sz="2000" dirty="0"/>
              <a:t> a </a:t>
            </a:r>
            <a:r>
              <a:rPr lang="de-DE" sz="2000" dirty="0" err="1"/>
              <a:t>partire</a:t>
            </a:r>
            <a:r>
              <a:rPr lang="de-DE" sz="2000" dirty="0"/>
              <a:t> </a:t>
            </a:r>
            <a:r>
              <a:rPr lang="de-DE" sz="2000" dirty="0" err="1"/>
              <a:t>dalla</a:t>
            </a:r>
            <a:r>
              <a:rPr lang="de-DE" sz="2000" dirty="0"/>
              <a:t> </a:t>
            </a:r>
            <a:r>
              <a:rPr lang="de-DE" sz="2000" dirty="0" err="1"/>
              <a:t>presenza</a:t>
            </a:r>
            <a:r>
              <a:rPr lang="de-DE" sz="2000" dirty="0"/>
              <a:t> </a:t>
            </a:r>
            <a:r>
              <a:rPr lang="de-DE" sz="2000" dirty="0" err="1"/>
              <a:t>dei</a:t>
            </a:r>
            <a:r>
              <a:rPr lang="de-DE" sz="2000" dirty="0"/>
              <a:t> </a:t>
            </a:r>
            <a:r>
              <a:rPr lang="de-DE" sz="2000" dirty="0" err="1"/>
              <a:t>seguenti</a:t>
            </a:r>
            <a:r>
              <a:rPr lang="de-DE" sz="2000" dirty="0"/>
              <a:t> </a:t>
            </a:r>
            <a:r>
              <a:rPr lang="en-GB" sz="2000" b="1" dirty="0" err="1"/>
              <a:t>sintomi</a:t>
            </a:r>
            <a:r>
              <a:rPr lang="en-GB" sz="2000" b="1" dirty="0"/>
              <a:t>: </a:t>
            </a:r>
            <a:r>
              <a:rPr lang="en-GB" sz="2000" dirty="0" err="1"/>
              <a:t>febbre</a:t>
            </a:r>
            <a:r>
              <a:rPr lang="en-GB" sz="2000" dirty="0"/>
              <a:t> e </a:t>
            </a:r>
            <a:r>
              <a:rPr lang="en-GB" sz="2000" dirty="0" err="1"/>
              <a:t>tosse</a:t>
            </a:r>
            <a:r>
              <a:rPr lang="en-GB" sz="2000" dirty="0"/>
              <a:t> </a:t>
            </a:r>
            <a:r>
              <a:rPr lang="en-GB" sz="2000" dirty="0" err="1"/>
              <a:t>secca</a:t>
            </a:r>
            <a:r>
              <a:rPr lang="en-GB" sz="2000" dirty="0"/>
              <a:t>. </a:t>
            </a:r>
            <a:r>
              <a:rPr lang="en-GB" sz="2000" dirty="0" err="1"/>
              <a:t>Quali</a:t>
            </a:r>
            <a:r>
              <a:rPr lang="en-GB" sz="2000" dirty="0"/>
              <a:t> </a:t>
            </a:r>
            <a:r>
              <a:rPr lang="en-GB" sz="2000" dirty="0" err="1"/>
              <a:t>sono</a:t>
            </a:r>
            <a:r>
              <a:rPr lang="en-GB" sz="2000" dirty="0"/>
              <a:t> le </a:t>
            </a:r>
            <a:r>
              <a:rPr lang="en-GB" sz="2000" dirty="0" err="1"/>
              <a:t>domande</a:t>
            </a:r>
            <a:r>
              <a:rPr lang="en-GB" sz="2000" dirty="0"/>
              <a:t> </a:t>
            </a:r>
            <a:r>
              <a:rPr lang="en-GB" sz="2000" dirty="0" err="1"/>
              <a:t>che</a:t>
            </a:r>
            <a:r>
              <a:rPr lang="en-GB" sz="2000" dirty="0"/>
              <a:t> </a:t>
            </a:r>
            <a:r>
              <a:rPr lang="en-GB" sz="2000" dirty="0" err="1"/>
              <a:t>potremmo</a:t>
            </a:r>
            <a:r>
              <a:rPr lang="en-GB" sz="2000" dirty="0"/>
              <a:t> </a:t>
            </a:r>
            <a:r>
              <a:rPr lang="en-GB" sz="2000" dirty="0" err="1"/>
              <a:t>porci</a:t>
            </a:r>
            <a:r>
              <a:rPr lang="en-GB" sz="2000" dirty="0"/>
              <a:t>?</a:t>
            </a:r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 sz="1800" i="1" dirty="0"/>
              <a:t>Ho </a:t>
            </a:r>
            <a:r>
              <a:rPr lang="en-US" sz="1800" i="1" dirty="0" err="1"/>
              <a:t>il</a:t>
            </a:r>
            <a:r>
              <a:rPr lang="en-US" sz="1800" i="1" dirty="0"/>
              <a:t> COVID? Dove posso cercare informazioni?</a:t>
            </a:r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 sz="1800" i="1" dirty="0"/>
              <a:t>Cosa devo fare se ho </a:t>
            </a:r>
            <a:r>
              <a:rPr lang="en-US" sz="1800" i="1" dirty="0" err="1"/>
              <a:t>il</a:t>
            </a:r>
            <a:r>
              <a:rPr lang="en-US" sz="1800" i="1" dirty="0"/>
              <a:t> COVID?</a:t>
            </a:r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 sz="1800" i="1" dirty="0"/>
              <a:t>Come si fa a cercare informazioni su Internet?</a:t>
            </a:r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 sz="1800" i="1" dirty="0"/>
              <a:t>Su quale sito web devo cercare le informazioni?</a:t>
            </a:r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 sz="1800" i="1" dirty="0"/>
              <a:t>Come posso scoprire i passi successivi?</a:t>
            </a: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SzPts val="2000"/>
            </a:pPr>
            <a:endParaRPr sz="2000" dirty="0"/>
          </a:p>
        </p:txBody>
      </p:sp>
      <p:sp>
        <p:nvSpPr>
          <p:cNvPr id="15" name="Google Shape;183;p7">
            <a:extLst>
              <a:ext uri="{FF2B5EF4-FFF2-40B4-BE49-F238E27FC236}">
                <a16:creationId xmlns:a16="http://schemas.microsoft.com/office/drawing/2014/main" id="{BDAEE63F-7E49-4339-B5DA-E0CF8872D9D2}"/>
              </a:ext>
            </a:extLst>
          </p:cNvPr>
          <p:cNvSpPr/>
          <p:nvPr/>
        </p:nvSpPr>
        <p:spPr>
          <a:xfrm>
            <a:off x="8561479" y="6411258"/>
            <a:ext cx="1969905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Fonte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Licenza </a:t>
            </a:r>
            <a:r>
              <a:rPr lang="en-US" sz="12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Picture 2" descr="Tos En El Codo, Covid-19, Coronavirus, Máscara, Corona">
            <a:extLst>
              <a:ext uri="{FF2B5EF4-FFF2-40B4-BE49-F238E27FC236}">
                <a16:creationId xmlns:a16="http://schemas.microsoft.com/office/drawing/2014/main" id="{7A219F5C-3010-427F-99EF-28A69FA89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004" y="1973178"/>
            <a:ext cx="3675871" cy="351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Google Shape;168;p7">
            <a:extLst>
              <a:ext uri="{FF2B5EF4-FFF2-40B4-BE49-F238E27FC236}">
                <a16:creationId xmlns:a16="http://schemas.microsoft.com/office/drawing/2014/main" id="{9261BF40-547F-3B7A-27E0-BB70E4685FBF}"/>
              </a:ext>
            </a:extLst>
          </p:cNvPr>
          <p:cNvSpPr/>
          <p:nvPr/>
        </p:nvSpPr>
        <p:spPr>
          <a:xfrm>
            <a:off x="11469624" y="1730318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1.1.1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4" name="Google Shape;168;p7">
            <a:extLst>
              <a:ext uri="{FF2B5EF4-FFF2-40B4-BE49-F238E27FC236}">
                <a16:creationId xmlns:a16="http://schemas.microsoft.com/office/drawing/2014/main" id="{9B4852E6-2438-4DC0-3DF1-2E0459324067}"/>
              </a:ext>
            </a:extLst>
          </p:cNvPr>
          <p:cNvSpPr/>
          <p:nvPr/>
        </p:nvSpPr>
        <p:spPr>
          <a:xfrm>
            <a:off x="11469624" y="2393253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1.1.2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5" name="Google Shape;168;p7">
            <a:extLst>
              <a:ext uri="{FF2B5EF4-FFF2-40B4-BE49-F238E27FC236}">
                <a16:creationId xmlns:a16="http://schemas.microsoft.com/office/drawing/2014/main" id="{62EE2C8F-94D1-52CF-2FB8-5008EE4E71CC}"/>
              </a:ext>
            </a:extLst>
          </p:cNvPr>
          <p:cNvSpPr/>
          <p:nvPr/>
        </p:nvSpPr>
        <p:spPr>
          <a:xfrm>
            <a:off x="11469624" y="3057468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dirty="0">
                <a:solidFill>
                  <a:srgbClr val="C01E24"/>
                </a:solidFill>
                <a:latin typeface="Calibri"/>
                <a:cs typeface="Calibri"/>
                <a:sym typeface="Calibri"/>
              </a:rPr>
              <a:t>1.1.3</a:t>
            </a:r>
            <a:endParaRPr sz="2000" dirty="0">
              <a:solidFill>
                <a:srgbClr val="C01E24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6" name="Google Shape;168;p7">
            <a:extLst>
              <a:ext uri="{FF2B5EF4-FFF2-40B4-BE49-F238E27FC236}">
                <a16:creationId xmlns:a16="http://schemas.microsoft.com/office/drawing/2014/main" id="{09064661-4BD9-E9B9-8919-2ECAEC37A75C}"/>
              </a:ext>
            </a:extLst>
          </p:cNvPr>
          <p:cNvSpPr/>
          <p:nvPr/>
        </p:nvSpPr>
        <p:spPr>
          <a:xfrm>
            <a:off x="11469624" y="3720403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1.1.4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7" name="Google Shape;168;p7">
            <a:extLst>
              <a:ext uri="{FF2B5EF4-FFF2-40B4-BE49-F238E27FC236}">
                <a16:creationId xmlns:a16="http://schemas.microsoft.com/office/drawing/2014/main" id="{A81E7F40-B605-B718-B753-BC37CB01D238}"/>
              </a:ext>
            </a:extLst>
          </p:cNvPr>
          <p:cNvSpPr/>
          <p:nvPr/>
        </p:nvSpPr>
        <p:spPr>
          <a:xfrm>
            <a:off x="11469624" y="4384935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1.1.5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8" name="Google Shape;168;p7">
            <a:extLst>
              <a:ext uri="{FF2B5EF4-FFF2-40B4-BE49-F238E27FC236}">
                <a16:creationId xmlns:a16="http://schemas.microsoft.com/office/drawing/2014/main" id="{B7094045-C616-0037-C771-1EFF27C38778}"/>
              </a:ext>
            </a:extLst>
          </p:cNvPr>
          <p:cNvSpPr/>
          <p:nvPr/>
        </p:nvSpPr>
        <p:spPr>
          <a:xfrm>
            <a:off x="10748719" y="1729357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dirty="0">
                <a:solidFill>
                  <a:srgbClr val="203864"/>
                </a:solidFill>
                <a:latin typeface="Calibri"/>
                <a:cs typeface="Calibri"/>
                <a:sym typeface="Calibri"/>
              </a:rPr>
              <a:t>1.1</a:t>
            </a:r>
            <a:endParaRPr sz="2000" dirty="0">
              <a:solidFill>
                <a:srgbClr val="203864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9" name="Google Shape;168;p7">
            <a:extLst>
              <a:ext uri="{FF2B5EF4-FFF2-40B4-BE49-F238E27FC236}">
                <a16:creationId xmlns:a16="http://schemas.microsoft.com/office/drawing/2014/main" id="{BEFEFE83-C2D8-88A8-4232-225EA864EED1}"/>
              </a:ext>
            </a:extLst>
          </p:cNvPr>
          <p:cNvSpPr/>
          <p:nvPr/>
        </p:nvSpPr>
        <p:spPr>
          <a:xfrm>
            <a:off x="10747248" y="2389978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1.</a:t>
            </a:r>
            <a:r>
              <a:rPr lang="el-GR" sz="200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2</a:t>
            </a:r>
            <a:endParaRPr sz="2000" dirty="0">
              <a:solidFill>
                <a:schemeClr val="bg1"/>
              </a:solidFill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01733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Calibri"/>
              <a:buNone/>
            </a:pPr>
            <a:r>
              <a:rPr lang="de-DE" sz="2700" dirty="0">
                <a:solidFill>
                  <a:srgbClr val="C01E24"/>
                </a:solidFill>
              </a:rPr>
              <a:t>Azione 1.1.4</a:t>
            </a:r>
            <a:br>
              <a:rPr lang="de-DE" dirty="0">
                <a:solidFill>
                  <a:srgbClr val="C01E24"/>
                </a:solidFill>
              </a:rPr>
            </a:br>
            <a:r>
              <a:rPr lang="en-US" dirty="0">
                <a:solidFill>
                  <a:srgbClr val="C01E24"/>
                </a:solidFill>
              </a:rPr>
              <a:t>Indagine sulle conoscenze pregresse </a:t>
            </a:r>
            <a:endParaRPr dirty="0">
              <a:solidFill>
                <a:srgbClr val="C01E24"/>
              </a:solidFill>
            </a:endParaRPr>
          </a:p>
        </p:txBody>
      </p:sp>
      <p:sp>
        <p:nvSpPr>
          <p:cNvPr id="165" name="Google Shape;165;p7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de-DE" sz="2200"/>
              <a:t>Obiettivi</a:t>
            </a:r>
            <a:endParaRPr/>
          </a:p>
        </p:txBody>
      </p:sp>
      <p:sp>
        <p:nvSpPr>
          <p:cNvPr id="166" name="Google Shape;166;p7"/>
          <p:cNvSpPr txBox="1">
            <a:spLocks noGrp="1"/>
          </p:cNvSpPr>
          <p:nvPr>
            <p:ph type="body" idx="2"/>
          </p:nvPr>
        </p:nvSpPr>
        <p:spPr>
          <a:xfrm>
            <a:off x="626586" y="2669232"/>
            <a:ext cx="5937120" cy="4008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 algn="just">
              <a:lnSpc>
                <a:spcPct val="120000"/>
              </a:lnSpc>
              <a:spcBef>
                <a:spcPts val="1200"/>
              </a:spcBef>
              <a:buSzPts val="2000"/>
              <a:buNone/>
            </a:pPr>
            <a:r>
              <a:rPr lang="de-DE" sz="2000" dirty="0" err="1"/>
              <a:t>Compilerete </a:t>
            </a:r>
            <a:r>
              <a:rPr lang="de-DE" sz="2000" dirty="0"/>
              <a:t>un </a:t>
            </a:r>
            <a:r>
              <a:rPr lang="de-DE" sz="2000" dirty="0" err="1"/>
              <a:t>questionario per raccogliere informazioni sulle vostre competenze in </a:t>
            </a:r>
            <a:r>
              <a:rPr lang="de-DE" sz="2000" dirty="0"/>
              <a:t>DHL.</a:t>
            </a:r>
            <a:endParaRPr lang="en-US" sz="1800" i="1" dirty="0"/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SzPts val="2000"/>
            </a:pPr>
            <a:endParaRPr sz="2000" dirty="0"/>
          </a:p>
        </p:txBody>
      </p:sp>
      <p:pic>
        <p:nvPicPr>
          <p:cNvPr id="13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5C2B4835-E742-47D6-BBE9-FBBCF0A96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1200" y="1508156"/>
            <a:ext cx="3280012" cy="4376791"/>
          </a:xfrm>
          <a:prstGeom prst="rect">
            <a:avLst/>
          </a:prstGeom>
        </p:spPr>
      </p:pic>
      <p:sp>
        <p:nvSpPr>
          <p:cNvPr id="14" name="Google Shape;183;p7">
            <a:extLst>
              <a:ext uri="{FF2B5EF4-FFF2-40B4-BE49-F238E27FC236}">
                <a16:creationId xmlns:a16="http://schemas.microsoft.com/office/drawing/2014/main" id="{041E9B86-3673-4031-AADB-91B1631C0969}"/>
              </a:ext>
            </a:extLst>
          </p:cNvPr>
          <p:cNvSpPr/>
          <p:nvPr/>
        </p:nvSpPr>
        <p:spPr>
          <a:xfrm>
            <a:off x="1709956" y="6581001"/>
            <a:ext cx="87720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Fonte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Licenza </a:t>
            </a:r>
            <a:r>
              <a:rPr lang="en-US" sz="12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168;p7">
            <a:extLst>
              <a:ext uri="{FF2B5EF4-FFF2-40B4-BE49-F238E27FC236}">
                <a16:creationId xmlns:a16="http://schemas.microsoft.com/office/drawing/2014/main" id="{83B75CD4-2C47-A63E-2010-B5AE1AF139E9}"/>
              </a:ext>
            </a:extLst>
          </p:cNvPr>
          <p:cNvSpPr/>
          <p:nvPr/>
        </p:nvSpPr>
        <p:spPr>
          <a:xfrm>
            <a:off x="11469624" y="1730318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1.1.1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4" name="Google Shape;168;p7">
            <a:extLst>
              <a:ext uri="{FF2B5EF4-FFF2-40B4-BE49-F238E27FC236}">
                <a16:creationId xmlns:a16="http://schemas.microsoft.com/office/drawing/2014/main" id="{341B4F61-B766-2DF5-61F2-1F9DC63F96E0}"/>
              </a:ext>
            </a:extLst>
          </p:cNvPr>
          <p:cNvSpPr/>
          <p:nvPr/>
        </p:nvSpPr>
        <p:spPr>
          <a:xfrm>
            <a:off x="11469624" y="2393253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1.1.2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5" name="Google Shape;168;p7">
            <a:extLst>
              <a:ext uri="{FF2B5EF4-FFF2-40B4-BE49-F238E27FC236}">
                <a16:creationId xmlns:a16="http://schemas.microsoft.com/office/drawing/2014/main" id="{AC7F2260-043A-3F22-A2A2-C9508EB9BF01}"/>
              </a:ext>
            </a:extLst>
          </p:cNvPr>
          <p:cNvSpPr/>
          <p:nvPr/>
        </p:nvSpPr>
        <p:spPr>
          <a:xfrm>
            <a:off x="11469624" y="3057468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1.1.3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6" name="Google Shape;168;p7">
            <a:extLst>
              <a:ext uri="{FF2B5EF4-FFF2-40B4-BE49-F238E27FC236}">
                <a16:creationId xmlns:a16="http://schemas.microsoft.com/office/drawing/2014/main" id="{10AE4437-D59E-4018-A9F7-08F2693E4C6D}"/>
              </a:ext>
            </a:extLst>
          </p:cNvPr>
          <p:cNvSpPr/>
          <p:nvPr/>
        </p:nvSpPr>
        <p:spPr>
          <a:xfrm>
            <a:off x="11469624" y="3720403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dirty="0">
                <a:solidFill>
                  <a:srgbClr val="C01E24"/>
                </a:solidFill>
                <a:latin typeface="Calibri"/>
                <a:cs typeface="Calibri"/>
                <a:sym typeface="Calibri"/>
              </a:rPr>
              <a:t>1.1.4</a:t>
            </a:r>
            <a:endParaRPr sz="2000" dirty="0">
              <a:solidFill>
                <a:srgbClr val="C01E24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7" name="Google Shape;168;p7">
            <a:extLst>
              <a:ext uri="{FF2B5EF4-FFF2-40B4-BE49-F238E27FC236}">
                <a16:creationId xmlns:a16="http://schemas.microsoft.com/office/drawing/2014/main" id="{21D92866-5FB8-E7F6-CCAB-C720A32E57CC}"/>
              </a:ext>
            </a:extLst>
          </p:cNvPr>
          <p:cNvSpPr/>
          <p:nvPr/>
        </p:nvSpPr>
        <p:spPr>
          <a:xfrm>
            <a:off x="11469624" y="4384935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1.1.5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8" name="Google Shape;168;p7">
            <a:extLst>
              <a:ext uri="{FF2B5EF4-FFF2-40B4-BE49-F238E27FC236}">
                <a16:creationId xmlns:a16="http://schemas.microsoft.com/office/drawing/2014/main" id="{321AFE52-0380-DCEF-21E6-DE93FBD6563C}"/>
              </a:ext>
            </a:extLst>
          </p:cNvPr>
          <p:cNvSpPr/>
          <p:nvPr/>
        </p:nvSpPr>
        <p:spPr>
          <a:xfrm>
            <a:off x="10748719" y="1729357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dirty="0">
                <a:solidFill>
                  <a:srgbClr val="203864"/>
                </a:solidFill>
                <a:latin typeface="Calibri"/>
                <a:cs typeface="Calibri"/>
                <a:sym typeface="Calibri"/>
              </a:rPr>
              <a:t>1.1</a:t>
            </a:r>
            <a:endParaRPr sz="2000" dirty="0">
              <a:solidFill>
                <a:srgbClr val="203864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9" name="Google Shape;168;p7">
            <a:extLst>
              <a:ext uri="{FF2B5EF4-FFF2-40B4-BE49-F238E27FC236}">
                <a16:creationId xmlns:a16="http://schemas.microsoft.com/office/drawing/2014/main" id="{E52B9C2C-9435-4442-23BA-102D7FC435D7}"/>
              </a:ext>
            </a:extLst>
          </p:cNvPr>
          <p:cNvSpPr/>
          <p:nvPr/>
        </p:nvSpPr>
        <p:spPr>
          <a:xfrm>
            <a:off x="10747248" y="2389978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1.</a:t>
            </a:r>
            <a:r>
              <a:rPr lang="el-GR" sz="200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2</a:t>
            </a:r>
            <a:endParaRPr sz="2000" dirty="0">
              <a:solidFill>
                <a:schemeClr val="bg1"/>
              </a:solidFill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30900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"/>
          <p:cNvSpPr/>
          <p:nvPr/>
        </p:nvSpPr>
        <p:spPr>
          <a:xfrm>
            <a:off x="9771529" y="-3933"/>
            <a:ext cx="2419211" cy="398569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1.4 Gestione dell'indagine</a:t>
            </a:r>
            <a:endParaRPr sz="1275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284AF4A-0EDC-4671-A659-C1F0123E5E29}"/>
              </a:ext>
            </a:extLst>
          </p:cNvPr>
          <p:cNvSpPr/>
          <p:nvPr/>
        </p:nvSpPr>
        <p:spPr>
          <a:xfrm>
            <a:off x="2062480" y="1124062"/>
            <a:ext cx="7498080" cy="490918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AACAC"/>
                </a:solidFill>
              </a:rPr>
              <a:t>È TEMPO DI SONDAGGI!</a:t>
            </a:r>
            <a:endParaRPr lang="en-GB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AAC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8843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Calibri"/>
              <a:buNone/>
            </a:pPr>
            <a:r>
              <a:rPr lang="de-DE" sz="2700" dirty="0">
                <a:solidFill>
                  <a:srgbClr val="C01E24"/>
                </a:solidFill>
              </a:rPr>
              <a:t>Azione 1.1.5</a:t>
            </a:r>
            <a:br>
              <a:rPr lang="de-DE" dirty="0">
                <a:solidFill>
                  <a:srgbClr val="C01E24"/>
                </a:solidFill>
              </a:rPr>
            </a:br>
            <a:r>
              <a:rPr lang="en-US" dirty="0">
                <a:solidFill>
                  <a:srgbClr val="C01E24"/>
                </a:solidFill>
              </a:rPr>
              <a:t>Chiusura - </a:t>
            </a:r>
            <a:r>
              <a:rPr lang="en-US" i="1" dirty="0">
                <a:solidFill>
                  <a:srgbClr val="C01E24"/>
                </a:solidFill>
              </a:rPr>
              <a:t>debriefing</a:t>
            </a:r>
            <a:endParaRPr i="1" dirty="0">
              <a:solidFill>
                <a:srgbClr val="C01E24"/>
              </a:solidFill>
            </a:endParaRPr>
          </a:p>
        </p:txBody>
      </p:sp>
      <p:sp>
        <p:nvSpPr>
          <p:cNvPr id="165" name="Google Shape;165;p7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de-DE" sz="2200"/>
              <a:t>Obiettivi</a:t>
            </a:r>
            <a:endParaRPr/>
          </a:p>
        </p:txBody>
      </p:sp>
      <p:sp>
        <p:nvSpPr>
          <p:cNvPr id="166" name="Google Shape;166;p7"/>
          <p:cNvSpPr txBox="1">
            <a:spLocks noGrp="1"/>
          </p:cNvSpPr>
          <p:nvPr>
            <p:ph type="body" idx="2"/>
          </p:nvPr>
        </p:nvSpPr>
        <p:spPr>
          <a:xfrm>
            <a:off x="626586" y="2669232"/>
            <a:ext cx="5937120" cy="4008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 algn="just">
              <a:lnSpc>
                <a:spcPct val="120000"/>
              </a:lnSpc>
              <a:spcBef>
                <a:spcPts val="1200"/>
              </a:spcBef>
              <a:buSzPts val="2000"/>
              <a:buNone/>
            </a:pPr>
            <a:r>
              <a:rPr lang="de-DE" sz="2000" dirty="0" err="1"/>
              <a:t>Vengono</a:t>
            </a:r>
            <a:r>
              <a:rPr lang="de-DE" sz="2000" dirty="0"/>
              <a:t> </a:t>
            </a:r>
            <a:r>
              <a:rPr lang="de-DE" sz="2000" dirty="0" err="1"/>
              <a:t>fornite</a:t>
            </a:r>
            <a:r>
              <a:rPr lang="de-DE" sz="2000" dirty="0"/>
              <a:t> </a:t>
            </a:r>
            <a:r>
              <a:rPr lang="de-DE" sz="2000" dirty="0" err="1"/>
              <a:t>una</a:t>
            </a:r>
            <a:r>
              <a:rPr lang="de-DE" sz="2000" dirty="0"/>
              <a:t> </a:t>
            </a:r>
            <a:r>
              <a:rPr lang="de-DE" sz="2000" dirty="0" err="1"/>
              <a:t>sintesi</a:t>
            </a:r>
            <a:r>
              <a:rPr lang="de-DE" sz="2000" dirty="0"/>
              <a:t> del </a:t>
            </a:r>
            <a:r>
              <a:rPr lang="de-DE" sz="2000" dirty="0" err="1"/>
              <a:t>percorso</a:t>
            </a:r>
            <a:r>
              <a:rPr lang="de-DE" sz="2000" dirty="0"/>
              <a:t> e la </a:t>
            </a:r>
            <a:r>
              <a:rPr lang="de-DE" sz="2000" dirty="0" err="1"/>
              <a:t>spiegazione</a:t>
            </a:r>
            <a:r>
              <a:rPr lang="de-DE" sz="2000" dirty="0"/>
              <a:t> delle </a:t>
            </a:r>
            <a:r>
              <a:rPr lang="de-DE" sz="2000" dirty="0" err="1"/>
              <a:t>attività</a:t>
            </a:r>
            <a:r>
              <a:rPr lang="de-DE" sz="2000" dirty="0"/>
              <a:t> </a:t>
            </a:r>
            <a:r>
              <a:rPr lang="de-DE" sz="2000" dirty="0" err="1"/>
              <a:t>che</a:t>
            </a:r>
            <a:r>
              <a:rPr lang="de-DE" sz="2000" dirty="0"/>
              <a:t> </a:t>
            </a:r>
            <a:r>
              <a:rPr lang="de-DE" sz="2000" dirty="0" err="1"/>
              <a:t>saranno</a:t>
            </a:r>
            <a:r>
              <a:rPr lang="de-DE" sz="2000" dirty="0"/>
              <a:t> </a:t>
            </a:r>
            <a:r>
              <a:rPr lang="de-DE" sz="2000" dirty="0" err="1"/>
              <a:t>svolte</a:t>
            </a:r>
            <a:r>
              <a:rPr lang="de-DE" sz="2000" dirty="0"/>
              <a:t>.</a:t>
            </a:r>
            <a:endParaRPr sz="2000" dirty="0"/>
          </a:p>
        </p:txBody>
      </p:sp>
      <p:sp>
        <p:nvSpPr>
          <p:cNvPr id="19" name="Google Shape;168;p7">
            <a:extLst>
              <a:ext uri="{FF2B5EF4-FFF2-40B4-BE49-F238E27FC236}">
                <a16:creationId xmlns:a16="http://schemas.microsoft.com/office/drawing/2014/main" id="{84BD64A8-A04B-CA91-26F4-17952D2A786C}"/>
              </a:ext>
            </a:extLst>
          </p:cNvPr>
          <p:cNvSpPr/>
          <p:nvPr/>
        </p:nvSpPr>
        <p:spPr>
          <a:xfrm>
            <a:off x="11469624" y="1730318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1.1.1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0" name="Google Shape;168;p7">
            <a:extLst>
              <a:ext uri="{FF2B5EF4-FFF2-40B4-BE49-F238E27FC236}">
                <a16:creationId xmlns:a16="http://schemas.microsoft.com/office/drawing/2014/main" id="{C7FEA74E-046D-D280-B9D6-198911B19BAD}"/>
              </a:ext>
            </a:extLst>
          </p:cNvPr>
          <p:cNvSpPr/>
          <p:nvPr/>
        </p:nvSpPr>
        <p:spPr>
          <a:xfrm>
            <a:off x="11469624" y="2393253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1.1.2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1" name="Google Shape;168;p7">
            <a:extLst>
              <a:ext uri="{FF2B5EF4-FFF2-40B4-BE49-F238E27FC236}">
                <a16:creationId xmlns:a16="http://schemas.microsoft.com/office/drawing/2014/main" id="{49B4CED8-4C84-50A4-903F-82B9DCE614AB}"/>
              </a:ext>
            </a:extLst>
          </p:cNvPr>
          <p:cNvSpPr/>
          <p:nvPr/>
        </p:nvSpPr>
        <p:spPr>
          <a:xfrm>
            <a:off x="11469624" y="3057468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1.1.3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2" name="Google Shape;168;p7">
            <a:extLst>
              <a:ext uri="{FF2B5EF4-FFF2-40B4-BE49-F238E27FC236}">
                <a16:creationId xmlns:a16="http://schemas.microsoft.com/office/drawing/2014/main" id="{639557D8-DFE6-2E91-7C1A-12731044630B}"/>
              </a:ext>
            </a:extLst>
          </p:cNvPr>
          <p:cNvSpPr/>
          <p:nvPr/>
        </p:nvSpPr>
        <p:spPr>
          <a:xfrm>
            <a:off x="11469624" y="3720403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1.1.4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3" name="Google Shape;168;p7">
            <a:extLst>
              <a:ext uri="{FF2B5EF4-FFF2-40B4-BE49-F238E27FC236}">
                <a16:creationId xmlns:a16="http://schemas.microsoft.com/office/drawing/2014/main" id="{94D3A8A7-264F-928E-01AA-BF517C6189E7}"/>
              </a:ext>
            </a:extLst>
          </p:cNvPr>
          <p:cNvSpPr/>
          <p:nvPr/>
        </p:nvSpPr>
        <p:spPr>
          <a:xfrm>
            <a:off x="11469624" y="4384935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dirty="0">
                <a:solidFill>
                  <a:srgbClr val="C01E24"/>
                </a:solidFill>
                <a:latin typeface="Calibri"/>
                <a:cs typeface="Calibri"/>
                <a:sym typeface="Calibri"/>
              </a:rPr>
              <a:t>1.1.5</a:t>
            </a:r>
            <a:endParaRPr sz="2000" dirty="0">
              <a:solidFill>
                <a:srgbClr val="C01E24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4" name="Google Shape;168;p7">
            <a:extLst>
              <a:ext uri="{FF2B5EF4-FFF2-40B4-BE49-F238E27FC236}">
                <a16:creationId xmlns:a16="http://schemas.microsoft.com/office/drawing/2014/main" id="{B81ABDB8-606E-6E8A-2E45-9607DDBA1BF7}"/>
              </a:ext>
            </a:extLst>
          </p:cNvPr>
          <p:cNvSpPr/>
          <p:nvPr/>
        </p:nvSpPr>
        <p:spPr>
          <a:xfrm>
            <a:off x="10748719" y="1729357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dirty="0">
                <a:solidFill>
                  <a:srgbClr val="203864"/>
                </a:solidFill>
                <a:latin typeface="Calibri"/>
                <a:cs typeface="Calibri"/>
                <a:sym typeface="Calibri"/>
              </a:rPr>
              <a:t>1.1</a:t>
            </a:r>
            <a:endParaRPr sz="2000" dirty="0">
              <a:solidFill>
                <a:srgbClr val="203864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5" name="Google Shape;168;p7">
            <a:extLst>
              <a:ext uri="{FF2B5EF4-FFF2-40B4-BE49-F238E27FC236}">
                <a16:creationId xmlns:a16="http://schemas.microsoft.com/office/drawing/2014/main" id="{24CD457C-A60F-C77A-199E-E78932575A3C}"/>
              </a:ext>
            </a:extLst>
          </p:cNvPr>
          <p:cNvSpPr/>
          <p:nvPr/>
        </p:nvSpPr>
        <p:spPr>
          <a:xfrm>
            <a:off x="10747248" y="2389978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1.</a:t>
            </a:r>
            <a:r>
              <a:rPr lang="el-GR" sz="200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2</a:t>
            </a:r>
            <a:endParaRPr sz="2000" dirty="0">
              <a:solidFill>
                <a:schemeClr val="bg1"/>
              </a:solidFill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88888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"/>
          <p:cNvSpPr/>
          <p:nvPr/>
        </p:nvSpPr>
        <p:spPr>
          <a:xfrm>
            <a:off x="9771529" y="-3933"/>
            <a:ext cx="2419211" cy="398569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1.5 Sintesi e attività</a:t>
            </a:r>
            <a:endParaRPr sz="1275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284AF4A-0EDC-4671-A659-C1F0123E5E29}"/>
              </a:ext>
            </a:extLst>
          </p:cNvPr>
          <p:cNvSpPr/>
          <p:nvPr/>
        </p:nvSpPr>
        <p:spPr>
          <a:xfrm>
            <a:off x="87230" y="974407"/>
            <a:ext cx="6008770" cy="490918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AACAC"/>
                </a:solidFill>
              </a:rPr>
              <a:t>Sintesi</a:t>
            </a:r>
            <a:endParaRPr lang="en-GB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AACAC"/>
              </a:solidFill>
            </a:endParaRPr>
          </a:p>
        </p:txBody>
      </p:sp>
      <p:sp>
        <p:nvSpPr>
          <p:cNvPr id="4" name="Oval 5">
            <a:extLst>
              <a:ext uri="{FF2B5EF4-FFF2-40B4-BE49-F238E27FC236}">
                <a16:creationId xmlns:a16="http://schemas.microsoft.com/office/drawing/2014/main" id="{F406495E-37A6-4032-A020-FE1AABEB689E}"/>
              </a:ext>
            </a:extLst>
          </p:cNvPr>
          <p:cNvSpPr/>
          <p:nvPr/>
        </p:nvSpPr>
        <p:spPr>
          <a:xfrm>
            <a:off x="4981959" y="1198525"/>
            <a:ext cx="7210041" cy="490918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AACAC"/>
                </a:solidFill>
              </a:rPr>
              <a:t>Spiegazioni sulle attività</a:t>
            </a:r>
            <a:endParaRPr lang="en-GB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AAC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1863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Calibri"/>
              <a:buNone/>
            </a:pPr>
            <a:r>
              <a:rPr lang="de-DE" sz="2700" dirty="0">
                <a:solidFill>
                  <a:srgbClr val="C01E24"/>
                </a:solidFill>
              </a:rPr>
              <a:t>Azione 1.</a:t>
            </a:r>
            <a:r>
              <a:rPr lang="el-GR" sz="2700" dirty="0">
                <a:solidFill>
                  <a:srgbClr val="C01E24"/>
                </a:solidFill>
              </a:rPr>
              <a:t>2.1</a:t>
            </a:r>
            <a:br>
              <a:rPr lang="de-DE" dirty="0">
                <a:solidFill>
                  <a:srgbClr val="C01E24"/>
                </a:solidFill>
              </a:rPr>
            </a:br>
            <a:r>
              <a:rPr lang="en-US" dirty="0">
                <a:solidFill>
                  <a:srgbClr val="C01E24"/>
                </a:solidFill>
              </a:rPr>
              <a:t>Apertura - Introduzione alla sessione</a:t>
            </a:r>
            <a:endParaRPr dirty="0">
              <a:solidFill>
                <a:srgbClr val="C01E24"/>
              </a:solidFill>
            </a:endParaRPr>
          </a:p>
        </p:txBody>
      </p:sp>
      <p:sp>
        <p:nvSpPr>
          <p:cNvPr id="165" name="Google Shape;165;p7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de-DE" sz="2200"/>
              <a:t>Obiettivi</a:t>
            </a:r>
            <a:endParaRPr/>
          </a:p>
        </p:txBody>
      </p:sp>
      <p:sp>
        <p:nvSpPr>
          <p:cNvPr id="166" name="Google Shape;166;p7"/>
          <p:cNvSpPr txBox="1">
            <a:spLocks noGrp="1"/>
          </p:cNvSpPr>
          <p:nvPr>
            <p:ph type="body" idx="2"/>
          </p:nvPr>
        </p:nvSpPr>
        <p:spPr>
          <a:xfrm>
            <a:off x="626586" y="2669232"/>
            <a:ext cx="5671917" cy="4008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SzPts val="2000"/>
              <a:buNone/>
            </a:pPr>
            <a:r>
              <a:rPr lang="en-US" b="1" dirty="0">
                <a:solidFill>
                  <a:schemeClr val="tx1"/>
                </a:solidFill>
              </a:rPr>
              <a:t>Cosa faremo oggi?</a:t>
            </a:r>
          </a:p>
          <a:p>
            <a:pPr marL="342900" indent="-342900" algn="just">
              <a:spcBef>
                <a:spcPts val="0"/>
              </a:spcBef>
              <a:buSzPts val="2000"/>
            </a:pPr>
            <a:r>
              <a:rPr lang="en-GB" dirty="0" err="1"/>
              <a:t>Condivisione</a:t>
            </a:r>
            <a:r>
              <a:rPr lang="en-GB" dirty="0"/>
              <a:t> sui </a:t>
            </a:r>
            <a:r>
              <a:rPr lang="en-GB" dirty="0" err="1"/>
              <a:t>contenuti</a:t>
            </a:r>
            <a:r>
              <a:rPr lang="en-GB" dirty="0"/>
              <a:t> </a:t>
            </a:r>
            <a:r>
              <a:rPr lang="en-GB" dirty="0" err="1"/>
              <a:t>della</a:t>
            </a:r>
            <a:r>
              <a:rPr lang="en-GB" dirty="0"/>
              <a:t> </a:t>
            </a:r>
            <a:r>
              <a:rPr lang="en-GB" dirty="0" err="1"/>
              <a:t>formazione</a:t>
            </a:r>
            <a:endParaRPr lang="en-GB" dirty="0"/>
          </a:p>
          <a:p>
            <a:pPr marL="342900" indent="-342900" algn="just">
              <a:spcBef>
                <a:spcPts val="0"/>
              </a:spcBef>
              <a:buSzPts val="2000"/>
            </a:pPr>
            <a:r>
              <a:rPr lang="en-GB" dirty="0" err="1"/>
              <a:t>Riflessione</a:t>
            </a:r>
            <a:r>
              <a:rPr lang="en-GB" dirty="0"/>
              <a:t> </a:t>
            </a:r>
            <a:r>
              <a:rPr lang="en-GB" dirty="0" err="1"/>
              <a:t>sulle</a:t>
            </a:r>
            <a:r>
              <a:rPr lang="en-GB" dirty="0"/>
              <a:t> </a:t>
            </a:r>
            <a:r>
              <a:rPr lang="en-GB" dirty="0" err="1"/>
              <a:t>competenze</a:t>
            </a:r>
            <a:r>
              <a:rPr lang="en-GB" dirty="0"/>
              <a:t> </a:t>
            </a:r>
            <a:r>
              <a:rPr lang="en-GB" dirty="0" err="1"/>
              <a:t>necessarie</a:t>
            </a:r>
            <a:r>
              <a:rPr lang="en-GB" dirty="0"/>
              <a:t> per </a:t>
            </a:r>
            <a:r>
              <a:rPr lang="en-GB" i="1" dirty="0"/>
              <a:t>gestire</a:t>
            </a:r>
            <a:r>
              <a:rPr lang="en-GB" dirty="0"/>
              <a:t> la propria salute</a:t>
            </a:r>
            <a:endParaRPr lang="en-US" i="1" dirty="0">
              <a:solidFill>
                <a:schemeClr val="tx1"/>
              </a:solidFill>
            </a:endParaRP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SzPts val="2000"/>
            </a:pPr>
            <a:endParaRPr sz="2000" dirty="0"/>
          </a:p>
        </p:txBody>
      </p:sp>
      <p:pic>
        <p:nvPicPr>
          <p:cNvPr id="1026" name="Picture 2" descr="Introducción, Negocio, Mostrar, Blanco, Presentación">
            <a:extLst>
              <a:ext uri="{FF2B5EF4-FFF2-40B4-BE49-F238E27FC236}">
                <a16:creationId xmlns:a16="http://schemas.microsoft.com/office/drawing/2014/main" id="{94FA93D7-9A15-4710-A64F-287C0695C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906" y="2395037"/>
            <a:ext cx="4335939" cy="288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183;p7">
            <a:extLst>
              <a:ext uri="{FF2B5EF4-FFF2-40B4-BE49-F238E27FC236}">
                <a16:creationId xmlns:a16="http://schemas.microsoft.com/office/drawing/2014/main" id="{9076DB01-D004-4D7A-AE16-4A3CCB021CED}"/>
              </a:ext>
            </a:extLst>
          </p:cNvPr>
          <p:cNvSpPr/>
          <p:nvPr/>
        </p:nvSpPr>
        <p:spPr>
          <a:xfrm>
            <a:off x="1709956" y="6581001"/>
            <a:ext cx="87720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Fonte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Licenza </a:t>
            </a:r>
            <a:r>
              <a:rPr lang="en-US" sz="12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8;p7">
            <a:extLst>
              <a:ext uri="{FF2B5EF4-FFF2-40B4-BE49-F238E27FC236}">
                <a16:creationId xmlns:a16="http://schemas.microsoft.com/office/drawing/2014/main" id="{881110ED-FBD6-B114-121D-B8F0A5BF63B4}"/>
              </a:ext>
            </a:extLst>
          </p:cNvPr>
          <p:cNvSpPr/>
          <p:nvPr/>
        </p:nvSpPr>
        <p:spPr>
          <a:xfrm>
            <a:off x="11469624" y="1730318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dirty="0">
                <a:solidFill>
                  <a:srgbClr val="C01E24"/>
                </a:solidFill>
                <a:latin typeface="Calibri"/>
                <a:cs typeface="Calibri"/>
                <a:sym typeface="Calibri"/>
              </a:rPr>
              <a:t>1.</a:t>
            </a:r>
            <a:r>
              <a:rPr lang="el-GR" sz="2000" dirty="0">
                <a:solidFill>
                  <a:srgbClr val="C01E24"/>
                </a:solidFill>
                <a:latin typeface="Calibri"/>
                <a:cs typeface="Calibri"/>
                <a:sym typeface="Calibri"/>
              </a:rPr>
              <a:t>2</a:t>
            </a:r>
            <a:r>
              <a:rPr lang="de-DE" sz="2000" dirty="0">
                <a:solidFill>
                  <a:srgbClr val="C01E24"/>
                </a:solidFill>
                <a:latin typeface="Calibri"/>
                <a:cs typeface="Calibri"/>
                <a:sym typeface="Calibri"/>
              </a:rPr>
              <a:t>.1</a:t>
            </a:r>
            <a:endParaRPr sz="2000" dirty="0">
              <a:solidFill>
                <a:srgbClr val="C01E24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7" name="Google Shape;168;p7">
            <a:extLst>
              <a:ext uri="{FF2B5EF4-FFF2-40B4-BE49-F238E27FC236}">
                <a16:creationId xmlns:a16="http://schemas.microsoft.com/office/drawing/2014/main" id="{1096C0C3-D10A-F0C5-A83E-54E8B3E70E3B}"/>
              </a:ext>
            </a:extLst>
          </p:cNvPr>
          <p:cNvSpPr/>
          <p:nvPr/>
        </p:nvSpPr>
        <p:spPr>
          <a:xfrm>
            <a:off x="11469624" y="2393253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1.</a:t>
            </a:r>
            <a:r>
              <a:rPr lang="el-GR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2</a:t>
            </a:r>
            <a:r>
              <a:rPr lang="de-DE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.2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8" name="Google Shape;168;p7">
            <a:extLst>
              <a:ext uri="{FF2B5EF4-FFF2-40B4-BE49-F238E27FC236}">
                <a16:creationId xmlns:a16="http://schemas.microsoft.com/office/drawing/2014/main" id="{9CB10487-CA93-807F-2445-F05CADA8DFA8}"/>
              </a:ext>
            </a:extLst>
          </p:cNvPr>
          <p:cNvSpPr/>
          <p:nvPr/>
        </p:nvSpPr>
        <p:spPr>
          <a:xfrm>
            <a:off x="11469624" y="3057468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1.</a:t>
            </a:r>
            <a:r>
              <a:rPr lang="el-GR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2</a:t>
            </a:r>
            <a:r>
              <a:rPr lang="de-DE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.3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7" name="Google Shape;168;p7">
            <a:extLst>
              <a:ext uri="{FF2B5EF4-FFF2-40B4-BE49-F238E27FC236}">
                <a16:creationId xmlns:a16="http://schemas.microsoft.com/office/drawing/2014/main" id="{62FB5801-5C40-2B26-E769-6093227B59DD}"/>
              </a:ext>
            </a:extLst>
          </p:cNvPr>
          <p:cNvSpPr/>
          <p:nvPr/>
        </p:nvSpPr>
        <p:spPr>
          <a:xfrm>
            <a:off x="11469624" y="3720403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1.</a:t>
            </a:r>
            <a:r>
              <a:rPr lang="el-GR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2</a:t>
            </a:r>
            <a:r>
              <a:rPr lang="de-DE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.4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8" name="Google Shape;168;p7">
            <a:extLst>
              <a:ext uri="{FF2B5EF4-FFF2-40B4-BE49-F238E27FC236}">
                <a16:creationId xmlns:a16="http://schemas.microsoft.com/office/drawing/2014/main" id="{88DED393-BCA2-B8B7-616A-58319D8D465E}"/>
              </a:ext>
            </a:extLst>
          </p:cNvPr>
          <p:cNvSpPr/>
          <p:nvPr/>
        </p:nvSpPr>
        <p:spPr>
          <a:xfrm>
            <a:off x="11469624" y="4384935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1.</a:t>
            </a:r>
            <a:r>
              <a:rPr lang="el-GR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2</a:t>
            </a:r>
            <a:r>
              <a:rPr lang="de-DE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.5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9" name="Google Shape;168;p7">
            <a:extLst>
              <a:ext uri="{FF2B5EF4-FFF2-40B4-BE49-F238E27FC236}">
                <a16:creationId xmlns:a16="http://schemas.microsoft.com/office/drawing/2014/main" id="{A58EB7EA-569A-5C4D-21BF-FCFC72DB8E9D}"/>
              </a:ext>
            </a:extLst>
          </p:cNvPr>
          <p:cNvSpPr/>
          <p:nvPr/>
        </p:nvSpPr>
        <p:spPr>
          <a:xfrm>
            <a:off x="10747248" y="2389978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dirty="0">
                <a:solidFill>
                  <a:srgbClr val="203864"/>
                </a:solidFill>
                <a:latin typeface="Calibri"/>
                <a:cs typeface="Calibri"/>
                <a:sym typeface="Calibri"/>
              </a:rPr>
              <a:t>1.</a:t>
            </a:r>
            <a:r>
              <a:rPr lang="el-GR" sz="2000" dirty="0">
                <a:solidFill>
                  <a:srgbClr val="203864"/>
                </a:solidFill>
                <a:latin typeface="Calibri"/>
                <a:cs typeface="Calibri"/>
                <a:sym typeface="Calibri"/>
              </a:rPr>
              <a:t>2</a:t>
            </a:r>
            <a:endParaRPr sz="2000" dirty="0">
              <a:solidFill>
                <a:srgbClr val="203864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30" name="Google Shape;168;p7">
            <a:extLst>
              <a:ext uri="{FF2B5EF4-FFF2-40B4-BE49-F238E27FC236}">
                <a16:creationId xmlns:a16="http://schemas.microsoft.com/office/drawing/2014/main" id="{4A122B0D-E451-7909-6951-D0A70FA1A4CA}"/>
              </a:ext>
            </a:extLst>
          </p:cNvPr>
          <p:cNvSpPr/>
          <p:nvPr/>
        </p:nvSpPr>
        <p:spPr>
          <a:xfrm>
            <a:off x="10748719" y="1732011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1.1</a:t>
            </a:r>
            <a:endParaRPr sz="2000" dirty="0">
              <a:solidFill>
                <a:schemeClr val="bg1"/>
              </a:solidFill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55309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Calibri"/>
              <a:buNone/>
            </a:pPr>
            <a:r>
              <a:rPr lang="de-DE" sz="2700" dirty="0">
                <a:solidFill>
                  <a:srgbClr val="C01E24"/>
                </a:solidFill>
              </a:rPr>
              <a:t>Azione 1.</a:t>
            </a:r>
            <a:r>
              <a:rPr lang="el-GR" sz="2700" dirty="0">
                <a:solidFill>
                  <a:srgbClr val="C01E24"/>
                </a:solidFill>
              </a:rPr>
              <a:t>2.2</a:t>
            </a:r>
            <a:br>
              <a:rPr lang="de-DE" dirty="0">
                <a:solidFill>
                  <a:srgbClr val="C01E24"/>
                </a:solidFill>
              </a:rPr>
            </a:br>
            <a:r>
              <a:rPr lang="de-DE" dirty="0" err="1">
                <a:solidFill>
                  <a:srgbClr val="C01E24"/>
                </a:solidFill>
              </a:rPr>
              <a:t>Condivisione</a:t>
            </a:r>
            <a:endParaRPr dirty="0">
              <a:solidFill>
                <a:srgbClr val="C01E24"/>
              </a:solidFill>
            </a:endParaRPr>
          </a:p>
        </p:txBody>
      </p:sp>
      <p:sp>
        <p:nvSpPr>
          <p:cNvPr id="165" name="Google Shape;165;p7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de-DE" sz="2200"/>
              <a:t>Obiettivi</a:t>
            </a:r>
            <a:endParaRPr/>
          </a:p>
        </p:txBody>
      </p:sp>
      <p:sp>
        <p:nvSpPr>
          <p:cNvPr id="166" name="Google Shape;166;p7"/>
          <p:cNvSpPr txBox="1">
            <a:spLocks noGrp="1"/>
          </p:cNvSpPr>
          <p:nvPr>
            <p:ph type="body" idx="2"/>
          </p:nvPr>
        </p:nvSpPr>
        <p:spPr>
          <a:xfrm>
            <a:off x="626586" y="2669232"/>
            <a:ext cx="6698774" cy="4008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SzPts val="2000"/>
              <a:buNone/>
            </a:pPr>
            <a:r>
              <a:rPr lang="de-DE" sz="2000" dirty="0"/>
              <a:t>Si </a:t>
            </a:r>
            <a:r>
              <a:rPr lang="de-DE" sz="2000" dirty="0" err="1"/>
              <a:t>discuterà delle riflessioni fatte durante la settimana su</a:t>
            </a:r>
            <a:r>
              <a:rPr lang="de-DE" sz="2000" dirty="0"/>
              <a:t>:</a:t>
            </a: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SzPts val="2000"/>
            </a:pPr>
            <a:r>
              <a:rPr lang="de-DE" sz="2000" dirty="0" err="1"/>
              <a:t>i contenuti della formazione</a:t>
            </a:r>
            <a:endParaRPr lang="de-DE" sz="2000" dirty="0"/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SzPts val="2000"/>
            </a:pPr>
            <a:r>
              <a:rPr lang="de-DE" sz="2000" dirty="0" err="1"/>
              <a:t>percorso</a:t>
            </a:r>
            <a:r>
              <a:rPr lang="de-DE" sz="2000" dirty="0"/>
              <a:t> di </a:t>
            </a:r>
            <a:r>
              <a:rPr lang="de-DE" sz="2000" dirty="0" err="1"/>
              <a:t>autovalutazione</a:t>
            </a:r>
            <a:r>
              <a:rPr lang="de-DE" sz="2000" dirty="0"/>
              <a:t> </a:t>
            </a:r>
            <a:r>
              <a:rPr lang="de-DE" sz="2000" dirty="0" err="1"/>
              <a:t>sulla</a:t>
            </a:r>
            <a:r>
              <a:rPr lang="de-DE" sz="2000" dirty="0"/>
              <a:t> </a:t>
            </a:r>
            <a:r>
              <a:rPr lang="de-DE" sz="2000" dirty="0" err="1"/>
              <a:t>salute</a:t>
            </a:r>
            <a:endParaRPr sz="2000" dirty="0"/>
          </a:p>
        </p:txBody>
      </p:sp>
      <p:sp>
        <p:nvSpPr>
          <p:cNvPr id="14" name="Google Shape;183;p7">
            <a:extLst>
              <a:ext uri="{FF2B5EF4-FFF2-40B4-BE49-F238E27FC236}">
                <a16:creationId xmlns:a16="http://schemas.microsoft.com/office/drawing/2014/main" id="{041E9B86-3673-4031-AADB-91B1631C0969}"/>
              </a:ext>
            </a:extLst>
          </p:cNvPr>
          <p:cNvSpPr/>
          <p:nvPr/>
        </p:nvSpPr>
        <p:spPr>
          <a:xfrm>
            <a:off x="1709956" y="6581001"/>
            <a:ext cx="87720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Fonte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Licenza </a:t>
            </a:r>
            <a:r>
              <a:rPr lang="en-US" sz="12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168;p7">
            <a:extLst>
              <a:ext uri="{FF2B5EF4-FFF2-40B4-BE49-F238E27FC236}">
                <a16:creationId xmlns:a16="http://schemas.microsoft.com/office/drawing/2014/main" id="{4830B2C4-490B-6EDA-0E19-35514C6C1552}"/>
              </a:ext>
            </a:extLst>
          </p:cNvPr>
          <p:cNvSpPr/>
          <p:nvPr/>
        </p:nvSpPr>
        <p:spPr>
          <a:xfrm>
            <a:off x="11469624" y="1730318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1.</a:t>
            </a:r>
            <a:r>
              <a:rPr lang="el-GR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2</a:t>
            </a:r>
            <a:r>
              <a:rPr lang="de-DE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.1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1" name="Google Shape;168;p7">
            <a:extLst>
              <a:ext uri="{FF2B5EF4-FFF2-40B4-BE49-F238E27FC236}">
                <a16:creationId xmlns:a16="http://schemas.microsoft.com/office/drawing/2014/main" id="{7DDA9518-299A-46FD-8456-80100B25C4D0}"/>
              </a:ext>
            </a:extLst>
          </p:cNvPr>
          <p:cNvSpPr/>
          <p:nvPr/>
        </p:nvSpPr>
        <p:spPr>
          <a:xfrm>
            <a:off x="11469624" y="2393253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dirty="0">
                <a:solidFill>
                  <a:srgbClr val="C01E24"/>
                </a:solidFill>
                <a:latin typeface="Calibri"/>
                <a:cs typeface="Calibri"/>
                <a:sym typeface="Calibri"/>
              </a:rPr>
              <a:t>1.</a:t>
            </a:r>
            <a:r>
              <a:rPr lang="el-GR" sz="2000" dirty="0">
                <a:solidFill>
                  <a:srgbClr val="C01E24"/>
                </a:solidFill>
                <a:latin typeface="Calibri"/>
                <a:cs typeface="Calibri"/>
                <a:sym typeface="Calibri"/>
              </a:rPr>
              <a:t>2</a:t>
            </a:r>
            <a:r>
              <a:rPr lang="de-DE" sz="2000" dirty="0">
                <a:solidFill>
                  <a:srgbClr val="C01E24"/>
                </a:solidFill>
                <a:latin typeface="Calibri"/>
                <a:cs typeface="Calibri"/>
                <a:sym typeface="Calibri"/>
              </a:rPr>
              <a:t>.2</a:t>
            </a:r>
            <a:endParaRPr sz="2000" dirty="0">
              <a:solidFill>
                <a:srgbClr val="C01E24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2" name="Google Shape;168;p7">
            <a:extLst>
              <a:ext uri="{FF2B5EF4-FFF2-40B4-BE49-F238E27FC236}">
                <a16:creationId xmlns:a16="http://schemas.microsoft.com/office/drawing/2014/main" id="{ECDC307D-65B7-1259-E695-DD664084E89D}"/>
              </a:ext>
            </a:extLst>
          </p:cNvPr>
          <p:cNvSpPr/>
          <p:nvPr/>
        </p:nvSpPr>
        <p:spPr>
          <a:xfrm>
            <a:off x="11469624" y="3057468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1.</a:t>
            </a:r>
            <a:r>
              <a:rPr lang="el-GR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2</a:t>
            </a:r>
            <a:r>
              <a:rPr lang="de-DE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.3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3" name="Google Shape;168;p7">
            <a:extLst>
              <a:ext uri="{FF2B5EF4-FFF2-40B4-BE49-F238E27FC236}">
                <a16:creationId xmlns:a16="http://schemas.microsoft.com/office/drawing/2014/main" id="{336BB38A-EEE2-D0C7-7D35-EEAF5297EC49}"/>
              </a:ext>
            </a:extLst>
          </p:cNvPr>
          <p:cNvSpPr/>
          <p:nvPr/>
        </p:nvSpPr>
        <p:spPr>
          <a:xfrm>
            <a:off x="11469624" y="3720403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1.</a:t>
            </a:r>
            <a:r>
              <a:rPr lang="el-GR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2</a:t>
            </a:r>
            <a:r>
              <a:rPr lang="de-DE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.4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5" name="Google Shape;168;p7">
            <a:extLst>
              <a:ext uri="{FF2B5EF4-FFF2-40B4-BE49-F238E27FC236}">
                <a16:creationId xmlns:a16="http://schemas.microsoft.com/office/drawing/2014/main" id="{19EB59E7-4D1A-2E1B-531E-B8EBD77CA782}"/>
              </a:ext>
            </a:extLst>
          </p:cNvPr>
          <p:cNvSpPr/>
          <p:nvPr/>
        </p:nvSpPr>
        <p:spPr>
          <a:xfrm>
            <a:off x="10747248" y="2389978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dirty="0">
                <a:solidFill>
                  <a:srgbClr val="203864"/>
                </a:solidFill>
                <a:latin typeface="Calibri"/>
                <a:cs typeface="Calibri"/>
                <a:sym typeface="Calibri"/>
              </a:rPr>
              <a:t>1.</a:t>
            </a:r>
            <a:r>
              <a:rPr lang="el-GR" sz="2000" dirty="0">
                <a:solidFill>
                  <a:srgbClr val="203864"/>
                </a:solidFill>
                <a:latin typeface="Calibri"/>
                <a:cs typeface="Calibri"/>
                <a:sym typeface="Calibri"/>
              </a:rPr>
              <a:t>2</a:t>
            </a:r>
            <a:endParaRPr sz="2000" dirty="0">
              <a:solidFill>
                <a:srgbClr val="203864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6" name="Google Shape;168;p7">
            <a:extLst>
              <a:ext uri="{FF2B5EF4-FFF2-40B4-BE49-F238E27FC236}">
                <a16:creationId xmlns:a16="http://schemas.microsoft.com/office/drawing/2014/main" id="{4A989AF0-3E6C-1521-7D8A-DC6666F327C8}"/>
              </a:ext>
            </a:extLst>
          </p:cNvPr>
          <p:cNvSpPr/>
          <p:nvPr/>
        </p:nvSpPr>
        <p:spPr>
          <a:xfrm>
            <a:off x="10748719" y="1732011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1.1</a:t>
            </a:r>
            <a:endParaRPr sz="2000" dirty="0">
              <a:solidFill>
                <a:schemeClr val="bg1"/>
              </a:solidFill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43595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Calibri"/>
              <a:buNone/>
            </a:pPr>
            <a:r>
              <a:rPr lang="en-US" dirty="0"/>
              <a:t>Dinamica di gruppo - </a:t>
            </a:r>
            <a:r>
              <a:rPr lang="en-US" dirty="0" err="1"/>
              <a:t>Condivisione</a:t>
            </a:r>
            <a:endParaRPr dirty="0"/>
          </a:p>
        </p:txBody>
      </p:sp>
      <p:sp>
        <p:nvSpPr>
          <p:cNvPr id="173" name="Google Shape;173;p6"/>
          <p:cNvSpPr/>
          <p:nvPr/>
        </p:nvSpPr>
        <p:spPr>
          <a:xfrm>
            <a:off x="8323088" y="6473277"/>
            <a:ext cx="24117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Fonte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Licenza </a:t>
            </a:r>
            <a:r>
              <a:rPr lang="en-US" sz="12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18A803C0-8122-4C9A-8AE7-2C646C4007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8724485"/>
              </p:ext>
            </p:extLst>
          </p:nvPr>
        </p:nvGraphicFramePr>
        <p:xfrm>
          <a:off x="1382753" y="1417107"/>
          <a:ext cx="6253722" cy="505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3314" name="Picture 2" descr="Signo De Exclamación, Materia, Peticiones, Respuesta">
            <a:extLst>
              <a:ext uri="{FF2B5EF4-FFF2-40B4-BE49-F238E27FC236}">
                <a16:creationId xmlns:a16="http://schemas.microsoft.com/office/drawing/2014/main" id="{6DBA9522-3119-417D-93AC-1CDA73823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355" y="1588454"/>
            <a:ext cx="4884823" cy="488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1019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Calibri"/>
              <a:buNone/>
            </a:pPr>
            <a:r>
              <a:rPr lang="de-DE" sz="2700" dirty="0">
                <a:solidFill>
                  <a:srgbClr val="C01E24"/>
                </a:solidFill>
              </a:rPr>
              <a:t>Azione 1.</a:t>
            </a:r>
            <a:r>
              <a:rPr lang="el-GR" sz="2700" dirty="0">
                <a:solidFill>
                  <a:srgbClr val="C01E24"/>
                </a:solidFill>
              </a:rPr>
              <a:t>2.3</a:t>
            </a:r>
            <a:br>
              <a:rPr lang="de-DE" dirty="0">
                <a:solidFill>
                  <a:srgbClr val="C01E24"/>
                </a:solidFill>
              </a:rPr>
            </a:br>
            <a:r>
              <a:rPr lang="en-US" dirty="0">
                <a:solidFill>
                  <a:srgbClr val="C01E24"/>
                </a:solidFill>
              </a:rPr>
              <a:t>Come gestire la propria salute</a:t>
            </a:r>
            <a:endParaRPr dirty="0">
              <a:solidFill>
                <a:srgbClr val="C01E24"/>
              </a:solidFill>
            </a:endParaRPr>
          </a:p>
        </p:txBody>
      </p:sp>
      <p:sp>
        <p:nvSpPr>
          <p:cNvPr id="165" name="Google Shape;165;p7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de-DE" sz="2200"/>
              <a:t>Obiettivi</a:t>
            </a:r>
            <a:endParaRPr/>
          </a:p>
        </p:txBody>
      </p:sp>
      <p:sp>
        <p:nvSpPr>
          <p:cNvPr id="166" name="Google Shape;166;p7"/>
          <p:cNvSpPr txBox="1">
            <a:spLocks noGrp="1"/>
          </p:cNvSpPr>
          <p:nvPr>
            <p:ph type="body" idx="2"/>
          </p:nvPr>
        </p:nvSpPr>
        <p:spPr>
          <a:xfrm>
            <a:off x="626586" y="2669232"/>
            <a:ext cx="5937120" cy="4008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 algn="just">
              <a:lnSpc>
                <a:spcPct val="120000"/>
              </a:lnSpc>
              <a:spcBef>
                <a:spcPts val="1200"/>
              </a:spcBef>
              <a:buSzPts val="2000"/>
              <a:buNone/>
            </a:pPr>
            <a:r>
              <a:rPr lang="de-DE" sz="2000" dirty="0" err="1"/>
              <a:t>Imparerete</a:t>
            </a:r>
            <a:r>
              <a:rPr lang="de-DE" sz="2000" dirty="0"/>
              <a:t> a </a:t>
            </a:r>
            <a:r>
              <a:rPr lang="de-DE" sz="2000" dirty="0" err="1"/>
              <a:t>gestire</a:t>
            </a:r>
            <a:r>
              <a:rPr lang="de-DE" sz="2000" dirty="0"/>
              <a:t> </a:t>
            </a:r>
            <a:r>
              <a:rPr lang="de-DE" sz="2000" dirty="0" err="1"/>
              <a:t>alcuni</a:t>
            </a:r>
            <a:r>
              <a:rPr lang="de-DE" sz="2000" dirty="0"/>
              <a:t> </a:t>
            </a:r>
            <a:r>
              <a:rPr lang="de-DE" sz="2000" dirty="0" err="1"/>
              <a:t>aspetti</a:t>
            </a:r>
            <a:r>
              <a:rPr lang="de-DE" sz="2000" dirty="0"/>
              <a:t> </a:t>
            </a:r>
            <a:r>
              <a:rPr lang="de-DE" sz="2000" dirty="0" err="1"/>
              <a:t>relativi</a:t>
            </a:r>
            <a:r>
              <a:rPr lang="de-DE" sz="2000" dirty="0"/>
              <a:t> la </a:t>
            </a:r>
            <a:r>
              <a:rPr lang="de-DE" sz="2000" dirty="0" err="1"/>
              <a:t>vostra</a:t>
            </a:r>
            <a:r>
              <a:rPr lang="de-DE" sz="2000" dirty="0"/>
              <a:t> </a:t>
            </a:r>
            <a:r>
              <a:rPr lang="de-DE" sz="2000" dirty="0" err="1"/>
              <a:t>salute</a:t>
            </a:r>
            <a:r>
              <a:rPr lang="de-DE" sz="2000" dirty="0"/>
              <a:t>, </a:t>
            </a:r>
            <a:r>
              <a:rPr lang="de-DE" sz="2000" dirty="0" err="1"/>
              <a:t>analizzando</a:t>
            </a:r>
            <a:r>
              <a:rPr lang="de-DE" sz="2000" dirty="0"/>
              <a:t> e </a:t>
            </a:r>
            <a:r>
              <a:rPr lang="de-DE" sz="2000" dirty="0" err="1"/>
              <a:t>riflettendo</a:t>
            </a:r>
            <a:r>
              <a:rPr lang="de-DE" sz="2000" dirty="0"/>
              <a:t> in </a:t>
            </a:r>
            <a:r>
              <a:rPr lang="de-DE" sz="2000" dirty="0" err="1"/>
              <a:t>classe</a:t>
            </a:r>
            <a:r>
              <a:rPr lang="de-DE" sz="2000" dirty="0"/>
              <a:t> </a:t>
            </a:r>
            <a:r>
              <a:rPr lang="de-DE" sz="2000" dirty="0" err="1"/>
              <a:t>sulle</a:t>
            </a:r>
            <a:r>
              <a:rPr lang="de-DE" sz="2000" dirty="0"/>
              <a:t> </a:t>
            </a:r>
            <a:r>
              <a:rPr lang="de-DE" sz="2000" dirty="0" err="1"/>
              <a:t>seguenti</a:t>
            </a:r>
            <a:r>
              <a:rPr lang="de-DE" sz="2000" dirty="0"/>
              <a:t> </a:t>
            </a:r>
            <a:r>
              <a:rPr lang="de-DE" sz="2000" dirty="0" err="1"/>
              <a:t>situazioni</a:t>
            </a:r>
            <a:r>
              <a:rPr lang="de-DE" sz="2000" dirty="0"/>
              <a:t> </a:t>
            </a:r>
            <a:r>
              <a:rPr lang="de-DE" sz="2000" dirty="0" err="1"/>
              <a:t>che</a:t>
            </a:r>
            <a:r>
              <a:rPr lang="de-DE" sz="2000" dirty="0"/>
              <a:t> si </a:t>
            </a:r>
            <a:r>
              <a:rPr lang="de-DE" sz="2000" dirty="0" err="1"/>
              <a:t>riferiscono</a:t>
            </a:r>
            <a:r>
              <a:rPr lang="de-DE" sz="2000" dirty="0"/>
              <a:t> ad </a:t>
            </a:r>
            <a:r>
              <a:rPr lang="de-DE" sz="2000" dirty="0" err="1"/>
              <a:t>esperienze</a:t>
            </a:r>
            <a:r>
              <a:rPr lang="de-DE" sz="2000" dirty="0"/>
              <a:t> di altre </a:t>
            </a:r>
            <a:r>
              <a:rPr lang="de-DE" sz="2000" dirty="0" err="1"/>
              <a:t>persone</a:t>
            </a:r>
            <a:r>
              <a:rPr lang="de-DE" sz="2000" dirty="0"/>
              <a:t>.</a:t>
            </a:r>
            <a:endParaRPr sz="2000" dirty="0"/>
          </a:p>
        </p:txBody>
      </p:sp>
      <p:sp>
        <p:nvSpPr>
          <p:cNvPr id="14" name="Google Shape;183;p7">
            <a:extLst>
              <a:ext uri="{FF2B5EF4-FFF2-40B4-BE49-F238E27FC236}">
                <a16:creationId xmlns:a16="http://schemas.microsoft.com/office/drawing/2014/main" id="{041E9B86-3673-4031-AADB-91B1631C0969}"/>
              </a:ext>
            </a:extLst>
          </p:cNvPr>
          <p:cNvSpPr/>
          <p:nvPr/>
        </p:nvSpPr>
        <p:spPr>
          <a:xfrm>
            <a:off x="1709956" y="6581001"/>
            <a:ext cx="87720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Fonte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Licenza </a:t>
            </a:r>
            <a:r>
              <a:rPr lang="en-US" sz="12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168;p7">
            <a:extLst>
              <a:ext uri="{FF2B5EF4-FFF2-40B4-BE49-F238E27FC236}">
                <a16:creationId xmlns:a16="http://schemas.microsoft.com/office/drawing/2014/main" id="{D99A6964-7DB0-F68A-AB80-BC0DDEF3291A}"/>
              </a:ext>
            </a:extLst>
          </p:cNvPr>
          <p:cNvSpPr/>
          <p:nvPr/>
        </p:nvSpPr>
        <p:spPr>
          <a:xfrm>
            <a:off x="11469624" y="1730318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1.</a:t>
            </a:r>
            <a:r>
              <a:rPr lang="el-GR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2</a:t>
            </a:r>
            <a:r>
              <a:rPr lang="de-DE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.1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1" name="Google Shape;168;p7">
            <a:extLst>
              <a:ext uri="{FF2B5EF4-FFF2-40B4-BE49-F238E27FC236}">
                <a16:creationId xmlns:a16="http://schemas.microsoft.com/office/drawing/2014/main" id="{F5164812-EDE5-5764-1C1F-D7092946CA4B}"/>
              </a:ext>
            </a:extLst>
          </p:cNvPr>
          <p:cNvSpPr/>
          <p:nvPr/>
        </p:nvSpPr>
        <p:spPr>
          <a:xfrm>
            <a:off x="11469624" y="2393253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1.</a:t>
            </a:r>
            <a:r>
              <a:rPr lang="el-GR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2</a:t>
            </a:r>
            <a:r>
              <a:rPr lang="de-DE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.2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2" name="Google Shape;168;p7">
            <a:extLst>
              <a:ext uri="{FF2B5EF4-FFF2-40B4-BE49-F238E27FC236}">
                <a16:creationId xmlns:a16="http://schemas.microsoft.com/office/drawing/2014/main" id="{5F26D28B-1712-2D36-8D1B-BE8FCEEC6C5D}"/>
              </a:ext>
            </a:extLst>
          </p:cNvPr>
          <p:cNvSpPr/>
          <p:nvPr/>
        </p:nvSpPr>
        <p:spPr>
          <a:xfrm>
            <a:off x="11469624" y="3057468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dirty="0">
                <a:solidFill>
                  <a:srgbClr val="C01E24"/>
                </a:solidFill>
                <a:latin typeface="Calibri"/>
                <a:cs typeface="Calibri"/>
                <a:sym typeface="Calibri"/>
              </a:rPr>
              <a:t>1.</a:t>
            </a:r>
            <a:r>
              <a:rPr lang="el-GR" sz="2000" dirty="0">
                <a:solidFill>
                  <a:srgbClr val="C01E24"/>
                </a:solidFill>
                <a:latin typeface="Calibri"/>
                <a:cs typeface="Calibri"/>
                <a:sym typeface="Calibri"/>
              </a:rPr>
              <a:t>2</a:t>
            </a:r>
            <a:r>
              <a:rPr lang="de-DE" sz="2000" dirty="0">
                <a:solidFill>
                  <a:srgbClr val="C01E24"/>
                </a:solidFill>
                <a:latin typeface="Calibri"/>
                <a:cs typeface="Calibri"/>
                <a:sym typeface="Calibri"/>
              </a:rPr>
              <a:t>.3</a:t>
            </a:r>
            <a:endParaRPr sz="2000" dirty="0">
              <a:solidFill>
                <a:srgbClr val="C01E24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3" name="Google Shape;168;p7">
            <a:extLst>
              <a:ext uri="{FF2B5EF4-FFF2-40B4-BE49-F238E27FC236}">
                <a16:creationId xmlns:a16="http://schemas.microsoft.com/office/drawing/2014/main" id="{A28841A6-6B86-86B5-E6BC-4DC320776541}"/>
              </a:ext>
            </a:extLst>
          </p:cNvPr>
          <p:cNvSpPr/>
          <p:nvPr/>
        </p:nvSpPr>
        <p:spPr>
          <a:xfrm>
            <a:off x="11469624" y="3720403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1.</a:t>
            </a:r>
            <a:r>
              <a:rPr lang="el-GR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2</a:t>
            </a:r>
            <a:r>
              <a:rPr lang="de-DE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.4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5" name="Google Shape;168;p7">
            <a:extLst>
              <a:ext uri="{FF2B5EF4-FFF2-40B4-BE49-F238E27FC236}">
                <a16:creationId xmlns:a16="http://schemas.microsoft.com/office/drawing/2014/main" id="{3E16F583-FC2B-E941-AD60-640C10B0E44F}"/>
              </a:ext>
            </a:extLst>
          </p:cNvPr>
          <p:cNvSpPr/>
          <p:nvPr/>
        </p:nvSpPr>
        <p:spPr>
          <a:xfrm>
            <a:off x="10747248" y="2389978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dirty="0">
                <a:solidFill>
                  <a:srgbClr val="203864"/>
                </a:solidFill>
                <a:latin typeface="Calibri"/>
                <a:cs typeface="Calibri"/>
                <a:sym typeface="Calibri"/>
              </a:rPr>
              <a:t>1.</a:t>
            </a:r>
            <a:r>
              <a:rPr lang="el-GR" sz="2000" dirty="0">
                <a:solidFill>
                  <a:srgbClr val="203864"/>
                </a:solidFill>
                <a:latin typeface="Calibri"/>
                <a:cs typeface="Calibri"/>
                <a:sym typeface="Calibri"/>
              </a:rPr>
              <a:t>2</a:t>
            </a:r>
            <a:endParaRPr sz="2000" dirty="0">
              <a:solidFill>
                <a:srgbClr val="203864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6" name="Google Shape;168;p7">
            <a:extLst>
              <a:ext uri="{FF2B5EF4-FFF2-40B4-BE49-F238E27FC236}">
                <a16:creationId xmlns:a16="http://schemas.microsoft.com/office/drawing/2014/main" id="{8BB555A9-6209-2E86-4668-ED68F6AEA664}"/>
              </a:ext>
            </a:extLst>
          </p:cNvPr>
          <p:cNvSpPr/>
          <p:nvPr/>
        </p:nvSpPr>
        <p:spPr>
          <a:xfrm>
            <a:off x="10748719" y="1732011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1.1</a:t>
            </a:r>
            <a:endParaRPr sz="2000" dirty="0">
              <a:solidFill>
                <a:schemeClr val="bg1"/>
              </a:solidFill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9085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4"/>
          <p:cNvSpPr txBox="1"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5400"/>
              <a:buFont typeface="Calibri"/>
              <a:buNone/>
            </a:pPr>
            <a:r>
              <a:rPr lang="de-DE" sz="5400" dirty="0" err="1"/>
              <a:t>Moduli</a:t>
            </a:r>
            <a:endParaRPr sz="5400" dirty="0"/>
          </a:p>
        </p:txBody>
      </p:sp>
      <p:pic>
        <p:nvPicPr>
          <p:cNvPr id="115" name="Google Shape;115;p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5072" r="17015"/>
          <a:stretch/>
        </p:blipFill>
        <p:spPr>
          <a:xfrm>
            <a:off x="1" y="10"/>
            <a:ext cx="4657344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4"/>
          <p:cNvSpPr/>
          <p:nvPr/>
        </p:nvSpPr>
        <p:spPr>
          <a:xfrm>
            <a:off x="5297762" y="2374947"/>
            <a:ext cx="4243589" cy="18288"/>
          </a:xfrm>
          <a:custGeom>
            <a:avLst/>
            <a:gdLst/>
            <a:ahLst/>
            <a:cxnLst/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7" name="Google Shape;117;p4"/>
          <p:cNvGrpSpPr/>
          <p:nvPr/>
        </p:nvGrpSpPr>
        <p:grpSpPr>
          <a:xfrm>
            <a:off x="5274175" y="1981200"/>
            <a:ext cx="6274697" cy="4236720"/>
            <a:chOff x="-23587" y="158831"/>
            <a:chExt cx="6274697" cy="3089382"/>
          </a:xfrm>
        </p:grpSpPr>
        <p:sp>
          <p:nvSpPr>
            <p:cNvPr id="118" name="Google Shape;118;p4"/>
            <p:cNvSpPr/>
            <p:nvPr/>
          </p:nvSpPr>
          <p:spPr>
            <a:xfrm>
              <a:off x="0" y="158831"/>
              <a:ext cx="6251110" cy="479700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1905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 txBox="1"/>
            <p:nvPr/>
          </p:nvSpPr>
          <p:spPr>
            <a:xfrm>
              <a:off x="31005" y="198789"/>
              <a:ext cx="6204276" cy="4328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000" b="0" i="0" u="none" strike="noStrike" cap="none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1. </a:t>
              </a:r>
              <a:r>
                <a:rPr lang="de-DE" sz="2000" b="0" i="0" u="none" strike="noStrike" cap="none" dirty="0" err="1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Che</a:t>
              </a:r>
              <a:r>
                <a:rPr lang="de-DE" sz="2000" b="0" i="0" u="none" strike="noStrike" cap="none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2000" b="0" i="0" u="none" strike="noStrike" cap="none" dirty="0" err="1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cos‘è</a:t>
              </a:r>
              <a:r>
                <a:rPr lang="de-DE" sz="2000" b="0" i="0" u="none" strike="noStrike" cap="none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 la </a:t>
              </a:r>
              <a:r>
                <a:rPr lang="de-DE" sz="2000" b="0" i="1" u="none" strike="noStrike" cap="none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Digital </a:t>
              </a:r>
              <a:r>
                <a:rPr lang="de-DE" sz="2000" b="0" i="1" u="none" strike="noStrike" cap="none" dirty="0" err="1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health</a:t>
              </a:r>
              <a:r>
                <a:rPr lang="de-DE" sz="2000" b="0" i="1" u="none" strike="noStrike" cap="none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2000" b="0" i="1" u="none" strike="noStrike" cap="none" dirty="0" err="1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Literacy</a:t>
              </a:r>
              <a:r>
                <a:rPr lang="de-DE" sz="2000" b="0" i="1" u="none" strike="noStrike" cap="none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2000" b="0" i="0" u="none" strike="noStrike" cap="none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(</a:t>
              </a:r>
              <a:r>
                <a:rPr lang="de-DE" sz="2000" b="0" i="0" u="none" strike="noStrike" cap="none" dirty="0" err="1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alfabetizzazione</a:t>
              </a:r>
              <a:r>
                <a:rPr lang="de-DE" sz="2000" b="0" i="0" u="none" strike="noStrike" cap="none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2000" b="0" i="0" u="none" strike="noStrike" cap="none" dirty="0" err="1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sanitaria</a:t>
              </a:r>
              <a:r>
                <a:rPr lang="de-DE" sz="2000" b="0" i="0" u="none" strike="noStrike" cap="none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 digitale)?</a:t>
              </a:r>
              <a:endParaRPr sz="20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0" y="696131"/>
              <a:ext cx="6251110" cy="4797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 w="1905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 txBox="1"/>
            <p:nvPr/>
          </p:nvSpPr>
          <p:spPr>
            <a:xfrm>
              <a:off x="23417" y="719548"/>
              <a:ext cx="6204276" cy="4328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2. </a:t>
              </a:r>
              <a:r>
                <a:rPr lang="de-DE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 </a:t>
              </a:r>
              <a:r>
                <a:rPr lang="de-DE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</a:t>
              </a:r>
              <a:r>
                <a:rPr lang="de-DE" sz="2000" b="0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rincipali</a:t>
              </a:r>
              <a:r>
                <a:rPr lang="de-DE" sz="2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2000" b="0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problemi</a:t>
              </a:r>
              <a:r>
                <a:rPr lang="de-DE" sz="2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di </a:t>
              </a:r>
              <a:r>
                <a:rPr lang="de-DE" sz="2000" b="0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salute</a:t>
              </a:r>
              <a:r>
                <a:rPr lang="de-DE" sz="2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2000" b="0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quando</a:t>
              </a:r>
              <a:r>
                <a:rPr lang="de-DE" sz="2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si </a:t>
              </a:r>
              <a:r>
                <a:rPr lang="de-DE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arriva</a:t>
              </a:r>
              <a:r>
                <a:rPr lang="de-DE" sz="2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in </a:t>
              </a:r>
              <a:r>
                <a:rPr lang="de-DE" sz="2000" b="0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un</a:t>
              </a:r>
              <a:r>
                <a:rPr lang="de-DE" sz="2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2000" b="0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nuovo</a:t>
              </a:r>
              <a:r>
                <a:rPr lang="de-DE" sz="2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2000" b="0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Paese</a:t>
              </a:r>
              <a:endParaRPr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0" y="1233432"/>
              <a:ext cx="6251110" cy="4797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 w="1905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 txBox="1"/>
            <p:nvPr/>
          </p:nvSpPr>
          <p:spPr>
            <a:xfrm>
              <a:off x="23417" y="1256849"/>
              <a:ext cx="6204276" cy="4328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3. I </a:t>
              </a:r>
              <a:r>
                <a:rPr lang="de-DE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r>
                <a:rPr lang="de-DE" sz="2000" b="0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ervizi</a:t>
              </a:r>
              <a:r>
                <a:rPr lang="de-DE" sz="2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r>
                <a:rPr lang="de-DE" sz="2000" b="0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anitari</a:t>
              </a:r>
              <a:r>
                <a:rPr lang="de-DE" sz="2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-23586" y="1734444"/>
              <a:ext cx="6251110" cy="479700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1905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 txBox="1"/>
            <p:nvPr/>
          </p:nvSpPr>
          <p:spPr>
            <a:xfrm>
              <a:off x="-23587" y="1781432"/>
              <a:ext cx="6204276" cy="4328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4. </a:t>
              </a:r>
              <a:r>
                <a:rPr lang="de-DE" sz="2000" b="0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Diventare</a:t>
              </a:r>
              <a:r>
                <a:rPr lang="de-DE" sz="2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2000" b="0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digitalmente</a:t>
              </a:r>
              <a:r>
                <a:rPr lang="de-DE" sz="2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2000" b="0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alfabetizzati</a:t>
              </a:r>
              <a:endParaRPr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-18270" y="2235456"/>
              <a:ext cx="6251110" cy="4797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 w="1905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 txBox="1"/>
            <p:nvPr/>
          </p:nvSpPr>
          <p:spPr>
            <a:xfrm>
              <a:off x="23248" y="2294620"/>
              <a:ext cx="6204276" cy="4328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lvl="0">
                <a:lnSpc>
                  <a:spcPct val="90000"/>
                </a:lnSpc>
              </a:pPr>
              <a:r>
                <a:rPr lang="de-DE" sz="2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5. </a:t>
              </a:r>
              <a:r>
                <a:rPr lang="de-DE" sz="2000" b="0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Esplorare</a:t>
              </a:r>
              <a:r>
                <a:rPr lang="de-DE" sz="2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2000" b="0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gli</a:t>
              </a:r>
              <a:r>
                <a:rPr lang="de-DE" sz="2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2000" b="0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strumenti</a:t>
              </a:r>
              <a:r>
                <a:rPr lang="de-DE" sz="2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di </a:t>
              </a:r>
              <a:r>
                <a:rPr lang="de-DE" sz="2000" b="0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salute</a:t>
              </a:r>
              <a:r>
                <a:rPr lang="de-DE" sz="2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digitale</a:t>
              </a:r>
              <a:endParaRPr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0" y="2768513"/>
              <a:ext cx="6251110" cy="4797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 w="1905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 txBox="1"/>
            <p:nvPr/>
          </p:nvSpPr>
          <p:spPr>
            <a:xfrm>
              <a:off x="-1" y="2815347"/>
              <a:ext cx="6204276" cy="4328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6. </a:t>
              </a:r>
              <a:r>
                <a:rPr lang="de-DE" sz="2000" b="0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Essere attivi </a:t>
              </a:r>
              <a:r>
                <a:rPr lang="de-DE" sz="2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nell'</a:t>
              </a:r>
              <a:r>
                <a:rPr lang="de-DE" sz="2000" b="0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ambiente della salute </a:t>
              </a:r>
              <a:r>
                <a:rPr lang="de-DE" sz="2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digitale</a:t>
              </a:r>
              <a:endParaRPr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1" name="Google Shape;13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662767" y="2128718"/>
            <a:ext cx="412289" cy="362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037CCBE-897D-4E5B-8B2C-582422829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Esempio 1</a:t>
            </a:r>
            <a:endParaRPr lang="en-GB" dirty="0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AB91347-EB9E-43D3-AEE1-BA896C18FA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7999" y="1800000"/>
            <a:ext cx="5852132" cy="244927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76200" indent="0" algn="just">
              <a:buNone/>
            </a:pPr>
            <a:r>
              <a:rPr lang="en-GB" dirty="0"/>
              <a:t>Devo prendere un appuntamento </a:t>
            </a:r>
            <a:r>
              <a:rPr lang="en-GB" i="1" dirty="0"/>
              <a:t>online</a:t>
            </a:r>
            <a:r>
              <a:rPr lang="en-GB" dirty="0"/>
              <a:t> per farmi visitare dal mio medico. Andrò sul sito web del mio centro sanitario per cercare il nome del mio medico nell'elenco degli operatori sanitari. </a:t>
            </a:r>
          </a:p>
          <a:p>
            <a:endParaRPr lang="en-GB" dirty="0"/>
          </a:p>
        </p:txBody>
      </p:sp>
      <p:sp>
        <p:nvSpPr>
          <p:cNvPr id="5" name="Google Shape;173;p6">
            <a:extLst>
              <a:ext uri="{FF2B5EF4-FFF2-40B4-BE49-F238E27FC236}">
                <a16:creationId xmlns:a16="http://schemas.microsoft.com/office/drawing/2014/main" id="{9BE67394-7D5B-4D18-920E-A8D8DB80273F}"/>
              </a:ext>
            </a:extLst>
          </p:cNvPr>
          <p:cNvSpPr/>
          <p:nvPr/>
        </p:nvSpPr>
        <p:spPr>
          <a:xfrm>
            <a:off x="9452642" y="6455289"/>
            <a:ext cx="24117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Fonte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Licenza </a:t>
            </a:r>
            <a:r>
              <a:rPr lang="en-US" sz="12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2" descr="Interfaz Gráfica De Usuario, Interfaz, Internet">
            <a:extLst>
              <a:ext uri="{FF2B5EF4-FFF2-40B4-BE49-F238E27FC236}">
                <a16:creationId xmlns:a16="http://schemas.microsoft.com/office/drawing/2014/main" id="{8383C19E-282E-4741-AE77-A6F8904B0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800000"/>
            <a:ext cx="4629842" cy="356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596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037CCBE-897D-4E5B-8B2C-582422829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Esempio 2</a:t>
            </a:r>
            <a:endParaRPr lang="en-GB" dirty="0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AB91347-EB9E-43D3-AEE1-BA896C18FA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69270" y="1791035"/>
            <a:ext cx="5852132" cy="287957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76200" indent="0" algn="just">
              <a:buNone/>
            </a:pPr>
            <a:r>
              <a:rPr lang="en-US" dirty="0" err="1"/>
              <a:t>Vorrei</a:t>
            </a:r>
            <a:r>
              <a:rPr lang="en-US" dirty="0"/>
              <a:t> </a:t>
            </a:r>
            <a:r>
              <a:rPr lang="en-US" dirty="0" err="1"/>
              <a:t>essere</a:t>
            </a:r>
            <a:r>
              <a:rPr lang="en-US" dirty="0"/>
              <a:t> </a:t>
            </a:r>
            <a:r>
              <a:rPr lang="en-US" dirty="0" err="1"/>
              <a:t>visitato</a:t>
            </a:r>
            <a:r>
              <a:rPr lang="en-US" dirty="0"/>
              <a:t> da un medico, ma </a:t>
            </a:r>
            <a:r>
              <a:rPr lang="en-US" dirty="0" err="1"/>
              <a:t>ancora</a:t>
            </a:r>
            <a:r>
              <a:rPr lang="en-US" dirty="0"/>
              <a:t> non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registrato</a:t>
            </a:r>
            <a:r>
              <a:rPr lang="en-US" dirty="0"/>
              <a:t> </a:t>
            </a:r>
            <a:r>
              <a:rPr lang="en-US" dirty="0" err="1"/>
              <a:t>nel</a:t>
            </a:r>
            <a:r>
              <a:rPr lang="en-US" dirty="0"/>
              <a:t> </a:t>
            </a:r>
            <a:r>
              <a:rPr lang="en-US" dirty="0" err="1"/>
              <a:t>Servizio</a:t>
            </a:r>
            <a:r>
              <a:rPr lang="en-US" dirty="0"/>
              <a:t> </a:t>
            </a:r>
            <a:r>
              <a:rPr lang="en-US" dirty="0" err="1"/>
              <a:t>Sanitario</a:t>
            </a:r>
            <a:r>
              <a:rPr lang="en-US" dirty="0"/>
              <a:t> Nazionale. </a:t>
            </a:r>
            <a:r>
              <a:rPr lang="en-US" dirty="0" err="1"/>
              <a:t>Cercherò</a:t>
            </a:r>
            <a:r>
              <a:rPr lang="en-US" dirty="0"/>
              <a:t> su internet </a:t>
            </a:r>
            <a:r>
              <a:rPr lang="en-US" dirty="0" err="1"/>
              <a:t>informazioni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quali</a:t>
            </a:r>
            <a:r>
              <a:rPr lang="en-US" dirty="0"/>
              <a:t> </a:t>
            </a:r>
            <a:r>
              <a:rPr lang="en-US" dirty="0" err="1"/>
              <a:t>sono</a:t>
            </a:r>
            <a:r>
              <a:rPr lang="en-US" dirty="0"/>
              <a:t> per me le </a:t>
            </a:r>
            <a:r>
              <a:rPr lang="en-US" dirty="0" err="1"/>
              <a:t>possibilità</a:t>
            </a:r>
            <a:r>
              <a:rPr lang="en-US" dirty="0"/>
              <a:t> per </a:t>
            </a:r>
            <a:r>
              <a:rPr lang="en-US" dirty="0" err="1"/>
              <a:t>poter</a:t>
            </a:r>
            <a:r>
              <a:rPr lang="en-US" dirty="0"/>
              <a:t> </a:t>
            </a:r>
            <a:r>
              <a:rPr lang="en-US" dirty="0" err="1"/>
              <a:t>consultare</a:t>
            </a:r>
            <a:r>
              <a:rPr lang="en-US" dirty="0"/>
              <a:t> un medico. </a:t>
            </a:r>
          </a:p>
          <a:p>
            <a:endParaRPr lang="en-GB" dirty="0"/>
          </a:p>
        </p:txBody>
      </p:sp>
      <p:sp>
        <p:nvSpPr>
          <p:cNvPr id="7" name="Google Shape;173;p6">
            <a:extLst>
              <a:ext uri="{FF2B5EF4-FFF2-40B4-BE49-F238E27FC236}">
                <a16:creationId xmlns:a16="http://schemas.microsoft.com/office/drawing/2014/main" id="{F3EAE4A7-8ABB-4DF7-BE6A-1CFB2265433D}"/>
              </a:ext>
            </a:extLst>
          </p:cNvPr>
          <p:cNvSpPr/>
          <p:nvPr/>
        </p:nvSpPr>
        <p:spPr>
          <a:xfrm>
            <a:off x="9372981" y="6473219"/>
            <a:ext cx="24117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Fonte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Licenza </a:t>
            </a:r>
            <a:r>
              <a:rPr lang="en-US" sz="12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2" descr="Médico, Icono, Icono De Doctor, Trabajador De La Salud">
            <a:extLst>
              <a:ext uri="{FF2B5EF4-FFF2-40B4-BE49-F238E27FC236}">
                <a16:creationId xmlns:a16="http://schemas.microsoft.com/office/drawing/2014/main" id="{E9A94166-BCA0-40F2-AEE4-C4487EFAF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48" y="1791035"/>
            <a:ext cx="5157450" cy="287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0272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037CCBE-897D-4E5B-8B2C-582422829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Esempio</a:t>
            </a:r>
            <a:r>
              <a:rPr lang="en-US" dirty="0"/>
              <a:t> 3- </a:t>
            </a:r>
            <a:r>
              <a:rPr lang="en-US" dirty="0" err="1"/>
              <a:t>Analisi</a:t>
            </a:r>
            <a:r>
              <a:rPr lang="en-US" dirty="0"/>
              <a:t> e </a:t>
            </a:r>
            <a:r>
              <a:rPr lang="en-US" dirty="0" err="1"/>
              <a:t>discussione</a:t>
            </a:r>
            <a:r>
              <a:rPr lang="en-US" dirty="0"/>
              <a:t> del </a:t>
            </a:r>
            <a:r>
              <a:rPr lang="en-US" dirty="0" err="1"/>
              <a:t>seguente</a:t>
            </a:r>
            <a:r>
              <a:rPr lang="en-US" dirty="0"/>
              <a:t> </a:t>
            </a:r>
            <a:r>
              <a:rPr lang="en-US" dirty="0" err="1"/>
              <a:t>caso</a:t>
            </a:r>
            <a:endParaRPr lang="en-GB" dirty="0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AB91347-EB9E-43D3-AEE1-BA896C18FA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7998" y="1800000"/>
            <a:ext cx="6625121" cy="409877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76200" indent="0">
              <a:buNone/>
            </a:pPr>
            <a:r>
              <a:rPr lang="en-US" dirty="0"/>
              <a:t>Mi fa molto male la testa. Ho intenzione di cercare su Internet </a:t>
            </a:r>
            <a:r>
              <a:rPr lang="en-US" dirty="0" err="1"/>
              <a:t>suggerimenti</a:t>
            </a:r>
            <a:r>
              <a:rPr lang="en-US" dirty="0"/>
              <a:t> </a:t>
            </a:r>
            <a:r>
              <a:rPr lang="en-US" dirty="0" err="1"/>
              <a:t>sull’autovalutazione</a:t>
            </a:r>
            <a:r>
              <a:rPr lang="en-US" dirty="0"/>
              <a:t> di </a:t>
            </a:r>
            <a:r>
              <a:rPr lang="en-US" dirty="0" err="1"/>
              <a:t>questo</a:t>
            </a:r>
            <a:r>
              <a:rPr lang="en-US" dirty="0"/>
              <a:t> </a:t>
            </a:r>
            <a:r>
              <a:rPr lang="en-US" dirty="0" err="1"/>
              <a:t>sintomo</a:t>
            </a:r>
            <a:r>
              <a:rPr lang="en-US" dirty="0"/>
              <a:t> ed </a:t>
            </a:r>
            <a:r>
              <a:rPr lang="en-US" dirty="0" err="1"/>
              <a:t>eventuali</a:t>
            </a:r>
            <a:r>
              <a:rPr lang="en-US" dirty="0"/>
              <a:t> </a:t>
            </a:r>
            <a:r>
              <a:rPr lang="en-US" dirty="0" err="1"/>
              <a:t>rimedi</a:t>
            </a:r>
            <a:r>
              <a:rPr lang="en-US" dirty="0"/>
              <a:t> cui </a:t>
            </a:r>
            <a:r>
              <a:rPr lang="en-US" dirty="0" err="1"/>
              <a:t>poter</a:t>
            </a:r>
            <a:r>
              <a:rPr lang="en-US" dirty="0"/>
              <a:t> fare </a:t>
            </a:r>
            <a:r>
              <a:rPr lang="en-US" dirty="0" err="1"/>
              <a:t>riferimento</a:t>
            </a:r>
            <a:r>
              <a:rPr lang="en-US" dirty="0"/>
              <a:t>. Trovo molti forum in cui le persone condividono le loro esperienze sulle malattie e sui trattamenti che hanno seguito. C'è una persona che dice di aver preso il "Diazepam" per 20 giorni ed è andata molto bene. Penso che farò lo stesso.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sicuro</a:t>
            </a:r>
            <a:r>
              <a:rPr lang="en-US" dirty="0"/>
              <a:t>/a che il dolore sparirà e potrò continuare a svolgere le mie attività come sempre.</a:t>
            </a:r>
          </a:p>
          <a:p>
            <a:endParaRPr lang="en-GB" dirty="0"/>
          </a:p>
        </p:txBody>
      </p:sp>
      <p:sp>
        <p:nvSpPr>
          <p:cNvPr id="6" name="Google Shape;173;p6">
            <a:extLst>
              <a:ext uri="{FF2B5EF4-FFF2-40B4-BE49-F238E27FC236}">
                <a16:creationId xmlns:a16="http://schemas.microsoft.com/office/drawing/2014/main" id="{012EF485-259F-4E70-A09F-4B037674A43F}"/>
              </a:ext>
            </a:extLst>
          </p:cNvPr>
          <p:cNvSpPr/>
          <p:nvPr/>
        </p:nvSpPr>
        <p:spPr>
          <a:xfrm>
            <a:off x="9324646" y="6428396"/>
            <a:ext cx="24117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Fonte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Licenza </a:t>
            </a:r>
            <a:r>
              <a:rPr lang="en-US" sz="12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2" descr="Tabletas, Pastillas, Medicamento, Medicinas, Drogas">
            <a:extLst>
              <a:ext uri="{FF2B5EF4-FFF2-40B4-BE49-F238E27FC236}">
                <a16:creationId xmlns:a16="http://schemas.microsoft.com/office/drawing/2014/main" id="{B7A7C62B-B654-4346-9159-ADF0BB253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824" y="2003365"/>
            <a:ext cx="3207177" cy="332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4821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037CCBE-897D-4E5B-8B2C-582422829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Esempio 4</a:t>
            </a:r>
            <a:endParaRPr lang="en-GB" dirty="0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AB91347-EB9E-43D3-AEE1-BA896C18FA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9668" y="2482955"/>
            <a:ext cx="6201389" cy="170356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SzPts val="2000"/>
              <a:buNone/>
            </a:pPr>
            <a:r>
              <a:rPr lang="en-GB" dirty="0"/>
              <a:t>Oggi mia figlia si è svegliata con un po' di tosse e mal di gola, ma senza febbre. La sto portando subito all'ospedale vicino a casa mia perché un medico si occupi di lei.</a:t>
            </a:r>
            <a:endParaRPr lang="en-GB" sz="3600" dirty="0"/>
          </a:p>
          <a:p>
            <a:endParaRPr lang="en-GB" dirty="0"/>
          </a:p>
        </p:txBody>
      </p:sp>
      <p:sp>
        <p:nvSpPr>
          <p:cNvPr id="7" name="Google Shape;173;p6">
            <a:extLst>
              <a:ext uri="{FF2B5EF4-FFF2-40B4-BE49-F238E27FC236}">
                <a16:creationId xmlns:a16="http://schemas.microsoft.com/office/drawing/2014/main" id="{8D174B32-A1A6-4396-AFF3-2A2B92AB1D56}"/>
              </a:ext>
            </a:extLst>
          </p:cNvPr>
          <p:cNvSpPr/>
          <p:nvPr/>
        </p:nvSpPr>
        <p:spPr>
          <a:xfrm>
            <a:off x="9336101" y="6293925"/>
            <a:ext cx="24117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Fonte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Licenza </a:t>
            </a:r>
            <a:r>
              <a:rPr lang="en-US" sz="12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2" descr="Frío, Máscara, Rostro, Hombre, Mujer, De Succión, Salud">
            <a:extLst>
              <a:ext uri="{FF2B5EF4-FFF2-40B4-BE49-F238E27FC236}">
                <a16:creationId xmlns:a16="http://schemas.microsoft.com/office/drawing/2014/main" id="{1DAC5760-C008-43B2-B1F0-331FFA6C4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67" y="2218497"/>
            <a:ext cx="3474725" cy="285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4668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Calibri"/>
              <a:buNone/>
            </a:pPr>
            <a:r>
              <a:rPr lang="de-DE" sz="2700" dirty="0">
                <a:solidFill>
                  <a:srgbClr val="C01E24"/>
                </a:solidFill>
              </a:rPr>
              <a:t>Azione 1.2.4</a:t>
            </a:r>
            <a:br>
              <a:rPr lang="de-DE" dirty="0">
                <a:solidFill>
                  <a:srgbClr val="C01E24"/>
                </a:solidFill>
              </a:rPr>
            </a:br>
            <a:r>
              <a:rPr lang="en-US" dirty="0">
                <a:solidFill>
                  <a:srgbClr val="C01E24"/>
                </a:solidFill>
              </a:rPr>
              <a:t>Chiusura - debriefing</a:t>
            </a:r>
            <a:endParaRPr dirty="0">
              <a:solidFill>
                <a:srgbClr val="C01E24"/>
              </a:solidFill>
            </a:endParaRPr>
          </a:p>
        </p:txBody>
      </p:sp>
      <p:sp>
        <p:nvSpPr>
          <p:cNvPr id="165" name="Google Shape;165;p7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de-DE" sz="2200"/>
              <a:t>Obiettivi</a:t>
            </a:r>
            <a:endParaRPr/>
          </a:p>
        </p:txBody>
      </p:sp>
      <p:sp>
        <p:nvSpPr>
          <p:cNvPr id="166" name="Google Shape;166;p7"/>
          <p:cNvSpPr txBox="1">
            <a:spLocks noGrp="1"/>
          </p:cNvSpPr>
          <p:nvPr>
            <p:ph type="body" idx="2"/>
          </p:nvPr>
        </p:nvSpPr>
        <p:spPr>
          <a:xfrm>
            <a:off x="626586" y="2669232"/>
            <a:ext cx="5937120" cy="4008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 algn="just">
              <a:lnSpc>
                <a:spcPct val="120000"/>
              </a:lnSpc>
              <a:spcBef>
                <a:spcPts val="1200"/>
              </a:spcBef>
              <a:buSzPts val="2000"/>
              <a:buNone/>
            </a:pPr>
            <a:r>
              <a:rPr lang="de-DE" sz="2000" dirty="0" err="1"/>
              <a:t>Viene</a:t>
            </a:r>
            <a:r>
              <a:rPr lang="de-DE" sz="2000" dirty="0"/>
              <a:t> </a:t>
            </a:r>
            <a:r>
              <a:rPr lang="de-DE" sz="2000" dirty="0" err="1"/>
              <a:t>fornita</a:t>
            </a:r>
            <a:r>
              <a:rPr lang="de-DE" sz="2000" dirty="0"/>
              <a:t> </a:t>
            </a:r>
            <a:r>
              <a:rPr lang="de-DE" sz="2000" dirty="0" err="1"/>
              <a:t>una</a:t>
            </a:r>
            <a:r>
              <a:rPr lang="de-DE" sz="2000" dirty="0"/>
              <a:t> </a:t>
            </a:r>
            <a:r>
              <a:rPr lang="de-DE" sz="2000" dirty="0" err="1"/>
              <a:t>sintesi</a:t>
            </a:r>
            <a:r>
              <a:rPr lang="de-DE" sz="2000" dirty="0"/>
              <a:t> e 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chiarimenti su eventuali dubbi e domande. </a:t>
            </a:r>
            <a:endParaRPr sz="2000" dirty="0"/>
          </a:p>
        </p:txBody>
      </p:sp>
      <p:sp>
        <p:nvSpPr>
          <p:cNvPr id="14" name="Google Shape;183;p7">
            <a:extLst>
              <a:ext uri="{FF2B5EF4-FFF2-40B4-BE49-F238E27FC236}">
                <a16:creationId xmlns:a16="http://schemas.microsoft.com/office/drawing/2014/main" id="{041E9B86-3673-4031-AADB-91B1631C0969}"/>
              </a:ext>
            </a:extLst>
          </p:cNvPr>
          <p:cNvSpPr/>
          <p:nvPr/>
        </p:nvSpPr>
        <p:spPr>
          <a:xfrm>
            <a:off x="1709956" y="6581001"/>
            <a:ext cx="87720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Fonte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Licenza </a:t>
            </a:r>
            <a:r>
              <a:rPr lang="en-US" sz="12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68;p7">
            <a:extLst>
              <a:ext uri="{FF2B5EF4-FFF2-40B4-BE49-F238E27FC236}">
                <a16:creationId xmlns:a16="http://schemas.microsoft.com/office/drawing/2014/main" id="{885EBABC-B86E-C23A-E7EA-13744C5934E6}"/>
              </a:ext>
            </a:extLst>
          </p:cNvPr>
          <p:cNvSpPr/>
          <p:nvPr/>
        </p:nvSpPr>
        <p:spPr>
          <a:xfrm>
            <a:off x="11469624" y="1730318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1.</a:t>
            </a:r>
            <a:r>
              <a:rPr lang="el-GR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2</a:t>
            </a:r>
            <a:r>
              <a:rPr lang="de-DE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.1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4" name="Google Shape;168;p7">
            <a:extLst>
              <a:ext uri="{FF2B5EF4-FFF2-40B4-BE49-F238E27FC236}">
                <a16:creationId xmlns:a16="http://schemas.microsoft.com/office/drawing/2014/main" id="{1AEF5ED4-EC75-5754-6750-11C0669FCA8F}"/>
              </a:ext>
            </a:extLst>
          </p:cNvPr>
          <p:cNvSpPr/>
          <p:nvPr/>
        </p:nvSpPr>
        <p:spPr>
          <a:xfrm>
            <a:off x="11469624" y="2393253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dirty="0">
                <a:solidFill>
                  <a:srgbClr val="C01E24"/>
                </a:solidFill>
                <a:latin typeface="Calibri"/>
                <a:cs typeface="Calibri"/>
                <a:sym typeface="Calibri"/>
              </a:rPr>
              <a:t>1.</a:t>
            </a:r>
            <a:r>
              <a:rPr lang="el-GR" sz="2000" dirty="0">
                <a:solidFill>
                  <a:srgbClr val="C01E24"/>
                </a:solidFill>
                <a:latin typeface="Calibri"/>
                <a:cs typeface="Calibri"/>
                <a:sym typeface="Calibri"/>
              </a:rPr>
              <a:t>2</a:t>
            </a:r>
            <a:r>
              <a:rPr lang="de-DE" sz="2000" dirty="0">
                <a:solidFill>
                  <a:srgbClr val="C01E24"/>
                </a:solidFill>
                <a:latin typeface="Calibri"/>
                <a:cs typeface="Calibri"/>
                <a:sym typeface="Calibri"/>
              </a:rPr>
              <a:t>.2</a:t>
            </a:r>
            <a:endParaRPr sz="2000" dirty="0">
              <a:solidFill>
                <a:srgbClr val="C01E24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5" name="Google Shape;168;p7">
            <a:extLst>
              <a:ext uri="{FF2B5EF4-FFF2-40B4-BE49-F238E27FC236}">
                <a16:creationId xmlns:a16="http://schemas.microsoft.com/office/drawing/2014/main" id="{B975A526-9822-B947-0C1C-34C4EC434BBC}"/>
              </a:ext>
            </a:extLst>
          </p:cNvPr>
          <p:cNvSpPr/>
          <p:nvPr/>
        </p:nvSpPr>
        <p:spPr>
          <a:xfrm>
            <a:off x="11469624" y="3057468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1.</a:t>
            </a:r>
            <a:r>
              <a:rPr lang="el-GR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2</a:t>
            </a:r>
            <a:r>
              <a:rPr lang="de-DE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.3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6" name="Google Shape;168;p7">
            <a:extLst>
              <a:ext uri="{FF2B5EF4-FFF2-40B4-BE49-F238E27FC236}">
                <a16:creationId xmlns:a16="http://schemas.microsoft.com/office/drawing/2014/main" id="{B9642052-DA18-DF0F-7FD7-687C9771A29B}"/>
              </a:ext>
            </a:extLst>
          </p:cNvPr>
          <p:cNvSpPr/>
          <p:nvPr/>
        </p:nvSpPr>
        <p:spPr>
          <a:xfrm>
            <a:off x="11469624" y="3720403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dirty="0">
                <a:solidFill>
                  <a:srgbClr val="C01E24"/>
                </a:solidFill>
                <a:latin typeface="Calibri"/>
                <a:cs typeface="Calibri"/>
                <a:sym typeface="Calibri"/>
              </a:rPr>
              <a:t>1.</a:t>
            </a:r>
            <a:r>
              <a:rPr lang="el-GR" sz="2000" dirty="0">
                <a:solidFill>
                  <a:srgbClr val="C01E24"/>
                </a:solidFill>
                <a:latin typeface="Calibri"/>
                <a:cs typeface="Calibri"/>
                <a:sym typeface="Calibri"/>
              </a:rPr>
              <a:t>2</a:t>
            </a:r>
            <a:r>
              <a:rPr lang="de-DE" sz="2000" dirty="0">
                <a:solidFill>
                  <a:srgbClr val="C01E24"/>
                </a:solidFill>
                <a:latin typeface="Calibri"/>
                <a:cs typeface="Calibri"/>
                <a:sym typeface="Calibri"/>
              </a:rPr>
              <a:t>.4</a:t>
            </a:r>
            <a:endParaRPr sz="2000" dirty="0">
              <a:solidFill>
                <a:srgbClr val="C01E24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8" name="Google Shape;168;p7">
            <a:extLst>
              <a:ext uri="{FF2B5EF4-FFF2-40B4-BE49-F238E27FC236}">
                <a16:creationId xmlns:a16="http://schemas.microsoft.com/office/drawing/2014/main" id="{D2141064-96BE-8E82-D4C2-9F62A8E09C35}"/>
              </a:ext>
            </a:extLst>
          </p:cNvPr>
          <p:cNvSpPr/>
          <p:nvPr/>
        </p:nvSpPr>
        <p:spPr>
          <a:xfrm>
            <a:off x="10747248" y="2389978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dirty="0">
                <a:solidFill>
                  <a:srgbClr val="203864"/>
                </a:solidFill>
                <a:latin typeface="Calibri"/>
                <a:cs typeface="Calibri"/>
                <a:sym typeface="Calibri"/>
              </a:rPr>
              <a:t>1.</a:t>
            </a:r>
            <a:r>
              <a:rPr lang="el-GR" sz="2000" dirty="0">
                <a:solidFill>
                  <a:srgbClr val="203864"/>
                </a:solidFill>
                <a:latin typeface="Calibri"/>
                <a:cs typeface="Calibri"/>
                <a:sym typeface="Calibri"/>
              </a:rPr>
              <a:t>2</a:t>
            </a:r>
            <a:endParaRPr sz="2000" dirty="0">
              <a:solidFill>
                <a:srgbClr val="203864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9" name="Google Shape;168;p7">
            <a:extLst>
              <a:ext uri="{FF2B5EF4-FFF2-40B4-BE49-F238E27FC236}">
                <a16:creationId xmlns:a16="http://schemas.microsoft.com/office/drawing/2014/main" id="{00C1927C-A093-C393-E09D-629F09AF2BC7}"/>
              </a:ext>
            </a:extLst>
          </p:cNvPr>
          <p:cNvSpPr/>
          <p:nvPr/>
        </p:nvSpPr>
        <p:spPr>
          <a:xfrm>
            <a:off x="10748719" y="1732011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1.1</a:t>
            </a:r>
            <a:endParaRPr sz="2000" dirty="0">
              <a:solidFill>
                <a:schemeClr val="bg1"/>
              </a:solidFill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47953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5284AF4A-0EDC-4671-A659-C1F0123E5E29}"/>
              </a:ext>
            </a:extLst>
          </p:cNvPr>
          <p:cNvSpPr/>
          <p:nvPr/>
        </p:nvSpPr>
        <p:spPr>
          <a:xfrm>
            <a:off x="87230" y="974407"/>
            <a:ext cx="6008770" cy="490918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AACAC"/>
                </a:solidFill>
              </a:rPr>
              <a:t>Sintesi</a:t>
            </a:r>
            <a:endParaRPr lang="en-GB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AACAC"/>
              </a:solidFill>
            </a:endParaRPr>
          </a:p>
        </p:txBody>
      </p:sp>
      <p:sp>
        <p:nvSpPr>
          <p:cNvPr id="4" name="Oval 5">
            <a:extLst>
              <a:ext uri="{FF2B5EF4-FFF2-40B4-BE49-F238E27FC236}">
                <a16:creationId xmlns:a16="http://schemas.microsoft.com/office/drawing/2014/main" id="{F406495E-37A6-4032-A020-FE1AABEB689E}"/>
              </a:ext>
            </a:extLst>
          </p:cNvPr>
          <p:cNvSpPr/>
          <p:nvPr/>
        </p:nvSpPr>
        <p:spPr>
          <a:xfrm>
            <a:off x="4981959" y="1198525"/>
            <a:ext cx="7210041" cy="490918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AACAC"/>
                </a:solidFill>
              </a:rPr>
              <a:t>Chiarimenti</a:t>
            </a:r>
            <a:endParaRPr lang="en-GB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AAC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007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53"/>
          <p:cNvSpPr/>
          <p:nvPr/>
        </p:nvSpPr>
        <p:spPr>
          <a:xfrm flipH="1">
            <a:off x="0" y="0"/>
            <a:ext cx="6172782" cy="6858000"/>
          </a:xfrm>
          <a:custGeom>
            <a:avLst/>
            <a:gdLst/>
            <a:ahLst/>
            <a:cxnLst/>
            <a:rect l="l" t="t" r="r" b="b"/>
            <a:pathLst>
              <a:path w="6172782" h="6858000" extrusionOk="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53"/>
          <p:cNvSpPr/>
          <p:nvPr/>
        </p:nvSpPr>
        <p:spPr>
          <a:xfrm flipH="1">
            <a:off x="0" y="0"/>
            <a:ext cx="6024154" cy="6858000"/>
          </a:xfrm>
          <a:custGeom>
            <a:avLst/>
            <a:gdLst/>
            <a:ahLst/>
            <a:cxnLst/>
            <a:rect l="l" t="t" r="r" b="b"/>
            <a:pathLst>
              <a:path w="6024154" h="6858000" extrusionOk="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4" name="Google Shape;634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9767" y="1143058"/>
            <a:ext cx="4856199" cy="1284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768" y="3471531"/>
            <a:ext cx="2323213" cy="2323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53" descr="C:\Users\Georgia-Work\AppData\Roaming\Skype\georgia.aristidou\media_messaging\media_cache\^DD49E969C8C275A0BF0095F3F01442BBA23C6B6D6D2A977CE4^pimgpsh_fullsize_distr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6344254"/>
            <a:ext cx="168402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7" name="Google Shape;637;p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76818" y="1708146"/>
            <a:ext cx="3265071" cy="3265071"/>
          </a:xfrm>
          <a:prstGeom prst="rect">
            <a:avLst/>
          </a:prstGeom>
          <a:solidFill>
            <a:srgbClr val="203864"/>
          </a:solidFill>
          <a:ln>
            <a:noFill/>
          </a:ln>
        </p:spPr>
      </p:pic>
      <p:sp>
        <p:nvSpPr>
          <p:cNvPr id="638" name="Google Shape;638;p53"/>
          <p:cNvSpPr txBox="1"/>
          <p:nvPr/>
        </p:nvSpPr>
        <p:spPr>
          <a:xfrm>
            <a:off x="340474" y="2922021"/>
            <a:ext cx="50347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800"/>
              <a:buFont typeface="Calibri"/>
              <a:buNone/>
            </a:pPr>
            <a:r>
              <a:rPr lang="de-DE" sz="280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  <a:t>Congratulazioni!</a:t>
            </a:r>
            <a:br>
              <a:rPr lang="de-DE" sz="280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e-DE" sz="280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  <a:t>Avete completato questo modulo!</a:t>
            </a:r>
            <a:endParaRPr/>
          </a:p>
        </p:txBody>
      </p:sp>
      <p:sp>
        <p:nvSpPr>
          <p:cNvPr id="639" name="Google Shape;639;p53"/>
          <p:cNvSpPr/>
          <p:nvPr/>
        </p:nvSpPr>
        <p:spPr>
          <a:xfrm>
            <a:off x="6015130" y="6328066"/>
            <a:ext cx="6172781" cy="63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Il </a:t>
            </a:r>
            <a:r>
              <a:rPr lang="de-DE" sz="900" b="0" i="0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sostegno</a:t>
            </a:r>
            <a:r>
              <a:rPr lang="de-DE" sz="9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della </a:t>
            </a:r>
            <a:r>
              <a:rPr lang="de-DE" sz="900" b="0" i="0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Commissione</a:t>
            </a:r>
            <a:r>
              <a:rPr lang="de-DE" sz="9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900" b="0" i="0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europea</a:t>
            </a:r>
            <a:r>
              <a:rPr lang="de-DE" sz="9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alla </a:t>
            </a:r>
            <a:r>
              <a:rPr lang="de-DE" sz="900" b="0" i="0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realizzazione</a:t>
            </a:r>
            <a:r>
              <a:rPr lang="de-DE" sz="9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de-DE" sz="900" b="0" i="0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questa</a:t>
            </a:r>
            <a:r>
              <a:rPr lang="de-DE" sz="9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900" b="0" i="0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pubblicazione</a:t>
            </a:r>
            <a:r>
              <a:rPr lang="de-DE" sz="9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non </a:t>
            </a:r>
            <a:r>
              <a:rPr lang="de-DE" sz="900" b="0" i="0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costituisce</a:t>
            </a:r>
            <a:r>
              <a:rPr lang="de-DE" sz="9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900" b="0" i="0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un'approvazione</a:t>
            </a:r>
            <a:r>
              <a:rPr lang="de-DE" sz="9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900" b="0" i="0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dei</a:t>
            </a:r>
            <a:r>
              <a:rPr lang="de-DE" sz="9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900" b="0" i="0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contenuti</a:t>
            </a:r>
            <a:r>
              <a:rPr lang="de-DE" sz="9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de-DE" sz="900" b="0" i="0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che</a:t>
            </a:r>
            <a:r>
              <a:rPr lang="de-DE" sz="9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900" b="0" i="0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riflettono</a:t>
            </a:r>
            <a:r>
              <a:rPr lang="de-DE" sz="9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900" b="0" i="0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esclusivamente</a:t>
            </a:r>
            <a:r>
              <a:rPr lang="de-DE" sz="9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le </a:t>
            </a:r>
            <a:r>
              <a:rPr lang="de-DE" sz="900" b="0" i="0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opinioni</a:t>
            </a:r>
            <a:r>
              <a:rPr lang="de-DE" sz="9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900" b="0" i="0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degli</a:t>
            </a:r>
            <a:r>
              <a:rPr lang="de-DE" sz="9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900" b="0" i="0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autori</a:t>
            </a:r>
            <a:r>
              <a:rPr lang="de-DE" sz="90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. L</a:t>
            </a:r>
            <a:r>
              <a:rPr lang="de-DE" sz="9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de-DE" sz="900" b="0" i="0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Commissione</a:t>
            </a:r>
            <a:r>
              <a:rPr lang="de-DE" sz="9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non </a:t>
            </a:r>
            <a:r>
              <a:rPr lang="de-DE" sz="900" b="0" i="0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può</a:t>
            </a:r>
            <a:r>
              <a:rPr lang="de-DE" sz="9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900" b="0" i="0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essere</a:t>
            </a:r>
            <a:r>
              <a:rPr lang="de-DE" sz="9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900" b="0" i="0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ritenuta</a:t>
            </a:r>
            <a:r>
              <a:rPr lang="de-DE" sz="9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900" b="0" i="0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responsabile</a:t>
            </a:r>
            <a:r>
              <a:rPr lang="de-DE" sz="9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per </a:t>
            </a:r>
            <a:r>
              <a:rPr lang="de-DE" sz="900" b="0" i="0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l'uso</a:t>
            </a:r>
            <a:r>
              <a:rPr lang="de-DE" sz="9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900" b="0" i="0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che</a:t>
            </a:r>
            <a:r>
              <a:rPr lang="de-DE" sz="9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900" b="0" i="0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può</a:t>
            </a:r>
            <a:r>
              <a:rPr lang="de-DE" sz="9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900" b="0" i="0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essere</a:t>
            </a:r>
            <a:r>
              <a:rPr lang="de-DE" sz="9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900" b="0" i="0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fatto</a:t>
            </a:r>
            <a:r>
              <a:rPr lang="de-DE" sz="9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delle </a:t>
            </a:r>
            <a:r>
              <a:rPr lang="de-DE" sz="900" b="0" i="0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informazioni</a:t>
            </a:r>
            <a:r>
              <a:rPr lang="de-DE" sz="9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900" b="0" i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ivi </a:t>
            </a:r>
            <a:r>
              <a:rPr lang="de-DE" sz="900" b="0" i="0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contenute</a:t>
            </a:r>
            <a:r>
              <a:rPr lang="de-DE" sz="9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900" dirty="0">
              <a:solidFill>
                <a:srgbClr val="DDEAF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"/>
          <p:cNvSpPr txBox="1">
            <a:spLocks noGrp="1"/>
          </p:cNvSpPr>
          <p:nvPr>
            <p:ph type="title"/>
          </p:nvPr>
        </p:nvSpPr>
        <p:spPr>
          <a:xfrm>
            <a:off x="570032" y="1352412"/>
            <a:ext cx="10515600" cy="61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200"/>
              <a:buFont typeface="Calibri"/>
              <a:buNone/>
            </a:pPr>
            <a:r>
              <a:rPr lang="de-DE" sz="2200" b="1"/>
              <a:t>Obiettivi</a:t>
            </a:r>
            <a:endParaRPr/>
          </a:p>
        </p:txBody>
      </p:sp>
      <p:sp>
        <p:nvSpPr>
          <p:cNvPr id="143" name="Google Shape;143;p5"/>
          <p:cNvSpPr/>
          <p:nvPr/>
        </p:nvSpPr>
        <p:spPr>
          <a:xfrm>
            <a:off x="36957" y="348995"/>
            <a:ext cx="489461" cy="615675"/>
          </a:xfrm>
          <a:prstGeom prst="rect">
            <a:avLst/>
          </a:prstGeom>
          <a:solidFill>
            <a:srgbClr val="C01E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5"/>
          <p:cNvSpPr txBox="1"/>
          <p:nvPr/>
        </p:nvSpPr>
        <p:spPr>
          <a:xfrm>
            <a:off x="526419" y="348996"/>
            <a:ext cx="8471838" cy="613530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libri"/>
              <a:buNone/>
            </a:pPr>
            <a:r>
              <a:rPr lang="de-DE" sz="22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Che</a:t>
            </a:r>
            <a:r>
              <a:rPr lang="de-DE" sz="2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2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cos'è</a:t>
            </a:r>
            <a:r>
              <a:rPr lang="de-DE" sz="2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de-DE" sz="2200" b="1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Digital Health </a:t>
            </a:r>
            <a:r>
              <a:rPr lang="de-DE" sz="2200" b="1" i="1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Literacy</a:t>
            </a:r>
            <a:r>
              <a:rPr lang="de-DE" sz="2200" b="1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200" b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de-DE" sz="2200" b="1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alfabetizzazione</a:t>
            </a:r>
            <a:r>
              <a:rPr lang="de-DE" sz="2200" b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200" b="1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sanitaria</a:t>
            </a:r>
            <a:r>
              <a:rPr lang="de-DE" sz="2200" b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digitale)</a:t>
            </a:r>
            <a:r>
              <a:rPr lang="de-DE" sz="2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</p:txBody>
      </p:sp>
      <p:sp>
        <p:nvSpPr>
          <p:cNvPr id="145" name="Google Shape;145;p5"/>
          <p:cNvSpPr/>
          <p:nvPr/>
        </p:nvSpPr>
        <p:spPr>
          <a:xfrm>
            <a:off x="117332" y="438863"/>
            <a:ext cx="45236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200" b="1" i="0" u="none" strike="noStrike" cap="none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1 </a:t>
            </a:r>
            <a:endParaRPr sz="2200" b="1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46" name="Google Shape;146;p5" descr="Στόχος με συμπαγές γέμισμ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12367" y="2213810"/>
            <a:ext cx="3779633" cy="37796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Google Shape;138;p4"/>
          <p:cNvGrpSpPr/>
          <p:nvPr/>
        </p:nvGrpSpPr>
        <p:grpSpPr>
          <a:xfrm>
            <a:off x="769743" y="3241942"/>
            <a:ext cx="7642622" cy="1552964"/>
            <a:chOff x="199712" y="1198537"/>
            <a:chExt cx="7642622" cy="1552964"/>
          </a:xfrm>
        </p:grpSpPr>
        <p:sp>
          <p:nvSpPr>
            <p:cNvPr id="17" name="Google Shape;139;p4"/>
            <p:cNvSpPr/>
            <p:nvPr/>
          </p:nvSpPr>
          <p:spPr>
            <a:xfrm>
              <a:off x="199712" y="1198537"/>
              <a:ext cx="1546028" cy="1552964"/>
            </a:xfrm>
            <a:prstGeom prst="ellipse">
              <a:avLst/>
            </a:prstGeom>
            <a:solidFill>
              <a:srgbClr val="CCD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40;p4"/>
            <p:cNvSpPr/>
            <p:nvPr/>
          </p:nvSpPr>
          <p:spPr>
            <a:xfrm>
              <a:off x="503986" y="1510072"/>
              <a:ext cx="937480" cy="929895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41;p4"/>
            <p:cNvSpPr/>
            <p:nvPr/>
          </p:nvSpPr>
          <p:spPr>
            <a:xfrm>
              <a:off x="1785477" y="1489781"/>
              <a:ext cx="2128788" cy="9031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42;p4"/>
            <p:cNvSpPr txBox="1"/>
            <p:nvPr/>
          </p:nvSpPr>
          <p:spPr>
            <a:xfrm>
              <a:off x="1785477" y="1489781"/>
              <a:ext cx="2128788" cy="9031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Introdurre</a:t>
              </a:r>
              <a:r>
                <a:rPr lang="en-US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</a:t>
              </a:r>
              <a:r>
                <a:rPr lang="en-US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contenuti</a:t>
              </a:r>
              <a:r>
                <a:rPr lang="en-US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del </a:t>
              </a:r>
              <a:r>
                <a:rPr lang="en-US" sz="18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corso</a:t>
              </a:r>
              <a:r>
                <a:rPr lang="en-US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di </a:t>
              </a:r>
              <a:r>
                <a:rPr lang="en-US" sz="18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formazione</a:t>
              </a:r>
              <a:endParaRPr dirty="0"/>
            </a:p>
          </p:txBody>
        </p:sp>
        <p:sp>
          <p:nvSpPr>
            <p:cNvPr id="21" name="Google Shape;143;p4"/>
            <p:cNvSpPr/>
            <p:nvPr/>
          </p:nvSpPr>
          <p:spPr>
            <a:xfrm>
              <a:off x="4117528" y="1232671"/>
              <a:ext cx="1502434" cy="1484697"/>
            </a:xfrm>
            <a:prstGeom prst="ellipse">
              <a:avLst/>
            </a:prstGeom>
            <a:solidFill>
              <a:srgbClr val="CCD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44;p4"/>
            <p:cNvSpPr/>
            <p:nvPr/>
          </p:nvSpPr>
          <p:spPr>
            <a:xfrm>
              <a:off x="4433039" y="1544457"/>
              <a:ext cx="871500" cy="8610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5;p4"/>
            <p:cNvSpPr/>
            <p:nvPr/>
          </p:nvSpPr>
          <p:spPr>
            <a:xfrm>
              <a:off x="5713546" y="1524695"/>
              <a:ext cx="2128788" cy="9031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46;p4"/>
            <p:cNvSpPr txBox="1"/>
            <p:nvPr/>
          </p:nvSpPr>
          <p:spPr>
            <a:xfrm>
              <a:off x="5713546" y="1524695"/>
              <a:ext cx="2128788" cy="9031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Introdurre</a:t>
              </a:r>
              <a:r>
                <a:rPr lang="en-US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</a:t>
              </a:r>
              <a:r>
                <a:rPr lang="en-US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concetti</a:t>
              </a:r>
              <a:r>
                <a:rPr lang="en-US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principali</a:t>
              </a:r>
              <a:r>
                <a:rPr lang="en-US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dell'alfabetizzazione</a:t>
              </a:r>
              <a:r>
                <a:rPr lang="en-US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sanitaria </a:t>
              </a:r>
              <a:r>
                <a:rPr lang="en-US" sz="18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digitale</a:t>
              </a:r>
              <a:r>
                <a:rPr lang="en-US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(DHL).</a:t>
              </a:r>
              <a:endParaRPr dirty="0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2063" y="2274336"/>
            <a:ext cx="5087207" cy="338934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/>
          <p:nvPr/>
        </p:nvSpPr>
        <p:spPr>
          <a:xfrm>
            <a:off x="3419912" y="5998731"/>
            <a:ext cx="87720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Fonte </a:t>
            </a: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de-DE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Licenza Pixabay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6"/>
          <p:cNvSpPr txBox="1">
            <a:spLocks noGrp="1"/>
          </p:cNvSpPr>
          <p:nvPr>
            <p:ph type="title"/>
          </p:nvPr>
        </p:nvSpPr>
        <p:spPr>
          <a:xfrm>
            <a:off x="536509" y="1352412"/>
            <a:ext cx="10515600" cy="61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200"/>
              <a:buFont typeface="Calibri"/>
              <a:buNone/>
            </a:pPr>
            <a:r>
              <a:rPr lang="de-DE" sz="2200" b="1"/>
              <a:t>Competenze</a:t>
            </a:r>
            <a:endParaRPr/>
          </a:p>
        </p:txBody>
      </p:sp>
      <p:sp>
        <p:nvSpPr>
          <p:cNvPr id="156" name="Google Shape;156;p6"/>
          <p:cNvSpPr/>
          <p:nvPr/>
        </p:nvSpPr>
        <p:spPr>
          <a:xfrm>
            <a:off x="36957" y="348995"/>
            <a:ext cx="489461" cy="615675"/>
          </a:xfrm>
          <a:prstGeom prst="rect">
            <a:avLst/>
          </a:prstGeom>
          <a:solidFill>
            <a:srgbClr val="C01E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6"/>
          <p:cNvSpPr txBox="1"/>
          <p:nvPr/>
        </p:nvSpPr>
        <p:spPr>
          <a:xfrm>
            <a:off x="526419" y="348996"/>
            <a:ext cx="8471838" cy="613530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>
              <a:lnSpc>
                <a:spcPct val="90000"/>
              </a:lnSpc>
              <a:buClr>
                <a:schemeClr val="lt1"/>
              </a:buClr>
              <a:buSzPts val="2200"/>
            </a:pPr>
            <a:r>
              <a:rPr lang="it-IT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Che cos'è la </a:t>
            </a:r>
            <a:r>
              <a:rPr lang="it-IT" sz="24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Digital Health Literacy </a:t>
            </a:r>
            <a:r>
              <a:rPr lang="it-IT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(alfabetizzazione sanitaria digitale)?</a:t>
            </a:r>
            <a:endParaRPr lang="it-IT" sz="2400" dirty="0"/>
          </a:p>
        </p:txBody>
      </p:sp>
      <p:sp>
        <p:nvSpPr>
          <p:cNvPr id="158" name="Google Shape;158;p6"/>
          <p:cNvSpPr/>
          <p:nvPr/>
        </p:nvSpPr>
        <p:spPr>
          <a:xfrm>
            <a:off x="117332" y="438863"/>
            <a:ext cx="452368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200" b="1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1 </a:t>
            </a:r>
            <a:endParaRPr sz="2200" b="1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" name="Google Shape;157;p5"/>
          <p:cNvSpPr txBox="1">
            <a:spLocks/>
          </p:cNvSpPr>
          <p:nvPr/>
        </p:nvSpPr>
        <p:spPr>
          <a:xfrm>
            <a:off x="570032" y="2360645"/>
            <a:ext cx="6390605" cy="363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640"/>
              <a:buFont typeface="Noto Sans Symbols"/>
              <a:buChar char="▪"/>
              <a:defRPr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-228600">
              <a:lnSpc>
                <a:spcPct val="150000"/>
              </a:lnSpc>
              <a:spcBef>
                <a:spcPts val="0"/>
              </a:spcBef>
              <a:buClr>
                <a:srgbClr val="C01E24"/>
              </a:buClr>
              <a:buSzPts val="2000"/>
              <a:buFont typeface="Noto Sans Symbols"/>
              <a:buChar char="✔"/>
            </a:pPr>
            <a:r>
              <a:rPr lang="en-US" sz="2000" dirty="0" err="1"/>
              <a:t>Conoscenza</a:t>
            </a:r>
            <a:r>
              <a:rPr lang="en-US" sz="2000" dirty="0"/>
              <a:t> </a:t>
            </a:r>
            <a:r>
              <a:rPr lang="en-US" sz="2000" dirty="0" err="1"/>
              <a:t>della</a:t>
            </a:r>
            <a:r>
              <a:rPr lang="en-US" sz="2000" dirty="0"/>
              <a:t> </a:t>
            </a:r>
            <a:r>
              <a:rPr lang="en-US" sz="2000" i="1" dirty="0"/>
              <a:t>Digital Health Literacy </a:t>
            </a:r>
            <a:r>
              <a:rPr lang="en-US" sz="2000" dirty="0"/>
              <a:t>(per </a:t>
            </a:r>
            <a:r>
              <a:rPr lang="en-US" sz="2000" dirty="0" err="1"/>
              <a:t>migranti</a:t>
            </a:r>
            <a:r>
              <a:rPr lang="en-US" sz="2000" dirty="0"/>
              <a:t>, migrant </a:t>
            </a:r>
            <a:r>
              <a:rPr lang="en-US" sz="2000" i="1" dirty="0"/>
              <a:t>peers</a:t>
            </a:r>
            <a:r>
              <a:rPr lang="en-US" sz="2000" dirty="0"/>
              <a:t> e </a:t>
            </a:r>
            <a:r>
              <a:rPr lang="en-US" sz="2000" dirty="0" err="1"/>
              <a:t>operatori</a:t>
            </a:r>
            <a:r>
              <a:rPr lang="en-US" sz="2000" dirty="0"/>
              <a:t> socio-</a:t>
            </a:r>
            <a:r>
              <a:rPr lang="en-US" sz="2000" dirty="0" err="1"/>
              <a:t>sanitari</a:t>
            </a:r>
            <a:r>
              <a:rPr lang="en-US" sz="2000" dirty="0"/>
              <a:t>)</a:t>
            </a:r>
            <a:endParaRPr lang="en-US" dirty="0"/>
          </a:p>
          <a:p>
            <a:pPr marL="228600" indent="-228600">
              <a:lnSpc>
                <a:spcPct val="150000"/>
              </a:lnSpc>
              <a:spcBef>
                <a:spcPts val="1800"/>
              </a:spcBef>
              <a:buClr>
                <a:srgbClr val="C01E24"/>
              </a:buClr>
              <a:buSzPts val="2000"/>
              <a:buFont typeface="Noto Sans Symbols"/>
              <a:buChar char="✔"/>
            </a:pPr>
            <a:r>
              <a:rPr lang="en-US" sz="2000" dirty="0" err="1"/>
              <a:t>Acquisizione</a:t>
            </a:r>
            <a:r>
              <a:rPr lang="en-US" sz="2000" dirty="0"/>
              <a:t> di </a:t>
            </a:r>
            <a:r>
              <a:rPr lang="en-US" sz="2000" dirty="0" err="1"/>
              <a:t>consapevolezza</a:t>
            </a:r>
            <a:r>
              <a:rPr lang="en-US" sz="2000" dirty="0"/>
              <a:t> </a:t>
            </a:r>
            <a:r>
              <a:rPr lang="en-US" sz="2000" dirty="0" err="1"/>
              <a:t>sull'importanza</a:t>
            </a:r>
            <a:r>
              <a:rPr lang="en-US" sz="2000" dirty="0"/>
              <a:t> </a:t>
            </a:r>
            <a:r>
              <a:rPr lang="en-US" sz="2000" dirty="0" err="1"/>
              <a:t>della</a:t>
            </a:r>
            <a:r>
              <a:rPr lang="en-US" sz="2000" dirty="0"/>
              <a:t> </a:t>
            </a:r>
            <a:r>
              <a:rPr lang="en-US" sz="2000" i="1" dirty="0"/>
              <a:t>Digital Health Literacy </a:t>
            </a:r>
            <a:r>
              <a:rPr lang="en-US" sz="2000" dirty="0"/>
              <a:t>per la salute </a:t>
            </a:r>
            <a:r>
              <a:rPr lang="en-US" sz="2000" dirty="0" err="1"/>
              <a:t>dei</a:t>
            </a:r>
            <a:r>
              <a:rPr lang="en-US" sz="2000" dirty="0"/>
              <a:t> </a:t>
            </a:r>
            <a:r>
              <a:rPr lang="en-US" sz="2000" dirty="0" err="1"/>
              <a:t>migranti</a:t>
            </a:r>
            <a:r>
              <a:rPr lang="en-US" sz="2000" dirty="0"/>
              <a:t> (per </a:t>
            </a:r>
            <a:r>
              <a:rPr lang="en-US" sz="2000" dirty="0" err="1"/>
              <a:t>migranti</a:t>
            </a:r>
            <a:r>
              <a:rPr lang="en-US" sz="2000" dirty="0"/>
              <a:t>, </a:t>
            </a:r>
            <a:r>
              <a:rPr lang="en-US" sz="2000" dirty="0" err="1"/>
              <a:t>migranti</a:t>
            </a:r>
            <a:r>
              <a:rPr lang="en-US" sz="2000" dirty="0"/>
              <a:t> </a:t>
            </a:r>
            <a:r>
              <a:rPr lang="en-US" sz="2000" i="1" dirty="0"/>
              <a:t>peers</a:t>
            </a:r>
            <a:r>
              <a:rPr lang="en-US" sz="2000" dirty="0"/>
              <a:t>  e </a:t>
            </a:r>
            <a:r>
              <a:rPr lang="en-US" sz="2000" dirty="0" err="1"/>
              <a:t>operatori</a:t>
            </a:r>
            <a:r>
              <a:rPr lang="en-US" sz="2000" dirty="0"/>
              <a:t> socio-</a:t>
            </a:r>
            <a:r>
              <a:rPr lang="en-US" sz="2000" dirty="0" err="1"/>
              <a:t>sanitari</a:t>
            </a:r>
            <a:r>
              <a:rPr lang="en-US" sz="2000" dirty="0"/>
              <a:t>) 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Calibri"/>
              <a:buNone/>
            </a:pPr>
            <a:r>
              <a:rPr lang="de-DE" sz="2700" dirty="0">
                <a:solidFill>
                  <a:srgbClr val="C01E24"/>
                </a:solidFill>
              </a:rPr>
              <a:t>Azione 1.1.1</a:t>
            </a:r>
            <a:br>
              <a:rPr lang="de-DE" dirty="0">
                <a:solidFill>
                  <a:srgbClr val="C01E24"/>
                </a:solidFill>
              </a:rPr>
            </a:br>
            <a:r>
              <a:rPr lang="de-DE" sz="4000" dirty="0" err="1">
                <a:solidFill>
                  <a:srgbClr val="C01E24"/>
                </a:solidFill>
              </a:rPr>
              <a:t>Inizio</a:t>
            </a:r>
            <a:r>
              <a:rPr lang="de-DE" sz="4000" dirty="0">
                <a:solidFill>
                  <a:srgbClr val="C01E24"/>
                </a:solidFill>
              </a:rPr>
              <a:t> </a:t>
            </a:r>
            <a:endParaRPr dirty="0">
              <a:solidFill>
                <a:srgbClr val="C01E24"/>
              </a:solidFill>
            </a:endParaRPr>
          </a:p>
        </p:txBody>
      </p:sp>
      <p:sp>
        <p:nvSpPr>
          <p:cNvPr id="165" name="Google Shape;165;p7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de-DE" sz="2200"/>
              <a:t>Obiettivi</a:t>
            </a:r>
            <a:endParaRPr/>
          </a:p>
        </p:txBody>
      </p:sp>
      <p:sp>
        <p:nvSpPr>
          <p:cNvPr id="166" name="Google Shape;166;p7"/>
          <p:cNvSpPr txBox="1">
            <a:spLocks noGrp="1"/>
          </p:cNvSpPr>
          <p:nvPr>
            <p:ph type="body" idx="2"/>
          </p:nvPr>
        </p:nvSpPr>
        <p:spPr>
          <a:xfrm>
            <a:off x="617621" y="2849843"/>
            <a:ext cx="5937120" cy="3114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 algn="just">
              <a:lnSpc>
                <a:spcPct val="120000"/>
              </a:lnSpc>
              <a:spcBef>
                <a:spcPts val="1200"/>
              </a:spcBef>
              <a:buSzPts val="2000"/>
            </a:pPr>
            <a:r>
              <a:rPr lang="it-IT" sz="2000" dirty="0"/>
              <a:t>Conoscerete la struttura e il contenuto del programma </a:t>
            </a:r>
            <a:r>
              <a:rPr lang="it-IT" sz="2000" b="1" i="1" dirty="0"/>
              <a:t>Erasmus+ </a:t>
            </a:r>
            <a:r>
              <a:rPr lang="it-IT" sz="2000" b="1" dirty="0"/>
              <a:t>MIG-DHL </a:t>
            </a:r>
            <a:r>
              <a:rPr lang="it-IT" sz="2000" dirty="0"/>
              <a:t>e saranno presentate le principali basi concettuali relative la </a:t>
            </a:r>
            <a:r>
              <a:rPr lang="it-IT" sz="2000" b="1" i="1" dirty="0"/>
              <a:t>Digital Health Literacy </a:t>
            </a:r>
            <a:r>
              <a:rPr lang="it-IT" sz="2000" dirty="0"/>
              <a:t>(alfabetizzazione sanitaria digitale).</a:t>
            </a:r>
          </a:p>
        </p:txBody>
      </p:sp>
      <p:pic>
        <p:nvPicPr>
          <p:cNvPr id="174" name="Google Shape;174;p7" descr="Ομιλία περίγραμμ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66560" y="1392675"/>
            <a:ext cx="4185920" cy="3655818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7"/>
          <p:cNvSpPr txBox="1"/>
          <p:nvPr/>
        </p:nvSpPr>
        <p:spPr>
          <a:xfrm>
            <a:off x="7658396" y="2593053"/>
            <a:ext cx="280640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200" dirty="0" err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Cominciamo</a:t>
            </a:r>
            <a:r>
              <a:rPr lang="de-DE" sz="3200" dirty="0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 sz="3200" dirty="0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68;p7">
            <a:extLst>
              <a:ext uri="{FF2B5EF4-FFF2-40B4-BE49-F238E27FC236}">
                <a16:creationId xmlns:a16="http://schemas.microsoft.com/office/drawing/2014/main" id="{EA2952F8-2E64-1ED9-6C8A-1724B4348579}"/>
              </a:ext>
            </a:extLst>
          </p:cNvPr>
          <p:cNvSpPr/>
          <p:nvPr/>
        </p:nvSpPr>
        <p:spPr>
          <a:xfrm>
            <a:off x="11469624" y="1730318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dirty="0">
                <a:solidFill>
                  <a:srgbClr val="C01E24"/>
                </a:solidFill>
                <a:latin typeface="Calibri"/>
                <a:cs typeface="Calibri"/>
                <a:sym typeface="Calibri"/>
              </a:rPr>
              <a:t>1.1.1</a:t>
            </a:r>
            <a:endParaRPr sz="2000" dirty="0">
              <a:solidFill>
                <a:srgbClr val="C01E24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3" name="Google Shape;168;p7">
            <a:extLst>
              <a:ext uri="{FF2B5EF4-FFF2-40B4-BE49-F238E27FC236}">
                <a16:creationId xmlns:a16="http://schemas.microsoft.com/office/drawing/2014/main" id="{4F100E73-422B-E57D-6534-C8F4241361B8}"/>
              </a:ext>
            </a:extLst>
          </p:cNvPr>
          <p:cNvSpPr/>
          <p:nvPr/>
        </p:nvSpPr>
        <p:spPr>
          <a:xfrm>
            <a:off x="11469624" y="2393253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1.1.2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4" name="Google Shape;168;p7">
            <a:extLst>
              <a:ext uri="{FF2B5EF4-FFF2-40B4-BE49-F238E27FC236}">
                <a16:creationId xmlns:a16="http://schemas.microsoft.com/office/drawing/2014/main" id="{F23C8B58-ACAD-FBC9-B154-D64A30784F8C}"/>
              </a:ext>
            </a:extLst>
          </p:cNvPr>
          <p:cNvSpPr/>
          <p:nvPr/>
        </p:nvSpPr>
        <p:spPr>
          <a:xfrm>
            <a:off x="11469624" y="3057468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1.1.3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5" name="Google Shape;168;p7">
            <a:extLst>
              <a:ext uri="{FF2B5EF4-FFF2-40B4-BE49-F238E27FC236}">
                <a16:creationId xmlns:a16="http://schemas.microsoft.com/office/drawing/2014/main" id="{55D3C7D3-CA26-3CF0-3EEF-D02BD5A977AA}"/>
              </a:ext>
            </a:extLst>
          </p:cNvPr>
          <p:cNvSpPr/>
          <p:nvPr/>
        </p:nvSpPr>
        <p:spPr>
          <a:xfrm>
            <a:off x="11469624" y="3720403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1.1.4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6" name="Google Shape;168;p7">
            <a:extLst>
              <a:ext uri="{FF2B5EF4-FFF2-40B4-BE49-F238E27FC236}">
                <a16:creationId xmlns:a16="http://schemas.microsoft.com/office/drawing/2014/main" id="{5EF55DB0-438D-348B-DFD8-BA890E574A13}"/>
              </a:ext>
            </a:extLst>
          </p:cNvPr>
          <p:cNvSpPr/>
          <p:nvPr/>
        </p:nvSpPr>
        <p:spPr>
          <a:xfrm>
            <a:off x="11469624" y="4384935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1.1.5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1" name="Google Shape;168;p7">
            <a:extLst>
              <a:ext uri="{FF2B5EF4-FFF2-40B4-BE49-F238E27FC236}">
                <a16:creationId xmlns:a16="http://schemas.microsoft.com/office/drawing/2014/main" id="{2B722AEB-F4A1-E53D-2D38-DCD9470A3989}"/>
              </a:ext>
            </a:extLst>
          </p:cNvPr>
          <p:cNvSpPr/>
          <p:nvPr/>
        </p:nvSpPr>
        <p:spPr>
          <a:xfrm>
            <a:off x="10748719" y="1729357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dirty="0">
                <a:solidFill>
                  <a:srgbClr val="203864"/>
                </a:solidFill>
                <a:latin typeface="Calibri"/>
                <a:cs typeface="Calibri"/>
                <a:sym typeface="Calibri"/>
              </a:rPr>
              <a:t>1.1</a:t>
            </a:r>
            <a:endParaRPr sz="2000" dirty="0">
              <a:solidFill>
                <a:srgbClr val="203864"/>
              </a:solidFill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848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6B5F889-A8E8-4D6A-B3B1-915F66211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Il </a:t>
            </a:r>
            <a:r>
              <a:rPr lang="en-GB" dirty="0" err="1"/>
              <a:t>programma </a:t>
            </a:r>
            <a:r>
              <a:rPr lang="en-GB" i="1" dirty="0"/>
              <a:t>Erasmus+</a:t>
            </a:r>
          </a:p>
        </p:txBody>
      </p:sp>
      <p:sp>
        <p:nvSpPr>
          <p:cNvPr id="179" name="Google Shape;179;p7"/>
          <p:cNvSpPr txBox="1">
            <a:spLocks noGrp="1"/>
          </p:cNvSpPr>
          <p:nvPr>
            <p:ph type="body" idx="1"/>
          </p:nvPr>
        </p:nvSpPr>
        <p:spPr>
          <a:xfrm>
            <a:off x="5374640" y="1735732"/>
            <a:ext cx="6471920" cy="4865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 algn="just">
              <a:lnSpc>
                <a:spcPct val="120000"/>
              </a:lnSpc>
              <a:spcBef>
                <a:spcPts val="0"/>
              </a:spcBef>
            </a:pPr>
            <a:r>
              <a:rPr lang="de-DE" dirty="0"/>
              <a:t>Il </a:t>
            </a:r>
            <a:r>
              <a:rPr lang="de-DE" dirty="0" err="1"/>
              <a:t>video</a:t>
            </a:r>
            <a:r>
              <a:rPr lang="de-DE" dirty="0"/>
              <a:t> </a:t>
            </a:r>
            <a:r>
              <a:rPr lang="de-DE" dirty="0" err="1"/>
              <a:t>seguente</a:t>
            </a:r>
            <a:r>
              <a:rPr lang="de-DE" dirty="0"/>
              <a:t> </a:t>
            </a:r>
            <a:r>
              <a:rPr lang="de-DE" dirty="0" err="1"/>
              <a:t>fornisce</a:t>
            </a:r>
            <a:r>
              <a:rPr lang="de-DE" dirty="0"/>
              <a:t> una </a:t>
            </a:r>
            <a:r>
              <a:rPr lang="de-DE" dirty="0" err="1"/>
              <a:t>buona</a:t>
            </a:r>
            <a:r>
              <a:rPr lang="de-DE" dirty="0"/>
              <a:t> </a:t>
            </a:r>
            <a:r>
              <a:rPr lang="de-DE" dirty="0" err="1"/>
              <a:t>panoramica</a:t>
            </a:r>
            <a:r>
              <a:rPr lang="de-DE" dirty="0"/>
              <a:t> </a:t>
            </a:r>
            <a:r>
              <a:rPr lang="de-DE" dirty="0" err="1"/>
              <a:t>sull'idea</a:t>
            </a:r>
            <a:r>
              <a:rPr lang="de-DE" dirty="0"/>
              <a:t> di </a:t>
            </a:r>
            <a:r>
              <a:rPr lang="de-DE" dirty="0" err="1"/>
              <a:t>fondo</a:t>
            </a:r>
            <a:r>
              <a:rPr lang="de-DE" dirty="0"/>
              <a:t> del Programma </a:t>
            </a:r>
            <a:r>
              <a:rPr lang="de-DE" i="1" dirty="0"/>
              <a:t>Erasmus+ </a:t>
            </a:r>
            <a:r>
              <a:rPr lang="de-DE" dirty="0" err="1"/>
              <a:t>ed</a:t>
            </a:r>
            <a:r>
              <a:rPr lang="de-DE" dirty="0"/>
              <a:t> in </a:t>
            </a:r>
            <a:r>
              <a:rPr lang="de-DE" dirty="0" err="1"/>
              <a:t>particolare</a:t>
            </a:r>
            <a:r>
              <a:rPr lang="de-DE" dirty="0"/>
              <a:t> sul </a:t>
            </a:r>
            <a:r>
              <a:rPr lang="de-DE" dirty="0" err="1"/>
              <a:t>principio</a:t>
            </a:r>
            <a:r>
              <a:rPr lang="de-DE" dirty="0"/>
              <a:t> e la </a:t>
            </a:r>
            <a:r>
              <a:rPr lang="de-DE" dirty="0" err="1"/>
              <a:t>strategia</a:t>
            </a:r>
            <a:r>
              <a:rPr lang="de-DE" dirty="0"/>
              <a:t> del </a:t>
            </a:r>
            <a:r>
              <a:rPr lang="de-DE" dirty="0" err="1"/>
              <a:t>partenariato</a:t>
            </a:r>
            <a:r>
              <a:rPr lang="de-DE" dirty="0"/>
              <a:t> </a:t>
            </a:r>
            <a:r>
              <a:rPr lang="de-DE" i="1" dirty="0"/>
              <a:t>Erasmus+ K2</a:t>
            </a:r>
            <a:r>
              <a:rPr lang="de-DE" dirty="0"/>
              <a:t>: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e-DE" dirty="0">
                <a:hlinkClick r:id="rId3"/>
              </a:rPr>
              <a:t>https://www.youtube.com/watch?v=ap2guv2PFco</a:t>
            </a:r>
            <a:endParaRPr lang="de-DE" dirty="0"/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</a:pPr>
            <a:endParaRPr lang="de-DE" dirty="0"/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82" name="Google Shape;182;p7"/>
          <p:cNvSpPr/>
          <p:nvPr/>
        </p:nvSpPr>
        <p:spPr>
          <a:xfrm>
            <a:off x="10927976" y="0"/>
            <a:ext cx="1264024" cy="398569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1.1 </a:t>
            </a:r>
            <a:r>
              <a:rPr lang="en-US" sz="1530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Inizio</a:t>
            </a:r>
            <a:endParaRPr sz="1275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7"/>
          <p:cNvSpPr/>
          <p:nvPr/>
        </p:nvSpPr>
        <p:spPr>
          <a:xfrm>
            <a:off x="3418652" y="6566673"/>
            <a:ext cx="87720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Fonte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Licenza </a:t>
            </a:r>
            <a:r>
              <a:rPr lang="en-US" sz="12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6" descr="Videokamera Silhouett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822" y="4168720"/>
            <a:ext cx="2445579" cy="24455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1026" name="Picture 2" descr="Programa europeo Erasmus + | Campus France">
            <a:extLst>
              <a:ext uri="{FF2B5EF4-FFF2-40B4-BE49-F238E27FC236}">
                <a16:creationId xmlns:a16="http://schemas.microsoft.com/office/drawing/2014/main" id="{685E8D02-6D49-40C5-BD9A-5DB6EA42B0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34" b="31835"/>
          <a:stretch/>
        </p:blipFill>
        <p:spPr bwMode="auto">
          <a:xfrm>
            <a:off x="0" y="2218347"/>
            <a:ext cx="5753557" cy="194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188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112;p5"/>
          <p:cNvGrpSpPr/>
          <p:nvPr/>
        </p:nvGrpSpPr>
        <p:grpSpPr>
          <a:xfrm>
            <a:off x="1431879" y="1905000"/>
            <a:ext cx="8563458" cy="4661673"/>
            <a:chOff x="486599" y="1447800"/>
            <a:chExt cx="8446201" cy="4953000"/>
          </a:xfrm>
        </p:grpSpPr>
        <p:sp>
          <p:nvSpPr>
            <p:cNvPr id="19" name="Google Shape;123;p5"/>
            <p:cNvSpPr/>
            <p:nvPr/>
          </p:nvSpPr>
          <p:spPr>
            <a:xfrm>
              <a:off x="6172200" y="1981200"/>
              <a:ext cx="1752600" cy="1481271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27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13;p5"/>
            <p:cNvSpPr txBox="1"/>
            <p:nvPr/>
          </p:nvSpPr>
          <p:spPr>
            <a:xfrm>
              <a:off x="1427749" y="2829739"/>
              <a:ext cx="2286000" cy="1275299"/>
            </a:xfrm>
            <a:prstGeom prst="rect">
              <a:avLst/>
            </a:prstGeom>
            <a:solidFill>
              <a:srgbClr val="214F29">
                <a:alpha val="47058"/>
              </a:srgbClr>
            </a:solidFill>
            <a:ln w="9525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/>
              <a:endParaRPr sz="12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/>
              <a:endParaRPr lang="de-DE" sz="12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/>
              <a:endParaRPr lang="de-DE" sz="12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/>
              <a:r>
                <a:rPr lang="de-DE" sz="1200" dirty="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LIBRI</a:t>
              </a:r>
            </a:p>
            <a:p>
              <a:pPr algn="ctr"/>
              <a:r>
                <a:rPr lang="de-DE" sz="1200" dirty="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PRESENTAZIONI</a:t>
              </a:r>
            </a:p>
            <a:p>
              <a:pPr algn="ctr"/>
              <a:r>
                <a:rPr lang="de-DE" sz="1200" dirty="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GIOCHI E VIDEO </a:t>
              </a:r>
              <a:endParaRPr sz="12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4;p5"/>
            <p:cNvSpPr/>
            <p:nvPr/>
          </p:nvSpPr>
          <p:spPr>
            <a:xfrm>
              <a:off x="4186800" y="5415738"/>
              <a:ext cx="1528200" cy="930462"/>
            </a:xfrm>
            <a:prstGeom prst="ellipse">
              <a:avLst/>
            </a:prstGeom>
            <a:solidFill>
              <a:schemeClr val="accent6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27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15;p5"/>
            <p:cNvSpPr/>
            <p:nvPr/>
          </p:nvSpPr>
          <p:spPr>
            <a:xfrm>
              <a:off x="4114800" y="5334000"/>
              <a:ext cx="1676400" cy="1066800"/>
            </a:xfrm>
            <a:prstGeom prst="ellipse">
              <a:avLst/>
            </a:prstGeom>
            <a:noFill/>
            <a:ln w="19050" cap="flat" cmpd="sng">
              <a:solidFill>
                <a:srgbClr val="7F7F7F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27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16;p5"/>
            <p:cNvSpPr/>
            <p:nvPr/>
          </p:nvSpPr>
          <p:spPr>
            <a:xfrm rot="10800000">
              <a:off x="605400" y="1596000"/>
              <a:ext cx="864000" cy="864000"/>
            </a:xfrm>
            <a:prstGeom prst="ellipse">
              <a:avLst/>
            </a:prstGeom>
            <a:solidFill>
              <a:schemeClr val="accent2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27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17;p5"/>
            <p:cNvSpPr/>
            <p:nvPr/>
          </p:nvSpPr>
          <p:spPr>
            <a:xfrm rot="10800000">
              <a:off x="533400" y="1523999"/>
              <a:ext cx="990600" cy="1069192"/>
            </a:xfrm>
            <a:prstGeom prst="ellipse">
              <a:avLst/>
            </a:prstGeom>
            <a:noFill/>
            <a:ln w="19050" cap="flat" cmpd="sng">
              <a:solidFill>
                <a:srgbClr val="7F7F7F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27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18;p5"/>
            <p:cNvSpPr txBox="1"/>
            <p:nvPr/>
          </p:nvSpPr>
          <p:spPr>
            <a:xfrm>
              <a:off x="486599" y="1564239"/>
              <a:ext cx="1084204" cy="882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/>
              <a:r>
                <a:rPr lang="de-DE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I.O.1</a:t>
              </a:r>
              <a:endParaRPr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r>
                <a:rPr lang="de-DE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RISULTATI DELLA CO-CREAZIONE</a:t>
              </a:r>
              <a:endParaRPr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" name="Google Shape;119;p5"/>
            <p:cNvCxnSpPr>
              <a:stCxn id="18" idx="6"/>
              <a:endCxn id="20" idx="2"/>
            </p:cNvCxnSpPr>
            <p:nvPr/>
          </p:nvCxnSpPr>
          <p:spPr>
            <a:xfrm rot="10800000" flipH="1">
              <a:off x="5865356" y="2690578"/>
              <a:ext cx="230700" cy="1385100"/>
            </a:xfrm>
            <a:prstGeom prst="straightConnector1">
              <a:avLst/>
            </a:prstGeom>
            <a:noFill/>
            <a:ln w="19050" cap="flat" cmpd="sng">
              <a:solidFill>
                <a:srgbClr val="7F7F7F"/>
              </a:solidFill>
              <a:prstDash val="dot"/>
              <a:round/>
              <a:headEnd type="none" w="sm" len="sm"/>
              <a:tailEnd type="none" w="sm" len="sm"/>
            </a:ln>
          </p:spPr>
        </p:cxnSp>
        <p:sp>
          <p:nvSpPr>
            <p:cNvPr id="17" name="Google Shape;122;p5"/>
            <p:cNvSpPr/>
            <p:nvPr/>
          </p:nvSpPr>
          <p:spPr>
            <a:xfrm>
              <a:off x="3960592" y="3124200"/>
              <a:ext cx="1926858" cy="1975794"/>
            </a:xfrm>
            <a:prstGeom prst="ellipse">
              <a:avLst/>
            </a:prstGeom>
            <a:solidFill>
              <a:schemeClr val="accent4">
                <a:alpha val="6392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2700" b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20;p5"/>
            <p:cNvSpPr/>
            <p:nvPr/>
          </p:nvSpPr>
          <p:spPr>
            <a:xfrm>
              <a:off x="3962400" y="3124200"/>
              <a:ext cx="1902956" cy="1902956"/>
            </a:xfrm>
            <a:prstGeom prst="ellipse">
              <a:avLst/>
            </a:prstGeom>
            <a:noFill/>
            <a:ln w="19050" cap="flat" cmpd="sng">
              <a:solidFill>
                <a:srgbClr val="7F7F7F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27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21;p5"/>
            <p:cNvSpPr/>
            <p:nvPr/>
          </p:nvSpPr>
          <p:spPr>
            <a:xfrm>
              <a:off x="6096000" y="1875729"/>
              <a:ext cx="1884949" cy="1629472"/>
            </a:xfrm>
            <a:prstGeom prst="ellipse">
              <a:avLst/>
            </a:prstGeom>
            <a:noFill/>
            <a:ln w="19050" cap="flat" cmpd="sng">
              <a:solidFill>
                <a:srgbClr val="7F7F7F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27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24;p5"/>
            <p:cNvSpPr/>
            <p:nvPr/>
          </p:nvSpPr>
          <p:spPr>
            <a:xfrm rot="10800000">
              <a:off x="1828800" y="1904999"/>
              <a:ext cx="1524000" cy="1295400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27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2" name="Google Shape;125;p5"/>
            <p:cNvCxnSpPr>
              <a:stCxn id="18" idx="2"/>
              <a:endCxn id="34" idx="2"/>
            </p:cNvCxnSpPr>
            <p:nvPr/>
          </p:nvCxnSpPr>
          <p:spPr>
            <a:xfrm rot="10800000">
              <a:off x="3429000" y="2567278"/>
              <a:ext cx="533400" cy="1508400"/>
            </a:xfrm>
            <a:prstGeom prst="straightConnector1">
              <a:avLst/>
            </a:prstGeom>
            <a:noFill/>
            <a:ln w="19050" cap="flat" cmpd="sng">
              <a:solidFill>
                <a:srgbClr val="7F7F7F"/>
              </a:solidFill>
              <a:prstDash val="dot"/>
              <a:round/>
              <a:headEnd type="none" w="sm" len="sm"/>
              <a:tailEnd type="none" w="sm" len="sm"/>
            </a:ln>
          </p:spPr>
        </p:cxnSp>
        <p:sp>
          <p:nvSpPr>
            <p:cNvPr id="23" name="Google Shape;127;p5"/>
            <p:cNvSpPr txBox="1"/>
            <p:nvPr/>
          </p:nvSpPr>
          <p:spPr>
            <a:xfrm>
              <a:off x="4018099" y="3684958"/>
              <a:ext cx="1752600" cy="7520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/>
              <a:r>
                <a:rPr lang="de-DE" sz="20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PROGRAMMA DI FORMAZIONE</a:t>
              </a:r>
              <a:endParaRPr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28;p5"/>
            <p:cNvSpPr txBox="1"/>
            <p:nvPr/>
          </p:nvSpPr>
          <p:spPr>
            <a:xfrm>
              <a:off x="4265143" y="5488578"/>
              <a:ext cx="1449857" cy="7847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/>
              <a:r>
                <a:rPr lang="de-DE" b="1" dirty="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I.O.4 </a:t>
              </a:r>
              <a:endParaRPr dirty="0"/>
            </a:p>
            <a:p>
              <a:pPr algn="ctr"/>
              <a:r>
                <a:rPr lang="de-DE" b="1" dirty="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PIATTAFORMA ONLINE</a:t>
              </a:r>
            </a:p>
          </p:txBody>
        </p:sp>
        <p:sp>
          <p:nvSpPr>
            <p:cNvPr id="25" name="Google Shape;129;p5"/>
            <p:cNvSpPr txBox="1"/>
            <p:nvPr/>
          </p:nvSpPr>
          <p:spPr>
            <a:xfrm>
              <a:off x="6172200" y="2133600"/>
              <a:ext cx="1828800" cy="7847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/>
              <a:r>
                <a:rPr lang="de-DE" b="1" dirty="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I.O.3</a:t>
              </a:r>
              <a:endParaRPr dirty="0"/>
            </a:p>
            <a:p>
              <a:pPr lvl="0" algn="ctr"/>
              <a:r>
                <a:rPr lang="de-DE" b="1" dirty="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ATTIVITÀ FORMATIVE PROGETTATE (DPTAs)</a:t>
              </a:r>
              <a:endParaRPr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30;p5"/>
            <p:cNvSpPr txBox="1"/>
            <p:nvPr/>
          </p:nvSpPr>
          <p:spPr>
            <a:xfrm>
              <a:off x="5943599" y="2874335"/>
              <a:ext cx="2286000" cy="1471505"/>
            </a:xfrm>
            <a:prstGeom prst="rect">
              <a:avLst/>
            </a:prstGeom>
            <a:solidFill>
              <a:srgbClr val="538CD5">
                <a:alpha val="46666"/>
              </a:srgbClr>
            </a:solidFill>
            <a:ln w="9525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/>
              <a:endParaRPr lang="de-DE" sz="12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/>
              <a:endParaRPr sz="12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/>
              <a:endParaRPr sz="12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 algn="ctr"/>
              <a:r>
                <a:rPr lang="de-DE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LINEE GUIDA PER L'IMPLEMENTAZIONE DELLA STRUTTURA E DELLE ATTIVITÀ DEI MODULI DI FORMAZIONE</a:t>
              </a:r>
              <a:endParaRPr sz="12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31;p5"/>
            <p:cNvSpPr/>
            <p:nvPr/>
          </p:nvSpPr>
          <p:spPr>
            <a:xfrm rot="10800000">
              <a:off x="7996800" y="1519800"/>
              <a:ext cx="864000" cy="864000"/>
            </a:xfrm>
            <a:prstGeom prst="ellipse">
              <a:avLst/>
            </a:prstGeom>
            <a:solidFill>
              <a:schemeClr val="accent2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27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32;p5"/>
            <p:cNvSpPr/>
            <p:nvPr/>
          </p:nvSpPr>
          <p:spPr>
            <a:xfrm rot="10800000">
              <a:off x="7924800" y="1447800"/>
              <a:ext cx="1008000" cy="1008000"/>
            </a:xfrm>
            <a:prstGeom prst="ellipse">
              <a:avLst/>
            </a:prstGeom>
            <a:noFill/>
            <a:ln w="19050" cap="flat" cmpd="sng">
              <a:solidFill>
                <a:srgbClr val="7F7F7F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27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0" name="Google Shape;134;p5"/>
            <p:cNvCxnSpPr>
              <a:stCxn id="14" idx="2"/>
              <a:endCxn id="34" idx="5"/>
            </p:cNvCxnSpPr>
            <p:nvPr/>
          </p:nvCxnSpPr>
          <p:spPr>
            <a:xfrm flipV="1">
              <a:off x="1524000" y="2045112"/>
              <a:ext cx="474103" cy="13483"/>
            </a:xfrm>
            <a:prstGeom prst="straightConnector1">
              <a:avLst/>
            </a:prstGeom>
            <a:noFill/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31" name="Google Shape;135;p5"/>
            <p:cNvCxnSpPr>
              <a:stCxn id="28" idx="6"/>
            </p:cNvCxnSpPr>
            <p:nvPr/>
          </p:nvCxnSpPr>
          <p:spPr>
            <a:xfrm flipH="1">
              <a:off x="7696200" y="1951800"/>
              <a:ext cx="228600" cy="181800"/>
            </a:xfrm>
            <a:prstGeom prst="straightConnector1">
              <a:avLst/>
            </a:prstGeom>
            <a:noFill/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32" name="Google Shape;136;p5"/>
            <p:cNvCxnSpPr>
              <a:stCxn id="12" idx="0"/>
              <a:endCxn id="18" idx="4"/>
            </p:cNvCxnSpPr>
            <p:nvPr/>
          </p:nvCxnSpPr>
          <p:spPr>
            <a:xfrm rot="10800000">
              <a:off x="4914000" y="5027100"/>
              <a:ext cx="39000" cy="306900"/>
            </a:xfrm>
            <a:prstGeom prst="straightConnector1">
              <a:avLst/>
            </a:prstGeom>
            <a:noFill/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grpSp>
          <p:nvGrpSpPr>
            <p:cNvPr id="33" name="Google Shape;137;p5"/>
            <p:cNvGrpSpPr/>
            <p:nvPr/>
          </p:nvGrpSpPr>
          <p:grpSpPr>
            <a:xfrm>
              <a:off x="1752600" y="1828800"/>
              <a:ext cx="1676400" cy="1477071"/>
              <a:chOff x="1752600" y="1828800"/>
              <a:chExt cx="1676400" cy="1477071"/>
            </a:xfrm>
          </p:grpSpPr>
          <p:sp>
            <p:nvSpPr>
              <p:cNvPr id="34" name="Google Shape;126;p5"/>
              <p:cNvSpPr/>
              <p:nvPr/>
            </p:nvSpPr>
            <p:spPr>
              <a:xfrm rot="10800000">
                <a:off x="1752600" y="1828800"/>
                <a:ext cx="1676400" cy="1477071"/>
              </a:xfrm>
              <a:prstGeom prst="ellipse">
                <a:avLst/>
              </a:prstGeom>
              <a:noFill/>
              <a:ln w="19050" cap="flat" cmpd="sng">
                <a:solidFill>
                  <a:srgbClr val="7F7F7F"/>
                </a:solidFill>
                <a:prstDash val="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27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138;p5"/>
              <p:cNvSpPr txBox="1"/>
              <p:nvPr/>
            </p:nvSpPr>
            <p:spPr>
              <a:xfrm>
                <a:off x="1799401" y="2104771"/>
                <a:ext cx="1600199" cy="7847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/>
                <a:r>
                  <a:rPr lang="de-DE" b="1" dirty="0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I.O.2</a:t>
                </a:r>
              </a:p>
              <a:p>
                <a:pPr algn="ctr"/>
                <a:r>
                  <a:rPr lang="de-DE" b="1" dirty="0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FORMAZIONE</a:t>
                </a:r>
              </a:p>
              <a:p>
                <a:pPr algn="ctr"/>
                <a:r>
                  <a:rPr lang="de-DE" b="1" dirty="0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MATERIALI</a:t>
                </a:r>
              </a:p>
            </p:txBody>
          </p:sp>
        </p:grpSp>
      </p:grpSp>
      <p:sp>
        <p:nvSpPr>
          <p:cNvPr id="37" name="Google Shape;118;p5"/>
          <p:cNvSpPr txBox="1"/>
          <p:nvPr/>
        </p:nvSpPr>
        <p:spPr>
          <a:xfrm>
            <a:off x="9032103" y="1954990"/>
            <a:ext cx="96323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I.O.1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RISULTATI DELLA CO-CREAZIONE</a:t>
            </a:r>
            <a:endParaRPr sz="12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164;p7"/>
          <p:cNvSpPr txBox="1">
            <a:spLocks/>
          </p:cNvSpPr>
          <p:nvPr/>
        </p:nvSpPr>
        <p:spPr>
          <a:xfrm>
            <a:off x="557999" y="1007179"/>
            <a:ext cx="10515600" cy="89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  <a:defRPr sz="28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C01E24"/>
              </a:buClr>
              <a:buSzPts val="2000"/>
            </a:pPr>
            <a:endParaRPr lang="en-US" dirty="0">
              <a:solidFill>
                <a:srgbClr val="C01E24"/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8E9BBC4-222A-4A35-BD66-410A3DB5D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25" y="1044769"/>
            <a:ext cx="11059692" cy="605096"/>
          </a:xfrm>
        </p:spPr>
        <p:txBody>
          <a:bodyPr>
            <a:normAutofit/>
          </a:bodyPr>
          <a:lstStyle/>
          <a:p>
            <a:r>
              <a:rPr lang="en-US" dirty="0"/>
              <a:t>Panoramica del progetto - I materiali</a:t>
            </a:r>
            <a:endParaRPr lang="en-GB" dirty="0"/>
          </a:p>
        </p:txBody>
      </p:sp>
      <p:sp>
        <p:nvSpPr>
          <p:cNvPr id="38" name="Google Shape;182;p7">
            <a:extLst>
              <a:ext uri="{FF2B5EF4-FFF2-40B4-BE49-F238E27FC236}">
                <a16:creationId xmlns:a16="http://schemas.microsoft.com/office/drawing/2014/main" id="{123B3487-EC3E-4084-A02F-0D2BEBDC187A}"/>
              </a:ext>
            </a:extLst>
          </p:cNvPr>
          <p:cNvSpPr/>
          <p:nvPr/>
        </p:nvSpPr>
        <p:spPr>
          <a:xfrm>
            <a:off x="10927976" y="0"/>
            <a:ext cx="1264024" cy="398569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1.1 </a:t>
            </a:r>
            <a:r>
              <a:rPr lang="en-US" sz="1530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Inizio</a:t>
            </a:r>
            <a:endParaRPr sz="1275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1558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117;p4"/>
          <p:cNvGrpSpPr/>
          <p:nvPr/>
        </p:nvGrpSpPr>
        <p:grpSpPr>
          <a:xfrm>
            <a:off x="2525315" y="1859280"/>
            <a:ext cx="7125062" cy="3721713"/>
            <a:chOff x="-23587" y="158831"/>
            <a:chExt cx="6274697" cy="3089382"/>
          </a:xfrm>
          <a:solidFill>
            <a:srgbClr val="0070C0"/>
          </a:solidFill>
        </p:grpSpPr>
        <p:sp>
          <p:nvSpPr>
            <p:cNvPr id="10" name="Google Shape;118;p4"/>
            <p:cNvSpPr/>
            <p:nvPr/>
          </p:nvSpPr>
          <p:spPr>
            <a:xfrm>
              <a:off x="0" y="158831"/>
              <a:ext cx="6251110" cy="479700"/>
            </a:xfrm>
            <a:prstGeom prst="roundRect">
              <a:avLst>
                <a:gd name="adj" fmla="val 16667"/>
              </a:avLst>
            </a:prstGeom>
            <a:grpFill/>
            <a:ln w="1905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Google Shape;119;p4"/>
            <p:cNvSpPr txBox="1"/>
            <p:nvPr/>
          </p:nvSpPr>
          <p:spPr>
            <a:xfrm>
              <a:off x="23417" y="182248"/>
              <a:ext cx="6204276" cy="432866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000" b="0" i="0" u="none" strike="noStrike" cap="none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1. </a:t>
              </a:r>
              <a:r>
                <a:rPr lang="de-DE" sz="2000" b="0" i="0" u="none" strike="noStrike" cap="none" dirty="0" err="1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Che</a:t>
              </a:r>
              <a:r>
                <a:rPr lang="de-DE" sz="2000" b="0" i="0" u="none" strike="noStrike" cap="none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2000" b="0" i="0" u="none" strike="noStrike" cap="none" dirty="0" err="1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cos‘è</a:t>
              </a:r>
              <a:r>
                <a:rPr lang="de-DE" sz="2000" b="0" i="0" u="none" strike="noStrike" cap="none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 la </a:t>
              </a:r>
              <a:r>
                <a:rPr lang="de-DE" sz="2000" b="0" i="1" u="none" strike="noStrike" cap="none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Digital </a:t>
              </a:r>
              <a:r>
                <a:rPr lang="de-DE" sz="2000" i="1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Health </a:t>
              </a:r>
              <a:r>
                <a:rPr lang="de-DE" sz="2000" i="1" dirty="0" err="1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Literacy</a:t>
              </a:r>
              <a:r>
                <a:rPr lang="de-DE" sz="2000" i="1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2000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(</a:t>
              </a:r>
              <a:r>
                <a:rPr lang="de-DE" sz="2000" b="0" i="0" u="none" strike="noStrike" cap="none" dirty="0" err="1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alfabetizzazione</a:t>
              </a:r>
              <a:r>
                <a:rPr lang="de-DE" sz="2000" b="0" i="0" u="none" strike="noStrike" cap="none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2000" b="0" i="0" u="none" strike="noStrike" cap="none" dirty="0" err="1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sanitaria</a:t>
              </a:r>
              <a:r>
                <a:rPr lang="de-DE" sz="2000" b="0" i="0" u="none" strike="noStrike" cap="none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 digitale)?</a:t>
              </a:r>
              <a:endParaRPr sz="20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0;p4"/>
            <p:cNvSpPr/>
            <p:nvPr/>
          </p:nvSpPr>
          <p:spPr>
            <a:xfrm>
              <a:off x="0" y="696131"/>
              <a:ext cx="6251110" cy="479700"/>
            </a:xfrm>
            <a:prstGeom prst="roundRect">
              <a:avLst>
                <a:gd name="adj" fmla="val 16667"/>
              </a:avLst>
            </a:prstGeom>
            <a:grpFill/>
            <a:ln w="1905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Google Shape;121;p4"/>
            <p:cNvSpPr txBox="1"/>
            <p:nvPr/>
          </p:nvSpPr>
          <p:spPr>
            <a:xfrm>
              <a:off x="23417" y="719548"/>
              <a:ext cx="6204276" cy="432866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000" b="0" i="0" u="none" strike="noStrike" cap="none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2. I </a:t>
              </a:r>
              <a:r>
                <a:rPr lang="de-DE" sz="2000" dirty="0" err="1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p</a:t>
              </a:r>
              <a:r>
                <a:rPr lang="de-DE" sz="2000" b="0" i="0" u="none" strike="noStrike" cap="none" dirty="0" err="1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rincipali</a:t>
              </a:r>
              <a:r>
                <a:rPr lang="de-DE" sz="2000" b="0" i="0" u="none" strike="noStrike" cap="none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2000" b="0" i="0" u="none" strike="noStrike" cap="none" dirty="0" err="1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problemi</a:t>
              </a:r>
              <a:r>
                <a:rPr lang="de-DE" sz="2000" b="0" i="0" u="none" strike="noStrike" cap="none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 di </a:t>
              </a:r>
              <a:r>
                <a:rPr lang="de-DE" sz="2000" b="0" i="0" u="none" strike="noStrike" cap="none" dirty="0" err="1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salute</a:t>
              </a:r>
              <a:r>
                <a:rPr lang="de-DE" sz="2000" b="0" i="0" u="none" strike="noStrike" cap="none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2000" b="0" i="0" u="none" strike="noStrike" cap="none" dirty="0" err="1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quando</a:t>
              </a:r>
              <a:r>
                <a:rPr lang="de-DE" sz="2000" b="0" i="0" u="none" strike="noStrike" cap="none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 si </a:t>
              </a:r>
              <a:r>
                <a:rPr lang="de-DE" sz="2000" dirty="0" err="1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arriva</a:t>
              </a:r>
              <a:r>
                <a:rPr lang="de-DE" sz="2000" b="0" i="0" u="none" strike="noStrike" cap="none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 in </a:t>
              </a:r>
              <a:r>
                <a:rPr lang="de-DE" sz="2000" b="0" i="0" u="none" strike="noStrike" cap="none" dirty="0" err="1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un</a:t>
              </a:r>
              <a:r>
                <a:rPr lang="de-DE" sz="2000" b="0" i="0" u="none" strike="noStrike" cap="none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2000" b="0" i="0" u="none" strike="noStrike" cap="none" dirty="0" err="1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nuovo</a:t>
              </a:r>
              <a:r>
                <a:rPr lang="de-DE" sz="2000" b="0" i="0" u="none" strike="noStrike" cap="none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2000" b="0" i="0" u="none" strike="noStrike" cap="none" dirty="0" err="1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Paese</a:t>
              </a:r>
              <a:endParaRPr sz="20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22;p4"/>
            <p:cNvSpPr/>
            <p:nvPr/>
          </p:nvSpPr>
          <p:spPr>
            <a:xfrm>
              <a:off x="0" y="1233432"/>
              <a:ext cx="6251110" cy="479700"/>
            </a:xfrm>
            <a:prstGeom prst="roundRect">
              <a:avLst>
                <a:gd name="adj" fmla="val 16667"/>
              </a:avLst>
            </a:prstGeom>
            <a:grpFill/>
            <a:ln w="1905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Google Shape;123;p4"/>
            <p:cNvSpPr txBox="1"/>
            <p:nvPr/>
          </p:nvSpPr>
          <p:spPr>
            <a:xfrm>
              <a:off x="23417" y="1256849"/>
              <a:ext cx="6204276" cy="432866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000" b="0" i="0" u="none" strike="noStrike" cap="none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3. I </a:t>
              </a:r>
              <a:r>
                <a:rPr lang="de-DE" sz="2000" b="0" i="0" u="none" strike="noStrike" cap="none" dirty="0" err="1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s</a:t>
              </a:r>
              <a:r>
                <a:rPr lang="de-DE" sz="2000" dirty="0" err="1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ervizi</a:t>
              </a:r>
              <a:r>
                <a:rPr lang="de-DE" sz="2000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2000" dirty="0" err="1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sanitari</a:t>
              </a:r>
              <a:r>
                <a:rPr lang="de-DE" sz="2000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20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24;p4"/>
            <p:cNvSpPr/>
            <p:nvPr/>
          </p:nvSpPr>
          <p:spPr>
            <a:xfrm>
              <a:off x="-23586" y="1734444"/>
              <a:ext cx="6251110" cy="479700"/>
            </a:xfrm>
            <a:prstGeom prst="roundRect">
              <a:avLst>
                <a:gd name="adj" fmla="val 16667"/>
              </a:avLst>
            </a:prstGeom>
            <a:grpFill/>
            <a:ln w="1905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Google Shape;125;p4"/>
            <p:cNvSpPr txBox="1"/>
            <p:nvPr/>
          </p:nvSpPr>
          <p:spPr>
            <a:xfrm>
              <a:off x="-23587" y="1781432"/>
              <a:ext cx="6204276" cy="432866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000" b="0" i="0" u="none" strike="noStrike" cap="none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4. </a:t>
              </a:r>
              <a:r>
                <a:rPr lang="de-DE" sz="2000" b="0" i="0" u="none" strike="noStrike" cap="none" dirty="0" err="1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Diventare</a:t>
              </a:r>
              <a:r>
                <a:rPr lang="de-DE" sz="2000" b="0" i="0" u="none" strike="noStrike" cap="none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2000" b="0" i="0" u="none" strike="noStrike" cap="none" dirty="0" err="1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digitalmente</a:t>
              </a:r>
              <a:r>
                <a:rPr lang="de-DE" sz="2000" b="0" i="0" u="none" strike="noStrike" cap="none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2000" b="0" i="0" u="none" strike="noStrike" cap="none" dirty="0" err="1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alfabetizzati</a:t>
              </a:r>
              <a:endParaRPr sz="20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26;p4"/>
            <p:cNvSpPr/>
            <p:nvPr/>
          </p:nvSpPr>
          <p:spPr>
            <a:xfrm>
              <a:off x="-18270" y="2235456"/>
              <a:ext cx="6251110" cy="479700"/>
            </a:xfrm>
            <a:prstGeom prst="roundRect">
              <a:avLst>
                <a:gd name="adj" fmla="val 16667"/>
              </a:avLst>
            </a:prstGeom>
            <a:grpFill/>
            <a:ln w="1905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Google Shape;127;p4"/>
            <p:cNvSpPr txBox="1"/>
            <p:nvPr/>
          </p:nvSpPr>
          <p:spPr>
            <a:xfrm>
              <a:off x="23248" y="2294620"/>
              <a:ext cx="6204276" cy="432866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000" b="0" i="0" u="none" strike="noStrike" cap="none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5. </a:t>
              </a:r>
              <a:r>
                <a:rPr lang="de-DE" sz="2000" b="0" i="0" u="none" strike="noStrike" cap="none" dirty="0" err="1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Esplorare</a:t>
              </a:r>
              <a:r>
                <a:rPr lang="de-DE" sz="2000" b="0" i="0" u="none" strike="noStrike" cap="none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2000" b="0" i="0" u="none" strike="noStrike" cap="none" dirty="0" err="1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gli</a:t>
              </a:r>
              <a:r>
                <a:rPr lang="de-DE" sz="2000" b="0" i="0" u="none" strike="noStrike" cap="none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2000" b="0" i="0" u="none" strike="noStrike" cap="none" dirty="0" err="1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strumenti</a:t>
              </a:r>
              <a:r>
                <a:rPr lang="de-DE" sz="2000" b="0" i="0" u="none" strike="noStrike" cap="none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 di </a:t>
              </a:r>
              <a:r>
                <a:rPr lang="de-DE" sz="2000" b="0" i="0" u="none" strike="noStrike" cap="none" dirty="0" err="1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salute</a:t>
              </a:r>
              <a:r>
                <a:rPr lang="de-DE" sz="2000" b="0" i="0" u="none" strike="noStrike" cap="none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 digitale</a:t>
              </a:r>
              <a:endParaRPr sz="20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28;p4"/>
            <p:cNvSpPr/>
            <p:nvPr/>
          </p:nvSpPr>
          <p:spPr>
            <a:xfrm>
              <a:off x="0" y="2768513"/>
              <a:ext cx="6251110" cy="479700"/>
            </a:xfrm>
            <a:prstGeom prst="roundRect">
              <a:avLst>
                <a:gd name="adj" fmla="val 16667"/>
              </a:avLst>
            </a:prstGeom>
            <a:grpFill/>
            <a:ln w="1905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Google Shape;129;p4"/>
            <p:cNvSpPr txBox="1"/>
            <p:nvPr/>
          </p:nvSpPr>
          <p:spPr>
            <a:xfrm>
              <a:off x="-1" y="2815347"/>
              <a:ext cx="6204276" cy="432866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000" b="0" i="0" u="none" strike="noStrike" cap="none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6. </a:t>
              </a:r>
              <a:r>
                <a:rPr lang="de-DE" sz="2000" b="0" i="0" u="none" strike="noStrike" cap="none" dirty="0" err="1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Essere attivi </a:t>
              </a:r>
              <a:r>
                <a:rPr lang="de-DE" sz="2000" b="0" i="0" u="none" strike="noStrike" cap="none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nell'</a:t>
              </a:r>
              <a:r>
                <a:rPr lang="de-DE" sz="2000" b="0" i="0" u="none" strike="noStrike" cap="none" dirty="0" err="1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ambiente della salute </a:t>
              </a:r>
              <a:r>
                <a:rPr lang="de-DE" sz="2000" b="0" i="0" u="none" strike="noStrike" cap="none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digitale</a:t>
              </a:r>
              <a:endParaRPr sz="20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687D8036-B967-435D-B4D8-B9E62CAF9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Panoramica del progetto - contenuti</a:t>
            </a:r>
            <a:endParaRPr lang="en-GB" dirty="0"/>
          </a:p>
        </p:txBody>
      </p:sp>
      <p:sp>
        <p:nvSpPr>
          <p:cNvPr id="23" name="Google Shape;182;p7">
            <a:extLst>
              <a:ext uri="{FF2B5EF4-FFF2-40B4-BE49-F238E27FC236}">
                <a16:creationId xmlns:a16="http://schemas.microsoft.com/office/drawing/2014/main" id="{B0350D60-83F4-4FF4-B408-C3B3EF6E4344}"/>
              </a:ext>
            </a:extLst>
          </p:cNvPr>
          <p:cNvSpPr/>
          <p:nvPr/>
        </p:nvSpPr>
        <p:spPr>
          <a:xfrm>
            <a:off x="10927976" y="0"/>
            <a:ext cx="1264024" cy="398569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1.1 </a:t>
            </a:r>
            <a:r>
              <a:rPr lang="en-US" sz="1530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Inizio</a:t>
            </a:r>
            <a:endParaRPr sz="1275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396869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EF3466DE4BB014F91F3181A8421C90C" ma:contentTypeVersion="11" ma:contentTypeDescription="Ein neues Dokument erstellen." ma:contentTypeScope="" ma:versionID="d411799645efc202998fb95bbd2b2b1b">
  <xsd:schema xmlns:xsd="http://www.w3.org/2001/XMLSchema" xmlns:xs="http://www.w3.org/2001/XMLSchema" xmlns:p="http://schemas.microsoft.com/office/2006/metadata/properties" xmlns:ns3="f31421c9-628b-4b4d-907b-e4fb7eb6347f" targetNamespace="http://schemas.microsoft.com/office/2006/metadata/properties" ma:root="true" ma:fieldsID="3a6d949ea3435310d1d50635f6976d2c" ns3:_="">
    <xsd:import namespace="f31421c9-628b-4b4d-907b-e4fb7eb6347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1421c9-628b-4b4d-907b-e4fb7eb634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6322B6-805F-4960-B463-B4E718496B46}">
  <ds:schemaRefs>
    <ds:schemaRef ds:uri="http://purl.org/dc/terms/"/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f31421c9-628b-4b4d-907b-e4fb7eb6347f"/>
  </ds:schemaRefs>
</ds:datastoreItem>
</file>

<file path=customXml/itemProps2.xml><?xml version="1.0" encoding="utf-8"?>
<ds:datastoreItem xmlns:ds="http://schemas.openxmlformats.org/officeDocument/2006/customXml" ds:itemID="{D36770E5-1687-46D5-9D35-531EE72D0F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1421c9-628b-4b4d-907b-e4fb7eb634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02D78E0-464A-4669-87D4-3DEFC76C82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1582</TotalTime>
  <Words>1744</Words>
  <Application>Microsoft Office PowerPoint</Application>
  <PresentationFormat>Widescreen</PresentationFormat>
  <Paragraphs>289</Paragraphs>
  <Slides>36</Slides>
  <Notes>25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36</vt:i4>
      </vt:variant>
    </vt:vector>
  </HeadingPairs>
  <TitlesOfParts>
    <vt:vector size="46" baseType="lpstr">
      <vt:lpstr>Wingdings</vt:lpstr>
      <vt:lpstr>Gill Sans</vt:lpstr>
      <vt:lpstr>Roboto</vt:lpstr>
      <vt:lpstr>Courier New</vt:lpstr>
      <vt:lpstr>Calibri</vt:lpstr>
      <vt:lpstr>Arial</vt:lpstr>
      <vt:lpstr>Noto Sans Symbols</vt:lpstr>
      <vt:lpstr>Impact</vt:lpstr>
      <vt:lpstr>Θέμα του Office</vt:lpstr>
      <vt:lpstr>Θέμα του Office</vt:lpstr>
      <vt:lpstr>Presentazione standard di PowerPoint</vt:lpstr>
      <vt:lpstr>Partner</vt:lpstr>
      <vt:lpstr>Moduli</vt:lpstr>
      <vt:lpstr>Obiettivi</vt:lpstr>
      <vt:lpstr>Competenze</vt:lpstr>
      <vt:lpstr>Azione 1.1.1 Inizio </vt:lpstr>
      <vt:lpstr>Il programma Erasmus+</vt:lpstr>
      <vt:lpstr>Panoramica del progetto - I materiali</vt:lpstr>
      <vt:lpstr>Panoramica del progetto - contenuti</vt:lpstr>
      <vt:lpstr>Panoramica del progetto - struttura organizzativa dei moduli</vt:lpstr>
      <vt:lpstr>Presentare se stessi</vt:lpstr>
      <vt:lpstr>Azione 1.1.2 Dinamica di gruppo – Il principio della Digital Health Literacy (alfabetizzazione sanitaria digitale) </vt:lpstr>
      <vt:lpstr>Il concetto di alfabetizzazione sanitaria digitale (DHL)</vt:lpstr>
      <vt:lpstr>Competenze operative</vt:lpstr>
      <vt:lpstr>Capacità di navigazione</vt:lpstr>
      <vt:lpstr>Ricerca di informazioni</vt:lpstr>
      <vt:lpstr>Valutare l'affidabilità delle informazioni</vt:lpstr>
      <vt:lpstr>Determinazione della rilevanza</vt:lpstr>
      <vt:lpstr>Aggiunta di contenuti</vt:lpstr>
      <vt:lpstr>Protezione della privacy</vt:lpstr>
      <vt:lpstr>Azione 1.1.3 Dinamica di gruppo - Esempio pratico</vt:lpstr>
      <vt:lpstr>Azione 1.1.4 Indagine sulle conoscenze pregresse </vt:lpstr>
      <vt:lpstr>Presentazione standard di PowerPoint</vt:lpstr>
      <vt:lpstr>Azione 1.1.5 Chiusura - debriefing</vt:lpstr>
      <vt:lpstr>Presentazione standard di PowerPoint</vt:lpstr>
      <vt:lpstr>Azione 1.2.1 Apertura - Introduzione alla sessione</vt:lpstr>
      <vt:lpstr>Azione 1.2.2 Condivisione</vt:lpstr>
      <vt:lpstr>Dinamica di gruppo - Condivisione</vt:lpstr>
      <vt:lpstr>Azione 1.2.3 Come gestire la propria salute</vt:lpstr>
      <vt:lpstr>Esempio 1</vt:lpstr>
      <vt:lpstr>Esempio 2</vt:lpstr>
      <vt:lpstr>Esempio 3- Analisi e discussione del seguente caso</vt:lpstr>
      <vt:lpstr>Esempio 4</vt:lpstr>
      <vt:lpstr>Azione 1.2.4 Chiusura - debriefing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pantelis bbalaouras</dc:creator>
  <cp:keywords>, docId:77F0F7DB922556D415F9F5019332DB88</cp:keywords>
  <cp:lastModifiedBy>Josemar Alejandro Jimenez</cp:lastModifiedBy>
  <cp:revision>37</cp:revision>
  <dcterms:created xsi:type="dcterms:W3CDTF">2020-06-02T13:31:56Z</dcterms:created>
  <dcterms:modified xsi:type="dcterms:W3CDTF">2022-07-27T17:51:34Z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0x010100FEF3466DE4BB014F91F3181A8421C90C</vt:lpwstr>
  </property>
</Properties>
</file>