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  <p:embeddedFont>
      <p:font typeface="Impact" panose="020B0806030902050204" pitchFamily="34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yMnR138Sp+ycoCW1fqYqy32B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432F8-3A2B-4B82-BC07-877E6A5D1F93}" v="1" dt="2022-07-28T15:44:4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32D432F8-3A2B-4B82-BC07-877E6A5D1F93}"/>
    <pc:docChg chg="custSel modSld modMainMaster">
      <pc:chgData name="pantelis balaouras" userId="25e8755020fc1734" providerId="LiveId" clId="{32D432F8-3A2B-4B82-BC07-877E6A5D1F93}" dt="2022-07-28T15:44:40.215" v="15"/>
      <pc:docMkLst>
        <pc:docMk/>
      </pc:docMkLst>
      <pc:sldChg chg="modSp mod">
        <pc:chgData name="pantelis balaouras" userId="25e8755020fc1734" providerId="LiveId" clId="{32D432F8-3A2B-4B82-BC07-877E6A5D1F93}" dt="2022-07-28T15:43:46.536" v="12" actId="20577"/>
        <pc:sldMkLst>
          <pc:docMk/>
          <pc:sldMk cId="0" sldId="256"/>
        </pc:sldMkLst>
        <pc:spChg chg="mod">
          <ac:chgData name="pantelis balaouras" userId="25e8755020fc1734" providerId="LiveId" clId="{32D432F8-3A2B-4B82-BC07-877E6A5D1F93}" dt="2022-07-28T15:43:46.536" v="12" actId="20577"/>
          <ac:spMkLst>
            <pc:docMk/>
            <pc:sldMk cId="0" sldId="256"/>
            <ac:spMk id="64" creationId="{00000000-0000-0000-0000-000000000000}"/>
          </ac:spMkLst>
        </pc:spChg>
      </pc:sldChg>
      <pc:sldMasterChg chg="modSldLayout">
        <pc:chgData name="pantelis balaouras" userId="25e8755020fc1734" providerId="LiveId" clId="{32D432F8-3A2B-4B82-BC07-877E6A5D1F93}" dt="2022-07-28T15:44:40.215" v="15"/>
        <pc:sldMasterMkLst>
          <pc:docMk/>
          <pc:sldMasterMk cId="0" sldId="2147483648"/>
        </pc:sldMasterMkLst>
        <pc:sldLayoutChg chg="modSp mod">
          <pc:chgData name="pantelis balaouras" userId="25e8755020fc1734" providerId="LiveId" clId="{32D432F8-3A2B-4B82-BC07-877E6A5D1F93}" dt="2022-07-28T15:44:15.047" v="13" actId="20577"/>
          <pc:sldLayoutMkLst>
            <pc:docMk/>
            <pc:sldMasterMk cId="0" sldId="2147483648"/>
            <pc:sldLayoutMk cId="0" sldId="2147483653"/>
          </pc:sldLayoutMkLst>
          <pc:spChg chg="mod">
            <ac:chgData name="pantelis balaouras" userId="25e8755020fc1734" providerId="LiveId" clId="{32D432F8-3A2B-4B82-BC07-877E6A5D1F93}" dt="2022-07-28T15:44:15.047" v="13" actId="20577"/>
            <ac:spMkLst>
              <pc:docMk/>
              <pc:sldMasterMk cId="0" sldId="2147483648"/>
              <pc:sldLayoutMk cId="0" sldId="2147483653"/>
              <ac:spMk id="3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32D432F8-3A2B-4B82-BC07-877E6A5D1F93}" dt="2022-07-28T15:44:40.215" v="15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32D432F8-3A2B-4B82-BC07-877E6A5D1F93}" dt="2022-07-28T15:44:40.215" v="15"/>
            <ac:spMkLst>
              <pc:docMk/>
              <pc:sldMasterMk cId="0" sldId="2147483648"/>
              <pc:sldLayoutMk cId="0" sldId="2147483655"/>
              <ac:spMk id="5" creationId="{A03A6E1C-310F-8362-F66D-64AF36774669}"/>
            </ac:spMkLst>
          </pc:spChg>
          <pc:spChg chg="del">
            <ac:chgData name="pantelis balaouras" userId="25e8755020fc1734" providerId="LiveId" clId="{32D432F8-3A2B-4B82-BC07-877E6A5D1F93}" dt="2022-07-28T15:44:39.415" v="14" actId="478"/>
            <ac:spMkLst>
              <pc:docMk/>
              <pc:sldMasterMk cId="0" sldId="2147483648"/>
              <pc:sldLayoutMk cId="0" sldId="2147483655"/>
              <ac:spMk id="50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64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ΕΝΙΣΧΥΣΗ</a:t>
            </a:r>
            <a:endParaRPr/>
          </a:p>
        </p:txBody>
      </p:sp>
      <p:sp>
        <p:nvSpPr>
          <p:cNvPr id="20" name="Google Shape;20;p1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ΣΥΜΜΕΤΟΧΗ</a:t>
            </a:r>
            <a:endParaRPr/>
          </a:p>
        </p:txBody>
      </p:sp>
      <p:sp>
        <p:nvSpPr>
          <p:cNvPr id="21" name="Google Shape;21;p1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Αποτρέψτε</a:t>
            </a:r>
            <a:endParaRPr/>
          </a:p>
        </p:txBody>
      </p:sp>
      <p:pic>
        <p:nvPicPr>
          <p:cNvPr id="22" name="Google Shape;22;p1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/>
          <p:nvPr/>
        </p:nvSpPr>
        <p:spPr>
          <a:xfrm>
            <a:off x="0" y="98623"/>
            <a:ext cx="8709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7F7F7F"/>
                </a:solidFill>
              </a:rPr>
              <a:t>Δρ</a:t>
            </a:r>
            <a:r>
              <a:rPr lang="en-US" sz="1800" dirty="0">
                <a:solidFill>
                  <a:srgbClr val="7F7F7F"/>
                </a:solidFill>
              </a:rPr>
              <a:t>αστηριότητα στο ψηφιακό περιβάλλον</a:t>
            </a:r>
            <a:endParaRPr dirty="0"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/>
          <p:nvPr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Ολοκλήρωση του εκπαιδευτικού προγράμματος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39;p20">
            <a:extLst>
              <a:ext uri="{FF2B5EF4-FFF2-40B4-BE49-F238E27FC236}">
                <a16:creationId xmlns:a16="http://schemas.microsoft.com/office/drawing/2014/main" id="{A03A6E1C-310F-8362-F66D-64AF36774669}"/>
              </a:ext>
            </a:extLst>
          </p:cNvPr>
          <p:cNvSpPr txBox="1"/>
          <p:nvPr userDrawn="1"/>
        </p:nvSpPr>
        <p:spPr>
          <a:xfrm>
            <a:off x="0" y="98623"/>
            <a:ext cx="87093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7F7F7F"/>
                </a:solidFill>
              </a:rPr>
              <a:t>Δρ</a:t>
            </a:r>
            <a:r>
              <a:rPr lang="en-US" sz="1800" dirty="0">
                <a:solidFill>
                  <a:srgbClr val="7F7F7F"/>
                </a:solidFill>
              </a:rPr>
              <a:t>αστηριότητα στο ψηφιακό περιβάλλον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s/illustrations/realimentaci%c3%b3n-encuesta-cuestionario-323945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rdina-oerh.com/" TargetMode="External"/><Relationship Id="rId13" Type="http://schemas.openxmlformats.org/officeDocument/2006/relationships/hyperlink" Target="https://www.media-k.eu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-hs.de/" TargetMode="External"/><Relationship Id="rId11" Type="http://schemas.openxmlformats.org/officeDocument/2006/relationships/hyperlink" Target="https://www.uv.es/" TargetMode="External"/><Relationship Id="rId5" Type="http://schemas.openxmlformats.org/officeDocument/2006/relationships/image" Target="../media/image8.jpg"/><Relationship Id="rId15" Type="http://schemas.openxmlformats.org/officeDocument/2006/relationships/hyperlink" Target="https://www.oxfamitalia.org/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s://www.gunet.gr/" TargetMode="External"/><Relationship Id="rId9" Type="http://schemas.openxmlformats.org/officeDocument/2006/relationships/image" Target="../media/image10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7/04/08/11/done-2470294_64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349525" y="4227700"/>
            <a:ext cx="102288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Gill Sans"/>
              <a:buNone/>
            </a:pPr>
            <a:r>
              <a:rPr lang="en-US" sz="3400" b="1" i="0" u="none" strike="noStrike" cap="none" dirty="0" err="1">
                <a:solidFill>
                  <a:srgbClr val="C01E24"/>
                </a:solidFill>
                <a:latin typeface="Gill Sans"/>
                <a:ea typeface="Gill Sans"/>
                <a:cs typeface="Gill Sans"/>
                <a:sym typeface="Gill Sans"/>
              </a:rPr>
              <a:t>Ενότητ</a:t>
            </a:r>
            <a:r>
              <a:rPr lang="en-US" sz="3400" b="1" i="0" u="none" strike="noStrike" cap="none" dirty="0">
                <a:solidFill>
                  <a:srgbClr val="C01E24"/>
                </a:solidFill>
                <a:latin typeface="Gill Sans"/>
                <a:ea typeface="Gill Sans"/>
                <a:cs typeface="Gill Sans"/>
                <a:sym typeface="Gill Sans"/>
              </a:rPr>
              <a:t>α 6</a:t>
            </a:r>
            <a:r>
              <a:rPr lang="el-GR" sz="3400" b="1" i="0" u="none" strike="noStrike" cap="none" dirty="0">
                <a:solidFill>
                  <a:srgbClr val="C01E24"/>
                </a:solidFill>
                <a:latin typeface="Gill Sans"/>
                <a:ea typeface="Gill Sans"/>
                <a:cs typeface="Gill Sans"/>
                <a:sym typeface="Gill Sans"/>
              </a:rPr>
              <a:t> – Μέρος 2</a:t>
            </a:r>
            <a:endParaRPr sz="3400" b="1" dirty="0">
              <a:solidFill>
                <a:srgbClr val="C01E2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Gill Sans"/>
              <a:buNone/>
            </a:pPr>
            <a:r>
              <a:rPr lang="en-US" sz="34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Δρ</a:t>
            </a:r>
            <a:r>
              <a:rPr lang="en-US" sz="3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αστηριότητα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στο ψηφιακό περιβάλλον</a:t>
            </a:r>
            <a:r>
              <a:rPr lang="el-GR" sz="34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υγείας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31" y="1073414"/>
            <a:ext cx="10228659" cy="2706488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67" name="Google Shape;67;p1"/>
          <p:cNvSpPr/>
          <p:nvPr/>
        </p:nvSpPr>
        <p:spPr>
          <a:xfrm>
            <a:off x="1675900" y="6380250"/>
            <a:ext cx="85440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Η υποστήριξη της Ευρωπαϊκής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αυτήν.</a:t>
            </a:r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675" y="1673301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58000" y="5466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</a:t>
            </a:r>
            <a:r>
              <a:rPr lang="en-US"/>
              <a:t>Σ</a:t>
            </a: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4294967295"/>
          </p:nvPr>
        </p:nvSpPr>
        <p:spPr>
          <a:xfrm>
            <a:off x="732600" y="1185329"/>
            <a:ext cx="6812100" cy="5577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2738" lvl="0" indent="-3127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/>
              <a:t>Περιηγηθείτε στο Εθνικό Σύστημα Υγείας μέσω των διαφόρων ψηφιακών διαδικτυακών εργαλείων που είναι διαθέσιμα στη χώρα και την περιοχή σας</a:t>
            </a:r>
            <a:endParaRPr/>
          </a:p>
          <a:p>
            <a:pPr marL="685800" lvl="1" indent="-190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Γνωρίζοντας τις διάφορες ιστοσελίδες και εφαρμογές και τη χρησιμότητά τους</a:t>
            </a:r>
            <a:endParaRPr sz="1800"/>
          </a:p>
          <a:p>
            <a:pPr marL="685800" lvl="1" indent="-190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Χρησιμοποιώντας τις διάφορες ιστοσελίδες και εφαρμογές για την επίλυση πραγματικών προβλημάτων της δικής σας διαχείρισης της υγείας</a:t>
            </a:r>
            <a:endParaRPr sz="1800"/>
          </a:p>
          <a:p>
            <a:pPr marL="685800" lvl="1" indent="-190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Επίδειξη της απόκτησης επιχειρησιακών δεξιοτήτων, δεξιοτήτων πλοήγησης, δεξιοτήτων αναζήτησης πληροφοριών, αξιολόγηση των δεξιοτήτων αξιοπιστίας και προσδιορισμός των δεξιοτήτων συνάφειας με τη χρήση διαφορετικών ιστοτόπων και εφαρμογών</a:t>
            </a:r>
            <a:endParaRPr sz="1800"/>
          </a:p>
        </p:txBody>
      </p:sp>
      <p:sp>
        <p:nvSpPr>
          <p:cNvPr id="178" name="Google Shape;178;p10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499" y="1551307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</a:t>
            </a:r>
            <a:r>
              <a:rPr lang="en-US"/>
              <a:t>Σ</a:t>
            </a: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4294967295"/>
          </p:nvPr>
        </p:nvSpPr>
        <p:spPr>
          <a:xfrm>
            <a:off x="768849" y="1871774"/>
            <a:ext cx="7078613" cy="4460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2738" lvl="0" indent="-3127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Δρ</a:t>
            </a:r>
            <a:r>
              <a:rPr lang="en-US" b="1" dirty="0"/>
              <a:t>αστηριότητα στο ψηφιακό περιβάλλον</a:t>
            </a:r>
            <a:r>
              <a:rPr lang="el-GR" b="1" dirty="0"/>
              <a:t> υγείας</a:t>
            </a:r>
            <a:endParaRPr b="1" dirty="0"/>
          </a:p>
          <a:p>
            <a:pPr marL="685800" lvl="1" indent="-20268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lang="en-US" sz="1991" dirty="0" err="1"/>
              <a:t>Προστ</a:t>
            </a:r>
            <a:r>
              <a:rPr lang="en-US" sz="1991" dirty="0"/>
              <a:t>ασία της ιδιωτικής ζωής και των προσωπικών δεδομένων στο ψηφιακό περιβάλλον</a:t>
            </a:r>
            <a:endParaRPr sz="1991" dirty="0"/>
          </a:p>
          <a:p>
            <a:pPr marL="685800" lvl="1" indent="-20268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lang="en-US" sz="1991" dirty="0"/>
              <a:t>Πα</a:t>
            </a:r>
            <a:r>
              <a:rPr lang="en-US" sz="1991" dirty="0" err="1"/>
              <a:t>ράγοντ</a:t>
            </a:r>
            <a:r>
              <a:rPr lang="en-US" sz="1991" dirty="0"/>
              <a:t>ας κινδύνου: Ανεπιθύμητη αλληλογραφία</a:t>
            </a:r>
            <a:endParaRPr sz="1991" dirty="0"/>
          </a:p>
          <a:p>
            <a:pPr marL="685800" lvl="1" indent="-20268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lang="en-US" sz="1991" dirty="0" err="1"/>
              <a:t>Ψηφι</a:t>
            </a:r>
            <a:r>
              <a:rPr lang="en-US" sz="1991" dirty="0"/>
              <a:t>ακή επικοινωνία σχετικά με τις πληροφορίες για την υγεία (γράφοντας μια θέση στο φόρουμ ή ένα ηλεκτρονικό ταχυδρομείο)</a:t>
            </a:r>
            <a:endParaRPr sz="1991" dirty="0"/>
          </a:p>
          <a:p>
            <a:pPr marL="685800" lvl="1" indent="-20268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92"/>
              <a:buFont typeface="Arial"/>
              <a:buChar char="•"/>
            </a:pPr>
            <a:r>
              <a:rPr lang="en-US" sz="1991" dirty="0" err="1"/>
              <a:t>Γινόμ</a:t>
            </a:r>
            <a:r>
              <a:rPr lang="en-US" sz="1991" dirty="0"/>
              <a:t>αστε δραστήριοι — επίλυση ενός προβλήματος που σχετίζεται με την υγεία: Δραστηριότητα για να αξιοποιηθούν όλες τις γνώσεις του μαθήματος</a:t>
            </a:r>
            <a:endParaRPr sz="1991" dirty="0"/>
          </a:p>
          <a:p>
            <a:pPr marL="769938" lvl="1" indent="-160337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sp>
        <p:nvSpPr>
          <p:cNvPr id="187" name="Google Shape;187;p11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414800" cy="98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600"/>
              <a:buFont typeface="Calibri"/>
              <a:buNone/>
            </a:pPr>
            <a:r>
              <a:rPr lang="en-US">
                <a:solidFill>
                  <a:srgbClr val="C01E24"/>
                </a:solidFill>
              </a:rPr>
              <a:t>Αξιολόγηση του εκπαιδευτικού προγράμματος</a:t>
            </a:r>
            <a:endParaRPr>
              <a:solidFill>
                <a:srgbClr val="C01E24"/>
              </a:solidFill>
            </a:endParaRPr>
          </a:p>
        </p:txBody>
      </p:sp>
      <p:sp>
        <p:nvSpPr>
          <p:cNvPr id="194" name="Google Shape;194;p12"/>
          <p:cNvSpPr txBox="1">
            <a:spLocks noGrp="1"/>
          </p:cNvSpPr>
          <p:nvPr>
            <p:ph type="body" idx="2"/>
          </p:nvPr>
        </p:nvSpPr>
        <p:spPr>
          <a:xfrm>
            <a:off x="831907" y="2523987"/>
            <a:ext cx="7965252" cy="29624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Παρακαλώ, κ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άντε μια τελική αξιολόγηση του προγράμματος κατάρτισης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965771" y="1240604"/>
            <a:ext cx="5260369" cy="4376791"/>
          </a:xfrm>
          <a:prstGeom prst="ellipse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n-US" sz="6000" b="1" i="0" u="none" strike="noStrike" cap="none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ΡΘΕ Η </a:t>
            </a:r>
            <a:r>
              <a:rPr lang="el-GR" sz="6000" b="1" i="0" u="none" strike="noStrike" cap="none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Ω</a:t>
            </a:r>
            <a:r>
              <a:rPr lang="en-US" sz="6000" b="1" i="0" u="none" strike="noStrike" cap="none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ΡΑ ΤΗΣ </a:t>
            </a:r>
            <a:r>
              <a:rPr lang="el-GR" sz="6000" b="1" i="0" u="none" strike="noStrike" cap="none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n-US" sz="6000" b="1" i="0" u="none" strike="noStrike" cap="none" dirty="0">
                <a:solidFill>
                  <a:srgbClr val="FAACAC"/>
                </a:solidFill>
                <a:latin typeface="Calibri"/>
                <a:ea typeface="Calibri"/>
                <a:cs typeface="Calibri"/>
                <a:sym typeface="Calibri"/>
              </a:rPr>
              <a:t>ΡΕΥΝΑΣ!</a:t>
            </a:r>
            <a:endParaRPr sz="6000" b="1" i="0" u="none" strike="noStrike" cap="none" dirty="0">
              <a:solidFill>
                <a:srgbClr val="FAAC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3" descr="A picture containing text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947" y="1077024"/>
            <a:ext cx="3636675" cy="437679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Πηγή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Άδεια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13" name="Google Shape;213;p14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</a:t>
            </a: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80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Έχετε ολοκληρώσει το εκπαιδευτικό πρόγραμμα!</a:t>
            </a: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7324530" y="6328066"/>
            <a:ext cx="4863381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Η υποστήριξη της Ευρωπαϊκής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αυτήν.</a:t>
            </a:r>
            <a:endParaRPr sz="900" b="0" i="0" u="none" strike="noStrike" cap="non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"/>
          <p:cNvGrpSpPr/>
          <p:nvPr/>
        </p:nvGrpSpPr>
        <p:grpSpPr>
          <a:xfrm>
            <a:off x="9393539" y="4295238"/>
            <a:ext cx="2245500" cy="1985539"/>
            <a:chOff x="7061107" y="3505805"/>
            <a:chExt cx="2245500" cy="1985539"/>
          </a:xfrm>
        </p:grpSpPr>
        <p:pic>
          <p:nvPicPr>
            <p:cNvPr id="81" name="Google Shape;81;p2"/>
            <p:cNvPicPr preferRelativeResize="0"/>
            <p:nvPr/>
          </p:nvPicPr>
          <p:blipFill rotWithShape="1">
            <a:blip r:embed="rId3">
              <a:alphaModFix/>
            </a:blip>
            <a:srcRect t="33796"/>
            <a:stretch/>
          </p:blipFill>
          <p:spPr>
            <a:xfrm>
              <a:off x="7202830" y="3505805"/>
              <a:ext cx="1962150" cy="143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2"/>
            <p:cNvSpPr txBox="1"/>
            <p:nvPr/>
          </p:nvSpPr>
          <p:spPr>
            <a:xfrm>
              <a:off x="7061107" y="4937244"/>
              <a:ext cx="2245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Ακαδημαϊκό Διαδίκτυο (GUnet)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ΑΘ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Η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ΝΑ, ΕΛΛ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ΔΑ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www.gunet.gr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Συνεργάτες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>
            <a:off x="733625" y="2027730"/>
            <a:ext cx="3273900" cy="1736095"/>
            <a:chOff x="250548" y="1523553"/>
            <a:chExt cx="3273900" cy="1736095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2"/>
            <p:cNvSpPr txBox="1"/>
            <p:nvPr/>
          </p:nvSpPr>
          <p:spPr>
            <a:xfrm>
              <a:off x="250548" y="2520748"/>
              <a:ext cx="3273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 GELSENKIRCHEN,BOCHOLT,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ΓΚΕΛΖΕΝΚΙΡΧΕΝ</a:t>
              </a: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ΓΕΡΜΑΝ</a:t>
              </a:r>
              <a:r>
                <a:rPr lang="en-US" sz="105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Ι</a:t>
              </a: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5632825" y="4542257"/>
            <a:ext cx="3587700" cy="1738518"/>
            <a:chOff x="4100084" y="1882706"/>
            <a:chExt cx="3587700" cy="1738518"/>
          </a:xfrm>
        </p:grpSpPr>
        <p:pic>
          <p:nvPicPr>
            <p:cNvPr id="88" name="Google Shape;88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2"/>
            <p:cNvSpPr txBox="1"/>
            <p:nvPr/>
          </p:nvSpPr>
          <p:spPr>
            <a:xfrm>
              <a:off x="4100084" y="2913224"/>
              <a:ext cx="3587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00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Ε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ΝΘΙΑ, ΙΣΠΑΝ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Ι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8231664" y="2015292"/>
            <a:ext cx="2543175" cy="1601858"/>
            <a:chOff x="8684703" y="2919412"/>
            <a:chExt cx="2543175" cy="1601858"/>
          </a:xfrm>
        </p:grpSpPr>
        <p:pic>
          <p:nvPicPr>
            <p:cNvPr id="91" name="Google Shape;91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2"/>
            <p:cNvSpPr txBox="1"/>
            <p:nvPr/>
          </p:nvSpPr>
          <p:spPr>
            <a:xfrm>
              <a:off x="8684740" y="3967170"/>
              <a:ext cx="254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ΠΡΟ</a:t>
              </a:r>
              <a:r>
                <a:rPr lang="en-US" sz="100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ΛΗΨΙΣ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</a:t>
              </a:r>
              <a:r>
                <a:rPr lang="en-US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Η</a:t>
              </a: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ΝΑ, ΕΛΛ</a:t>
              </a:r>
              <a:r>
                <a:rPr lang="en-US" sz="10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ΔΑ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u="sng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</a:rPr>
                <a:t>https://www.prolepsis.gr/</a:t>
              </a:r>
              <a:endParaRPr sz="10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242650" y="4615360"/>
            <a:ext cx="2775600" cy="1592315"/>
            <a:chOff x="847971" y="3160643"/>
            <a:chExt cx="2775600" cy="1592315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 txBox="1"/>
            <p:nvPr/>
          </p:nvSpPr>
          <p:spPr>
            <a:xfrm>
              <a:off x="847971" y="4198858"/>
              <a:ext cx="2775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Ε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ΝΘΙΑ, ΙΣΠΑΝ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Ι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3018254" y="4705752"/>
            <a:ext cx="2543175" cy="1575011"/>
            <a:chOff x="4517932" y="3531206"/>
            <a:chExt cx="2543175" cy="1575011"/>
          </a:xfrm>
        </p:grpSpPr>
        <p:pic>
          <p:nvPicPr>
            <p:cNvPr id="97" name="Google Shape;97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2"/>
            <p:cNvSpPr txBox="1"/>
            <p:nvPr/>
          </p:nvSpPr>
          <p:spPr>
            <a:xfrm>
              <a:off x="4517965" y="4552117"/>
              <a:ext cx="254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ΓΕΡΜΑΝΊΑ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5019359" y="1427085"/>
            <a:ext cx="1967800" cy="2726575"/>
            <a:chOff x="9320178" y="2976204"/>
            <a:chExt cx="1967800" cy="2726575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"/>
            <p:cNvSpPr txBox="1"/>
            <p:nvPr/>
          </p:nvSpPr>
          <p:spPr>
            <a:xfrm>
              <a:off x="9325678" y="5148679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Ε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ΤΣΟ, ΙΤΑΛ</a:t>
              </a:r>
              <a:r>
                <a:rPr lang="en-US" sz="10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Ι</a:t>
              </a: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2644166" y="3241942"/>
            <a:ext cx="4926458" cy="1552964"/>
            <a:chOff x="2074135" y="1198537"/>
            <a:chExt cx="4926458" cy="1552964"/>
          </a:xfrm>
        </p:grpSpPr>
        <p:sp>
          <p:nvSpPr>
            <p:cNvPr id="108" name="Google Shape;108;p3"/>
            <p:cNvSpPr/>
            <p:nvPr/>
          </p:nvSpPr>
          <p:spPr>
            <a:xfrm>
              <a:off x="2074135" y="1198537"/>
              <a:ext cx="1546028" cy="1552964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78409" y="1510072"/>
              <a:ext cx="937480" cy="9298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192299" y="1322563"/>
              <a:ext cx="2423136" cy="1174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4192293" y="1322570"/>
              <a:ext cx="2808300" cy="11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Σύντομη περίληψη του εκπαιδευτικού προγράμματος και τελική αξιολόγηση</a:t>
              </a:r>
              <a:endParaRPr/>
            </a:p>
          </p:txBody>
        </p:sp>
      </p:grp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en-US"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Στόχοι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Ολοκλήρωση του εκπαιδευτικού προγράμματος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117332" y="438863"/>
            <a:ext cx="2744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2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6" name="Google Shape;116;p3" descr="Στόχος με συμπαγές γέμισμ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2367" y="2213810"/>
            <a:ext cx="3779633" cy="377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679425" y="1454225"/>
            <a:ext cx="104148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600"/>
              <a:buFont typeface="Calibri"/>
              <a:buNone/>
            </a:pPr>
            <a:r>
              <a:rPr lang="en-US">
                <a:solidFill>
                  <a:srgbClr val="C01E24"/>
                </a:solidFill>
              </a:rPr>
              <a:t>Περίληψη του εκπαιδευτικού προγράμματος</a:t>
            </a:r>
            <a:endParaRPr>
              <a:solidFill>
                <a:srgbClr val="C01E24"/>
              </a:solidFill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2"/>
          </p:nvPr>
        </p:nvSpPr>
        <p:spPr>
          <a:xfrm>
            <a:off x="888600" y="2434325"/>
            <a:ext cx="10414800" cy="296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Οι επόμενες διαφάνειες δίνουν μια σύντομη περίληψη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του προγράμματος κατάρτισης.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401" y="1382548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</a:t>
            </a:r>
            <a:r>
              <a:rPr lang="en-US"/>
              <a:t>Σ</a:t>
            </a: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4294967295"/>
          </p:nvPr>
        </p:nvSpPr>
        <p:spPr>
          <a:xfrm>
            <a:off x="831907" y="1921267"/>
            <a:ext cx="7724952" cy="42843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2738" lvl="0" indent="-3127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/>
              <a:t>Τι είναι ο ψηφιακός αλφαβητισμός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Επιχειρησιακές δεξιότητες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Δεξιότητες πλοήγησης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Αναζήτηση πληροφοριών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Αξιολόγηση της αξιοπιστίας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Προσδιορισμός της συνάφειας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Προσθήκη περιεχομένου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Προστασία της ιδιωτικής ζωής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9779023" y="652155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Πηγή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Άδεια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084" y="1317234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ΕΝΟΤΗΤΑΣ 1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4294967295"/>
          </p:nvPr>
        </p:nvSpPr>
        <p:spPr>
          <a:xfrm>
            <a:off x="831907" y="2523987"/>
            <a:ext cx="6374111" cy="29624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12738" lvl="0" indent="-3127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Γι</a:t>
            </a:r>
            <a:r>
              <a:rPr lang="en-US" sz="2000" b="1" dirty="0"/>
              <a:t>ατί είναι σημαντικός ο ψηφιακός αλφαβητισμός στην υγεία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Η </a:t>
            </a:r>
            <a:r>
              <a:rPr lang="en-US" sz="2000" dirty="0" err="1"/>
              <a:t>σημ</a:t>
            </a:r>
            <a:r>
              <a:rPr lang="en-US" sz="2000" dirty="0"/>
              <a:t>ασία του ψηφιακού </a:t>
            </a:r>
            <a:r>
              <a:rPr lang="el-GR" sz="2000" dirty="0" err="1"/>
              <a:t>αλφαβητι</a:t>
            </a:r>
            <a:r>
              <a:rPr lang="en-US" sz="2000" dirty="0" err="1"/>
              <a:t>σμού</a:t>
            </a:r>
            <a:r>
              <a:rPr lang="en-US" sz="2000" dirty="0"/>
              <a:t> στην υγεία (γενικά)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 err="1"/>
              <a:t>Συσχέτιση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 </a:t>
            </a:r>
            <a:r>
              <a:rPr lang="en-US" sz="2000" dirty="0" err="1"/>
              <a:t>ψηφι</a:t>
            </a:r>
            <a:r>
              <a:rPr lang="en-US" sz="2000" dirty="0"/>
              <a:t>ακού </a:t>
            </a:r>
            <a:r>
              <a:rPr lang="el-GR" sz="2000" dirty="0" err="1"/>
              <a:t>αλφαβητι</a:t>
            </a:r>
            <a:r>
              <a:rPr lang="en-US" sz="2000" dirty="0" err="1"/>
              <a:t>σμού</a:t>
            </a:r>
            <a:r>
              <a:rPr lang="en-US" sz="2000" dirty="0"/>
              <a:t> με τη διαχείριση της υγείας του ατόμου</a:t>
            </a:r>
            <a:endParaRPr sz="2000" dirty="0"/>
          </a:p>
        </p:txBody>
      </p:sp>
      <p:sp>
        <p:nvSpPr>
          <p:cNvPr id="142" name="Google Shape;142;p6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266" y="1599075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566100" y="82835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ΕΝΟΤΗΤΑΣ 2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4294967295"/>
          </p:nvPr>
        </p:nvSpPr>
        <p:spPr>
          <a:xfrm>
            <a:off x="703375" y="1528100"/>
            <a:ext cx="7070400" cy="5329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/>
              <a:t>Κύρια προβλήματα υγείας κατά την προσγείωση σε μια νέα χώρα</a:t>
            </a:r>
            <a:endParaRPr sz="2000" b="1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Διάφοροι κίνδυνοι για την υγεία των μεταναστών σε όλα τα στάδια του μεταναστευτικού ταξιδιού</a:t>
            </a:r>
            <a:endParaRPr sz="1800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Πολιτισμικές διαφορές που επηρεάζουν τις αφηγήσεις υγείας μεταξύ της χώρας καταγωγής και της χώρας υποδοχής </a:t>
            </a:r>
            <a:endParaRPr sz="1800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Διαδικτυακά εργαλεία που μπορούν να διευκολύνουν την κατανόηση των ζητημάτων υγείας και των ειδικών ανά χώρα περιστάσεων που σχετίζονται με την υγεία</a:t>
            </a:r>
            <a:endParaRPr sz="1800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Προβλήματα υγείας των μεταναστών και τρόπος αντιμετώπισής τους </a:t>
            </a:r>
            <a:endParaRPr sz="1800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Ορολογία για την υγεία ανά χώρα και διερεύνηση χρήσιμων διαδικτυακών εργαλείων</a:t>
            </a:r>
            <a:endParaRPr sz="1800"/>
          </a:p>
          <a:p>
            <a:pPr marL="685800" lvl="1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Στρατηγικές πρόληψης των κινδύνων για την υγεία και τρόποι εξεύρεσης αξιόπιστων σχετικών επιγραμμικών πηγών</a:t>
            </a:r>
            <a:endParaRPr sz="1800"/>
          </a:p>
        </p:txBody>
      </p:sp>
      <p:sp>
        <p:nvSpPr>
          <p:cNvPr id="151" name="Google Shape;151;p7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4675" y="2144985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558000" y="6228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ΕΝΟΤΗΤΑΣ 3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4294967295"/>
          </p:nvPr>
        </p:nvSpPr>
        <p:spPr>
          <a:xfrm>
            <a:off x="831900" y="1219200"/>
            <a:ext cx="7932000" cy="550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2737" lvl="0" indent="-3222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/>
              <a:t>Τι είναι ένα εθνικό σύστημα υγείας;</a:t>
            </a:r>
            <a:endParaRPr sz="2000"/>
          </a:p>
          <a:p>
            <a:pPr marL="685800" lvl="1" indent="-187833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λειτουργεί το εθνικό σύστημα υγείας </a:t>
            </a:r>
            <a:r>
              <a:rPr lang="en-US" sz="1800"/>
              <a:t>της χώρας μου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/>
          </a:p>
          <a:p>
            <a:pPr marL="685800" lvl="1" indent="-187833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Ποια είναι τα δικαιώματα και οι υποχρεώσεις μου ως χρήστης; </a:t>
            </a:r>
            <a:endParaRPr sz="1800"/>
          </a:p>
          <a:p>
            <a:pPr marL="312737" lvl="0" indent="-322262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/>
              <a:t>Ποιες υπηρεσίες παρέχει το Εθνικό Σύστημα Υγείας;</a:t>
            </a:r>
            <a:endParaRPr sz="2000"/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Έκτακτη ανάγκη/επείγοντα περιστατικά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Γενική εισαγωγή/είσοδος (κάρτα υγείας, αριθμός κοινωνικής ασφάλισης)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Οικογενειακός γιατρός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Νοσοκομείο/</a:t>
            </a:r>
            <a:r>
              <a:rPr lang="en-US" sz="1800">
                <a:solidFill>
                  <a:srgbClr val="000000"/>
                </a:solidFill>
              </a:rPr>
              <a:t>εξειδικευμένος ιατρός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Οδοντιατρικές υπηρεσίες </a:t>
            </a:r>
            <a:endParaRPr sz="1800"/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Ψυχολόγος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Φαρμακεί</a:t>
            </a:r>
            <a:r>
              <a:rPr lang="en-US" sz="1800">
                <a:solidFill>
                  <a:srgbClr val="000000"/>
                </a:solidFill>
              </a:rPr>
              <a:t>α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30123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Εμβολιασμοί</a:t>
            </a:r>
            <a:endParaRPr sz="1800"/>
          </a:p>
        </p:txBody>
      </p:sp>
      <p:sp>
        <p:nvSpPr>
          <p:cNvPr id="160" name="Google Shape;160;p8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3135" y="1483069"/>
            <a:ext cx="4460766" cy="446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ΠΕΡΙΛΗΨΗ ΕΝΟΤΗΤΑ</a:t>
            </a:r>
            <a:r>
              <a:rPr lang="en-US"/>
              <a:t>Σ</a:t>
            </a:r>
            <a:r>
              <a:rPr lang="en-US"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858115" y="2144985"/>
            <a:ext cx="6007270" cy="4178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80"/>
              <a:buFont typeface="Noto Sans Symbols"/>
              <a:buChar char="▪"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Γίνομαι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ψηφι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ακά εγγράμματο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ς</a:t>
            </a:r>
            <a:endParaRPr dirty="0"/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αφορές μεταξύ των ψηφιακών συσκευών</a:t>
            </a:r>
            <a:endParaRPr dirty="0"/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ψάξετε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αδίκτυο</a:t>
            </a:r>
            <a:endParaRPr dirty="0"/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Μερικές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έννοιες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βα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σικές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βουλές για την ασφάλεια και την ιδιωτικότητα στο ψηφιακό περιβάλλον</a:t>
            </a:r>
            <a:endParaRPr dirty="0"/>
          </a:p>
          <a:p>
            <a:pPr marL="685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Συζητήθηκ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ορισμένα εργαλεία για την επίση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μου ύφους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επικοινωνία στο ψηφιακό περιβάλλον</a:t>
            </a:r>
            <a:endParaRPr dirty="0"/>
          </a:p>
        </p:txBody>
      </p:sp>
      <p:sp>
        <p:nvSpPr>
          <p:cNvPr id="169" name="Google Shape;169;p9"/>
          <p:cNvSpPr/>
          <p:nvPr/>
        </p:nvSpPr>
        <p:spPr>
          <a:xfrm>
            <a:off x="7575175" y="-3925"/>
            <a:ext cx="4615500" cy="377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6.5 </a:t>
            </a:r>
            <a:r>
              <a:rPr lang="en-US" sz="1800">
                <a:solidFill>
                  <a:schemeClr val="lt1"/>
                </a:solidFill>
              </a:rPr>
              <a:t>Περίληψη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lt1"/>
                </a:solidFill>
              </a:rPr>
              <a:t>εκπαιδευτικού προγράμματος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709</Words>
  <Application>Microsoft Office PowerPoint</Application>
  <PresentationFormat>Ευρεία οθόνη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Noto Sans Symbols</vt:lpstr>
      <vt:lpstr>Arial</vt:lpstr>
      <vt:lpstr>Calibri</vt:lpstr>
      <vt:lpstr>Impact</vt:lpstr>
      <vt:lpstr>Roboto</vt:lpstr>
      <vt:lpstr>Gill Sans</vt:lpstr>
      <vt:lpstr>Θέμα του Office</vt:lpstr>
      <vt:lpstr>Θέμα του Office</vt:lpstr>
      <vt:lpstr>Παρουσίαση του PowerPoint</vt:lpstr>
      <vt:lpstr>Συνεργάτες</vt:lpstr>
      <vt:lpstr>Στόχοι</vt:lpstr>
      <vt:lpstr>Περίληψη του εκπαιδευτικού προγράμματος</vt:lpstr>
      <vt:lpstr>ΠΕΡΙΛΗΨΗ ΕΝΟΤΗΤΑΣ 1</vt:lpstr>
      <vt:lpstr>ΠΕΡΙΛΗΨΗ ΕΝΟΤΗΤΑΣ 1</vt:lpstr>
      <vt:lpstr>ΠΕΡΙΛΗΨΗ ΕΝΟΤΗΤΑΣ 2</vt:lpstr>
      <vt:lpstr>ΠΕΡΙΛΗΨΗ ΕΝΟΤΗΤΑΣ 3</vt:lpstr>
      <vt:lpstr>ΠΕΡΙΛΗΨΗ ΕΝΟΤΗΤΑΣ 4</vt:lpstr>
      <vt:lpstr>ΠΕΡΙΛΗΨΗ ΕΝΟΤΗΤΑΣ 5</vt:lpstr>
      <vt:lpstr>ΠΕΡΙΛΗΨΗ ΕΝΟΤΗΤΑΣ 6</vt:lpstr>
      <vt:lpstr>Αξιολόγηση του εκπαιδευτικού προγράμματος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pantelis bbalaouras</dc:creator>
  <cp:lastModifiedBy>pantelis balaouras</cp:lastModifiedBy>
  <cp:revision>2</cp:revision>
  <dcterms:created xsi:type="dcterms:W3CDTF">2020-06-02T13:31:56Z</dcterms:created>
  <dcterms:modified xsi:type="dcterms:W3CDTF">2022-07-28T15:44:51Z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