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5" r:id="rId5"/>
  </p:sldMasterIdLst>
  <p:notesMasterIdLst>
    <p:notesMasterId r:id="rId80"/>
  </p:notesMasterIdLst>
  <p:handoutMasterIdLst>
    <p:handoutMasterId r:id="rId81"/>
  </p:handoutMasterIdLst>
  <p:sldIdLst>
    <p:sldId id="256" r:id="rId6"/>
    <p:sldId id="257" r:id="rId7"/>
    <p:sldId id="258" r:id="rId8"/>
    <p:sldId id="259" r:id="rId9"/>
    <p:sldId id="260" r:id="rId10"/>
    <p:sldId id="261" r:id="rId11"/>
    <p:sldId id="345" r:id="rId12"/>
    <p:sldId id="262" r:id="rId13"/>
    <p:sldId id="263" r:id="rId14"/>
    <p:sldId id="264" r:id="rId15"/>
    <p:sldId id="265" r:id="rId16"/>
    <p:sldId id="266" r:id="rId17"/>
    <p:sldId id="268" r:id="rId18"/>
    <p:sldId id="269" r:id="rId19"/>
    <p:sldId id="270" r:id="rId20"/>
    <p:sldId id="271" r:id="rId21"/>
    <p:sldId id="272" r:id="rId22"/>
    <p:sldId id="273" r:id="rId23"/>
    <p:sldId id="312" r:id="rId24"/>
    <p:sldId id="315" r:id="rId25"/>
    <p:sldId id="274" r:id="rId26"/>
    <p:sldId id="276" r:id="rId27"/>
    <p:sldId id="277" r:id="rId28"/>
    <p:sldId id="313" r:id="rId29"/>
    <p:sldId id="317" r:id="rId30"/>
    <p:sldId id="275" r:id="rId31"/>
    <p:sldId id="425" r:id="rId32"/>
    <p:sldId id="280" r:id="rId33"/>
    <p:sldId id="342" r:id="rId34"/>
    <p:sldId id="344" r:id="rId35"/>
    <p:sldId id="427" r:id="rId36"/>
    <p:sldId id="322" r:id="rId37"/>
    <p:sldId id="306" r:id="rId38"/>
    <p:sldId id="283" r:id="rId39"/>
    <p:sldId id="330" r:id="rId40"/>
    <p:sldId id="329" r:id="rId41"/>
    <p:sldId id="334" r:id="rId42"/>
    <p:sldId id="331" r:id="rId43"/>
    <p:sldId id="333" r:id="rId44"/>
    <p:sldId id="428" r:id="rId45"/>
    <p:sldId id="325" r:id="rId46"/>
    <p:sldId id="337" r:id="rId47"/>
    <p:sldId id="284" r:id="rId48"/>
    <p:sldId id="347" r:id="rId49"/>
    <p:sldId id="336" r:id="rId50"/>
    <p:sldId id="286" r:id="rId51"/>
    <p:sldId id="431" r:id="rId52"/>
    <p:sldId id="288" r:id="rId53"/>
    <p:sldId id="289" r:id="rId54"/>
    <p:sldId id="424" r:id="rId55"/>
    <p:sldId id="292" r:id="rId56"/>
    <p:sldId id="307" r:id="rId57"/>
    <p:sldId id="294" r:id="rId58"/>
    <p:sldId id="318" r:id="rId59"/>
    <p:sldId id="319" r:id="rId60"/>
    <p:sldId id="321" r:id="rId61"/>
    <p:sldId id="296" r:id="rId62"/>
    <p:sldId id="297" r:id="rId63"/>
    <p:sldId id="320" r:id="rId64"/>
    <p:sldId id="299" r:id="rId65"/>
    <p:sldId id="308" r:id="rId66"/>
    <p:sldId id="301" r:id="rId67"/>
    <p:sldId id="302" r:id="rId68"/>
    <p:sldId id="309" r:id="rId69"/>
    <p:sldId id="303" r:id="rId70"/>
    <p:sldId id="430" r:id="rId71"/>
    <p:sldId id="311" r:id="rId72"/>
    <p:sldId id="310" r:id="rId73"/>
    <p:sldId id="314" r:id="rId74"/>
    <p:sldId id="426" r:id="rId75"/>
    <p:sldId id="290" r:id="rId76"/>
    <p:sldId id="429" r:id="rId77"/>
    <p:sldId id="338" r:id="rId78"/>
    <p:sldId id="304" r:id="rId79"/>
  </p:sldIdLst>
  <p:sldSz cx="12192000" cy="6858000"/>
  <p:notesSz cx="6858000" cy="9144000"/>
  <p:embeddedFontLst>
    <p:embeddedFont>
      <p:font typeface="Calibri" panose="020F0502020204030204" pitchFamily="34" charset="0"/>
      <p:regular r:id="rId82"/>
      <p:bold r:id="rId83"/>
      <p:italic r:id="rId84"/>
      <p:boldItalic r:id="rId85"/>
    </p:embeddedFont>
    <p:embeddedFont>
      <p:font typeface="Gill Sans" panose="020B0604020202020204" charset="0"/>
      <p:regular r:id="rId86"/>
      <p:bold r:id="rId87"/>
    </p:embeddedFont>
    <p:embeddedFont>
      <p:font typeface="Impact" panose="020B0806030902050204" pitchFamily="34" charset="0"/>
      <p:regular r:id="rId88"/>
    </p:embeddedFont>
    <p:embeddedFont>
      <p:font typeface="Roboto" panose="02000000000000000000" pitchFamily="2" charset="0"/>
      <p:regular r:id="rId89"/>
      <p:bold r:id="rId90"/>
      <p:italic r:id="rId91"/>
      <p:boldItalic r:id="rId92"/>
    </p:embeddedFont>
    <p:embeddedFont>
      <p:font typeface="Source Sans Pro" panose="020B0503030403020204" pitchFamily="34" charset="0"/>
      <p:regular r:id="rId93"/>
      <p:bold r:id="rId94"/>
      <p:italic r:id="rId95"/>
      <p:boldItalic r:id="rId96"/>
    </p:embeddedFont>
    <p:embeddedFont>
      <p:font typeface="Wingdings 2" panose="05020102010507070707" pitchFamily="18" charset="2"/>
      <p:regular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1" roundtripDataSignature="AMtx7misEVDVZQE91Q9bgBdqXUD7z47Vv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27A1"/>
    <a:srgbClr val="389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A5609-B974-4A2F-9577-376C9683FC99}" v="6" dt="2022-07-28T13:39:50.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9" autoAdjust="0"/>
    <p:restoredTop sz="93012" autoAdjust="0"/>
  </p:normalViewPr>
  <p:slideViewPr>
    <p:cSldViewPr snapToGrid="0">
      <p:cViewPr varScale="1">
        <p:scale>
          <a:sx n="95" d="100"/>
          <a:sy n="95" d="100"/>
        </p:scale>
        <p:origin x="96" y="480"/>
      </p:cViewPr>
      <p:guideLst>
        <p:guide orient="horz" pos="2160"/>
        <p:guide pos="3840"/>
      </p:guideLst>
    </p:cSldViewPr>
  </p:slideViewPr>
  <p:notesTextViewPr>
    <p:cViewPr>
      <p:scale>
        <a:sx n="3" d="2"/>
        <a:sy n="3" d="2"/>
      </p:scale>
      <p:origin x="0" y="0"/>
    </p:cViewPr>
  </p:notesTextViewPr>
  <p:notesViewPr>
    <p:cSldViewPr snapToGrid="0">
      <p:cViewPr varScale="1">
        <p:scale>
          <a:sx n="85" d="100"/>
          <a:sy n="8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3.fntdata"/><Relationship Id="rId89" Type="http://schemas.openxmlformats.org/officeDocument/2006/relationships/font" Target="fonts/font8.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microsoft.com/office/2016/11/relationships/changesInfo" Target="changesInfos/changesInfo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font" Target="fonts/font6.fntdata"/><Relationship Id="rId102"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1.fntdata"/><Relationship Id="rId90" Type="http://schemas.openxmlformats.org/officeDocument/2006/relationships/font" Target="fonts/font9.fntdata"/><Relationship Id="rId95" Type="http://schemas.openxmlformats.org/officeDocument/2006/relationships/font" Target="fonts/font1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font" Target="fonts/font10.fntdata"/><Relationship Id="rId96"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font" Target="fonts/font13.fntdata"/><Relationship Id="rId10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16.fntdata"/><Relationship Id="rId10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99BA5609-B974-4A2F-9577-376C9683FC99}"/>
    <pc:docChg chg="undo custSel modSld">
      <pc:chgData name="pantelis balaouras" userId="25e8755020fc1734" providerId="LiveId" clId="{99BA5609-B974-4A2F-9577-376C9683FC99}" dt="2022-07-28T13:39:50.290" v="88"/>
      <pc:docMkLst>
        <pc:docMk/>
      </pc:docMkLst>
      <pc:sldChg chg="addSp delSp modSp mod">
        <pc:chgData name="pantelis balaouras" userId="25e8755020fc1734" providerId="LiveId" clId="{99BA5609-B974-4A2F-9577-376C9683FC99}" dt="2022-07-28T13:34:10.402" v="9"/>
        <pc:sldMkLst>
          <pc:docMk/>
          <pc:sldMk cId="0" sldId="261"/>
        </pc:sldMkLst>
        <pc:spChg chg="add mod">
          <ac:chgData name="pantelis balaouras" userId="25e8755020fc1734" providerId="LiveId" clId="{99BA5609-B974-4A2F-9577-376C9683FC99}" dt="2022-07-28T13:34:10.402" v="9"/>
          <ac:spMkLst>
            <pc:docMk/>
            <pc:sldMk cId="0" sldId="261"/>
            <ac:spMk id="13" creationId="{487AB7BC-EE87-E92A-4375-2B53B161E0EF}"/>
          </ac:spMkLst>
        </pc:spChg>
        <pc:spChg chg="add mod">
          <ac:chgData name="pantelis balaouras" userId="25e8755020fc1734" providerId="LiveId" clId="{99BA5609-B974-4A2F-9577-376C9683FC99}" dt="2022-07-28T13:34:10.402" v="9"/>
          <ac:spMkLst>
            <pc:docMk/>
            <pc:sldMk cId="0" sldId="261"/>
            <ac:spMk id="14" creationId="{335698ED-7F54-DB4F-66ED-D3105DF59964}"/>
          </ac:spMkLst>
        </pc:spChg>
        <pc:spChg chg="add mod">
          <ac:chgData name="pantelis balaouras" userId="25e8755020fc1734" providerId="LiveId" clId="{99BA5609-B974-4A2F-9577-376C9683FC99}" dt="2022-07-28T13:34:10.402" v="9"/>
          <ac:spMkLst>
            <pc:docMk/>
            <pc:sldMk cId="0" sldId="261"/>
            <ac:spMk id="15" creationId="{B3EF2198-D5A8-0E49-0859-9A83C9475FD5}"/>
          </ac:spMkLst>
        </pc:spChg>
        <pc:spChg chg="add mod">
          <ac:chgData name="pantelis balaouras" userId="25e8755020fc1734" providerId="LiveId" clId="{99BA5609-B974-4A2F-9577-376C9683FC99}" dt="2022-07-28T13:34:10.402" v="9"/>
          <ac:spMkLst>
            <pc:docMk/>
            <pc:sldMk cId="0" sldId="261"/>
            <ac:spMk id="16" creationId="{F5CFE1FE-BF89-ECA8-83F2-A209EAF26969}"/>
          </ac:spMkLst>
        </pc:spChg>
        <pc:spChg chg="add mod">
          <ac:chgData name="pantelis balaouras" userId="25e8755020fc1734" providerId="LiveId" clId="{99BA5609-B974-4A2F-9577-376C9683FC99}" dt="2022-07-28T13:34:10.402" v="9"/>
          <ac:spMkLst>
            <pc:docMk/>
            <pc:sldMk cId="0" sldId="261"/>
            <ac:spMk id="17" creationId="{CB966CD2-0300-8CC5-3053-DA1CF9A84E8E}"/>
          </ac:spMkLst>
        </pc:spChg>
        <pc:spChg chg="mod">
          <ac:chgData name="pantelis balaouras" userId="25e8755020fc1734" providerId="LiveId" clId="{99BA5609-B974-4A2F-9577-376C9683FC99}" dt="2022-07-28T13:33:53.274" v="7" actId="20577"/>
          <ac:spMkLst>
            <pc:docMk/>
            <pc:sldMk cId="0" sldId="261"/>
            <ac:spMk id="153" creationId="{00000000-0000-0000-0000-000000000000}"/>
          </ac:spMkLst>
        </pc:spChg>
        <pc:spChg chg="del">
          <ac:chgData name="pantelis balaouras" userId="25e8755020fc1734" providerId="LiveId" clId="{99BA5609-B974-4A2F-9577-376C9683FC99}" dt="2022-07-28T13:33:59.788" v="8" actId="478"/>
          <ac:spMkLst>
            <pc:docMk/>
            <pc:sldMk cId="0" sldId="261"/>
            <ac:spMk id="157" creationId="{00000000-0000-0000-0000-000000000000}"/>
          </ac:spMkLst>
        </pc:spChg>
        <pc:spChg chg="del">
          <ac:chgData name="pantelis balaouras" userId="25e8755020fc1734" providerId="LiveId" clId="{99BA5609-B974-4A2F-9577-376C9683FC99}" dt="2022-07-28T13:33:59.788" v="8" actId="478"/>
          <ac:spMkLst>
            <pc:docMk/>
            <pc:sldMk cId="0" sldId="261"/>
            <ac:spMk id="158" creationId="{00000000-0000-0000-0000-000000000000}"/>
          </ac:spMkLst>
        </pc:spChg>
        <pc:spChg chg="del">
          <ac:chgData name="pantelis balaouras" userId="25e8755020fc1734" providerId="LiveId" clId="{99BA5609-B974-4A2F-9577-376C9683FC99}" dt="2022-07-28T13:33:59.788" v="8" actId="478"/>
          <ac:spMkLst>
            <pc:docMk/>
            <pc:sldMk cId="0" sldId="261"/>
            <ac:spMk id="159" creationId="{00000000-0000-0000-0000-000000000000}"/>
          </ac:spMkLst>
        </pc:spChg>
        <pc:spChg chg="del">
          <ac:chgData name="pantelis balaouras" userId="25e8755020fc1734" providerId="LiveId" clId="{99BA5609-B974-4A2F-9577-376C9683FC99}" dt="2022-07-28T13:33:59.788" v="8" actId="478"/>
          <ac:spMkLst>
            <pc:docMk/>
            <pc:sldMk cId="0" sldId="261"/>
            <ac:spMk id="160" creationId="{00000000-0000-0000-0000-000000000000}"/>
          </ac:spMkLst>
        </pc:spChg>
        <pc:spChg chg="del">
          <ac:chgData name="pantelis balaouras" userId="25e8755020fc1734" providerId="LiveId" clId="{99BA5609-B974-4A2F-9577-376C9683FC99}" dt="2022-07-28T13:33:59.788" v="8" actId="478"/>
          <ac:spMkLst>
            <pc:docMk/>
            <pc:sldMk cId="0" sldId="261"/>
            <ac:spMk id="161" creationId="{00000000-0000-0000-0000-000000000000}"/>
          </ac:spMkLst>
        </pc:spChg>
        <pc:spChg chg="del">
          <ac:chgData name="pantelis balaouras" userId="25e8755020fc1734" providerId="LiveId" clId="{99BA5609-B974-4A2F-9577-376C9683FC99}" dt="2022-07-28T13:33:59.788" v="8" actId="478"/>
          <ac:spMkLst>
            <pc:docMk/>
            <pc:sldMk cId="0" sldId="261"/>
            <ac:spMk id="162" creationId="{00000000-0000-0000-0000-000000000000}"/>
          </ac:spMkLst>
        </pc:spChg>
      </pc:sldChg>
      <pc:sldChg chg="modSp mod">
        <pc:chgData name="pantelis balaouras" userId="25e8755020fc1734" providerId="LiveId" clId="{99BA5609-B974-4A2F-9577-376C9683FC99}" dt="2022-07-28T13:35:14.095" v="17" actId="6549"/>
        <pc:sldMkLst>
          <pc:docMk/>
          <pc:sldMk cId="0" sldId="263"/>
        </pc:sldMkLst>
        <pc:spChg chg="mod">
          <ac:chgData name="pantelis balaouras" userId="25e8755020fc1734" providerId="LiveId" clId="{99BA5609-B974-4A2F-9577-376C9683FC99}" dt="2022-07-28T13:35:14.095" v="17" actId="6549"/>
          <ac:spMkLst>
            <pc:docMk/>
            <pc:sldMk cId="0" sldId="263"/>
            <ac:spMk id="178" creationId="{00000000-0000-0000-0000-000000000000}"/>
          </ac:spMkLst>
        </pc:spChg>
      </pc:sldChg>
      <pc:sldChg chg="addSp delSp modSp mod">
        <pc:chgData name="pantelis balaouras" userId="25e8755020fc1734" providerId="LiveId" clId="{99BA5609-B974-4A2F-9577-376C9683FC99}" dt="2022-07-28T13:35:52.657" v="27"/>
        <pc:sldMkLst>
          <pc:docMk/>
          <pc:sldMk cId="0" sldId="264"/>
        </pc:sldMkLst>
        <pc:spChg chg="add mod">
          <ac:chgData name="pantelis balaouras" userId="25e8755020fc1734" providerId="LiveId" clId="{99BA5609-B974-4A2F-9577-376C9683FC99}" dt="2022-07-28T13:35:52.657" v="27"/>
          <ac:spMkLst>
            <pc:docMk/>
            <pc:sldMk cId="0" sldId="264"/>
            <ac:spMk id="13" creationId="{170AD242-03CB-3645-88F4-2BCF36F92730}"/>
          </ac:spMkLst>
        </pc:spChg>
        <pc:spChg chg="add mod">
          <ac:chgData name="pantelis balaouras" userId="25e8755020fc1734" providerId="LiveId" clId="{99BA5609-B974-4A2F-9577-376C9683FC99}" dt="2022-07-28T13:35:52.657" v="27"/>
          <ac:spMkLst>
            <pc:docMk/>
            <pc:sldMk cId="0" sldId="264"/>
            <ac:spMk id="14" creationId="{C7A8FAD9-A4A0-2082-3B28-C59D77893467}"/>
          </ac:spMkLst>
        </pc:spChg>
        <pc:spChg chg="add mod">
          <ac:chgData name="pantelis balaouras" userId="25e8755020fc1734" providerId="LiveId" clId="{99BA5609-B974-4A2F-9577-376C9683FC99}" dt="2022-07-28T13:35:52.657" v="27"/>
          <ac:spMkLst>
            <pc:docMk/>
            <pc:sldMk cId="0" sldId="264"/>
            <ac:spMk id="15" creationId="{3632E8ED-3E8E-76A9-17C8-95C7ACFB4179}"/>
          </ac:spMkLst>
        </pc:spChg>
        <pc:spChg chg="add mod">
          <ac:chgData name="pantelis balaouras" userId="25e8755020fc1734" providerId="LiveId" clId="{99BA5609-B974-4A2F-9577-376C9683FC99}" dt="2022-07-28T13:35:52.657" v="27"/>
          <ac:spMkLst>
            <pc:docMk/>
            <pc:sldMk cId="0" sldId="264"/>
            <ac:spMk id="16" creationId="{E7C871FA-F7D3-F8E4-90EF-B1446537C831}"/>
          </ac:spMkLst>
        </pc:spChg>
        <pc:spChg chg="add mod">
          <ac:chgData name="pantelis balaouras" userId="25e8755020fc1734" providerId="LiveId" clId="{99BA5609-B974-4A2F-9577-376C9683FC99}" dt="2022-07-28T13:35:52.657" v="27"/>
          <ac:spMkLst>
            <pc:docMk/>
            <pc:sldMk cId="0" sldId="264"/>
            <ac:spMk id="17" creationId="{0A291866-4565-1331-9827-28BEB847F4F7}"/>
          </ac:spMkLst>
        </pc:spChg>
        <pc:spChg chg="mod">
          <ac:chgData name="pantelis balaouras" userId="25e8755020fc1734" providerId="LiveId" clId="{99BA5609-B974-4A2F-9577-376C9683FC99}" dt="2022-07-28T13:35:36.208" v="25" actId="20577"/>
          <ac:spMkLst>
            <pc:docMk/>
            <pc:sldMk cId="0" sldId="264"/>
            <ac:spMk id="186" creationId="{00000000-0000-0000-0000-000000000000}"/>
          </ac:spMkLst>
        </pc:spChg>
        <pc:spChg chg="del">
          <ac:chgData name="pantelis balaouras" userId="25e8755020fc1734" providerId="LiveId" clId="{99BA5609-B974-4A2F-9577-376C9683FC99}" dt="2022-07-28T13:35:42.604" v="26" actId="478"/>
          <ac:spMkLst>
            <pc:docMk/>
            <pc:sldMk cId="0" sldId="264"/>
            <ac:spMk id="191" creationId="{00000000-0000-0000-0000-000000000000}"/>
          </ac:spMkLst>
        </pc:spChg>
        <pc:spChg chg="del">
          <ac:chgData name="pantelis balaouras" userId="25e8755020fc1734" providerId="LiveId" clId="{99BA5609-B974-4A2F-9577-376C9683FC99}" dt="2022-07-28T13:35:42.604" v="26" actId="478"/>
          <ac:spMkLst>
            <pc:docMk/>
            <pc:sldMk cId="0" sldId="264"/>
            <ac:spMk id="192" creationId="{00000000-0000-0000-0000-000000000000}"/>
          </ac:spMkLst>
        </pc:spChg>
        <pc:spChg chg="del">
          <ac:chgData name="pantelis balaouras" userId="25e8755020fc1734" providerId="LiveId" clId="{99BA5609-B974-4A2F-9577-376C9683FC99}" dt="2022-07-28T13:35:42.604" v="26" actId="478"/>
          <ac:spMkLst>
            <pc:docMk/>
            <pc:sldMk cId="0" sldId="264"/>
            <ac:spMk id="193" creationId="{00000000-0000-0000-0000-000000000000}"/>
          </ac:spMkLst>
        </pc:spChg>
        <pc:spChg chg="del">
          <ac:chgData name="pantelis balaouras" userId="25e8755020fc1734" providerId="LiveId" clId="{99BA5609-B974-4A2F-9577-376C9683FC99}" dt="2022-07-28T13:35:42.604" v="26" actId="478"/>
          <ac:spMkLst>
            <pc:docMk/>
            <pc:sldMk cId="0" sldId="264"/>
            <ac:spMk id="194" creationId="{00000000-0000-0000-0000-000000000000}"/>
          </ac:spMkLst>
        </pc:spChg>
        <pc:spChg chg="del">
          <ac:chgData name="pantelis balaouras" userId="25e8755020fc1734" providerId="LiveId" clId="{99BA5609-B974-4A2F-9577-376C9683FC99}" dt="2022-07-28T13:35:42.604" v="26" actId="478"/>
          <ac:spMkLst>
            <pc:docMk/>
            <pc:sldMk cId="0" sldId="264"/>
            <ac:spMk id="195" creationId="{00000000-0000-0000-0000-000000000000}"/>
          </ac:spMkLst>
        </pc:spChg>
        <pc:spChg chg="del">
          <ac:chgData name="pantelis balaouras" userId="25e8755020fc1734" providerId="LiveId" clId="{99BA5609-B974-4A2F-9577-376C9683FC99}" dt="2022-07-28T13:35:42.604" v="26" actId="478"/>
          <ac:spMkLst>
            <pc:docMk/>
            <pc:sldMk cId="0" sldId="264"/>
            <ac:spMk id="196" creationId="{00000000-0000-0000-0000-000000000000}"/>
          </ac:spMkLst>
        </pc:spChg>
      </pc:sldChg>
      <pc:sldChg chg="addSp delSp modSp mod">
        <pc:chgData name="pantelis balaouras" userId="25e8755020fc1734" providerId="LiveId" clId="{99BA5609-B974-4A2F-9577-376C9683FC99}" dt="2022-07-28T13:36:46.878" v="51" actId="1076"/>
        <pc:sldMkLst>
          <pc:docMk/>
          <pc:sldMk cId="0" sldId="271"/>
        </pc:sldMkLst>
        <pc:spChg chg="add mod">
          <ac:chgData name="pantelis balaouras" userId="25e8755020fc1734" providerId="LiveId" clId="{99BA5609-B974-4A2F-9577-376C9683FC99}" dt="2022-07-28T13:36:39.552" v="50"/>
          <ac:spMkLst>
            <pc:docMk/>
            <pc:sldMk cId="0" sldId="271"/>
            <ac:spMk id="13" creationId="{01057F01-2C35-7472-F11C-CA8D6668AA08}"/>
          </ac:spMkLst>
        </pc:spChg>
        <pc:spChg chg="add mod">
          <ac:chgData name="pantelis balaouras" userId="25e8755020fc1734" providerId="LiveId" clId="{99BA5609-B974-4A2F-9577-376C9683FC99}" dt="2022-07-28T13:36:39.552" v="50"/>
          <ac:spMkLst>
            <pc:docMk/>
            <pc:sldMk cId="0" sldId="271"/>
            <ac:spMk id="14" creationId="{558E4FC2-A133-E35B-70CF-5D6373FA3542}"/>
          </ac:spMkLst>
        </pc:spChg>
        <pc:spChg chg="add mod">
          <ac:chgData name="pantelis balaouras" userId="25e8755020fc1734" providerId="LiveId" clId="{99BA5609-B974-4A2F-9577-376C9683FC99}" dt="2022-07-28T13:36:39.552" v="50"/>
          <ac:spMkLst>
            <pc:docMk/>
            <pc:sldMk cId="0" sldId="271"/>
            <ac:spMk id="15" creationId="{291DF03C-C50A-B320-6248-85B5CB86D64C}"/>
          </ac:spMkLst>
        </pc:spChg>
        <pc:spChg chg="add mod">
          <ac:chgData name="pantelis balaouras" userId="25e8755020fc1734" providerId="LiveId" clId="{99BA5609-B974-4A2F-9577-376C9683FC99}" dt="2022-07-28T13:36:39.552" v="50"/>
          <ac:spMkLst>
            <pc:docMk/>
            <pc:sldMk cId="0" sldId="271"/>
            <ac:spMk id="16" creationId="{2F47C5AB-F80E-C84D-C423-9F824580165C}"/>
          </ac:spMkLst>
        </pc:spChg>
        <pc:spChg chg="add mod">
          <ac:chgData name="pantelis balaouras" userId="25e8755020fc1734" providerId="LiveId" clId="{99BA5609-B974-4A2F-9577-376C9683FC99}" dt="2022-07-28T13:36:39.552" v="50"/>
          <ac:spMkLst>
            <pc:docMk/>
            <pc:sldMk cId="0" sldId="271"/>
            <ac:spMk id="17" creationId="{5609B513-D1BE-D2B4-E20C-736A44DCD580}"/>
          </ac:spMkLst>
        </pc:spChg>
        <pc:spChg chg="mod">
          <ac:chgData name="pantelis balaouras" userId="25e8755020fc1734" providerId="LiveId" clId="{99BA5609-B974-4A2F-9577-376C9683FC99}" dt="2022-07-28T13:36:26.106" v="48" actId="20577"/>
          <ac:spMkLst>
            <pc:docMk/>
            <pc:sldMk cId="0" sldId="271"/>
            <ac:spMk id="262" creationId="{00000000-0000-0000-0000-000000000000}"/>
          </ac:spMkLst>
        </pc:spChg>
        <pc:spChg chg="del">
          <ac:chgData name="pantelis balaouras" userId="25e8755020fc1734" providerId="LiveId" clId="{99BA5609-B974-4A2F-9577-376C9683FC99}" dt="2022-07-28T13:36:38.460" v="49" actId="478"/>
          <ac:spMkLst>
            <pc:docMk/>
            <pc:sldMk cId="0" sldId="271"/>
            <ac:spMk id="267" creationId="{00000000-0000-0000-0000-000000000000}"/>
          </ac:spMkLst>
        </pc:spChg>
        <pc:spChg chg="del">
          <ac:chgData name="pantelis balaouras" userId="25e8755020fc1734" providerId="LiveId" clId="{99BA5609-B974-4A2F-9577-376C9683FC99}" dt="2022-07-28T13:36:38.460" v="49" actId="478"/>
          <ac:spMkLst>
            <pc:docMk/>
            <pc:sldMk cId="0" sldId="271"/>
            <ac:spMk id="268" creationId="{00000000-0000-0000-0000-000000000000}"/>
          </ac:spMkLst>
        </pc:spChg>
        <pc:spChg chg="del">
          <ac:chgData name="pantelis balaouras" userId="25e8755020fc1734" providerId="LiveId" clId="{99BA5609-B974-4A2F-9577-376C9683FC99}" dt="2022-07-28T13:36:38.460" v="49" actId="478"/>
          <ac:spMkLst>
            <pc:docMk/>
            <pc:sldMk cId="0" sldId="271"/>
            <ac:spMk id="269" creationId="{00000000-0000-0000-0000-000000000000}"/>
          </ac:spMkLst>
        </pc:spChg>
        <pc:spChg chg="del">
          <ac:chgData name="pantelis balaouras" userId="25e8755020fc1734" providerId="LiveId" clId="{99BA5609-B974-4A2F-9577-376C9683FC99}" dt="2022-07-28T13:36:38.460" v="49" actId="478"/>
          <ac:spMkLst>
            <pc:docMk/>
            <pc:sldMk cId="0" sldId="271"/>
            <ac:spMk id="270" creationId="{00000000-0000-0000-0000-000000000000}"/>
          </ac:spMkLst>
        </pc:spChg>
        <pc:spChg chg="del">
          <ac:chgData name="pantelis balaouras" userId="25e8755020fc1734" providerId="LiveId" clId="{99BA5609-B974-4A2F-9577-376C9683FC99}" dt="2022-07-28T13:36:38.460" v="49" actId="478"/>
          <ac:spMkLst>
            <pc:docMk/>
            <pc:sldMk cId="0" sldId="271"/>
            <ac:spMk id="271" creationId="{00000000-0000-0000-0000-000000000000}"/>
          </ac:spMkLst>
        </pc:spChg>
        <pc:spChg chg="del">
          <ac:chgData name="pantelis balaouras" userId="25e8755020fc1734" providerId="LiveId" clId="{99BA5609-B974-4A2F-9577-376C9683FC99}" dt="2022-07-28T13:36:38.460" v="49" actId="478"/>
          <ac:spMkLst>
            <pc:docMk/>
            <pc:sldMk cId="0" sldId="271"/>
            <ac:spMk id="272" creationId="{00000000-0000-0000-0000-000000000000}"/>
          </ac:spMkLst>
        </pc:spChg>
        <pc:picChg chg="mod">
          <ac:chgData name="pantelis balaouras" userId="25e8755020fc1734" providerId="LiveId" clId="{99BA5609-B974-4A2F-9577-376C9683FC99}" dt="2022-07-28T13:36:46.878" v="51" actId="1076"/>
          <ac:picMkLst>
            <pc:docMk/>
            <pc:sldMk cId="0" sldId="271"/>
            <ac:picMk id="266" creationId="{00000000-0000-0000-0000-000000000000}"/>
          </ac:picMkLst>
        </pc:picChg>
      </pc:sldChg>
      <pc:sldChg chg="addSp delSp modSp mod">
        <pc:chgData name="pantelis balaouras" userId="25e8755020fc1734" providerId="LiveId" clId="{99BA5609-B974-4A2F-9577-376C9683FC99}" dt="2022-07-28T13:37:44.060" v="67"/>
        <pc:sldMkLst>
          <pc:docMk/>
          <pc:sldMk cId="0" sldId="280"/>
        </pc:sldMkLst>
        <pc:spChg chg="add mod">
          <ac:chgData name="pantelis balaouras" userId="25e8755020fc1734" providerId="LiveId" clId="{99BA5609-B974-4A2F-9577-376C9683FC99}" dt="2022-07-28T13:37:44.060" v="67"/>
          <ac:spMkLst>
            <pc:docMk/>
            <pc:sldMk cId="0" sldId="280"/>
            <ac:spMk id="14" creationId="{F3D7BB68-3B2E-4C98-FFAF-87431CF806FD}"/>
          </ac:spMkLst>
        </pc:spChg>
        <pc:spChg chg="add mod">
          <ac:chgData name="pantelis balaouras" userId="25e8755020fc1734" providerId="LiveId" clId="{99BA5609-B974-4A2F-9577-376C9683FC99}" dt="2022-07-28T13:37:44.060" v="67"/>
          <ac:spMkLst>
            <pc:docMk/>
            <pc:sldMk cId="0" sldId="280"/>
            <ac:spMk id="15" creationId="{6CDB9C05-6E15-B9E1-31DB-2C4A6E2842C3}"/>
          </ac:spMkLst>
        </pc:spChg>
        <pc:spChg chg="add mod">
          <ac:chgData name="pantelis balaouras" userId="25e8755020fc1734" providerId="LiveId" clId="{99BA5609-B974-4A2F-9577-376C9683FC99}" dt="2022-07-28T13:37:44.060" v="67"/>
          <ac:spMkLst>
            <pc:docMk/>
            <pc:sldMk cId="0" sldId="280"/>
            <ac:spMk id="16" creationId="{182BBE20-CEED-6442-BB55-27E6CF35F501}"/>
          </ac:spMkLst>
        </pc:spChg>
        <pc:spChg chg="add mod">
          <ac:chgData name="pantelis balaouras" userId="25e8755020fc1734" providerId="LiveId" clId="{99BA5609-B974-4A2F-9577-376C9683FC99}" dt="2022-07-28T13:37:44.060" v="67"/>
          <ac:spMkLst>
            <pc:docMk/>
            <pc:sldMk cId="0" sldId="280"/>
            <ac:spMk id="17" creationId="{2D965F64-3DD4-FB41-B9BB-13BADA4AF709}"/>
          </ac:spMkLst>
        </pc:spChg>
        <pc:spChg chg="add mod">
          <ac:chgData name="pantelis balaouras" userId="25e8755020fc1734" providerId="LiveId" clId="{99BA5609-B974-4A2F-9577-376C9683FC99}" dt="2022-07-28T13:37:44.060" v="67"/>
          <ac:spMkLst>
            <pc:docMk/>
            <pc:sldMk cId="0" sldId="280"/>
            <ac:spMk id="18" creationId="{EFDF6946-5724-D6E7-7FF1-ED3303C90CDC}"/>
          </ac:spMkLst>
        </pc:spChg>
        <pc:spChg chg="mod">
          <ac:chgData name="pantelis balaouras" userId="25e8755020fc1734" providerId="LiveId" clId="{99BA5609-B974-4A2F-9577-376C9683FC99}" dt="2022-07-28T13:37:26.845" v="65" actId="6549"/>
          <ac:spMkLst>
            <pc:docMk/>
            <pc:sldMk cId="0" sldId="280"/>
            <ac:spMk id="365" creationId="{00000000-0000-0000-0000-000000000000}"/>
          </ac:spMkLst>
        </pc:spChg>
        <pc:spChg chg="del">
          <ac:chgData name="pantelis balaouras" userId="25e8755020fc1734" providerId="LiveId" clId="{99BA5609-B974-4A2F-9577-376C9683FC99}" dt="2022-07-28T13:37:34.530" v="66" actId="478"/>
          <ac:spMkLst>
            <pc:docMk/>
            <pc:sldMk cId="0" sldId="280"/>
            <ac:spMk id="366" creationId="{00000000-0000-0000-0000-000000000000}"/>
          </ac:spMkLst>
        </pc:spChg>
        <pc:spChg chg="del">
          <ac:chgData name="pantelis balaouras" userId="25e8755020fc1734" providerId="LiveId" clId="{99BA5609-B974-4A2F-9577-376C9683FC99}" dt="2022-07-28T13:37:34.530" v="66" actId="478"/>
          <ac:spMkLst>
            <pc:docMk/>
            <pc:sldMk cId="0" sldId="280"/>
            <ac:spMk id="367" creationId="{00000000-0000-0000-0000-000000000000}"/>
          </ac:spMkLst>
        </pc:spChg>
        <pc:spChg chg="del">
          <ac:chgData name="pantelis balaouras" userId="25e8755020fc1734" providerId="LiveId" clId="{99BA5609-B974-4A2F-9577-376C9683FC99}" dt="2022-07-28T13:37:34.530" v="66" actId="478"/>
          <ac:spMkLst>
            <pc:docMk/>
            <pc:sldMk cId="0" sldId="280"/>
            <ac:spMk id="368" creationId="{00000000-0000-0000-0000-000000000000}"/>
          </ac:spMkLst>
        </pc:spChg>
        <pc:spChg chg="del">
          <ac:chgData name="pantelis balaouras" userId="25e8755020fc1734" providerId="LiveId" clId="{99BA5609-B974-4A2F-9577-376C9683FC99}" dt="2022-07-28T13:37:34.530" v="66" actId="478"/>
          <ac:spMkLst>
            <pc:docMk/>
            <pc:sldMk cId="0" sldId="280"/>
            <ac:spMk id="369" creationId="{00000000-0000-0000-0000-000000000000}"/>
          </ac:spMkLst>
        </pc:spChg>
        <pc:spChg chg="del">
          <ac:chgData name="pantelis balaouras" userId="25e8755020fc1734" providerId="LiveId" clId="{99BA5609-B974-4A2F-9577-376C9683FC99}" dt="2022-07-28T13:37:34.530" v="66" actId="478"/>
          <ac:spMkLst>
            <pc:docMk/>
            <pc:sldMk cId="0" sldId="280"/>
            <ac:spMk id="370" creationId="{00000000-0000-0000-0000-000000000000}"/>
          </ac:spMkLst>
        </pc:spChg>
        <pc:spChg chg="del">
          <ac:chgData name="pantelis balaouras" userId="25e8755020fc1734" providerId="LiveId" clId="{99BA5609-B974-4A2F-9577-376C9683FC99}" dt="2022-07-28T13:37:34.530" v="66" actId="478"/>
          <ac:spMkLst>
            <pc:docMk/>
            <pc:sldMk cId="0" sldId="280"/>
            <ac:spMk id="371" creationId="{00000000-0000-0000-0000-000000000000}"/>
          </ac:spMkLst>
        </pc:spChg>
      </pc:sldChg>
      <pc:sldChg chg="addSp delSp modSp mod">
        <pc:chgData name="pantelis balaouras" userId="25e8755020fc1734" providerId="LiveId" clId="{99BA5609-B974-4A2F-9577-376C9683FC99}" dt="2022-07-28T13:38:53.421" v="86" actId="1036"/>
        <pc:sldMkLst>
          <pc:docMk/>
          <pc:sldMk cId="1194561680" sldId="307"/>
        </pc:sldMkLst>
        <pc:spChg chg="add mod">
          <ac:chgData name="pantelis balaouras" userId="25e8755020fc1734" providerId="LiveId" clId="{99BA5609-B974-4A2F-9577-376C9683FC99}" dt="2022-07-28T13:38:40.083" v="80"/>
          <ac:spMkLst>
            <pc:docMk/>
            <pc:sldMk cId="1194561680" sldId="307"/>
            <ac:spMk id="13" creationId="{3EC019CD-5548-579F-55E9-3EAD87E4F323}"/>
          </ac:spMkLst>
        </pc:spChg>
        <pc:spChg chg="add mod">
          <ac:chgData name="pantelis balaouras" userId="25e8755020fc1734" providerId="LiveId" clId="{99BA5609-B974-4A2F-9577-376C9683FC99}" dt="2022-07-28T13:38:40.083" v="80"/>
          <ac:spMkLst>
            <pc:docMk/>
            <pc:sldMk cId="1194561680" sldId="307"/>
            <ac:spMk id="14" creationId="{CD8437D1-9F6B-411D-822D-C7D87BE1AA80}"/>
          </ac:spMkLst>
        </pc:spChg>
        <pc:spChg chg="add mod">
          <ac:chgData name="pantelis balaouras" userId="25e8755020fc1734" providerId="LiveId" clId="{99BA5609-B974-4A2F-9577-376C9683FC99}" dt="2022-07-28T13:38:40.083" v="80"/>
          <ac:spMkLst>
            <pc:docMk/>
            <pc:sldMk cId="1194561680" sldId="307"/>
            <ac:spMk id="15" creationId="{3CF688A7-CA5C-11AE-5888-E0653DC1972E}"/>
          </ac:spMkLst>
        </pc:spChg>
        <pc:spChg chg="add mod">
          <ac:chgData name="pantelis balaouras" userId="25e8755020fc1734" providerId="LiveId" clId="{99BA5609-B974-4A2F-9577-376C9683FC99}" dt="2022-07-28T13:38:40.083" v="80"/>
          <ac:spMkLst>
            <pc:docMk/>
            <pc:sldMk cId="1194561680" sldId="307"/>
            <ac:spMk id="16" creationId="{5834DAD5-93F2-8CE7-E333-5BDDB816FC09}"/>
          </ac:spMkLst>
        </pc:spChg>
        <pc:spChg chg="add mod">
          <ac:chgData name="pantelis balaouras" userId="25e8755020fc1734" providerId="LiveId" clId="{99BA5609-B974-4A2F-9577-376C9683FC99}" dt="2022-07-28T13:38:40.083" v="80"/>
          <ac:spMkLst>
            <pc:docMk/>
            <pc:sldMk cId="1194561680" sldId="307"/>
            <ac:spMk id="17" creationId="{91D80783-1EF2-47EF-82A7-24BC09FE158B}"/>
          </ac:spMkLst>
        </pc:spChg>
        <pc:spChg chg="mod">
          <ac:chgData name="pantelis balaouras" userId="25e8755020fc1734" providerId="LiveId" clId="{99BA5609-B974-4A2F-9577-376C9683FC99}" dt="2022-07-28T13:38:29.308" v="79" actId="20577"/>
          <ac:spMkLst>
            <pc:docMk/>
            <pc:sldMk cId="1194561680" sldId="307"/>
            <ac:spMk id="262" creationId="{00000000-0000-0000-0000-000000000000}"/>
          </ac:spMkLst>
        </pc:spChg>
        <pc:spChg chg="del">
          <ac:chgData name="pantelis balaouras" userId="25e8755020fc1734" providerId="LiveId" clId="{99BA5609-B974-4A2F-9577-376C9683FC99}" dt="2022-07-28T13:38:19.212" v="68" actId="478"/>
          <ac:spMkLst>
            <pc:docMk/>
            <pc:sldMk cId="1194561680" sldId="307"/>
            <ac:spMk id="267" creationId="{00000000-0000-0000-0000-000000000000}"/>
          </ac:spMkLst>
        </pc:spChg>
        <pc:spChg chg="del">
          <ac:chgData name="pantelis balaouras" userId="25e8755020fc1734" providerId="LiveId" clId="{99BA5609-B974-4A2F-9577-376C9683FC99}" dt="2022-07-28T13:38:19.212" v="68" actId="478"/>
          <ac:spMkLst>
            <pc:docMk/>
            <pc:sldMk cId="1194561680" sldId="307"/>
            <ac:spMk id="268" creationId="{00000000-0000-0000-0000-000000000000}"/>
          </ac:spMkLst>
        </pc:spChg>
        <pc:spChg chg="del">
          <ac:chgData name="pantelis balaouras" userId="25e8755020fc1734" providerId="LiveId" clId="{99BA5609-B974-4A2F-9577-376C9683FC99}" dt="2022-07-28T13:38:19.212" v="68" actId="478"/>
          <ac:spMkLst>
            <pc:docMk/>
            <pc:sldMk cId="1194561680" sldId="307"/>
            <ac:spMk id="269" creationId="{00000000-0000-0000-0000-000000000000}"/>
          </ac:spMkLst>
        </pc:spChg>
        <pc:spChg chg="del">
          <ac:chgData name="pantelis balaouras" userId="25e8755020fc1734" providerId="LiveId" clId="{99BA5609-B974-4A2F-9577-376C9683FC99}" dt="2022-07-28T13:38:19.212" v="68" actId="478"/>
          <ac:spMkLst>
            <pc:docMk/>
            <pc:sldMk cId="1194561680" sldId="307"/>
            <ac:spMk id="270" creationId="{00000000-0000-0000-0000-000000000000}"/>
          </ac:spMkLst>
        </pc:spChg>
        <pc:spChg chg="del">
          <ac:chgData name="pantelis balaouras" userId="25e8755020fc1734" providerId="LiveId" clId="{99BA5609-B974-4A2F-9577-376C9683FC99}" dt="2022-07-28T13:38:19.212" v="68" actId="478"/>
          <ac:spMkLst>
            <pc:docMk/>
            <pc:sldMk cId="1194561680" sldId="307"/>
            <ac:spMk id="271" creationId="{00000000-0000-0000-0000-000000000000}"/>
          </ac:spMkLst>
        </pc:spChg>
        <pc:spChg chg="del">
          <ac:chgData name="pantelis balaouras" userId="25e8755020fc1734" providerId="LiveId" clId="{99BA5609-B974-4A2F-9577-376C9683FC99}" dt="2022-07-28T13:38:19.212" v="68" actId="478"/>
          <ac:spMkLst>
            <pc:docMk/>
            <pc:sldMk cId="1194561680" sldId="307"/>
            <ac:spMk id="272" creationId="{00000000-0000-0000-0000-000000000000}"/>
          </ac:spMkLst>
        </pc:spChg>
        <pc:picChg chg="mod">
          <ac:chgData name="pantelis balaouras" userId="25e8755020fc1734" providerId="LiveId" clId="{99BA5609-B974-4A2F-9577-376C9683FC99}" dt="2022-07-28T13:38:53.421" v="86" actId="1036"/>
          <ac:picMkLst>
            <pc:docMk/>
            <pc:sldMk cId="1194561680" sldId="307"/>
            <ac:picMk id="3" creationId="{C0686108-C6B9-4956-B75A-EF9C72F7B3B5}"/>
          </ac:picMkLst>
        </pc:picChg>
      </pc:sldChg>
      <pc:sldChg chg="addSp delSp modSp mod">
        <pc:chgData name="pantelis balaouras" userId="25e8755020fc1734" providerId="LiveId" clId="{99BA5609-B974-4A2F-9577-376C9683FC99}" dt="2022-07-28T13:39:50.290" v="88"/>
        <pc:sldMkLst>
          <pc:docMk/>
          <pc:sldMk cId="132901916" sldId="308"/>
        </pc:sldMkLst>
        <pc:spChg chg="add mod">
          <ac:chgData name="pantelis balaouras" userId="25e8755020fc1734" providerId="LiveId" clId="{99BA5609-B974-4A2F-9577-376C9683FC99}" dt="2022-07-28T13:39:50.290" v="88"/>
          <ac:spMkLst>
            <pc:docMk/>
            <pc:sldMk cId="132901916" sldId="308"/>
            <ac:spMk id="13" creationId="{701E4420-DD5D-0FB0-8D02-1701A94C4544}"/>
          </ac:spMkLst>
        </pc:spChg>
        <pc:spChg chg="add mod">
          <ac:chgData name="pantelis balaouras" userId="25e8755020fc1734" providerId="LiveId" clId="{99BA5609-B974-4A2F-9577-376C9683FC99}" dt="2022-07-28T13:39:50.290" v="88"/>
          <ac:spMkLst>
            <pc:docMk/>
            <pc:sldMk cId="132901916" sldId="308"/>
            <ac:spMk id="15" creationId="{F5CA6BA4-3D9A-6523-2C89-A3DD2FBCB734}"/>
          </ac:spMkLst>
        </pc:spChg>
        <pc:spChg chg="add mod">
          <ac:chgData name="pantelis balaouras" userId="25e8755020fc1734" providerId="LiveId" clId="{99BA5609-B974-4A2F-9577-376C9683FC99}" dt="2022-07-28T13:39:50.290" v="88"/>
          <ac:spMkLst>
            <pc:docMk/>
            <pc:sldMk cId="132901916" sldId="308"/>
            <ac:spMk id="16" creationId="{E4C77090-AFB8-8DFD-FF2F-9E10A4046095}"/>
          </ac:spMkLst>
        </pc:spChg>
        <pc:spChg chg="add mod">
          <ac:chgData name="pantelis balaouras" userId="25e8755020fc1734" providerId="LiveId" clId="{99BA5609-B974-4A2F-9577-376C9683FC99}" dt="2022-07-28T13:39:50.290" v="88"/>
          <ac:spMkLst>
            <pc:docMk/>
            <pc:sldMk cId="132901916" sldId="308"/>
            <ac:spMk id="17" creationId="{8744EC6F-CB99-E5F1-C3F8-FE56AEE846AA}"/>
          </ac:spMkLst>
        </pc:spChg>
        <pc:spChg chg="add mod">
          <ac:chgData name="pantelis balaouras" userId="25e8755020fc1734" providerId="LiveId" clId="{99BA5609-B974-4A2F-9577-376C9683FC99}" dt="2022-07-28T13:39:50.290" v="88"/>
          <ac:spMkLst>
            <pc:docMk/>
            <pc:sldMk cId="132901916" sldId="308"/>
            <ac:spMk id="18" creationId="{55B184C7-3422-28B0-393D-270EF7194CB1}"/>
          </ac:spMkLst>
        </pc:spChg>
        <pc:spChg chg="del">
          <ac:chgData name="pantelis balaouras" userId="25e8755020fc1734" providerId="LiveId" clId="{99BA5609-B974-4A2F-9577-376C9683FC99}" dt="2022-07-28T13:39:48.799" v="87" actId="478"/>
          <ac:spMkLst>
            <pc:docMk/>
            <pc:sldMk cId="132901916" sldId="308"/>
            <ac:spMk id="267" creationId="{00000000-0000-0000-0000-000000000000}"/>
          </ac:spMkLst>
        </pc:spChg>
        <pc:spChg chg="del">
          <ac:chgData name="pantelis balaouras" userId="25e8755020fc1734" providerId="LiveId" clId="{99BA5609-B974-4A2F-9577-376C9683FC99}" dt="2022-07-28T13:39:48.799" v="87" actId="478"/>
          <ac:spMkLst>
            <pc:docMk/>
            <pc:sldMk cId="132901916" sldId="308"/>
            <ac:spMk id="268" creationId="{00000000-0000-0000-0000-000000000000}"/>
          </ac:spMkLst>
        </pc:spChg>
        <pc:spChg chg="del">
          <ac:chgData name="pantelis balaouras" userId="25e8755020fc1734" providerId="LiveId" clId="{99BA5609-B974-4A2F-9577-376C9683FC99}" dt="2022-07-28T13:39:48.799" v="87" actId="478"/>
          <ac:spMkLst>
            <pc:docMk/>
            <pc:sldMk cId="132901916" sldId="308"/>
            <ac:spMk id="269" creationId="{00000000-0000-0000-0000-000000000000}"/>
          </ac:spMkLst>
        </pc:spChg>
        <pc:spChg chg="del">
          <ac:chgData name="pantelis balaouras" userId="25e8755020fc1734" providerId="LiveId" clId="{99BA5609-B974-4A2F-9577-376C9683FC99}" dt="2022-07-28T13:39:48.799" v="87" actId="478"/>
          <ac:spMkLst>
            <pc:docMk/>
            <pc:sldMk cId="132901916" sldId="308"/>
            <ac:spMk id="270" creationId="{00000000-0000-0000-0000-000000000000}"/>
          </ac:spMkLst>
        </pc:spChg>
        <pc:spChg chg="del">
          <ac:chgData name="pantelis balaouras" userId="25e8755020fc1734" providerId="LiveId" clId="{99BA5609-B974-4A2F-9577-376C9683FC99}" dt="2022-07-28T13:39:48.799" v="87" actId="478"/>
          <ac:spMkLst>
            <pc:docMk/>
            <pc:sldMk cId="132901916" sldId="308"/>
            <ac:spMk id="271" creationId="{00000000-0000-0000-0000-000000000000}"/>
          </ac:spMkLst>
        </pc:spChg>
        <pc:spChg chg="del">
          <ac:chgData name="pantelis balaouras" userId="25e8755020fc1734" providerId="LiveId" clId="{99BA5609-B974-4A2F-9577-376C9683FC99}" dt="2022-07-28T13:39:48.799" v="87" actId="478"/>
          <ac:spMkLst>
            <pc:docMk/>
            <pc:sldMk cId="132901916" sldId="308"/>
            <ac:spMk id="272" creationId="{00000000-0000-0000-0000-000000000000}"/>
          </ac:spMkLst>
        </pc:spChg>
      </pc:sldChg>
      <pc:sldChg chg="modSp mod">
        <pc:chgData name="pantelis balaouras" userId="25e8755020fc1734" providerId="LiveId" clId="{99BA5609-B974-4A2F-9577-376C9683FC99}" dt="2022-07-28T13:35:07.115" v="15" actId="6549"/>
        <pc:sldMkLst>
          <pc:docMk/>
          <pc:sldMk cId="3823015171" sldId="345"/>
        </pc:sldMkLst>
        <pc:spChg chg="mod">
          <ac:chgData name="pantelis balaouras" userId="25e8755020fc1734" providerId="LiveId" clId="{99BA5609-B974-4A2F-9577-376C9683FC99}" dt="2022-07-28T13:35:07.115" v="15" actId="6549"/>
          <ac:spMkLst>
            <pc:docMk/>
            <pc:sldMk cId="3823015171" sldId="345"/>
            <ac:spMk id="169" creationId="{00000000-0000-0000-0000-000000000000}"/>
          </ac:spMkLst>
        </pc:spChg>
        <pc:spChg chg="mod">
          <ac:chgData name="pantelis balaouras" userId="25e8755020fc1734" providerId="LiveId" clId="{99BA5609-B974-4A2F-9577-376C9683FC99}" dt="2022-07-28T13:34:35.191" v="13" actId="20577"/>
          <ac:spMkLst>
            <pc:docMk/>
            <pc:sldMk cId="3823015171" sldId="345"/>
            <ac:spMk id="170" creationId="{00000000-0000-0000-0000-000000000000}"/>
          </ac:spMkLst>
        </pc:spChg>
      </pc:sldChg>
    </pc:docChg>
  </pc:docChgLst>
  <pc:docChgLst>
    <pc:chgData name="pantelis balaouras" userId="25e8755020fc1734" providerId="LiveId" clId="{05915706-A4D0-4D0A-903D-610E1591245D}"/>
    <pc:docChg chg="modSld">
      <pc:chgData name="pantelis balaouras" userId="25e8755020fc1734" providerId="LiveId" clId="{05915706-A4D0-4D0A-903D-610E1591245D}" dt="2022-07-28T13:32:31.641" v="1" actId="20577"/>
      <pc:docMkLst>
        <pc:docMk/>
      </pc:docMkLst>
      <pc:sldChg chg="modSp mod">
        <pc:chgData name="pantelis balaouras" userId="25e8755020fc1734" providerId="LiveId" clId="{05915706-A4D0-4D0A-903D-610E1591245D}" dt="2022-07-28T13:32:31.641" v="1" actId="20577"/>
        <pc:sldMkLst>
          <pc:docMk/>
          <pc:sldMk cId="0" sldId="256"/>
        </pc:sldMkLst>
        <pc:spChg chg="mod">
          <ac:chgData name="pantelis balaouras" userId="25e8755020fc1734" providerId="LiveId" clId="{05915706-A4D0-4D0A-903D-610E1591245D}" dt="2022-07-28T13:32:31.641" v="1" actId="20577"/>
          <ac:spMkLst>
            <pc:docMk/>
            <pc:sldMk cId="0" sldId="256"/>
            <ac:spMk id="15" creationId="{EDA9B948-5056-678A-C28D-54278E51DA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3833F5B4-88BA-4B82-8495-76069CF574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a:extLst>
              <a:ext uri="{FF2B5EF4-FFF2-40B4-BE49-F238E27FC236}">
                <a16:creationId xmlns:a16="http://schemas.microsoft.com/office/drawing/2014/main" id="{46D6ECA0-6A64-4428-AEF6-D161A5AEB7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C2DBD3-A5BB-4468-A705-BE9094DC3F20}" type="datetimeFigureOut">
              <a:rPr lang="en-US" smtClean="0"/>
              <a:t>7/28/2022</a:t>
            </a:fld>
            <a:endParaRPr lang="en-US"/>
          </a:p>
        </p:txBody>
      </p:sp>
      <p:sp>
        <p:nvSpPr>
          <p:cNvPr id="4" name="Θέση υποσέλιδου 3">
            <a:extLst>
              <a:ext uri="{FF2B5EF4-FFF2-40B4-BE49-F238E27FC236}">
                <a16:creationId xmlns:a16="http://schemas.microsoft.com/office/drawing/2014/main" id="{8C6BF066-06D4-44C0-B36F-AA6FA541D0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Θέση αριθμού διαφάνειας 4">
            <a:extLst>
              <a:ext uri="{FF2B5EF4-FFF2-40B4-BE49-F238E27FC236}">
                <a16:creationId xmlns:a16="http://schemas.microsoft.com/office/drawing/2014/main" id="{A864A43B-39BB-459C-9085-3388049252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A0BB70-99CF-42D9-A86D-E5F1E7A5988B}" type="slidenum">
              <a:rPr lang="en-US" smtClean="0"/>
              <a:t>‹#›</a:t>
            </a:fld>
            <a:endParaRPr lang="en-US"/>
          </a:p>
        </p:txBody>
      </p:sp>
    </p:spTree>
    <p:extLst>
      <p:ext uri="{BB962C8B-B14F-4D97-AF65-F5344CB8AC3E}">
        <p14:creationId xmlns:p14="http://schemas.microsoft.com/office/powerpoint/2010/main" val="1770043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8151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t>*σύντομη εισαγωγή στο δεν είναι στατικό, ο καθένας πρέπει να εκπαιδεύσει το DL? η τεχνολογία αναπτύσσεται συνεχώς </a:t>
            </a: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22</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23</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25</a:t>
            </a:fld>
            <a:endParaRPr lang="de-DE"/>
          </a:p>
        </p:txBody>
      </p:sp>
    </p:spTree>
    <p:extLst>
      <p:ext uri="{BB962C8B-B14F-4D97-AF65-F5344CB8AC3E}">
        <p14:creationId xmlns:p14="http://schemas.microsoft.com/office/powerpoint/2010/main" val="289441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26</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28</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45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34</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04" name="Google Shape;404;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43</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44</a:t>
            </a:fld>
            <a:endParaRPr lang="de-DE"/>
          </a:p>
        </p:txBody>
      </p:sp>
    </p:spTree>
    <p:extLst>
      <p:ext uri="{BB962C8B-B14F-4D97-AF65-F5344CB8AC3E}">
        <p14:creationId xmlns:p14="http://schemas.microsoft.com/office/powerpoint/2010/main" val="4187645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47</a:t>
            </a:fld>
            <a:endParaRPr lang="de-DE"/>
          </a:p>
        </p:txBody>
      </p:sp>
    </p:spTree>
    <p:extLst>
      <p:ext uri="{BB962C8B-B14F-4D97-AF65-F5344CB8AC3E}">
        <p14:creationId xmlns:p14="http://schemas.microsoft.com/office/powerpoint/2010/main" val="649497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48</a:t>
            </a:fld>
            <a:endParaRPr lang="de-DE"/>
          </a:p>
        </p:txBody>
      </p:sp>
    </p:spTree>
    <p:extLst>
      <p:ext uri="{BB962C8B-B14F-4D97-AF65-F5344CB8AC3E}">
        <p14:creationId xmlns:p14="http://schemas.microsoft.com/office/powerpoint/2010/main" val="2569027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462" name="Google Shape;46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49</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492" name="Google Shape;4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51</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52</a:t>
            </a:fld>
            <a:endParaRPr lang="de-DE"/>
          </a:p>
        </p:txBody>
      </p:sp>
    </p:spTree>
    <p:extLst>
      <p:ext uri="{BB962C8B-B14F-4D97-AF65-F5344CB8AC3E}">
        <p14:creationId xmlns:p14="http://schemas.microsoft.com/office/powerpoint/2010/main" val="42686475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53</a:t>
            </a:fld>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57</a:t>
            </a:fld>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58</a:t>
            </a:fld>
            <a:endParaRPr 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59</a:t>
            </a:fld>
            <a:endParaRPr lang="de-DE"/>
          </a:p>
        </p:txBody>
      </p:sp>
    </p:spTree>
    <p:extLst>
      <p:ext uri="{BB962C8B-B14F-4D97-AF65-F5344CB8AC3E}">
        <p14:creationId xmlns:p14="http://schemas.microsoft.com/office/powerpoint/2010/main" val="1609536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solidFill>
                <a:srgbClr val="FFF2CC"/>
              </a:solidFill>
            </a:endParaRPr>
          </a:p>
        </p:txBody>
      </p:sp>
      <p:sp>
        <p:nvSpPr>
          <p:cNvPr id="565" name="Google Shape;56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60</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61</a:t>
            </a:fld>
            <a:endParaRPr lang="de-DE"/>
          </a:p>
        </p:txBody>
      </p:sp>
    </p:spTree>
    <p:extLst>
      <p:ext uri="{BB962C8B-B14F-4D97-AF65-F5344CB8AC3E}">
        <p14:creationId xmlns:p14="http://schemas.microsoft.com/office/powerpoint/2010/main" val="1483463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62</a:t>
            </a:fld>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63</a:t>
            </a:fld>
            <a:endParaRPr 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64</a:t>
            </a:fld>
            <a:endParaRPr lang="de-DE"/>
          </a:p>
        </p:txBody>
      </p:sp>
    </p:spTree>
    <p:extLst>
      <p:ext uri="{BB962C8B-B14F-4D97-AF65-F5344CB8AC3E}">
        <p14:creationId xmlns:p14="http://schemas.microsoft.com/office/powerpoint/2010/main" val="3199896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65</a:t>
            </a:fld>
            <a:endParaRPr 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66</a:t>
            </a:fld>
            <a:endParaRPr lang="de-DE"/>
          </a:p>
        </p:txBody>
      </p:sp>
    </p:spTree>
    <p:extLst>
      <p:ext uri="{BB962C8B-B14F-4D97-AF65-F5344CB8AC3E}">
        <p14:creationId xmlns:p14="http://schemas.microsoft.com/office/powerpoint/2010/main" val="1557470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1" name="Google Shape;47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71</a:t>
            </a:fld>
            <a:endParaRPr 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996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5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9" name="Google Shape;19;p5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defRPr sz="2400">
                <a:solidFill>
                  <a:srgbClr val="FFFFFF"/>
                </a:solidFill>
                <a:latin typeface="Impact"/>
                <a:ea typeface="Impact"/>
                <a:cs typeface="Impact"/>
                <a:sym typeface="Impact"/>
              </a:defRPr>
            </a:pPr>
            <a:r>
              <a:t>2. ΕΝΙΣΧΥΣΗ</a:t>
            </a:r>
            <a:endParaRPr sz="1400" b="0" i="0" u="none" strike="noStrike" cap="none">
              <a:solidFill>
                <a:srgbClr val="000000"/>
              </a:solidFill>
              <a:latin typeface="Calibri"/>
              <a:ea typeface="Calibri"/>
              <a:cs typeface="Calibri"/>
              <a:sym typeface="Calibri"/>
            </a:endParaRPr>
          </a:p>
        </p:txBody>
      </p:sp>
      <p:sp>
        <p:nvSpPr>
          <p:cNvPr id="20" name="Google Shape;20;p5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defRPr sz="2400">
                <a:solidFill>
                  <a:srgbClr val="FFFFFF"/>
                </a:solidFill>
                <a:latin typeface="Impact"/>
                <a:ea typeface="Impact"/>
                <a:cs typeface="Impact"/>
                <a:sym typeface="Impact"/>
              </a:defRPr>
            </a:pPr>
            <a:r>
              <a:t>3. ΣΥΜΜΕΤΟΧΗ</a:t>
            </a:r>
            <a:endParaRPr sz="1400" b="0" i="0" u="none" strike="noStrike" cap="none">
              <a:solidFill>
                <a:srgbClr val="000000"/>
              </a:solidFill>
              <a:latin typeface="Calibri"/>
              <a:ea typeface="Calibri"/>
              <a:cs typeface="Calibri"/>
              <a:sym typeface="Calibri"/>
            </a:endParaRPr>
          </a:p>
        </p:txBody>
      </p:sp>
      <p:sp>
        <p:nvSpPr>
          <p:cNvPr id="21" name="Google Shape;21;p5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defRPr sz="2800">
                <a:solidFill>
                  <a:srgbClr val="FFFFFF"/>
                </a:solidFill>
                <a:latin typeface="Impact"/>
                <a:ea typeface="Impact"/>
                <a:cs typeface="Impact"/>
                <a:sym typeface="Impact"/>
              </a:defRPr>
            </a:pPr>
            <a:r>
              <a:t>1. Αποτρέψτε</a:t>
            </a:r>
            <a:endParaRPr sz="1400" b="0" i="0" u="none" strike="noStrike" cap="none">
              <a:solidFill>
                <a:srgbClr val="000000"/>
              </a:solidFill>
              <a:latin typeface="Calibri"/>
              <a:ea typeface="Calibri"/>
              <a:cs typeface="Calibri"/>
              <a:sym typeface="Calibri"/>
            </a:endParaRPr>
          </a:p>
        </p:txBody>
      </p:sp>
      <p:pic>
        <p:nvPicPr>
          <p:cNvPr id="22" name="Google Shape;22;p5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56"/>
          <p:cNvPicPr preferRelativeResize="0"/>
          <p:nvPr/>
        </p:nvPicPr>
        <p:blipFill rotWithShape="1">
          <a:blip r:embed="rId3">
            <a:alphaModFix/>
          </a:blip>
          <a:srcRect/>
          <a:stretch/>
        </p:blipFill>
        <p:spPr>
          <a:xfrm>
            <a:off x="29817" y="29817"/>
            <a:ext cx="1015241" cy="101524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4"/>
        <p:cNvGrpSpPr/>
        <p:nvPr/>
      </p:nvGrpSpPr>
      <p:grpSpPr>
        <a:xfrm>
          <a:off x="0" y="0"/>
          <a:ext cx="0" cy="0"/>
          <a:chOff x="0" y="0"/>
          <a:chExt cx="0" cy="0"/>
        </a:xfrm>
      </p:grpSpPr>
      <p:sp>
        <p:nvSpPr>
          <p:cNvPr id="25" name="Google Shape;25;p5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6" name="Google Shape;26;p58"/>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lvl2pPr>
            <a:lvl3pPr marL="1371600" lvl="2" indent="-342900" algn="l">
              <a:lnSpc>
                <a:spcPct val="100000"/>
              </a:lnSpc>
              <a:spcBef>
                <a:spcPts val="600"/>
              </a:spcBef>
              <a:spcAft>
                <a:spcPts val="0"/>
              </a:spcAft>
              <a:buSzPts val="1800"/>
              <a:buChar char="▪"/>
            </a:lvl3pPr>
            <a:lvl4pPr marL="1828800" lvl="3" indent="-342900" algn="l">
              <a:lnSpc>
                <a:spcPct val="100000"/>
              </a:lnSpc>
              <a:spcBef>
                <a:spcPts val="600"/>
              </a:spcBef>
              <a:spcAft>
                <a:spcPts val="0"/>
              </a:spcAft>
              <a:buSzPts val="1800"/>
              <a:buChar char="▪"/>
            </a:lvl4pPr>
            <a:lvl5pPr marL="2286000" lvl="4" indent="-342900" algn="l">
              <a:lnSpc>
                <a:spcPct val="100000"/>
              </a:lnSpc>
              <a:spcBef>
                <a:spcPts val="600"/>
              </a:spcBef>
              <a:spcAft>
                <a:spcPts val="0"/>
              </a:spcAft>
              <a:buSzPts val="1800"/>
              <a:buChar char="▪"/>
            </a:lvl5pPr>
            <a:lvl6pPr marL="2743200" lvl="5" indent="-342900" algn="l">
              <a:lnSpc>
                <a:spcPct val="90000"/>
              </a:lnSpc>
              <a:spcBef>
                <a:spcPts val="6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27" name="Google Shape;27;p58"/>
          <p:cNvSpPr txBox="1"/>
          <p:nvPr/>
        </p:nvSpPr>
        <p:spPr>
          <a:xfrm>
            <a:off x="-52252"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defRPr sz="1800">
                <a:latin typeface="Calibri"/>
                <a:ea typeface="Calibri"/>
                <a:cs typeface="Calibri"/>
                <a:sym typeface="Calibri"/>
              </a:defRPr>
            </a:pPr>
            <a:r>
              <a:rPr lang="el-GR" b="1" dirty="0">
                <a:solidFill>
                  <a:schemeClr val="lt1"/>
                </a:solidFill>
                <a:highlight>
                  <a:srgbClr val="C01E24"/>
                </a:highlight>
              </a:rPr>
              <a:t> 4 </a:t>
            </a:r>
            <a:r>
              <a:rPr lang="el-GR" dirty="0">
                <a:solidFill>
                  <a:srgbClr val="7F7F7F"/>
                </a:solidFill>
              </a:rPr>
              <a:t> Ψηφιακά εγγράμματος  </a:t>
            </a:r>
            <a:endParaRPr lang="el-GR" sz="1400" b="0" i="0" u="none" strike="noStrike" cap="none" dirty="0">
              <a:solidFill>
                <a:srgbClr val="000000"/>
              </a:solidFill>
              <a:latin typeface="Calibri"/>
              <a:ea typeface="Calibri"/>
              <a:cs typeface="Calibri"/>
              <a:sym typeface="Calibri"/>
            </a:endParaRPr>
          </a:p>
        </p:txBody>
      </p:sp>
      <p:pic>
        <p:nvPicPr>
          <p:cNvPr id="28" name="Google Shape;28;p58"/>
          <p:cNvPicPr preferRelativeResize="0"/>
          <p:nvPr/>
        </p:nvPicPr>
        <p:blipFill rotWithShape="1">
          <a:blip r:embed="rId2">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59"/>
          <p:cNvSpPr/>
          <p:nvPr/>
        </p:nvSpPr>
        <p:spPr>
          <a:xfrm>
            <a:off x="0" y="2218305"/>
            <a:ext cx="12192000" cy="3787362"/>
          </a:xfrm>
          <a:prstGeom prst="rect">
            <a:avLst/>
          </a:prstGeom>
          <a:solidFill>
            <a:srgbClr val="203864"/>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1" name="Google Shape;31;p59"/>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32" name="Google Shape;32;p59"/>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pic>
        <p:nvPicPr>
          <p:cNvPr id="33" name="Google Shape;33;p59"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59"/>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5"/>
        <p:cNvGrpSpPr/>
        <p:nvPr/>
      </p:nvGrpSpPr>
      <p:grpSpPr>
        <a:xfrm>
          <a:off x="0" y="0"/>
          <a:ext cx="0" cy="0"/>
          <a:chOff x="0" y="0"/>
          <a:chExt cx="0" cy="0"/>
        </a:xfrm>
      </p:grpSpPr>
      <p:sp>
        <p:nvSpPr>
          <p:cNvPr id="36" name="Google Shape;36;p5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37" name="Google Shape;37;p5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7"/>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C01E24"/>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pic>
        <p:nvPicPr>
          <p:cNvPr id="39" name="Google Shape;39;p5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40" name="Google Shape;40;p57"/>
          <p:cNvPicPr preferRelativeResize="0"/>
          <p:nvPr/>
        </p:nvPicPr>
        <p:blipFill rotWithShape="1">
          <a:blip r:embed="rId3">
            <a:alphaModFix/>
          </a:blip>
          <a:srcRect/>
          <a:stretch/>
        </p:blipFill>
        <p:spPr>
          <a:xfrm>
            <a:off x="29817" y="6301390"/>
            <a:ext cx="528183" cy="5281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41"/>
        <p:cNvGrpSpPr/>
        <p:nvPr/>
      </p:nvGrpSpPr>
      <p:grpSpPr>
        <a:xfrm>
          <a:off x="0" y="0"/>
          <a:ext cx="0" cy="0"/>
          <a:chOff x="0" y="0"/>
          <a:chExt cx="0" cy="0"/>
        </a:xfrm>
      </p:grpSpPr>
      <p:sp>
        <p:nvSpPr>
          <p:cNvPr id="42" name="Google Shape;42;p6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43" name="Google Shape;43;p63"/>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lvl1pPr>
            <a:lvl2pPr marL="914400" lvl="1" indent="-365760" algn="l">
              <a:lnSpc>
                <a:spcPct val="100000"/>
              </a:lnSpc>
              <a:spcBef>
                <a:spcPts val="600"/>
              </a:spcBef>
              <a:spcAft>
                <a:spcPts val="0"/>
              </a:spcAft>
              <a:buSzPts val="2160"/>
              <a:buChar char="▪"/>
            </a:lvl2pPr>
            <a:lvl3pPr marL="1371600" lvl="2" indent="-342900" algn="l">
              <a:lnSpc>
                <a:spcPct val="100000"/>
              </a:lnSpc>
              <a:spcBef>
                <a:spcPts val="600"/>
              </a:spcBef>
              <a:spcAft>
                <a:spcPts val="0"/>
              </a:spcAft>
              <a:buSzPts val="1800"/>
              <a:buChar char="▪"/>
            </a:lvl3pPr>
            <a:lvl4pPr marL="1828800" lvl="3" indent="-342900" algn="l">
              <a:lnSpc>
                <a:spcPct val="100000"/>
              </a:lnSpc>
              <a:spcBef>
                <a:spcPts val="600"/>
              </a:spcBef>
              <a:spcAft>
                <a:spcPts val="0"/>
              </a:spcAft>
              <a:buSzPts val="1800"/>
              <a:buChar char="▪"/>
            </a:lvl4pPr>
            <a:lvl5pPr marL="2286000" lvl="4" indent="-342900" algn="l">
              <a:lnSpc>
                <a:spcPct val="100000"/>
              </a:lnSpc>
              <a:spcBef>
                <a:spcPts val="600"/>
              </a:spcBef>
              <a:spcAft>
                <a:spcPts val="0"/>
              </a:spcAft>
              <a:buSzPts val="1800"/>
              <a:buChar char="▪"/>
            </a:lvl5pPr>
            <a:lvl6pPr marL="2743200" lvl="5" indent="-342900" algn="l">
              <a:lnSpc>
                <a:spcPct val="90000"/>
              </a:lnSpc>
              <a:spcBef>
                <a:spcPts val="6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44" name="Google Shape;44;p63"/>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lvl1pPr>
            <a:lvl2pPr marL="914400" lvl="1" indent="-365760" algn="l">
              <a:lnSpc>
                <a:spcPct val="100000"/>
              </a:lnSpc>
              <a:spcBef>
                <a:spcPts val="600"/>
              </a:spcBef>
              <a:spcAft>
                <a:spcPts val="0"/>
              </a:spcAft>
              <a:buSzPts val="2160"/>
              <a:buChar char="▪"/>
            </a:lvl2pPr>
            <a:lvl3pPr marL="1371600" lvl="2" indent="-342900" algn="l">
              <a:lnSpc>
                <a:spcPct val="100000"/>
              </a:lnSpc>
              <a:spcBef>
                <a:spcPts val="600"/>
              </a:spcBef>
              <a:spcAft>
                <a:spcPts val="0"/>
              </a:spcAft>
              <a:buSzPts val="1800"/>
              <a:buChar char="▪"/>
            </a:lvl3pPr>
            <a:lvl4pPr marL="1828800" lvl="3" indent="-342900" algn="l">
              <a:lnSpc>
                <a:spcPct val="100000"/>
              </a:lnSpc>
              <a:spcBef>
                <a:spcPts val="600"/>
              </a:spcBef>
              <a:spcAft>
                <a:spcPts val="0"/>
              </a:spcAft>
              <a:buSzPts val="1800"/>
              <a:buChar char="▪"/>
            </a:lvl4pPr>
            <a:lvl5pPr marL="2286000" lvl="4" indent="-342900" algn="l">
              <a:lnSpc>
                <a:spcPct val="100000"/>
              </a:lnSpc>
              <a:spcBef>
                <a:spcPts val="600"/>
              </a:spcBef>
              <a:spcAft>
                <a:spcPts val="0"/>
              </a:spcAft>
              <a:buSzPts val="1800"/>
              <a:buChar char="▪"/>
            </a:lvl5pPr>
            <a:lvl6pPr marL="2743200" lvl="5" indent="-342900" algn="l">
              <a:lnSpc>
                <a:spcPct val="90000"/>
              </a:lnSpc>
              <a:spcBef>
                <a:spcPts val="6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pic>
        <p:nvPicPr>
          <p:cNvPr id="45" name="Google Shape;45;p63"/>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7" name="Google Shape;27;p58">
            <a:extLst>
              <a:ext uri="{FF2B5EF4-FFF2-40B4-BE49-F238E27FC236}">
                <a16:creationId xmlns:a16="http://schemas.microsoft.com/office/drawing/2014/main" id="{AC928E1D-3459-EA2B-469B-343E63DAB1CA}"/>
              </a:ext>
            </a:extLst>
          </p:cNvPr>
          <p:cNvSpPr txBox="1"/>
          <p:nvPr userDrawn="1"/>
        </p:nvSpPr>
        <p:spPr>
          <a:xfrm>
            <a:off x="-52252"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defRPr sz="1800">
                <a:latin typeface="Calibri"/>
                <a:ea typeface="Calibri"/>
                <a:cs typeface="Calibri"/>
                <a:sym typeface="Calibri"/>
              </a:defRPr>
            </a:pPr>
            <a:r>
              <a:rPr lang="el-GR" b="1" dirty="0">
                <a:solidFill>
                  <a:schemeClr val="lt1"/>
                </a:solidFill>
                <a:highlight>
                  <a:srgbClr val="C01E24"/>
                </a:highlight>
              </a:rPr>
              <a:t> 4 </a:t>
            </a:r>
            <a:r>
              <a:rPr lang="el-GR" dirty="0">
                <a:solidFill>
                  <a:srgbClr val="7F7F7F"/>
                </a:solidFill>
              </a:rPr>
              <a:t> Ψηφιακά εγγράμματος  </a:t>
            </a:r>
            <a:endParaRPr lang="el-GR"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70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53"/>
        <p:cNvGrpSpPr/>
        <p:nvPr/>
      </p:nvGrpSpPr>
      <p:grpSpPr>
        <a:xfrm>
          <a:off x="0" y="0"/>
          <a:ext cx="0" cy="0"/>
          <a:chOff x="0" y="0"/>
          <a:chExt cx="0" cy="0"/>
        </a:xfrm>
      </p:grpSpPr>
      <p:pic>
        <p:nvPicPr>
          <p:cNvPr id="54" name="Google Shape;54;p6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lang="de-D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
        <p:cNvGrpSpPr/>
        <p:nvPr/>
      </p:nvGrpSpPr>
      <p:grpSpPr>
        <a:xfrm>
          <a:off x="0" y="0"/>
          <a:ext cx="0" cy="0"/>
          <a:chOff x="0" y="0"/>
          <a:chExt cx="0" cy="0"/>
        </a:xfrm>
      </p:grpSpPr>
      <p:sp>
        <p:nvSpPr>
          <p:cNvPr id="48" name="Google Shape;4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49" name="Google Shape;49;p6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Calibri"/>
              <a:buChar char="•"/>
              <a:defRPr sz="1800" b="0" i="0" u="none" strike="noStrike" cap="none">
                <a:solidFill>
                  <a:schemeClr val="lt1"/>
                </a:solidFill>
                <a:latin typeface="Calibri"/>
                <a:ea typeface="Calibri"/>
                <a:cs typeface="Calibri"/>
                <a:sym typeface="Calibri"/>
              </a:defRPr>
            </a:lvl9pPr>
          </a:lstStyle>
          <a:p>
            <a:endParaRPr/>
          </a:p>
        </p:txBody>
      </p:sp>
      <p:sp>
        <p:nvSpPr>
          <p:cNvPr id="50" name="Google Shape;50;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1" name="Google Shape;51;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2" name="Google Shape;52;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lang="de-DE"/>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7/01/29/13/20/mobile-devices-2017978_960_720.pn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dn.pixabay.com/photo/2016/03/27/07/12/apple-1282240_960_720.j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dn.pixabay.com/photo/2016/11/29/09/27/electronics-1868708_960_720.jp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dn.pixabay.com/photo/2015/03/01/11/29/mockup-654585_960_720.jp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dn.pixabay.com/photo/2014/10/12/12/38/google-485611_960_720.jp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pixabay.com/service/license/"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hyperlink" Target="https://www.media-k.eu/" TargetMode="External"/><Relationship Id="rId3" Type="http://schemas.openxmlformats.org/officeDocument/2006/relationships/image" Target="../media/image7.jpg"/><Relationship Id="rId7" Type="http://schemas.openxmlformats.org/officeDocument/2006/relationships/image" Target="../media/image9.jpg"/><Relationship Id="rId12"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hyperlink" Target="https://www.uv.es/" TargetMode="External"/><Relationship Id="rId5" Type="http://schemas.openxmlformats.org/officeDocument/2006/relationships/image" Target="../media/image8.jpg"/><Relationship Id="rId15" Type="http://schemas.openxmlformats.org/officeDocument/2006/relationships/hyperlink" Target="https://www.oxfamitalia.org/" TargetMode="External"/><Relationship Id="rId10" Type="http://schemas.openxmlformats.org/officeDocument/2006/relationships/image" Target="../media/image11.jpg"/><Relationship Id="rId4" Type="http://schemas.openxmlformats.org/officeDocument/2006/relationships/hyperlink" Target="https://www.gunet.gr/" TargetMode="External"/><Relationship Id="rId9" Type="http://schemas.openxmlformats.org/officeDocument/2006/relationships/image" Target="../media/image10.jpg"/><Relationship Id="rId1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hyperlink" Target="https://mig-dhl.eu/"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boards.com/"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advanced_search"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illustrations/social-media-personal-245784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dn.pixabay.com/photo/2017/10/24/07/09/matrix-2883623_960_720.jpg" TargetMode="External"/><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cdn.pixabay.com/photo/2017/10/24/07/09/matrix-2883623_960_720.jpg" TargetMode="External"/><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dn.pixabay.com/photo/2014/02/13/07/28/security-265130_960_720.jpg" TargetMode="External"/><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el.wikipedia.org/wiki/HTTPS"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hyperlink" Target="https://cdn.pixabay.com/photo/2022/01/11/21/48/link-6931554_960_720.png" TargetMode="External"/><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hyperlink" Target="https://pixabay.com/service/license/" TargetMode="External"/></Relationships>
</file>

<file path=ppt/slides/_rels/slide39.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dn.pixabay.com/photo/2019/04/06/15/14/business-4107604_960_720.jpg" TargetMode="External"/><Relationship Id="rId2" Type="http://schemas.openxmlformats.org/officeDocument/2006/relationships/image" Target="../media/image57.jpeg"/><Relationship Id="rId1" Type="http://schemas.openxmlformats.org/officeDocument/2006/relationships/slideLayout" Target="../slideLayouts/slideLayout3.xml"/><Relationship Id="rId5" Type="http://schemas.openxmlformats.org/officeDocument/2006/relationships/slide" Target="slide72.xml"/><Relationship Id="rId4" Type="http://schemas.openxmlformats.org/officeDocument/2006/relationships/hyperlink" Target="https://pixabay.com/service/licens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 Target="slide7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20/05/31/16/48/privacy-policy-5243225_960_720.jp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3/07/12/14/48/dialog-148815_960_720.pn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hyperlink" Target="https://vaccination-info.eu/el/covid-19/plirofories-shetika-me-ti-noso-covid-19" TargetMode="Externa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who.int/emergencies/diseases/novel-coronavirus-2019/covid-19-vaccines/advic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ec.europa.eu/info/live-work-travel-eu/coronavirus-response/safe-covid-19-vaccines-europeans/questions-and-answers-covid-19-vaccination-eu_en" TargetMode="External"/><Relationship Id="rId4" Type="http://schemas.openxmlformats.org/officeDocument/2006/relationships/hyperlink" Target="https://theconversation.com/should-i-get-my-covid-vaccine-booster-yes-it-increases-protection-against-covid-including-omicron-1729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cdn.pixabay.com/photo/2020/05/18/16/17/social-media-5187243_960_720.pn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hyperlink" Target="https://pixabay.com/service/licens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mailto:Georgios.Ioannou@yahoo.gr"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4/08/08/39/balloons-4111586_960_720.png"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9/04/08/08/39/balloons-4111586_960_720.png"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blog.avast.com/strong-password-ideas/" TargetMode="External"/><Relationship Id="rId3" Type="http://schemas.openxmlformats.org/officeDocument/2006/relationships/hyperlink" Target="https://publications.jrc.ec.europa.eu/repository/bitstream/JRC106281/web-digcomp2.1pdf_(online).pdf" TargetMode="External"/><Relationship Id="rId7" Type="http://schemas.openxmlformats.org/officeDocument/2006/relationships/hyperlink" Target="http://www.vigiaccess.org/"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bundesgesundheitsministerium.de/index.html" TargetMode="External"/><Relationship Id="rId5" Type="http://schemas.openxmlformats.org/officeDocument/2006/relationships/hyperlink" Target="https://www.klicksafe.de/themen/suchen-recherchieren/suchmaschinen/quellenkritik-und-bewertungskompetenz/" TargetMode="External"/><Relationship Id="rId4" Type="http://schemas.openxmlformats.org/officeDocument/2006/relationships/hyperlink" Target="https://support.microsoft.com/en-gb/topic/advanced-search-options-b92e25f1-0085-4271-bdf9-14aaea720930" TargetMode="External"/><Relationship Id="rId9" Type="http://schemas.openxmlformats.org/officeDocument/2006/relationships/hyperlink" Target="https://vaccination-info.eu/el/covid-19/plirofories-shetika-me-ti-noso-covid-19"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hyperlink" Target="https://cdn.pixabay.com/photo/2019/07/19/11/57/network-4348644_960_720.png" TargetMode="External"/><Relationship Id="rId2" Type="http://schemas.openxmlformats.org/officeDocument/2006/relationships/image" Target="../media/image66.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cdn.pixabay.com/photo/2016/10/28/10/46/spider-1777668_960_720.png" TargetMode="External"/><Relationship Id="rId2" Type="http://schemas.openxmlformats.org/officeDocument/2006/relationships/image" Target="../media/image67.png"/><Relationship Id="rId1" Type="http://schemas.openxmlformats.org/officeDocument/2006/relationships/slideLayout" Target="../slideLayouts/slideLayout3.xml"/><Relationship Id="rId4" Type="http://schemas.openxmlformats.org/officeDocument/2006/relationships/hyperlink" Target="https://pixabay.com/service/license/" TargetMode="External"/></Relationships>
</file>

<file path=ppt/slides/_rels/slide69.xml.rels><?xml version="1.0" encoding="UTF-8" standalone="yes"?>
<Relationships xmlns="http://schemas.openxmlformats.org/package/2006/relationships"><Relationship Id="rId2" Type="http://schemas.openxmlformats.org/officeDocument/2006/relationships/hyperlink" Target="https://el.wikipedia.org/wiki/World_Wide_Web"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hyperlink" Target="https://gdpr.eu/faq/" TargetMode="Externa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cdn.pixabay.com/photo/2018/03/21/15/04/regulation-3246979_960_720.jp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60" name="Google Shape;60;p1"/>
          <p:cNvSpPr txBox="1"/>
          <p:nvPr/>
        </p:nvSpPr>
        <p:spPr>
          <a:xfrm>
            <a:off x="3968906" y="3303177"/>
            <a:ext cx="5331926"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defRPr sz="3400">
                <a:latin typeface="Calibri"/>
                <a:ea typeface="Calibri"/>
                <a:cs typeface="Calibri"/>
                <a:sym typeface="Calibri"/>
              </a:defRPr>
            </a:pPr>
            <a:endParaRPr sz="3400" b="0" i="0" u="none" strike="noStrike" cap="none" dirty="0">
              <a:solidFill>
                <a:schemeClr val="dk1"/>
              </a:solidFill>
              <a:latin typeface="Calibri"/>
              <a:ea typeface="Calibri"/>
              <a:cs typeface="Calibri"/>
              <a:sym typeface="Calibri"/>
            </a:endParaRPr>
          </a:p>
        </p:txBody>
      </p:sp>
      <p:sp>
        <p:nvSpPr>
          <p:cNvPr id="61" name="Google Shape;61;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62" name="Google Shape;62;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509"/>
              </a:srgbClr>
            </a:outerShdw>
          </a:effectLst>
        </p:spPr>
      </p:pic>
      <p:sp>
        <p:nvSpPr>
          <p:cNvPr id="63" name="Google Shape;63;p1"/>
          <p:cNvSpPr/>
          <p:nvPr/>
        </p:nvSpPr>
        <p:spPr>
          <a:xfrm>
            <a:off x="1699329" y="6310730"/>
            <a:ext cx="6960100"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900"/>
              <a:buFont typeface="Calibri"/>
              <a:buNone/>
              <a:defRPr sz="900">
                <a:solidFill>
                  <a:srgbClr val="7F7F7F"/>
                </a:solidFill>
                <a:latin typeface="Calibri"/>
                <a:ea typeface="Calibri"/>
                <a:cs typeface="Calibri"/>
                <a:sym typeface="Calibri"/>
              </a:defRPr>
            </a:pPr>
            <a:r>
              <a:rPr dirty="0"/>
              <a:t>Η υπ</a:t>
            </a:r>
            <a:r>
              <a:rPr dirty="0" err="1"/>
              <a:t>οστήριξη</a:t>
            </a:r>
            <a:r>
              <a:rPr dirty="0"/>
              <a:t> </a:t>
            </a:r>
            <a:r>
              <a:rPr dirty="0" err="1"/>
              <a:t>της</a:t>
            </a:r>
            <a:r>
              <a:rPr dirty="0"/>
              <a:t> </a:t>
            </a:r>
            <a:r>
              <a:rPr dirty="0" err="1"/>
              <a:t>Ευρω</a:t>
            </a:r>
            <a:r>
              <a:rPr dirty="0"/>
              <a:t>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p>
        </p:txBody>
      </p:sp>
      <p:pic>
        <p:nvPicPr>
          <p:cNvPr id="64" name="Google Shape;64;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65" name="Google Shape;65;p1"/>
          <p:cNvSpPr/>
          <p:nvPr/>
        </p:nvSpPr>
        <p:spPr>
          <a:xfrm>
            <a:off x="-2" y="862700"/>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rgbClr val="2F5496"/>
                </a:solidFill>
                <a:latin typeface="Calibri"/>
                <a:ea typeface="Calibri"/>
                <a:cs typeface="Calibri"/>
                <a:sym typeface="Calibri"/>
              </a:defRPr>
            </a:pPr>
            <a:r>
              <a:t>1</a:t>
            </a:r>
            <a:endParaRPr sz="2400" b="0" i="0" u="none" strike="noStrike" cap="none">
              <a:solidFill>
                <a:srgbClr val="2F5496"/>
              </a:solidFill>
              <a:latin typeface="Calibri"/>
              <a:ea typeface="Calibri"/>
              <a:cs typeface="Calibri"/>
              <a:sym typeface="Calibri"/>
            </a:endParaRPr>
          </a:p>
        </p:txBody>
      </p:sp>
      <p:sp>
        <p:nvSpPr>
          <p:cNvPr id="66" name="Google Shape;66;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rgbClr val="2F5496"/>
                </a:solidFill>
                <a:latin typeface="Calibri"/>
                <a:ea typeface="Calibri"/>
                <a:cs typeface="Calibri"/>
                <a:sym typeface="Calibri"/>
              </a:defRPr>
            </a:pPr>
            <a:r>
              <a:t>2</a:t>
            </a:r>
            <a:endParaRPr sz="2400" b="0" i="0" u="none" strike="noStrike" cap="none">
              <a:solidFill>
                <a:srgbClr val="2F5496"/>
              </a:solidFill>
              <a:latin typeface="Calibri"/>
              <a:ea typeface="Calibri"/>
              <a:cs typeface="Calibri"/>
              <a:sym typeface="Calibri"/>
            </a:endParaRPr>
          </a:p>
        </p:txBody>
      </p:sp>
      <p:sp>
        <p:nvSpPr>
          <p:cNvPr id="67" name="Google Shape;67;p1"/>
          <p:cNvSpPr/>
          <p:nvPr/>
        </p:nvSpPr>
        <p:spPr>
          <a:xfrm>
            <a:off x="-56" y="2493288"/>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rgbClr val="2F5496"/>
                </a:solidFill>
                <a:latin typeface="Calibri"/>
                <a:ea typeface="Calibri"/>
                <a:cs typeface="Calibri"/>
                <a:sym typeface="Calibri"/>
              </a:defRPr>
            </a:pPr>
            <a:r>
              <a:t>3</a:t>
            </a:r>
            <a:endParaRPr sz="2400" b="0" i="0" u="none" strike="noStrike" cap="none">
              <a:solidFill>
                <a:srgbClr val="2F5496"/>
              </a:solidFill>
              <a:latin typeface="Calibri"/>
              <a:ea typeface="Calibri"/>
              <a:cs typeface="Calibri"/>
              <a:sym typeface="Calibri"/>
            </a:endParaRPr>
          </a:p>
        </p:txBody>
      </p:sp>
      <p:sp>
        <p:nvSpPr>
          <p:cNvPr id="68" name="Google Shape;68;p1"/>
          <p:cNvSpPr/>
          <p:nvPr/>
        </p:nvSpPr>
        <p:spPr>
          <a:xfrm>
            <a:off x="-2" y="3361744"/>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800">
                <a:solidFill>
                  <a:schemeClr val="lt1"/>
                </a:solidFill>
                <a:latin typeface="Calibri"/>
                <a:ea typeface="Calibri"/>
                <a:cs typeface="Calibri"/>
                <a:sym typeface="Calibri"/>
              </a:defRPr>
            </a:pPr>
            <a:r>
              <a:t>4</a:t>
            </a:r>
            <a:endParaRPr sz="2800" b="0" i="0" u="none" strike="noStrike" cap="none">
              <a:solidFill>
                <a:schemeClr val="lt1"/>
              </a:solidFill>
              <a:latin typeface="Calibri"/>
              <a:ea typeface="Calibri"/>
              <a:cs typeface="Calibri"/>
              <a:sym typeface="Calibri"/>
            </a:endParaRPr>
          </a:p>
        </p:txBody>
      </p:sp>
      <p:sp>
        <p:nvSpPr>
          <p:cNvPr id="69" name="Google Shape;69;p1"/>
          <p:cNvSpPr/>
          <p:nvPr/>
        </p:nvSpPr>
        <p:spPr>
          <a:xfrm>
            <a:off x="1655" y="4227707"/>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rgbClr val="2F5496"/>
                </a:solidFill>
                <a:latin typeface="Calibri"/>
                <a:ea typeface="Calibri"/>
                <a:cs typeface="Calibri"/>
                <a:sym typeface="Calibri"/>
              </a:defRPr>
            </a:pPr>
            <a:r>
              <a:t>5</a:t>
            </a:r>
            <a:endParaRPr sz="2400" b="0" i="0" u="none" strike="noStrike" cap="none">
              <a:solidFill>
                <a:srgbClr val="2F5496"/>
              </a:solidFill>
              <a:latin typeface="Calibri"/>
              <a:ea typeface="Calibri"/>
              <a:cs typeface="Calibri"/>
              <a:sym typeface="Calibri"/>
            </a:endParaRPr>
          </a:p>
        </p:txBody>
      </p:sp>
      <p:sp>
        <p:nvSpPr>
          <p:cNvPr id="70" name="Google Shape;70;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rgbClr val="2F5496"/>
                </a:solidFill>
                <a:latin typeface="Calibri"/>
                <a:ea typeface="Calibri"/>
                <a:cs typeface="Calibri"/>
                <a:sym typeface="Calibri"/>
              </a:defRPr>
            </a:pPr>
            <a:r>
              <a:t>6</a:t>
            </a:r>
            <a:endParaRPr sz="2400" b="0" i="0" u="none" strike="noStrike" cap="none">
              <a:solidFill>
                <a:srgbClr val="2F5496"/>
              </a:solidFill>
              <a:latin typeface="Calibri"/>
              <a:ea typeface="Calibri"/>
              <a:cs typeface="Calibri"/>
              <a:sym typeface="Calibri"/>
            </a:endParaRPr>
          </a:p>
        </p:txBody>
      </p:sp>
      <p:pic>
        <p:nvPicPr>
          <p:cNvPr id="16" name="Picture 2">
            <a:extLst>
              <a:ext uri="{FF2B5EF4-FFF2-40B4-BE49-F238E27FC236}">
                <a16:creationId xmlns:a16="http://schemas.microsoft.com/office/drawing/2014/main" id="{0DF51BE8-74C4-4993-BDAB-4029D29BB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60;p1">
            <a:extLst>
              <a:ext uri="{FF2B5EF4-FFF2-40B4-BE49-F238E27FC236}">
                <a16:creationId xmlns:a16="http://schemas.microsoft.com/office/drawing/2014/main" id="{EDA9B948-5056-678A-C28D-54278E51DAA1}"/>
              </a:ext>
            </a:extLst>
          </p:cNvPr>
          <p:cNvSpPr txBox="1"/>
          <p:nvPr/>
        </p:nvSpPr>
        <p:spPr>
          <a:xfrm>
            <a:off x="1501931" y="4380107"/>
            <a:ext cx="7251544" cy="201577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3400"/>
              <a:buFont typeface="Calibri"/>
              <a:buNone/>
            </a:pPr>
            <a:r>
              <a:rPr lang="el-GR" sz="3400" b="1" dirty="0">
                <a:solidFill>
                  <a:srgbClr val="C01E24"/>
                </a:solidFill>
              </a:rPr>
              <a:t>Ενότητα</a:t>
            </a:r>
            <a:r>
              <a:rPr lang="de-DE" sz="3400" b="1" i="0" u="none" strike="noStrike" cap="none" dirty="0">
                <a:solidFill>
                  <a:srgbClr val="C01E24"/>
                </a:solidFill>
                <a:latin typeface="Calibri"/>
                <a:ea typeface="Calibri"/>
                <a:cs typeface="Calibri"/>
                <a:sym typeface="Calibri"/>
              </a:rPr>
              <a:t> 4</a:t>
            </a:r>
            <a:br>
              <a:rPr lang="de-DE" sz="3400" b="1" i="0" u="none" strike="noStrike" cap="none" dirty="0">
                <a:solidFill>
                  <a:schemeClr val="dk1"/>
                </a:solidFill>
                <a:latin typeface="Calibri"/>
                <a:ea typeface="Calibri"/>
                <a:cs typeface="Calibri"/>
                <a:sym typeface="Calibri"/>
              </a:rPr>
            </a:br>
            <a:r>
              <a:rPr lang="de-DE" sz="3400" b="1" i="0" u="none" strike="noStrike" cap="none" dirty="0">
                <a:solidFill>
                  <a:schemeClr val="dk1"/>
                </a:solidFill>
                <a:latin typeface="Calibri"/>
                <a:ea typeface="Calibri"/>
                <a:cs typeface="Calibri"/>
                <a:sym typeface="Calibri"/>
              </a:rPr>
              <a:t> </a:t>
            </a:r>
            <a:r>
              <a:rPr lang="el-GR" sz="3400" b="1" i="0" u="none" strike="noStrike" cap="none" dirty="0">
                <a:solidFill>
                  <a:schemeClr val="dk1"/>
                </a:solidFill>
                <a:latin typeface="Calibri"/>
                <a:ea typeface="Calibri"/>
                <a:cs typeface="Calibri"/>
                <a:sym typeface="Calibri"/>
              </a:rPr>
              <a:t>Γίνομαι ψ</a:t>
            </a:r>
            <a:r>
              <a:rPr lang="el-GR" sz="3400" b="1" dirty="0">
                <a:solidFill>
                  <a:schemeClr val="dk1"/>
                </a:solidFill>
              </a:rPr>
              <a:t>ηφιακά εγγράμματος</a:t>
            </a:r>
            <a:r>
              <a:rPr lang="en-US" sz="3400" b="1">
                <a:solidFill>
                  <a:schemeClr val="dk1"/>
                </a:solidFill>
              </a:rPr>
              <a:t>  </a:t>
            </a:r>
            <a:endParaRPr sz="3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defRPr>
                <a:solidFill>
                  <a:srgbClr val="C01E24"/>
                </a:solidFill>
              </a:defRPr>
            </a:pPr>
            <a:r>
              <a:rPr lang="el-GR" sz="2000" dirty="0"/>
              <a:t>Δράση </a:t>
            </a:r>
            <a:r>
              <a:rPr sz="2000" dirty="0"/>
              <a:t>4.</a:t>
            </a:r>
            <a:r>
              <a:rPr lang="el-GR" sz="2000" dirty="0"/>
              <a:t>1.</a:t>
            </a:r>
            <a:r>
              <a:rPr sz="2000" dirty="0"/>
              <a:t>2 </a:t>
            </a:r>
            <a:r>
              <a:rPr sz="2000" dirty="0" err="1"/>
              <a:t>Πρ</a:t>
            </a:r>
            <a:r>
              <a:rPr sz="2000" dirty="0"/>
              <a:t>ακτική δραστηριότητα:</a:t>
            </a:r>
            <a:br>
              <a:rPr lang="el-GR" sz="2000" dirty="0"/>
            </a:br>
            <a:r>
              <a:rPr lang="el-GR" dirty="0">
                <a:solidFill>
                  <a:srgbClr val="C01E24"/>
                </a:solidFill>
              </a:rPr>
              <a:t>Γνωρίζοντας τις διαφορετικές ψηφιακές συσκευές</a:t>
            </a:r>
            <a:endParaRPr dirty="0">
              <a:solidFill>
                <a:srgbClr val="C01E24"/>
              </a:solidFill>
            </a:endParaRPr>
          </a:p>
        </p:txBody>
      </p:sp>
      <p:sp>
        <p:nvSpPr>
          <p:cNvPr id="187" name="Google Shape;187;p1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defRPr sz="2200"/>
            </a:pPr>
            <a:r>
              <a:rPr lang="el-GR" dirty="0"/>
              <a:t>Μαθησιακός σ</a:t>
            </a:r>
            <a:r>
              <a:rPr dirty="0" err="1"/>
              <a:t>τόχο</a:t>
            </a:r>
            <a:r>
              <a:rPr lang="el-GR" dirty="0"/>
              <a:t>ς</a:t>
            </a:r>
            <a:endParaRPr dirty="0"/>
          </a:p>
        </p:txBody>
      </p:sp>
      <p:sp>
        <p:nvSpPr>
          <p:cNvPr id="188" name="Google Shape;188;p10"/>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defRPr sz="2200"/>
            </a:pPr>
            <a:r>
              <a:rPr dirty="0"/>
              <a:t>Θα </a:t>
            </a:r>
            <a:r>
              <a:rPr dirty="0" err="1"/>
              <a:t>μάθετε</a:t>
            </a:r>
            <a:r>
              <a:rPr dirty="0"/>
              <a:t> </a:t>
            </a:r>
            <a:r>
              <a:rPr dirty="0" err="1"/>
              <a:t>γι</a:t>
            </a:r>
            <a:r>
              <a:rPr dirty="0"/>
              <a:t>α τις διάφορες ψηφιακές συσκευές που μπορείτε να χρησιμοποι</a:t>
            </a:r>
            <a:r>
              <a:rPr lang="el-GR" dirty="0"/>
              <a:t>είτε</a:t>
            </a:r>
            <a:r>
              <a:rPr dirty="0"/>
              <a:t> </a:t>
            </a:r>
            <a:r>
              <a:rPr dirty="0" err="1"/>
              <a:t>γι</a:t>
            </a:r>
            <a:r>
              <a:rPr dirty="0"/>
              <a:t>α την αναζήτηση πληροφοριών στο διαδίκτυο.</a:t>
            </a:r>
          </a:p>
          <a:p>
            <a:pPr marL="0" lvl="0" indent="0" algn="l" rtl="0">
              <a:lnSpc>
                <a:spcPct val="120000"/>
              </a:lnSpc>
              <a:spcBef>
                <a:spcPts val="1200"/>
              </a:spcBef>
              <a:spcAft>
                <a:spcPts val="0"/>
              </a:spcAft>
              <a:buSzPts val="2000"/>
              <a:buNone/>
            </a:pPr>
            <a:endParaRPr sz="2200" dirty="0"/>
          </a:p>
        </p:txBody>
      </p:sp>
      <p:sp>
        <p:nvSpPr>
          <p:cNvPr id="189" name="Google Shape;189;p10"/>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190" name="Google Shape;190;p10" descr="Icon, Blood Pressure, Pulse, Frequency, Heartbeat"/>
          <p:cNvPicPr preferRelativeResize="0"/>
          <p:nvPr/>
        </p:nvPicPr>
        <p:blipFill rotWithShape="1">
          <a:blip r:embed="rId5">
            <a:alphaModFix/>
          </a:blip>
          <a:srcRect/>
          <a:stretch/>
        </p:blipFill>
        <p:spPr>
          <a:xfrm>
            <a:off x="6829820" y="2050670"/>
            <a:ext cx="3523053" cy="3523053"/>
          </a:xfrm>
          <a:prstGeom prst="rect">
            <a:avLst/>
          </a:prstGeom>
          <a:noFill/>
          <a:ln>
            <a:noFill/>
          </a:ln>
        </p:spPr>
      </p:pic>
      <p:sp>
        <p:nvSpPr>
          <p:cNvPr id="13" name="Google Shape;168;p7">
            <a:extLst>
              <a:ext uri="{FF2B5EF4-FFF2-40B4-BE49-F238E27FC236}">
                <a16:creationId xmlns:a16="http://schemas.microsoft.com/office/drawing/2014/main" id="{170AD242-03CB-3645-88F4-2BCF36F92730}"/>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4.1.1</a:t>
            </a:r>
            <a:endParaRPr sz="1800" dirty="0">
              <a:solidFill>
                <a:schemeClr val="lt1"/>
              </a:solidFill>
            </a:endParaRPr>
          </a:p>
        </p:txBody>
      </p:sp>
      <p:sp>
        <p:nvSpPr>
          <p:cNvPr id="14" name="Google Shape;168;p7">
            <a:extLst>
              <a:ext uri="{FF2B5EF4-FFF2-40B4-BE49-F238E27FC236}">
                <a16:creationId xmlns:a16="http://schemas.microsoft.com/office/drawing/2014/main" id="{C7A8FAD9-A4A0-2082-3B28-C59D77893467}"/>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4.1.2</a:t>
            </a:r>
            <a:endParaRPr sz="2000" dirty="0">
              <a:solidFill>
                <a:srgbClr val="C01E24"/>
              </a:solidFill>
            </a:endParaRPr>
          </a:p>
        </p:txBody>
      </p:sp>
      <p:sp>
        <p:nvSpPr>
          <p:cNvPr id="15" name="Google Shape;168;p7">
            <a:extLst>
              <a:ext uri="{FF2B5EF4-FFF2-40B4-BE49-F238E27FC236}">
                <a16:creationId xmlns:a16="http://schemas.microsoft.com/office/drawing/2014/main" id="{3632E8ED-3E8E-76A9-17C8-95C7ACFB4179}"/>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E7C871FA-F7D3-F8E4-90EF-B1446537C831}"/>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0A291866-4565-1331-9827-28BEB847F4F7}"/>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Ψηφιακές συσκευές</a:t>
            </a:r>
          </a:p>
        </p:txBody>
      </p:sp>
      <p:sp>
        <p:nvSpPr>
          <p:cNvPr id="203" name="Google Shape;203;p11"/>
          <p:cNvSpPr txBox="1">
            <a:spLocks noGrp="1"/>
          </p:cNvSpPr>
          <p:nvPr>
            <p:ph type="body" idx="1"/>
          </p:nvPr>
        </p:nvSpPr>
        <p:spPr>
          <a:xfrm>
            <a:off x="558000" y="1742903"/>
            <a:ext cx="6528601"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Aft>
                <a:spcPts val="600"/>
              </a:spcAft>
              <a:buSzPts val="2400"/>
              <a:buNone/>
            </a:pPr>
            <a:r>
              <a:rPr dirty="0" err="1"/>
              <a:t>Γι</a:t>
            </a:r>
            <a:r>
              <a:rPr dirty="0"/>
              <a:t>α να είναι ενεργ</a:t>
            </a:r>
            <a:r>
              <a:rPr lang="el-GR" dirty="0"/>
              <a:t>ή/</a:t>
            </a:r>
            <a:r>
              <a:rPr dirty="0" err="1"/>
              <a:t>ός</a:t>
            </a:r>
            <a:r>
              <a:rPr dirty="0"/>
              <a:t> </a:t>
            </a:r>
            <a:r>
              <a:rPr lang="el-GR" dirty="0"/>
              <a:t>κάποια/</a:t>
            </a:r>
            <a:r>
              <a:rPr lang="el-GR" dirty="0" err="1"/>
              <a:t>ος</a:t>
            </a:r>
            <a:r>
              <a:rPr lang="el-GR" dirty="0"/>
              <a:t> </a:t>
            </a:r>
            <a:r>
              <a:rPr dirty="0" err="1"/>
              <a:t>στο</a:t>
            </a:r>
            <a:r>
              <a:rPr dirty="0"/>
              <a:t> </a:t>
            </a:r>
            <a:r>
              <a:rPr dirty="0" err="1"/>
              <a:t>ψηφι</a:t>
            </a:r>
            <a:r>
              <a:rPr dirty="0"/>
              <a:t>ακό περιβάλλον, είναι απαραίτητη </a:t>
            </a:r>
            <a:r>
              <a:rPr b="1" dirty="0"/>
              <a:t>μια ψηφιακή συσκευή</a:t>
            </a:r>
            <a:r>
              <a:rPr dirty="0"/>
              <a:t>. </a:t>
            </a:r>
          </a:p>
          <a:p>
            <a:pPr marL="228600" lvl="0" indent="-228600" algn="l" rtl="0">
              <a:lnSpc>
                <a:spcPct val="100000"/>
              </a:lnSpc>
              <a:spcAft>
                <a:spcPts val="600"/>
              </a:spcAft>
              <a:buSzPts val="2400"/>
              <a:buChar char="▪"/>
            </a:pPr>
            <a:r>
              <a:rPr dirty="0"/>
              <a:t>Υπ</a:t>
            </a:r>
            <a:r>
              <a:rPr dirty="0" err="1"/>
              <a:t>άρχουν</a:t>
            </a:r>
            <a:r>
              <a:rPr dirty="0"/>
              <a:t> </a:t>
            </a:r>
            <a:r>
              <a:rPr dirty="0" err="1"/>
              <a:t>διάφορες</a:t>
            </a:r>
            <a:r>
              <a:rPr dirty="0"/>
              <a:t> </a:t>
            </a:r>
            <a:r>
              <a:rPr dirty="0" err="1"/>
              <a:t>ψηφι</a:t>
            </a:r>
            <a:r>
              <a:rPr dirty="0"/>
              <a:t>ακές συσκευές διαθέσιμες. </a:t>
            </a:r>
          </a:p>
          <a:p>
            <a:pPr marL="228600" lvl="0" indent="-228600" algn="l" rtl="0">
              <a:lnSpc>
                <a:spcPct val="100000"/>
              </a:lnSpc>
              <a:spcAft>
                <a:spcPts val="600"/>
              </a:spcAft>
              <a:buSzPts val="2400"/>
              <a:buChar char="▪"/>
            </a:pPr>
            <a:r>
              <a:rPr dirty="0" err="1"/>
              <a:t>Κάθε</a:t>
            </a:r>
            <a:r>
              <a:rPr dirty="0"/>
              <a:t> </a:t>
            </a:r>
            <a:r>
              <a:rPr dirty="0" err="1"/>
              <a:t>συσκευή</a:t>
            </a:r>
            <a:r>
              <a:rPr dirty="0"/>
              <a:t> </a:t>
            </a:r>
            <a:r>
              <a:rPr dirty="0" err="1"/>
              <a:t>έχει</a:t>
            </a:r>
            <a:r>
              <a:rPr dirty="0"/>
              <a:t> τα π</a:t>
            </a:r>
            <a:r>
              <a:rPr dirty="0" err="1"/>
              <a:t>λεονεκτήμ</a:t>
            </a:r>
            <a:r>
              <a:rPr dirty="0"/>
              <a:t>ατα και τα μειονεκτήματά της. </a:t>
            </a:r>
          </a:p>
          <a:p>
            <a:pPr marL="0" lvl="0" indent="0" algn="l" rtl="0">
              <a:lnSpc>
                <a:spcPct val="100000"/>
              </a:lnSpc>
              <a:spcAft>
                <a:spcPts val="600"/>
              </a:spcAft>
              <a:buSzPts val="2400"/>
              <a:buNone/>
            </a:pPr>
            <a:r>
              <a:rPr lang="el-GR" dirty="0"/>
              <a:t>Για αυτό </a:t>
            </a:r>
            <a:r>
              <a:rPr dirty="0"/>
              <a:t>π</a:t>
            </a:r>
            <a:r>
              <a:rPr dirty="0" err="1"/>
              <a:t>ρόκειτ</a:t>
            </a:r>
            <a:r>
              <a:rPr dirty="0"/>
              <a:t>αι να συζητήσουμε</a:t>
            </a:r>
            <a:r>
              <a:rPr lang="el-GR" dirty="0"/>
              <a:t> το </a:t>
            </a:r>
            <a:r>
              <a:rPr i="1" dirty="0"/>
              <a:t>π</a:t>
            </a:r>
            <a:r>
              <a:rPr i="1" dirty="0" err="1"/>
              <a:t>οι</a:t>
            </a:r>
            <a:r>
              <a:rPr i="1" dirty="0"/>
              <a:t>α συσκευή είναι χρήσιμη για ποια συγκεκριμένη δραστηριότητα</a:t>
            </a:r>
            <a:r>
              <a:rPr dirty="0"/>
              <a:t>. </a:t>
            </a:r>
          </a:p>
        </p:txBody>
      </p:sp>
      <p:pic>
        <p:nvPicPr>
          <p:cNvPr id="204" name="Google Shape;204;p11" descr="Εικόνα που περιέχει στιγμιότυπο οθόνης  Η περιγραφή δημιουργήθηκε με πολύ υψηλή αξιοπιστία"/>
          <p:cNvPicPr preferRelativeResize="0"/>
          <p:nvPr/>
        </p:nvPicPr>
        <p:blipFill rotWithShape="1">
          <a:blip r:embed="rId3">
            <a:alphaModFix/>
          </a:blip>
          <a:srcRect/>
          <a:stretch/>
        </p:blipFill>
        <p:spPr>
          <a:xfrm>
            <a:off x="7457573" y="1799998"/>
            <a:ext cx="4519874" cy="2259937"/>
          </a:xfrm>
          <a:prstGeom prst="rect">
            <a:avLst/>
          </a:prstGeom>
          <a:noFill/>
          <a:ln>
            <a:noFill/>
          </a:ln>
        </p:spPr>
      </p:pic>
      <p:sp>
        <p:nvSpPr>
          <p:cNvPr id="205" name="Google Shape;205;p11"/>
          <p:cNvSpPr/>
          <p:nvPr/>
        </p:nvSpPr>
        <p:spPr>
          <a:xfrm>
            <a:off x="9717510" y="638897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4">
                  <a:extLst>
                    <a:ext uri="{A12FA001-AC4F-418D-AE19-62706E023703}">
                      <ahyp:hlinkClr xmlns:ahyp="http://schemas.microsoft.com/office/drawing/2018/hyperlinkcolor" val="tx"/>
                    </a:ext>
                  </a:extLst>
                </a:hlinkClick>
              </a:rPr>
              <a:t>Πηγή</a:t>
            </a:r>
            <a:r>
              <a:t> | </a:t>
            </a:r>
            <a:r>
              <a:rPr u="sng">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206" name="Google Shape;206;p11"/>
          <p:cNvSpPr/>
          <p:nvPr/>
        </p:nvSpPr>
        <p:spPr>
          <a:xfrm>
            <a:off x="8059783" y="0"/>
            <a:ext cx="4132217"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defRPr sz="1395">
                <a:solidFill>
                  <a:schemeClr val="lt1"/>
                </a:solidFill>
                <a:latin typeface="Calibri"/>
                <a:ea typeface="Calibri"/>
                <a:cs typeface="Calibri"/>
                <a:sym typeface="Calibri"/>
              </a:defRPr>
            </a:pPr>
            <a:r>
              <a:rPr dirty="0"/>
              <a:t>4.2 </a:t>
            </a:r>
            <a:r>
              <a:rPr dirty="0" err="1"/>
              <a:t>Γνωρίζοντ</a:t>
            </a:r>
            <a:r>
              <a:rPr dirty="0"/>
              <a:t>ας</a:t>
            </a:r>
            <a:r>
              <a:rPr lang="el-GR" dirty="0"/>
              <a:t> τις</a:t>
            </a:r>
            <a:r>
              <a:rPr dirty="0"/>
              <a:t> </a:t>
            </a:r>
            <a:r>
              <a:rPr dirty="0" err="1"/>
              <a:t>δι</a:t>
            </a:r>
            <a:r>
              <a:rPr dirty="0"/>
              <a:t>αφορετικές ψηφιακές συσκευές </a:t>
            </a:r>
            <a:endParaRPr sz="1162"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Ψηφιακές συσκευές</a:t>
            </a:r>
          </a:p>
        </p:txBody>
      </p:sp>
      <p:sp>
        <p:nvSpPr>
          <p:cNvPr id="213" name="Google Shape;213;p12"/>
          <p:cNvSpPr txBox="1">
            <a:spLocks noGrp="1"/>
          </p:cNvSpPr>
          <p:nvPr>
            <p:ph type="body" idx="1"/>
          </p:nvPr>
        </p:nvSpPr>
        <p:spPr>
          <a:xfrm>
            <a:off x="557999" y="1799999"/>
            <a:ext cx="4569478"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Aft>
                <a:spcPts val="600"/>
              </a:spcAft>
              <a:buSzPts val="2400"/>
              <a:buNone/>
            </a:pPr>
            <a:r>
              <a:rPr dirty="0" err="1"/>
              <a:t>Γι</a:t>
            </a:r>
            <a:r>
              <a:rPr dirty="0"/>
              <a:t>α να ξεκινήσ</a:t>
            </a:r>
            <a:r>
              <a:rPr lang="el-GR" dirty="0" err="1"/>
              <a:t>ουμε</a:t>
            </a:r>
            <a:r>
              <a:rPr dirty="0"/>
              <a:t> </a:t>
            </a:r>
            <a:r>
              <a:rPr dirty="0" err="1"/>
              <a:t>τη</a:t>
            </a:r>
            <a:r>
              <a:rPr dirty="0"/>
              <a:t> </a:t>
            </a:r>
            <a:r>
              <a:rPr dirty="0" err="1"/>
              <a:t>συζήτηση</a:t>
            </a:r>
            <a:r>
              <a:rPr dirty="0"/>
              <a:t>, παρακα</a:t>
            </a:r>
            <a:r>
              <a:rPr dirty="0" err="1"/>
              <a:t>λώ</a:t>
            </a:r>
            <a:r>
              <a:rPr dirty="0"/>
              <a:t> </a:t>
            </a:r>
            <a:r>
              <a:rPr lang="el-GR" dirty="0"/>
              <a:t>αναφέρετε </a:t>
            </a:r>
            <a:r>
              <a:rPr dirty="0"/>
              <a:t>π</a:t>
            </a:r>
            <a:r>
              <a:rPr dirty="0" err="1"/>
              <a:t>οιες</a:t>
            </a:r>
            <a:r>
              <a:rPr dirty="0"/>
              <a:t> </a:t>
            </a:r>
            <a:r>
              <a:rPr dirty="0" err="1"/>
              <a:t>ψηφι</a:t>
            </a:r>
            <a:r>
              <a:rPr dirty="0"/>
              <a:t>ακές συσκευές γνωρίζετε και χρησιμοποιείτε. </a:t>
            </a:r>
          </a:p>
          <a:p>
            <a:pPr marL="0" lvl="0" indent="0" algn="l" rtl="0">
              <a:lnSpc>
                <a:spcPct val="100000"/>
              </a:lnSpc>
              <a:spcAft>
                <a:spcPts val="600"/>
              </a:spcAft>
              <a:buSzPts val="2400"/>
              <a:buNone/>
            </a:pPr>
            <a:r>
              <a:rPr dirty="0" err="1"/>
              <a:t>Στο</a:t>
            </a:r>
            <a:r>
              <a:rPr dirty="0"/>
              <a:t> επ</a:t>
            </a:r>
            <a:r>
              <a:rPr dirty="0" err="1"/>
              <a:t>όμενο</a:t>
            </a:r>
            <a:r>
              <a:rPr dirty="0"/>
              <a:t> β</a:t>
            </a:r>
            <a:r>
              <a:rPr dirty="0" err="1"/>
              <a:t>ήμ</a:t>
            </a:r>
            <a:r>
              <a:rPr dirty="0"/>
              <a:t>α, </a:t>
            </a:r>
            <a:r>
              <a:rPr lang="el-GR" dirty="0"/>
              <a:t>θα </a:t>
            </a:r>
            <a:r>
              <a:rPr dirty="0" err="1"/>
              <a:t>δημιουργήσουμε</a:t>
            </a:r>
            <a:r>
              <a:rPr dirty="0"/>
              <a:t> </a:t>
            </a:r>
            <a:r>
              <a:rPr lang="el-GR" dirty="0"/>
              <a:t>ένα</a:t>
            </a:r>
            <a:r>
              <a:rPr dirty="0"/>
              <a:t> προφίλ για κάθε συσκευή, για να διευκρινίσουμε ποια δραστηριότητα είναι χρήσιμη</a:t>
            </a:r>
            <a:r>
              <a:rPr lang="el-GR" dirty="0"/>
              <a:t> ανά συσκευή</a:t>
            </a:r>
            <a:r>
              <a:rPr dirty="0"/>
              <a:t>.</a:t>
            </a:r>
          </a:p>
        </p:txBody>
      </p:sp>
      <p:sp>
        <p:nvSpPr>
          <p:cNvPr id="216" name="Google Shape;216;p12"/>
          <p:cNvSpPr txBox="1"/>
          <p:nvPr/>
        </p:nvSpPr>
        <p:spPr>
          <a:xfrm>
            <a:off x="5406096" y="3880757"/>
            <a:ext cx="2440261" cy="2422621"/>
          </a:xfrm>
          <a:prstGeom prst="rect">
            <a:avLst/>
          </a:prstGeom>
          <a:solidFill>
            <a:schemeClr val="bg1">
              <a:lumMod val="95000"/>
            </a:schemeClr>
          </a:solidFill>
          <a:ln>
            <a:noFill/>
          </a:ln>
        </p:spPr>
        <p:txBody>
          <a:bodyPr spcFirstLastPara="1" wrap="square" lIns="91425" tIns="45700" rIns="91425" bIns="45700" anchor="t" anchorCtr="0">
            <a:normAutofit fontScale="92500" lnSpcReduction="10000"/>
          </a:bodyPr>
          <a:lstStyle/>
          <a:p>
            <a:pPr marL="228600" marR="0" lvl="0" indent="-228600" algn="l" rtl="0">
              <a:lnSpc>
                <a:spcPct val="120000"/>
              </a:lnSpc>
              <a:spcBef>
                <a:spcPts val="0"/>
              </a:spcBef>
              <a:spcAft>
                <a:spcPts val="0"/>
              </a:spcAft>
              <a:buClr>
                <a:srgbClr val="C01E24"/>
              </a:buClr>
              <a:buSzPts val="2400"/>
              <a:buFont typeface="Calibri"/>
              <a:buChar char="▪"/>
              <a:defRPr sz="2400">
                <a:solidFill>
                  <a:schemeClr val="dk1"/>
                </a:solidFill>
                <a:latin typeface="Calibri"/>
                <a:ea typeface="Calibri"/>
                <a:cs typeface="Calibri"/>
                <a:sym typeface="Calibri"/>
              </a:defRPr>
            </a:pPr>
            <a:r>
              <a:t>Ξεκινήστε μια λίστα:</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t>......</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t>......</a:t>
            </a:r>
            <a:endParaRPr sz="1400" b="0" i="0" u="none" strike="noStrike" cap="none">
              <a:solidFill>
                <a:srgbClr val="000000"/>
              </a:solidFill>
              <a:latin typeface="Calibri"/>
              <a:ea typeface="Calibri"/>
              <a:cs typeface="Calibri"/>
              <a:sym typeface="Calibri"/>
            </a:endParaRPr>
          </a:p>
        </p:txBody>
      </p:sp>
      <p:sp>
        <p:nvSpPr>
          <p:cNvPr id="217" name="Google Shape;217;p12"/>
          <p:cNvSpPr/>
          <p:nvPr/>
        </p:nvSpPr>
        <p:spPr>
          <a:xfrm>
            <a:off x="5899150" y="943679"/>
            <a:ext cx="5894558" cy="224648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t>Ποιες διαφορετικές ψηφιακές συσκευές γνωρίζετε και ποιες από αυτές χρησιμοποιείτε;</a:t>
            </a:r>
            <a:endParaRPr sz="2400" b="0" i="0" u="none" strike="noStrike" cap="none">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7BEACE40-4BA4-46BD-A271-984246C79369}"/>
              </a:ext>
            </a:extLst>
          </p:cNvPr>
          <p:cNvSpPr txBox="1"/>
          <p:nvPr/>
        </p:nvSpPr>
        <p:spPr>
          <a:xfrm>
            <a:off x="8251881" y="4222381"/>
            <a:ext cx="3769328" cy="2462213"/>
          </a:xfrm>
          <a:prstGeom prst="rect">
            <a:avLst/>
          </a:prstGeom>
          <a:solidFill>
            <a:schemeClr val="bg1">
              <a:lumMod val="95000"/>
            </a:schemeClr>
          </a:solidFill>
          <a:ln>
            <a:solidFill>
              <a:srgbClr val="80C141"/>
            </a:solidFill>
          </a:ln>
        </p:spPr>
        <p:txBody>
          <a:bodyPr wrap="square">
            <a:spAutoFit/>
          </a:bodyPr>
          <a:lstStyle/>
          <a:p>
            <a:pPr lvl="0">
              <a:lnSpc>
                <a:spcPct val="90000"/>
              </a:lnSpc>
              <a:buClr>
                <a:srgbClr val="C00000"/>
              </a:buClr>
              <a:buSzPts val="2800"/>
              <a:defRPr sz="2000" b="1">
                <a:solidFill>
                  <a:schemeClr val="tx1"/>
                </a:solidFill>
                <a:latin typeface="Calibri" panose="020F0502020204030204" pitchFamily="34" charset="0"/>
                <a:ea typeface="Calibri"/>
                <a:cs typeface="Calibri" panose="020F0502020204030204" pitchFamily="34" charset="0"/>
                <a:sym typeface="Calibri"/>
              </a:defRPr>
            </a:pPr>
            <a:r>
              <a:rPr dirty="0"/>
              <a:t>Κα</a:t>
            </a:r>
            <a:r>
              <a:rPr dirty="0" err="1"/>
              <a:t>τάλογος</a:t>
            </a:r>
            <a:r>
              <a:rPr dirty="0"/>
              <a:t> </a:t>
            </a:r>
            <a:r>
              <a:rPr dirty="0" err="1"/>
              <a:t>ψηφι</a:t>
            </a:r>
            <a:r>
              <a:rPr dirty="0"/>
              <a:t>ακών συσκευών</a:t>
            </a:r>
            <a:endParaRPr sz="2000" b="1" dirty="0">
              <a:solidFill>
                <a:schemeClr val="tx1"/>
              </a:solidFill>
              <a:latin typeface="Calibri" panose="020F0502020204030204" pitchFamily="34" charset="0"/>
              <a:ea typeface="Calibri"/>
              <a:cs typeface="Calibri" panose="020F0502020204030204" pitchFamily="34" charset="0"/>
              <a:sym typeface="Calibri"/>
            </a:endParaRPr>
          </a:p>
          <a:p>
            <a:pPr marL="685800" lvl="1" indent="-228600">
              <a:lnSpc>
                <a:spcPct val="120000"/>
              </a:lnSpc>
              <a:spcBef>
                <a:spcPts val="1200"/>
              </a:spcBef>
              <a:buClr>
                <a:srgbClr val="92D050"/>
              </a:buClr>
              <a:buSzPts val="2640"/>
              <a:buFont typeface="Calibri"/>
              <a:buChar char="✔"/>
              <a:defRPr sz="2000">
                <a:latin typeface="Calibri" panose="020F0502020204030204" pitchFamily="34" charset="0"/>
                <a:cs typeface="Calibri" panose="020F0502020204030204" pitchFamily="34" charset="0"/>
              </a:defRPr>
            </a:pPr>
            <a:r>
              <a:rPr dirty="0" err="1"/>
              <a:t>Ηλεκτρονικός</a:t>
            </a:r>
            <a:r>
              <a:rPr dirty="0"/>
              <a:t> υπ</a:t>
            </a:r>
            <a:r>
              <a:rPr dirty="0" err="1"/>
              <a:t>ολογιστής</a:t>
            </a:r>
            <a:endParaRPr dirty="0"/>
          </a:p>
          <a:p>
            <a:pPr marL="685800" lvl="1" indent="-228600">
              <a:lnSpc>
                <a:spcPct val="120000"/>
              </a:lnSpc>
              <a:spcBef>
                <a:spcPts val="1200"/>
              </a:spcBef>
              <a:buClr>
                <a:srgbClr val="92D050"/>
              </a:buClr>
              <a:buSzPts val="2640"/>
              <a:buFont typeface="Calibri"/>
              <a:buChar char="✔"/>
              <a:defRPr sz="2000">
                <a:latin typeface="Calibri" panose="020F0502020204030204" pitchFamily="34" charset="0"/>
                <a:cs typeface="Calibri" panose="020F0502020204030204" pitchFamily="34" charset="0"/>
              </a:defRPr>
            </a:pPr>
            <a:r>
              <a:rPr dirty="0" err="1"/>
              <a:t>Φορητός</a:t>
            </a:r>
            <a:r>
              <a:rPr dirty="0"/>
              <a:t> υπ</a:t>
            </a:r>
            <a:r>
              <a:rPr dirty="0" err="1"/>
              <a:t>ολογιστής</a:t>
            </a:r>
            <a:endParaRPr dirty="0"/>
          </a:p>
          <a:p>
            <a:pPr marL="685800" lvl="1" indent="-228600">
              <a:lnSpc>
                <a:spcPct val="120000"/>
              </a:lnSpc>
              <a:spcBef>
                <a:spcPts val="1200"/>
              </a:spcBef>
              <a:buClr>
                <a:srgbClr val="92D050"/>
              </a:buClr>
              <a:buSzPts val="2640"/>
              <a:buFont typeface="Calibri"/>
              <a:buChar char="✔"/>
              <a:defRPr sz="2000">
                <a:latin typeface="Calibri" panose="020F0502020204030204" pitchFamily="34" charset="0"/>
                <a:cs typeface="Calibri" panose="020F0502020204030204" pitchFamily="34" charset="0"/>
              </a:defRPr>
            </a:pPr>
            <a:r>
              <a:rPr lang="el-GR" dirty="0" err="1"/>
              <a:t>Τάμπλετ</a:t>
            </a:r>
            <a:endParaRPr dirty="0"/>
          </a:p>
          <a:p>
            <a:pPr marL="685800" lvl="1" indent="-228600">
              <a:lnSpc>
                <a:spcPct val="120000"/>
              </a:lnSpc>
              <a:spcBef>
                <a:spcPts val="1200"/>
              </a:spcBef>
              <a:buClr>
                <a:srgbClr val="92D050"/>
              </a:buClr>
              <a:buSzPts val="2640"/>
              <a:buFont typeface="Calibri"/>
              <a:buChar char="✔"/>
              <a:defRPr sz="2000">
                <a:latin typeface="Calibri" panose="020F0502020204030204" pitchFamily="34" charset="0"/>
                <a:cs typeface="Calibri" panose="020F0502020204030204" pitchFamily="34" charset="0"/>
              </a:defRPr>
            </a:pPr>
            <a:r>
              <a:rPr dirty="0"/>
              <a:t>Smartphone</a:t>
            </a:r>
          </a:p>
        </p:txBody>
      </p:sp>
      <p:sp>
        <p:nvSpPr>
          <p:cNvPr id="8" name="pop-up">
            <a:extLst>
              <a:ext uri="{FF2B5EF4-FFF2-40B4-BE49-F238E27FC236}">
                <a16:creationId xmlns:a16="http://schemas.microsoft.com/office/drawing/2014/main" id="{35391083-82A9-45BA-BFE8-6D2C546CB667}"/>
              </a:ext>
            </a:extLst>
          </p:cNvPr>
          <p:cNvSpPr/>
          <p:nvPr/>
        </p:nvSpPr>
        <p:spPr>
          <a:xfrm>
            <a:off x="8986876" y="3344355"/>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τη λίστα σας!</a:t>
            </a:r>
          </a:p>
          <a:p>
            <a:pPr algn="ctr"/>
            <a:endParaRPr b="1" dirty="0">
              <a:solidFill>
                <a:srgbClr val="E12A3C"/>
              </a:solidFill>
            </a:endParaRPr>
          </a:p>
        </p:txBody>
      </p:sp>
      <p:sp>
        <p:nvSpPr>
          <p:cNvPr id="9" name="Google Shape;206;p11">
            <a:extLst>
              <a:ext uri="{FF2B5EF4-FFF2-40B4-BE49-F238E27FC236}">
                <a16:creationId xmlns:a16="http://schemas.microsoft.com/office/drawing/2014/main" id="{B994C1A2-33E3-045E-C365-4E8812280FC0}"/>
              </a:ext>
            </a:extLst>
          </p:cNvPr>
          <p:cNvSpPr/>
          <p:nvPr/>
        </p:nvSpPr>
        <p:spPr>
          <a:xfrm>
            <a:off x="8059783" y="0"/>
            <a:ext cx="4132217"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defRPr sz="1395">
                <a:solidFill>
                  <a:schemeClr val="lt1"/>
                </a:solidFill>
                <a:latin typeface="Calibri"/>
                <a:ea typeface="Calibri"/>
                <a:cs typeface="Calibri"/>
                <a:sym typeface="Calibri"/>
              </a:defRPr>
            </a:pPr>
            <a:r>
              <a:rPr dirty="0"/>
              <a:t>4.2 </a:t>
            </a:r>
            <a:r>
              <a:rPr dirty="0" err="1"/>
              <a:t>Γνωρίζοντ</a:t>
            </a:r>
            <a:r>
              <a:rPr dirty="0"/>
              <a:t>ας</a:t>
            </a:r>
            <a:r>
              <a:rPr lang="el-GR" dirty="0"/>
              <a:t> τις</a:t>
            </a:r>
            <a:r>
              <a:rPr dirty="0"/>
              <a:t> </a:t>
            </a:r>
            <a:r>
              <a:rPr dirty="0" err="1"/>
              <a:t>δι</a:t>
            </a:r>
            <a:r>
              <a:rPr dirty="0"/>
              <a:t>αφορετικές ψηφιακές συσκευές </a:t>
            </a:r>
            <a:endParaRPr sz="1162"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dirty="0"/>
              <a:t>Συσκευή: Υπολογιστής/</a:t>
            </a:r>
            <a:r>
              <a:rPr lang="en-GB" dirty="0"/>
              <a:t>Laptop</a:t>
            </a:r>
            <a:endParaRPr dirty="0"/>
          </a:p>
        </p:txBody>
      </p:sp>
      <p:sp>
        <p:nvSpPr>
          <p:cNvPr id="233" name="Google Shape;233;p14"/>
          <p:cNvSpPr txBox="1">
            <a:spLocks noGrp="1"/>
          </p:cNvSpPr>
          <p:nvPr>
            <p:ph type="body" idx="1"/>
          </p:nvPr>
        </p:nvSpPr>
        <p:spPr>
          <a:xfrm>
            <a:off x="557998" y="1799999"/>
            <a:ext cx="6235993" cy="4865977"/>
          </a:xfrm>
          <a:prstGeom prst="rect">
            <a:avLst/>
          </a:prstGeom>
          <a:noFill/>
          <a:ln>
            <a:noFill/>
          </a:ln>
        </p:spPr>
        <p:txBody>
          <a:bodyPr spcFirstLastPara="1" wrap="square" lIns="91425" tIns="45700" rIns="91425" bIns="45700" anchor="t" anchorCtr="0">
            <a:normAutofit lnSpcReduction="10000"/>
          </a:bodyPr>
          <a:lstStyle/>
          <a:p>
            <a:pPr marL="228600" indent="-228600">
              <a:lnSpc>
                <a:spcPct val="120000"/>
              </a:lnSpc>
              <a:spcBef>
                <a:spcPts val="1200"/>
              </a:spcBef>
              <a:buSzPts val="2640"/>
            </a:pPr>
            <a:r>
              <a:rPr b="1" dirty="0"/>
              <a:t>Π</a:t>
            </a:r>
            <a:r>
              <a:rPr lang="el-GR" b="1" dirty="0" err="1"/>
              <a:t>εριγραφή</a:t>
            </a:r>
            <a:r>
              <a:rPr b="1" dirty="0"/>
              <a:t>: </a:t>
            </a:r>
            <a:r>
              <a:rPr dirty="0"/>
              <a:t>Ο υπ</a:t>
            </a:r>
            <a:r>
              <a:rPr dirty="0" err="1"/>
              <a:t>ολογιστής</a:t>
            </a:r>
            <a:r>
              <a:rPr dirty="0"/>
              <a:t> είναι </a:t>
            </a:r>
            <a:r>
              <a:rPr dirty="0" err="1"/>
              <a:t>μι</a:t>
            </a:r>
            <a:r>
              <a:rPr dirty="0"/>
              <a:t>α ηλεκτρονική συσκευή που χρησιμοποιείται για διάφορους σκοπούς, π.χ. π</a:t>
            </a:r>
            <a:r>
              <a:rPr dirty="0" err="1"/>
              <a:t>εριήγηση</a:t>
            </a:r>
            <a:r>
              <a:rPr dirty="0"/>
              <a:t> </a:t>
            </a:r>
            <a:r>
              <a:rPr dirty="0" err="1"/>
              <a:t>στο</a:t>
            </a:r>
            <a:r>
              <a:rPr dirty="0"/>
              <a:t> </a:t>
            </a:r>
            <a:r>
              <a:rPr lang="el-GR" dirty="0"/>
              <a:t>Δ</a:t>
            </a:r>
            <a:r>
              <a:rPr dirty="0"/>
              <a:t>ια</a:t>
            </a:r>
            <a:r>
              <a:rPr dirty="0" err="1"/>
              <a:t>δίκτυο</a:t>
            </a:r>
            <a:r>
              <a:rPr dirty="0"/>
              <a:t>, </a:t>
            </a:r>
            <a:r>
              <a:rPr lang="el-GR" dirty="0"/>
              <a:t>σύνταξη</a:t>
            </a:r>
            <a:r>
              <a:rPr dirty="0"/>
              <a:t> </a:t>
            </a:r>
            <a:r>
              <a:rPr lang="el-GR" dirty="0"/>
              <a:t>κειμένων</a:t>
            </a:r>
            <a:r>
              <a:rPr dirty="0"/>
              <a:t>, αναπαραγωγή βιντεοπαιχνιδιών κ.λπ. </a:t>
            </a:r>
          </a:p>
          <a:p>
            <a:pPr marL="228600" indent="-228600">
              <a:lnSpc>
                <a:spcPct val="120000"/>
              </a:lnSpc>
              <a:spcBef>
                <a:spcPts val="1200"/>
              </a:spcBef>
              <a:buSzPts val="2640"/>
            </a:pPr>
            <a:r>
              <a:rPr b="1" dirty="0" err="1"/>
              <a:t>Χρήσιμ</a:t>
            </a:r>
            <a:r>
              <a:rPr lang="el-GR" b="1" dirty="0"/>
              <a:t>η </a:t>
            </a:r>
            <a:r>
              <a:rPr b="1" dirty="0" err="1"/>
              <a:t>γι</a:t>
            </a:r>
            <a:r>
              <a:rPr b="1" dirty="0"/>
              <a:t>α: </a:t>
            </a:r>
            <a:r>
              <a:rPr dirty="0"/>
              <a:t>Σύνθετη έρευνα στο </a:t>
            </a:r>
            <a:r>
              <a:rPr lang="el-GR" dirty="0"/>
              <a:t>Δ</a:t>
            </a:r>
            <a:r>
              <a:rPr dirty="0"/>
              <a:t>ια</a:t>
            </a:r>
            <a:r>
              <a:rPr dirty="0" err="1"/>
              <a:t>δίκτυο</a:t>
            </a:r>
            <a:r>
              <a:rPr dirty="0"/>
              <a:t>, </a:t>
            </a:r>
            <a:r>
              <a:rPr lang="el-GR" dirty="0"/>
              <a:t>σύνταξη </a:t>
            </a:r>
            <a:r>
              <a:rPr dirty="0"/>
              <a:t>e-mails</a:t>
            </a:r>
            <a:r>
              <a:rPr lang="el-GR" dirty="0"/>
              <a:t> ή μακροσκελών κειμένων</a:t>
            </a:r>
            <a:r>
              <a:rPr dirty="0"/>
              <a:t>.</a:t>
            </a:r>
          </a:p>
          <a:p>
            <a:pPr marL="228600" indent="-228600">
              <a:lnSpc>
                <a:spcPct val="120000"/>
              </a:lnSpc>
              <a:spcBef>
                <a:spcPts val="1200"/>
              </a:spcBef>
              <a:buSzPts val="2640"/>
            </a:pPr>
            <a:r>
              <a:rPr b="1" dirty="0" err="1"/>
              <a:t>Δεν</a:t>
            </a:r>
            <a:r>
              <a:rPr b="1" dirty="0"/>
              <a:t> είναι </a:t>
            </a:r>
            <a:r>
              <a:rPr b="1" dirty="0" err="1"/>
              <a:t>χρήσιμ</a:t>
            </a:r>
            <a:r>
              <a:rPr lang="el-GR" b="1" dirty="0"/>
              <a:t>η</a:t>
            </a:r>
            <a:r>
              <a:rPr b="1" dirty="0"/>
              <a:t> </a:t>
            </a:r>
            <a:r>
              <a:rPr b="1" dirty="0" err="1"/>
              <a:t>γι</a:t>
            </a:r>
            <a:r>
              <a:rPr b="1" dirty="0"/>
              <a:t>α: </a:t>
            </a:r>
            <a:r>
              <a:rPr lang="el-GR" dirty="0"/>
              <a:t>Αναζήτηση πληροφορίων </a:t>
            </a:r>
            <a:r>
              <a:rPr dirty="0" err="1"/>
              <a:t>στο</a:t>
            </a:r>
            <a:r>
              <a:rPr dirty="0"/>
              <a:t> </a:t>
            </a:r>
            <a:r>
              <a:rPr lang="el-GR" dirty="0"/>
              <a:t>Δ</a:t>
            </a:r>
            <a:r>
              <a:rPr dirty="0"/>
              <a:t>ια</a:t>
            </a:r>
            <a:r>
              <a:rPr dirty="0" err="1"/>
              <a:t>δίκτυο</a:t>
            </a:r>
            <a:r>
              <a:rPr dirty="0"/>
              <a:t> ή </a:t>
            </a:r>
            <a:r>
              <a:rPr lang="el-GR" dirty="0"/>
              <a:t>σύνταξη </a:t>
            </a:r>
            <a:r>
              <a:rPr dirty="0" err="1"/>
              <a:t>μικρ</a:t>
            </a:r>
            <a:r>
              <a:rPr lang="el-GR" dirty="0" err="1"/>
              <a:t>ών</a:t>
            </a:r>
            <a:r>
              <a:rPr dirty="0"/>
              <a:t> </a:t>
            </a:r>
            <a:r>
              <a:rPr dirty="0" err="1"/>
              <a:t>κε</a:t>
            </a:r>
            <a:r>
              <a:rPr lang="el-GR" dirty="0" err="1"/>
              <a:t>ιμένων</a:t>
            </a:r>
            <a:r>
              <a:rPr dirty="0"/>
              <a:t> ενώ είστε καθ’ οδόν.</a:t>
            </a:r>
          </a:p>
          <a:p>
            <a:pPr marL="228600" lvl="0" indent="-76200" algn="l" rtl="0">
              <a:lnSpc>
                <a:spcPct val="100000"/>
              </a:lnSpc>
              <a:spcBef>
                <a:spcPts val="1200"/>
              </a:spcBef>
              <a:spcAft>
                <a:spcPts val="0"/>
              </a:spcAft>
              <a:buSzPts val="2400"/>
              <a:buNone/>
            </a:pPr>
            <a:endParaRPr dirty="0"/>
          </a:p>
        </p:txBody>
      </p:sp>
      <p:sp>
        <p:nvSpPr>
          <p:cNvPr id="235" name="Google Shape;235;p14"/>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236" name="Google Shape;236;p14" descr="Μήλο, Smartphone, Γραφείο, Φορητος Υπολογιστης"/>
          <p:cNvPicPr preferRelativeResize="0"/>
          <p:nvPr/>
        </p:nvPicPr>
        <p:blipFill rotWithShape="1">
          <a:blip r:embed="rId5">
            <a:alphaModFix/>
          </a:blip>
          <a:srcRect/>
          <a:stretch/>
        </p:blipFill>
        <p:spPr>
          <a:xfrm>
            <a:off x="7104185" y="1985276"/>
            <a:ext cx="4786765" cy="3278606"/>
          </a:xfrm>
          <a:prstGeom prst="rect">
            <a:avLst/>
          </a:prstGeom>
          <a:noFill/>
          <a:ln>
            <a:noFill/>
          </a:ln>
        </p:spPr>
      </p:pic>
      <p:sp>
        <p:nvSpPr>
          <p:cNvPr id="7" name="Google Shape;206;p11">
            <a:extLst>
              <a:ext uri="{FF2B5EF4-FFF2-40B4-BE49-F238E27FC236}">
                <a16:creationId xmlns:a16="http://schemas.microsoft.com/office/drawing/2014/main" id="{6D5D71C9-BFFD-CF20-9215-9C3A41DB8BEC}"/>
              </a:ext>
            </a:extLst>
          </p:cNvPr>
          <p:cNvSpPr/>
          <p:nvPr/>
        </p:nvSpPr>
        <p:spPr>
          <a:xfrm>
            <a:off x="8059783" y="0"/>
            <a:ext cx="4132217"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defRPr sz="1395">
                <a:solidFill>
                  <a:schemeClr val="lt1"/>
                </a:solidFill>
                <a:latin typeface="Calibri"/>
                <a:ea typeface="Calibri"/>
                <a:cs typeface="Calibri"/>
                <a:sym typeface="Calibri"/>
              </a:defRPr>
            </a:pPr>
            <a:r>
              <a:rPr dirty="0"/>
              <a:t>4.2 </a:t>
            </a:r>
            <a:r>
              <a:rPr dirty="0" err="1"/>
              <a:t>Γνωρίζοντ</a:t>
            </a:r>
            <a:r>
              <a:rPr dirty="0"/>
              <a:t>ας</a:t>
            </a:r>
            <a:r>
              <a:rPr lang="el-GR" dirty="0"/>
              <a:t> τις</a:t>
            </a:r>
            <a:r>
              <a:rPr dirty="0"/>
              <a:t> </a:t>
            </a:r>
            <a:r>
              <a:rPr dirty="0" err="1"/>
              <a:t>δι</a:t>
            </a:r>
            <a:r>
              <a:rPr dirty="0"/>
              <a:t>αφορετικές ψηφιακές συσκευές </a:t>
            </a:r>
            <a:endParaRPr sz="1162"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dirty="0"/>
              <a:t>Συσκευή:</a:t>
            </a:r>
            <a:r>
              <a:rPr lang="en-US" dirty="0"/>
              <a:t>Smartphone (</a:t>
            </a:r>
            <a:r>
              <a:rPr lang="el-GR" dirty="0"/>
              <a:t>έξυπνο τηλέφωνο)</a:t>
            </a:r>
            <a:endParaRPr dirty="0"/>
          </a:p>
        </p:txBody>
      </p:sp>
      <p:sp>
        <p:nvSpPr>
          <p:cNvPr id="243" name="Google Shape;243;p15"/>
          <p:cNvSpPr txBox="1">
            <a:spLocks noGrp="1"/>
          </p:cNvSpPr>
          <p:nvPr>
            <p:ph type="body" idx="1"/>
          </p:nvPr>
        </p:nvSpPr>
        <p:spPr>
          <a:xfrm>
            <a:off x="557997" y="1799999"/>
            <a:ext cx="7052477" cy="4865977"/>
          </a:xfrm>
          <a:prstGeom prst="rect">
            <a:avLst/>
          </a:prstGeom>
          <a:noFill/>
          <a:ln>
            <a:noFill/>
          </a:ln>
        </p:spPr>
        <p:txBody>
          <a:bodyPr spcFirstLastPara="1" wrap="square" lIns="91425" tIns="45700" rIns="91425" bIns="45700" anchor="t" anchorCtr="0">
            <a:normAutofit lnSpcReduction="10000"/>
          </a:bodyPr>
          <a:lstStyle/>
          <a:p>
            <a:pPr marL="228600" indent="-228600">
              <a:lnSpc>
                <a:spcPct val="120000"/>
              </a:lnSpc>
              <a:spcBef>
                <a:spcPts val="1200"/>
              </a:spcBef>
              <a:buSzPct val="119999"/>
            </a:pPr>
            <a:r>
              <a:rPr sz="2000" b="1" dirty="0"/>
              <a:t>Π</a:t>
            </a:r>
            <a:r>
              <a:rPr lang="el-GR" sz="2000" b="1" dirty="0" err="1"/>
              <a:t>εριγραφή</a:t>
            </a:r>
            <a:r>
              <a:rPr sz="2000" b="1" dirty="0"/>
              <a:t>: </a:t>
            </a:r>
            <a:r>
              <a:rPr lang="el-GR" sz="2000" dirty="0"/>
              <a:t>Είναι </a:t>
            </a:r>
            <a:r>
              <a:rPr sz="2000" dirty="0"/>
              <a:t>ένα κινητό τηλέφωνο με το οποίο είναι δυνατόν να κάνετε πολλά περισσότερα πράγματα από</a:t>
            </a:r>
            <a:r>
              <a:rPr lang="el-GR" sz="2000" dirty="0"/>
              <a:t> </a:t>
            </a:r>
            <a:r>
              <a:rPr sz="2000" dirty="0"/>
              <a:t>απ</a:t>
            </a:r>
            <a:r>
              <a:rPr sz="2000" dirty="0" err="1"/>
              <a:t>λά</a:t>
            </a:r>
            <a:r>
              <a:rPr sz="2000" dirty="0"/>
              <a:t> τηλεφωνήματα. </a:t>
            </a:r>
            <a:r>
              <a:rPr sz="2000" dirty="0" err="1"/>
              <a:t>Γι</a:t>
            </a:r>
            <a:r>
              <a:rPr sz="2000" dirty="0"/>
              <a:t>α παράδειγμα, τα </a:t>
            </a:r>
            <a:r>
              <a:rPr lang="el-GR" sz="2000" dirty="0"/>
              <a:t>έξυπνα τηλέφωνα </a:t>
            </a:r>
            <a:r>
              <a:rPr sz="2000" dirty="0"/>
              <a:t>μπ</a:t>
            </a:r>
            <a:r>
              <a:rPr sz="2000" dirty="0" err="1"/>
              <a:t>ορούν</a:t>
            </a:r>
            <a:r>
              <a:rPr sz="2000" dirty="0"/>
              <a:t> να συνδεθούν με </a:t>
            </a:r>
            <a:r>
              <a:rPr sz="2000" dirty="0" err="1"/>
              <a:t>το</a:t>
            </a:r>
            <a:r>
              <a:rPr sz="2000" dirty="0"/>
              <a:t> </a:t>
            </a:r>
            <a:r>
              <a:rPr lang="el-GR" sz="2000" dirty="0"/>
              <a:t>Δ</a:t>
            </a:r>
            <a:r>
              <a:rPr sz="2000" dirty="0"/>
              <a:t>ια</a:t>
            </a:r>
            <a:r>
              <a:rPr sz="2000" dirty="0" err="1"/>
              <a:t>δίκτυο</a:t>
            </a:r>
            <a:r>
              <a:rPr sz="2000" dirty="0"/>
              <a:t> και να τραβήξουν φωτογραφίες ή βίντεο. Ως </a:t>
            </a:r>
            <a:r>
              <a:rPr sz="2000" dirty="0" err="1"/>
              <a:t>εκ</a:t>
            </a:r>
            <a:r>
              <a:rPr sz="2000" dirty="0"/>
              <a:t> </a:t>
            </a:r>
            <a:r>
              <a:rPr sz="2000" dirty="0" err="1"/>
              <a:t>τούτου</a:t>
            </a:r>
            <a:r>
              <a:rPr sz="2000" dirty="0"/>
              <a:t>, μπ</a:t>
            </a:r>
            <a:r>
              <a:rPr sz="2000" dirty="0" err="1"/>
              <a:t>ορεί</a:t>
            </a:r>
            <a:r>
              <a:rPr sz="2000" dirty="0"/>
              <a:t> επ</a:t>
            </a:r>
            <a:r>
              <a:rPr sz="2000" dirty="0" err="1"/>
              <a:t>ίσης</a:t>
            </a:r>
            <a:r>
              <a:rPr sz="2000" dirty="0"/>
              <a:t> να </a:t>
            </a:r>
            <a:r>
              <a:rPr sz="2000" dirty="0" err="1"/>
              <a:t>θεωρηθεί</a:t>
            </a:r>
            <a:r>
              <a:rPr sz="2000" dirty="0"/>
              <a:t> ως ένας </a:t>
            </a:r>
            <a:r>
              <a:rPr sz="2000" dirty="0" err="1"/>
              <a:t>μικρός</a:t>
            </a:r>
            <a:r>
              <a:rPr sz="2000" dirty="0"/>
              <a:t> υπ</a:t>
            </a:r>
            <a:r>
              <a:rPr sz="2000" dirty="0" err="1"/>
              <a:t>ολογιστής</a:t>
            </a:r>
            <a:r>
              <a:rPr sz="2000" dirty="0"/>
              <a:t>. Η </a:t>
            </a:r>
            <a:r>
              <a:rPr sz="2000" dirty="0" err="1"/>
              <a:t>οθόνη</a:t>
            </a:r>
            <a:r>
              <a:rPr sz="2000" dirty="0"/>
              <a:t> </a:t>
            </a:r>
            <a:r>
              <a:rPr sz="2000" dirty="0" err="1"/>
              <a:t>ενός</a:t>
            </a:r>
            <a:r>
              <a:rPr sz="2000" dirty="0"/>
              <a:t> </a:t>
            </a:r>
            <a:r>
              <a:rPr lang="en-US" sz="2000" dirty="0"/>
              <a:t>smartphone </a:t>
            </a:r>
            <a:r>
              <a:rPr sz="2000" dirty="0" err="1"/>
              <a:t>είν</a:t>
            </a:r>
            <a:r>
              <a:rPr sz="2000" dirty="0"/>
              <a:t>αι μια οθόνη αφής. </a:t>
            </a:r>
          </a:p>
          <a:p>
            <a:pPr marL="228600" indent="-228600">
              <a:lnSpc>
                <a:spcPct val="120000"/>
              </a:lnSpc>
              <a:spcBef>
                <a:spcPts val="1200"/>
              </a:spcBef>
              <a:buSzPct val="119999"/>
            </a:pPr>
            <a:r>
              <a:rPr sz="2000" b="1" dirty="0" err="1"/>
              <a:t>Χρήσιμ</a:t>
            </a:r>
            <a:r>
              <a:rPr lang="el-GR" sz="2000" b="1" dirty="0"/>
              <a:t>η</a:t>
            </a:r>
            <a:r>
              <a:rPr sz="2000" b="1" dirty="0"/>
              <a:t> </a:t>
            </a:r>
            <a:r>
              <a:rPr sz="2000" b="1" dirty="0" err="1"/>
              <a:t>γι</a:t>
            </a:r>
            <a:r>
              <a:rPr sz="2000" b="1" dirty="0"/>
              <a:t>α: </a:t>
            </a:r>
            <a:r>
              <a:rPr lang="el-GR" sz="2000" dirty="0"/>
              <a:t>Σύνταξη σ</a:t>
            </a:r>
            <a:r>
              <a:rPr sz="2000" dirty="0" err="1"/>
              <a:t>ύντομ</a:t>
            </a:r>
            <a:r>
              <a:rPr lang="el-GR" sz="2000" dirty="0"/>
              <a:t>ων</a:t>
            </a:r>
            <a:r>
              <a:rPr sz="2000" dirty="0"/>
              <a:t> </a:t>
            </a:r>
            <a:r>
              <a:rPr sz="2000" dirty="0" err="1"/>
              <a:t>μην</a:t>
            </a:r>
            <a:r>
              <a:rPr lang="el-GR" sz="2000" dirty="0" err="1"/>
              <a:t>υμάτων</a:t>
            </a:r>
            <a:r>
              <a:rPr sz="2000" dirty="0"/>
              <a:t>, </a:t>
            </a:r>
            <a:r>
              <a:rPr lang="el-GR" sz="2000" dirty="0"/>
              <a:t>αναζήτηση πληροφορίων </a:t>
            </a:r>
            <a:r>
              <a:rPr sz="2000" dirty="0" err="1"/>
              <a:t>στο</a:t>
            </a:r>
            <a:r>
              <a:rPr sz="2000" dirty="0"/>
              <a:t> διαδίκτυο, χρ</a:t>
            </a:r>
            <a:r>
              <a:rPr lang="el-GR" sz="2000" dirty="0" err="1"/>
              <a:t>ήση</a:t>
            </a:r>
            <a:r>
              <a:rPr lang="el-GR" sz="2000" dirty="0"/>
              <a:t> </a:t>
            </a:r>
            <a:r>
              <a:rPr sz="2000" dirty="0" err="1"/>
              <a:t>μέσ</a:t>
            </a:r>
            <a:r>
              <a:rPr lang="el-GR" sz="2000" dirty="0"/>
              <a:t>ων</a:t>
            </a:r>
            <a:r>
              <a:rPr sz="2000" dirty="0"/>
              <a:t> κοινωνικής δικτύωσης, όπως το WhatsApp, το Instagram, κ.λπ.</a:t>
            </a:r>
          </a:p>
          <a:p>
            <a:pPr marL="228600" indent="-228600">
              <a:lnSpc>
                <a:spcPct val="120000"/>
              </a:lnSpc>
              <a:spcBef>
                <a:spcPts val="1200"/>
              </a:spcBef>
              <a:buSzPct val="119999"/>
            </a:pPr>
            <a:r>
              <a:rPr sz="2000" b="1" dirty="0" err="1"/>
              <a:t>Δεν</a:t>
            </a:r>
            <a:r>
              <a:rPr sz="2000" b="1" dirty="0"/>
              <a:t> είναι </a:t>
            </a:r>
            <a:r>
              <a:rPr sz="2000" b="1" dirty="0" err="1"/>
              <a:t>χρήσιμ</a:t>
            </a:r>
            <a:r>
              <a:rPr lang="el-GR" sz="2000" b="1" dirty="0"/>
              <a:t>η</a:t>
            </a:r>
            <a:r>
              <a:rPr sz="2000" b="1" dirty="0"/>
              <a:t> </a:t>
            </a:r>
            <a:r>
              <a:rPr sz="2000" b="1" dirty="0" err="1"/>
              <a:t>γι</a:t>
            </a:r>
            <a:r>
              <a:rPr sz="2000" b="1" dirty="0"/>
              <a:t>α: </a:t>
            </a:r>
            <a:r>
              <a:rPr lang="el-GR" sz="2000" dirty="0"/>
              <a:t>Σύνταξη </a:t>
            </a:r>
            <a:r>
              <a:rPr sz="2000" dirty="0"/>
              <a:t>μ</a:t>
            </a:r>
            <a:r>
              <a:rPr lang="el-GR" sz="2000" dirty="0" err="1"/>
              <a:t>ακροσκελών</a:t>
            </a:r>
            <a:r>
              <a:rPr lang="el-GR" sz="2000" dirty="0"/>
              <a:t> κειμένων</a:t>
            </a:r>
            <a:r>
              <a:rPr sz="2000" dirty="0"/>
              <a:t> ή  μα</a:t>
            </a:r>
            <a:r>
              <a:rPr sz="2000" dirty="0" err="1"/>
              <a:t>κρόχρονη</a:t>
            </a:r>
            <a:r>
              <a:rPr sz="2000" dirty="0"/>
              <a:t> </a:t>
            </a:r>
            <a:r>
              <a:rPr lang="el-GR" sz="2000" dirty="0"/>
              <a:t>αναζήτηση πληροφοριών </a:t>
            </a:r>
            <a:r>
              <a:rPr sz="2000" dirty="0" err="1"/>
              <a:t>στο</a:t>
            </a:r>
            <a:r>
              <a:rPr sz="2000" dirty="0"/>
              <a:t> </a:t>
            </a:r>
            <a:r>
              <a:rPr sz="2000" dirty="0" err="1"/>
              <a:t>δι</a:t>
            </a:r>
            <a:r>
              <a:rPr sz="2000" dirty="0"/>
              <a:t>αδίκτυο.</a:t>
            </a:r>
          </a:p>
        </p:txBody>
      </p:sp>
      <p:sp>
        <p:nvSpPr>
          <p:cNvPr id="245" name="Google Shape;245;p15"/>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246" name="Google Shape;246;p15" descr="Electronics, Mobile Phone, Screen, Smartphone, Google"/>
          <p:cNvPicPr preferRelativeResize="0"/>
          <p:nvPr/>
        </p:nvPicPr>
        <p:blipFill rotWithShape="1">
          <a:blip r:embed="rId5">
            <a:alphaModFix/>
          </a:blip>
          <a:srcRect/>
          <a:stretch/>
        </p:blipFill>
        <p:spPr>
          <a:xfrm>
            <a:off x="7610474" y="1915073"/>
            <a:ext cx="4482465" cy="3118831"/>
          </a:xfrm>
          <a:prstGeom prst="rect">
            <a:avLst/>
          </a:prstGeom>
          <a:noFill/>
          <a:ln>
            <a:noFill/>
          </a:ln>
        </p:spPr>
      </p:pic>
      <p:sp>
        <p:nvSpPr>
          <p:cNvPr id="7" name="Google Shape;206;p11">
            <a:extLst>
              <a:ext uri="{FF2B5EF4-FFF2-40B4-BE49-F238E27FC236}">
                <a16:creationId xmlns:a16="http://schemas.microsoft.com/office/drawing/2014/main" id="{A0066D31-123B-207F-107A-D62C0041919A}"/>
              </a:ext>
            </a:extLst>
          </p:cNvPr>
          <p:cNvSpPr/>
          <p:nvPr/>
        </p:nvSpPr>
        <p:spPr>
          <a:xfrm>
            <a:off x="8059783" y="0"/>
            <a:ext cx="4132217"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defRPr sz="1395">
                <a:solidFill>
                  <a:schemeClr val="lt1"/>
                </a:solidFill>
                <a:latin typeface="Calibri"/>
                <a:ea typeface="Calibri"/>
                <a:cs typeface="Calibri"/>
                <a:sym typeface="Calibri"/>
              </a:defRPr>
            </a:pPr>
            <a:r>
              <a:rPr dirty="0"/>
              <a:t>4.2 </a:t>
            </a:r>
            <a:r>
              <a:rPr dirty="0" err="1"/>
              <a:t>Γνωρίζοντ</a:t>
            </a:r>
            <a:r>
              <a:rPr dirty="0"/>
              <a:t>ας</a:t>
            </a:r>
            <a:r>
              <a:rPr lang="el-GR" dirty="0"/>
              <a:t> τις</a:t>
            </a:r>
            <a:r>
              <a:rPr dirty="0"/>
              <a:t> </a:t>
            </a:r>
            <a:r>
              <a:rPr dirty="0" err="1"/>
              <a:t>δι</a:t>
            </a:r>
            <a:r>
              <a:rPr dirty="0"/>
              <a:t>αφορετικές ψηφιακές συσκευές </a:t>
            </a:r>
            <a:endParaRPr sz="1162"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dirty="0"/>
              <a:t>Συσκευή: </a:t>
            </a:r>
            <a:r>
              <a:rPr lang="el-GR" dirty="0" err="1"/>
              <a:t>Τάμπλετ</a:t>
            </a:r>
            <a:r>
              <a:rPr lang="el-GR" dirty="0"/>
              <a:t> </a:t>
            </a:r>
            <a:endParaRPr dirty="0"/>
          </a:p>
        </p:txBody>
      </p:sp>
      <p:sp>
        <p:nvSpPr>
          <p:cNvPr id="253" name="Google Shape;253;p16"/>
          <p:cNvSpPr txBox="1">
            <a:spLocks noGrp="1"/>
          </p:cNvSpPr>
          <p:nvPr>
            <p:ph type="body" idx="1"/>
          </p:nvPr>
        </p:nvSpPr>
        <p:spPr>
          <a:xfrm>
            <a:off x="557998" y="1799999"/>
            <a:ext cx="6117121" cy="4865977"/>
          </a:xfrm>
          <a:prstGeom prst="rect">
            <a:avLst/>
          </a:prstGeom>
          <a:noFill/>
          <a:ln>
            <a:noFill/>
          </a:ln>
        </p:spPr>
        <p:txBody>
          <a:bodyPr spcFirstLastPara="1" wrap="square" lIns="91425" tIns="45700" rIns="91425" bIns="45700" anchor="t" anchorCtr="0">
            <a:normAutofit fontScale="92500" lnSpcReduction="20000"/>
          </a:bodyPr>
          <a:lstStyle/>
          <a:p>
            <a:pPr marL="228600" indent="-228600">
              <a:lnSpc>
                <a:spcPct val="120000"/>
              </a:lnSpc>
              <a:spcBef>
                <a:spcPts val="1200"/>
              </a:spcBef>
              <a:buSzPts val="2640"/>
            </a:pPr>
            <a:r>
              <a:rPr b="1" dirty="0"/>
              <a:t>Π</a:t>
            </a:r>
            <a:r>
              <a:rPr lang="el-GR" b="1" dirty="0" err="1"/>
              <a:t>εριγραφή</a:t>
            </a:r>
            <a:r>
              <a:rPr b="1" dirty="0"/>
              <a:t>: </a:t>
            </a:r>
            <a:r>
              <a:rPr dirty="0"/>
              <a:t>Ένα tablet είναι </a:t>
            </a:r>
            <a:r>
              <a:rPr dirty="0" err="1"/>
              <a:t>μικρότερο</a:t>
            </a:r>
            <a:r>
              <a:rPr dirty="0"/>
              <a:t> από έναν υπ</a:t>
            </a:r>
            <a:r>
              <a:rPr dirty="0" err="1"/>
              <a:t>ολογιστή</a:t>
            </a:r>
            <a:r>
              <a:rPr dirty="0"/>
              <a:t> ή ένα </a:t>
            </a:r>
            <a:r>
              <a:rPr dirty="0" err="1"/>
              <a:t>φορητό</a:t>
            </a:r>
            <a:r>
              <a:rPr dirty="0"/>
              <a:t> υπ</a:t>
            </a:r>
            <a:r>
              <a:rPr dirty="0" err="1"/>
              <a:t>ολογιστή</a:t>
            </a:r>
            <a:r>
              <a:rPr dirty="0"/>
              <a:t>, α</a:t>
            </a:r>
            <a:r>
              <a:rPr dirty="0" err="1"/>
              <a:t>λλά</a:t>
            </a:r>
            <a:r>
              <a:rPr dirty="0"/>
              <a:t> </a:t>
            </a:r>
            <a:r>
              <a:rPr lang="el-GR" dirty="0"/>
              <a:t>μεγαλύτερο </a:t>
            </a:r>
            <a:r>
              <a:rPr dirty="0"/>
              <a:t>από </a:t>
            </a:r>
            <a:r>
              <a:rPr dirty="0" err="1"/>
              <a:t>έν</a:t>
            </a:r>
            <a:r>
              <a:rPr dirty="0"/>
              <a:t>α </a:t>
            </a:r>
            <a:r>
              <a:rPr lang="en-GB" dirty="0"/>
              <a:t>smartphone</a:t>
            </a:r>
            <a:r>
              <a:rPr dirty="0"/>
              <a:t>. </a:t>
            </a:r>
            <a:r>
              <a:rPr dirty="0" err="1"/>
              <a:t>Έχει</a:t>
            </a:r>
            <a:r>
              <a:rPr dirty="0"/>
              <a:t> </a:t>
            </a:r>
            <a:r>
              <a:rPr dirty="0" err="1"/>
              <a:t>μι</a:t>
            </a:r>
            <a:r>
              <a:rPr dirty="0"/>
              <a:t>α οθόνη αφής, αλλά, διαφορετική από ένα φορητό υπολογιστή, χωρίς πληκτρολόγιο.</a:t>
            </a:r>
          </a:p>
          <a:p>
            <a:pPr marL="228600" indent="-228600">
              <a:lnSpc>
                <a:spcPct val="120000"/>
              </a:lnSpc>
              <a:spcBef>
                <a:spcPts val="1200"/>
              </a:spcBef>
              <a:buSzPts val="2640"/>
            </a:pPr>
            <a:r>
              <a:rPr b="1" dirty="0" err="1"/>
              <a:t>Χρήσιμ</a:t>
            </a:r>
            <a:r>
              <a:rPr lang="el-GR" b="1" dirty="0"/>
              <a:t>η</a:t>
            </a:r>
            <a:r>
              <a:rPr b="1" dirty="0"/>
              <a:t> </a:t>
            </a:r>
            <a:r>
              <a:rPr b="1" dirty="0" err="1"/>
              <a:t>γι</a:t>
            </a:r>
            <a:r>
              <a:rPr b="1" dirty="0"/>
              <a:t>α: </a:t>
            </a:r>
            <a:r>
              <a:rPr lang="el-GR" dirty="0"/>
              <a:t>Σύντομες </a:t>
            </a:r>
            <a:r>
              <a:rPr dirty="0" err="1"/>
              <a:t>δρ</a:t>
            </a:r>
            <a:r>
              <a:rPr dirty="0"/>
              <a:t>αστηριότητες</a:t>
            </a:r>
            <a:r>
              <a:rPr lang="el-GR" dirty="0"/>
              <a:t> αναζήτησης πληροφοριών</a:t>
            </a:r>
            <a:r>
              <a:rPr dirty="0"/>
              <a:t>, λήψη και ανάγνωση βιβλίων, παιχνίδια, παρακολούθηση βίντεο, έλεγχο </a:t>
            </a:r>
            <a:r>
              <a:rPr lang="el-GR" dirty="0"/>
              <a:t>ηλεκτρονικής </a:t>
            </a:r>
            <a:r>
              <a:rPr dirty="0"/>
              <a:t>α</a:t>
            </a:r>
            <a:r>
              <a:rPr dirty="0" err="1"/>
              <a:t>λληλογρ</a:t>
            </a:r>
            <a:r>
              <a:rPr dirty="0"/>
              <a:t>αφίας</a:t>
            </a:r>
            <a:r>
              <a:rPr lang="el-GR" dirty="0"/>
              <a:t>. </a:t>
            </a:r>
            <a:endParaRPr dirty="0"/>
          </a:p>
          <a:p>
            <a:pPr marL="228600" indent="-228600">
              <a:lnSpc>
                <a:spcPct val="120000"/>
              </a:lnSpc>
              <a:spcBef>
                <a:spcPts val="1200"/>
              </a:spcBef>
              <a:buSzPts val="2640"/>
            </a:pPr>
            <a:r>
              <a:rPr b="1" dirty="0" err="1"/>
              <a:t>Δεν</a:t>
            </a:r>
            <a:r>
              <a:rPr b="1" dirty="0"/>
              <a:t> είναι </a:t>
            </a:r>
            <a:r>
              <a:rPr b="1" dirty="0" err="1"/>
              <a:t>χρήσιμ</a:t>
            </a:r>
            <a:r>
              <a:rPr lang="el-GR" b="1" dirty="0"/>
              <a:t>η</a:t>
            </a:r>
            <a:r>
              <a:rPr b="1" dirty="0"/>
              <a:t> </a:t>
            </a:r>
            <a:r>
              <a:rPr b="1" dirty="0" err="1"/>
              <a:t>γι</a:t>
            </a:r>
            <a:r>
              <a:rPr b="1" dirty="0"/>
              <a:t>α: </a:t>
            </a:r>
            <a:r>
              <a:rPr lang="el-GR" sz="2400" dirty="0"/>
              <a:t>Σύνταξη μακροσκελών κειμένων ή μακρόχρονη αναζήτηση πληροφοριών στο Διαδίκτυο.</a:t>
            </a:r>
            <a:endParaRPr dirty="0"/>
          </a:p>
        </p:txBody>
      </p:sp>
      <p:sp>
        <p:nvSpPr>
          <p:cNvPr id="255" name="Google Shape;255;p16"/>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256" name="Google Shape;256;p16" descr="Mockup, Psd, Ipad, Iphone, Λευκό, Κινητό"/>
          <p:cNvPicPr preferRelativeResize="0"/>
          <p:nvPr/>
        </p:nvPicPr>
        <p:blipFill rotWithShape="1">
          <a:blip r:embed="rId5">
            <a:alphaModFix/>
          </a:blip>
          <a:srcRect/>
          <a:stretch/>
        </p:blipFill>
        <p:spPr>
          <a:xfrm>
            <a:off x="6590143" y="1946303"/>
            <a:ext cx="5447828" cy="3614861"/>
          </a:xfrm>
          <a:prstGeom prst="rect">
            <a:avLst/>
          </a:prstGeom>
          <a:noFill/>
          <a:ln>
            <a:noFill/>
          </a:ln>
        </p:spPr>
      </p:pic>
      <p:sp>
        <p:nvSpPr>
          <p:cNvPr id="7" name="Google Shape;206;p11">
            <a:extLst>
              <a:ext uri="{FF2B5EF4-FFF2-40B4-BE49-F238E27FC236}">
                <a16:creationId xmlns:a16="http://schemas.microsoft.com/office/drawing/2014/main" id="{5C8047D1-3495-C24E-CD74-E45958E758C7}"/>
              </a:ext>
            </a:extLst>
          </p:cNvPr>
          <p:cNvSpPr/>
          <p:nvPr/>
        </p:nvSpPr>
        <p:spPr>
          <a:xfrm>
            <a:off x="8059783" y="0"/>
            <a:ext cx="4132217"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70000"/>
              </a:lnSpc>
              <a:spcBef>
                <a:spcPts val="0"/>
              </a:spcBef>
              <a:spcAft>
                <a:spcPts val="0"/>
              </a:spcAft>
              <a:buClr>
                <a:srgbClr val="000000"/>
              </a:buClr>
              <a:buSzPts val="1395"/>
              <a:buFont typeface="Calibri"/>
              <a:buNone/>
              <a:defRPr sz="1395">
                <a:solidFill>
                  <a:schemeClr val="lt1"/>
                </a:solidFill>
                <a:latin typeface="Calibri"/>
                <a:ea typeface="Calibri"/>
                <a:cs typeface="Calibri"/>
                <a:sym typeface="Calibri"/>
              </a:defRPr>
            </a:pPr>
            <a:r>
              <a:rPr dirty="0"/>
              <a:t>4.2 </a:t>
            </a:r>
            <a:r>
              <a:rPr dirty="0" err="1"/>
              <a:t>Γνωρίζοντ</a:t>
            </a:r>
            <a:r>
              <a:rPr dirty="0"/>
              <a:t>ας</a:t>
            </a:r>
            <a:r>
              <a:rPr lang="el-GR" dirty="0"/>
              <a:t> τις</a:t>
            </a:r>
            <a:r>
              <a:rPr dirty="0"/>
              <a:t> </a:t>
            </a:r>
            <a:r>
              <a:rPr dirty="0" err="1"/>
              <a:t>δι</a:t>
            </a:r>
            <a:r>
              <a:rPr dirty="0"/>
              <a:t>αφορετικές ψηφιακές συσκευές </a:t>
            </a:r>
            <a:endParaRPr sz="1162"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defRPr>
                <a:solidFill>
                  <a:srgbClr val="C01E24"/>
                </a:solidFill>
              </a:defRPr>
            </a:pPr>
            <a:r>
              <a:rPr lang="el-GR" sz="2000" dirty="0"/>
              <a:t>Δράση </a:t>
            </a:r>
            <a:r>
              <a:rPr sz="2000" dirty="0"/>
              <a:t>4.</a:t>
            </a:r>
            <a:r>
              <a:rPr lang="el-GR" sz="2000" dirty="0"/>
              <a:t>1.</a:t>
            </a:r>
            <a:r>
              <a:rPr sz="2000" dirty="0"/>
              <a:t>3</a:t>
            </a:r>
            <a:br>
              <a:rPr lang="el-GR" sz="2000" dirty="0"/>
            </a:br>
            <a:r>
              <a:rPr lang="el-GR" dirty="0"/>
              <a:t>Αναζήτηση στο Διαδίκτυο</a:t>
            </a:r>
            <a:endParaRPr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defRPr sz="2200"/>
            </a:pPr>
            <a:r>
              <a:rPr lang="el-GR" dirty="0"/>
              <a:t>Μαθησιακός σ</a:t>
            </a:r>
            <a:r>
              <a:rPr dirty="0" err="1"/>
              <a:t>τόχο</a:t>
            </a:r>
            <a:r>
              <a:rPr lang="el-GR" dirty="0"/>
              <a:t>ς</a:t>
            </a:r>
            <a:endParaRPr dirty="0"/>
          </a:p>
        </p:txBody>
      </p:sp>
      <p:sp>
        <p:nvSpPr>
          <p:cNvPr id="264"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defRPr sz="2000"/>
            </a:pPr>
            <a:r>
              <a:rPr lang="el-GR" dirty="0"/>
              <a:t>Ν</a:t>
            </a:r>
            <a:r>
              <a:rPr dirty="0"/>
              <a:t>α </a:t>
            </a:r>
            <a:r>
              <a:rPr lang="el-GR" dirty="0"/>
              <a:t>λάβετε μία</a:t>
            </a:r>
            <a:r>
              <a:rPr dirty="0"/>
              <a:t> π</a:t>
            </a:r>
            <a:r>
              <a:rPr dirty="0" err="1"/>
              <a:t>ρώτη</a:t>
            </a:r>
            <a:r>
              <a:rPr dirty="0"/>
              <a:t> </a:t>
            </a:r>
            <a:r>
              <a:rPr dirty="0" err="1"/>
              <a:t>εικόν</a:t>
            </a:r>
            <a:r>
              <a:rPr dirty="0"/>
              <a:t>α για το πώς</a:t>
            </a:r>
            <a:r>
              <a:rPr lang="el-GR" dirty="0"/>
              <a:t> μπορείτε</a:t>
            </a:r>
            <a:r>
              <a:rPr dirty="0"/>
              <a:t> να αναζητήσετε πληροφορίες </a:t>
            </a:r>
            <a:r>
              <a:rPr dirty="0" err="1"/>
              <a:t>στο</a:t>
            </a:r>
            <a:r>
              <a:rPr dirty="0"/>
              <a:t> </a:t>
            </a:r>
            <a:r>
              <a:rPr lang="el-GR" dirty="0"/>
              <a:t>Δ</a:t>
            </a:r>
            <a:r>
              <a:rPr dirty="0"/>
              <a:t>ια</a:t>
            </a:r>
            <a:r>
              <a:rPr dirty="0" err="1"/>
              <a:t>δίκτυο</a:t>
            </a:r>
            <a:r>
              <a:rPr dirty="0"/>
              <a:t>.</a:t>
            </a:r>
            <a:endParaRPr sz="2000" dirty="0"/>
          </a:p>
        </p:txBody>
      </p:sp>
      <p:sp>
        <p:nvSpPr>
          <p:cNvPr id="265" name="Google Shape;265;p1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266" name="Google Shape;266;p17"/>
          <p:cNvPicPr preferRelativeResize="0"/>
          <p:nvPr/>
        </p:nvPicPr>
        <p:blipFill rotWithShape="1">
          <a:blip r:embed="rId5">
            <a:alphaModFix/>
          </a:blip>
          <a:srcRect/>
          <a:stretch/>
        </p:blipFill>
        <p:spPr>
          <a:xfrm>
            <a:off x="6335827" y="1715224"/>
            <a:ext cx="3789910" cy="2676624"/>
          </a:xfrm>
          <a:prstGeom prst="rect">
            <a:avLst/>
          </a:prstGeom>
          <a:noFill/>
          <a:ln>
            <a:noFill/>
          </a:ln>
        </p:spPr>
      </p:pic>
      <p:sp>
        <p:nvSpPr>
          <p:cNvPr id="13" name="Google Shape;168;p7">
            <a:extLst>
              <a:ext uri="{FF2B5EF4-FFF2-40B4-BE49-F238E27FC236}">
                <a16:creationId xmlns:a16="http://schemas.microsoft.com/office/drawing/2014/main" id="{01057F01-2C35-7472-F11C-CA8D6668AA08}"/>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4.1.1</a:t>
            </a:r>
            <a:endParaRPr sz="2000" dirty="0">
              <a:solidFill>
                <a:schemeClr val="bg1"/>
              </a:solidFill>
            </a:endParaRPr>
          </a:p>
        </p:txBody>
      </p:sp>
      <p:sp>
        <p:nvSpPr>
          <p:cNvPr id="14" name="Google Shape;168;p7">
            <a:extLst>
              <a:ext uri="{FF2B5EF4-FFF2-40B4-BE49-F238E27FC236}">
                <a16:creationId xmlns:a16="http://schemas.microsoft.com/office/drawing/2014/main" id="{558E4FC2-A133-E35B-70CF-5D6373FA3542}"/>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291DF03C-C50A-B320-6248-85B5CB86D64C}"/>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4.1.3</a:t>
            </a:r>
            <a:endParaRPr sz="2000" dirty="0">
              <a:solidFill>
                <a:srgbClr val="C01E24"/>
              </a:solidFill>
            </a:endParaRPr>
          </a:p>
        </p:txBody>
      </p:sp>
      <p:sp>
        <p:nvSpPr>
          <p:cNvPr id="16" name="Google Shape;168;p7">
            <a:extLst>
              <a:ext uri="{FF2B5EF4-FFF2-40B4-BE49-F238E27FC236}">
                <a16:creationId xmlns:a16="http://schemas.microsoft.com/office/drawing/2014/main" id="{2F47C5AB-F80E-C84D-C423-9F824580165C}"/>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5609B513-D1BE-D2B4-E20C-736A44DCD580}"/>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Εισαγωγή</a:t>
            </a:r>
          </a:p>
        </p:txBody>
      </p:sp>
      <p:sp>
        <p:nvSpPr>
          <p:cNvPr id="278" name="Google Shape;278;p18"/>
          <p:cNvSpPr txBox="1">
            <a:spLocks noGrp="1"/>
          </p:cNvSpPr>
          <p:nvPr>
            <p:ph type="body" idx="1"/>
          </p:nvPr>
        </p:nvSpPr>
        <p:spPr>
          <a:xfrm>
            <a:off x="557999" y="1799999"/>
            <a:ext cx="7324360" cy="486597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ts val="2400"/>
              <a:buChar char="▪"/>
            </a:pPr>
            <a:r>
              <a:rPr dirty="0" err="1"/>
              <a:t>Μι</a:t>
            </a:r>
            <a:r>
              <a:rPr dirty="0"/>
              <a:t>α δραστηριότητα, η οποία είναι δυνατή με όλες τις συσκευές, είναι η </a:t>
            </a:r>
            <a:r>
              <a:rPr b="1" dirty="0"/>
              <a:t>αναζήτηση πληροφοριών </a:t>
            </a:r>
            <a:r>
              <a:rPr dirty="0"/>
              <a:t>στο </a:t>
            </a:r>
            <a:r>
              <a:rPr lang="el-GR" dirty="0"/>
              <a:t>Δ</a:t>
            </a:r>
            <a:r>
              <a:rPr dirty="0"/>
              <a:t>ια</a:t>
            </a:r>
            <a:r>
              <a:rPr dirty="0" err="1"/>
              <a:t>δίκτυο</a:t>
            </a:r>
            <a:r>
              <a:rPr dirty="0"/>
              <a:t>. </a:t>
            </a:r>
            <a:r>
              <a:rPr dirty="0" err="1"/>
              <a:t>Αλλά</a:t>
            </a:r>
            <a:r>
              <a:rPr lang="el-GR" dirty="0"/>
              <a:t> ανάλογα με την αναζήτηση που θέλετε να κάνετε, επιλέγετε την πιο κατάλληλη συσκευή καθώς, όπως προαναφέραμε</a:t>
            </a:r>
            <a:r>
              <a:rPr dirty="0"/>
              <a:t>, οι συσκευές είναι κατάλληλες με διαφορετικούς τρόπους. </a:t>
            </a:r>
          </a:p>
          <a:p>
            <a:pPr marL="228600" lvl="0" indent="-228600" algn="l" rtl="0">
              <a:lnSpc>
                <a:spcPct val="100000"/>
              </a:lnSpc>
              <a:spcBef>
                <a:spcPts val="1200"/>
              </a:spcBef>
              <a:spcAft>
                <a:spcPts val="0"/>
              </a:spcAft>
              <a:buSzPts val="2400"/>
              <a:buChar char="▪"/>
            </a:pPr>
            <a:r>
              <a:rPr dirty="0" err="1"/>
              <a:t>Μόλις</a:t>
            </a:r>
            <a:r>
              <a:rPr dirty="0"/>
              <a:t> απ</a:t>
            </a:r>
            <a:r>
              <a:rPr dirty="0" err="1"/>
              <a:t>οφ</a:t>
            </a:r>
            <a:r>
              <a:rPr dirty="0"/>
              <a:t>ασίσετε ποια συσκευή θέλετε να χρησιμοποιήσετε, υπάρχουν μερικά διαφορετικά βήματα που πρέπει να εξετάσετε, κατά τη διάρκεια της </a:t>
            </a:r>
            <a:r>
              <a:rPr lang="el-GR" dirty="0"/>
              <a:t>αναζήτησης.</a:t>
            </a:r>
            <a:endParaRPr dirty="0"/>
          </a:p>
          <a:p>
            <a:pPr marL="0" lvl="0" indent="0" algn="l" rtl="0">
              <a:lnSpc>
                <a:spcPct val="100000"/>
              </a:lnSpc>
              <a:spcBef>
                <a:spcPts val="1200"/>
              </a:spcBef>
              <a:spcAft>
                <a:spcPts val="0"/>
              </a:spcAft>
              <a:buSzPts val="2400"/>
              <a:buNone/>
            </a:pPr>
            <a:endParaRPr i="1" dirty="0"/>
          </a:p>
          <a:p>
            <a:pPr marL="0" lvl="0" indent="0" algn="l" rtl="0">
              <a:lnSpc>
                <a:spcPct val="100000"/>
              </a:lnSpc>
              <a:spcBef>
                <a:spcPts val="1200"/>
              </a:spcBef>
              <a:spcAft>
                <a:spcPts val="0"/>
              </a:spcAft>
              <a:buSzPts val="2400"/>
              <a:buNone/>
              <a:defRPr i="1"/>
            </a:pPr>
            <a:r>
              <a:rPr dirty="0" err="1"/>
              <a:t>Μι</a:t>
            </a:r>
            <a:r>
              <a:rPr dirty="0"/>
              <a:t>α περιγραφή αυτών των βημάτων ακολουθείται στις επόμενες διαφάνειες. </a:t>
            </a:r>
            <a:r>
              <a:rPr dirty="0" err="1"/>
              <a:t>Δείτε</a:t>
            </a:r>
            <a:r>
              <a:rPr dirty="0"/>
              <a:t> </a:t>
            </a:r>
            <a:r>
              <a:rPr dirty="0" err="1"/>
              <a:t>το</a:t>
            </a:r>
            <a:r>
              <a:rPr dirty="0"/>
              <a:t> </a:t>
            </a:r>
            <a:r>
              <a:rPr dirty="0">
                <a:hlinkClick r:id="rId3" action="ppaction://hlinksldjump"/>
              </a:rPr>
              <a:t>πα</a:t>
            </a:r>
            <a:r>
              <a:rPr dirty="0" err="1">
                <a:hlinkClick r:id="rId3" action="ppaction://hlinksldjump"/>
              </a:rPr>
              <a:t>ράρτημ</a:t>
            </a:r>
            <a:r>
              <a:rPr dirty="0">
                <a:hlinkClick r:id="rId3" action="ppaction://hlinksldjump"/>
              </a:rPr>
              <a:t>α 1</a:t>
            </a:r>
            <a:r>
              <a:rPr dirty="0"/>
              <a:t> για να βρείτε μια εξήγηση για τον Παγκόσμιο Ιστό.</a:t>
            </a:r>
          </a:p>
        </p:txBody>
      </p:sp>
      <p:sp>
        <p:nvSpPr>
          <p:cNvPr id="279" name="Google Shape;279;p18"/>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pic>
        <p:nvPicPr>
          <p:cNvPr id="280" name="Google Shape;280;p18" descr="Μεγεθυντικός φακός περίγραμμα"/>
          <p:cNvPicPr preferRelativeResize="0"/>
          <p:nvPr/>
        </p:nvPicPr>
        <p:blipFill rotWithShape="1">
          <a:blip r:embed="rId4">
            <a:alphaModFix/>
          </a:blip>
          <a:srcRect/>
          <a:stretch/>
        </p:blipFill>
        <p:spPr>
          <a:xfrm>
            <a:off x="7729330" y="1705940"/>
            <a:ext cx="4072060" cy="4072060"/>
          </a:xfrm>
          <a:prstGeom prst="rect">
            <a:avLst/>
          </a:prstGeom>
          <a:noFill/>
          <a:ln>
            <a:noFill/>
          </a:ln>
        </p:spPr>
      </p:pic>
      <p:sp>
        <p:nvSpPr>
          <p:cNvPr id="281" name="Google Shape;281;p18"/>
          <p:cNvSpPr txBox="1"/>
          <p:nvPr/>
        </p:nvSpPr>
        <p:spPr>
          <a:xfrm>
            <a:off x="8375320" y="2890830"/>
            <a:ext cx="213418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Calibri"/>
              <a:buNone/>
              <a:defRPr sz="5400">
                <a:solidFill>
                  <a:srgbClr val="C01E24"/>
                </a:solidFill>
                <a:latin typeface="Calibri"/>
                <a:ea typeface="Calibri"/>
                <a:cs typeface="Calibri"/>
                <a:sym typeface="Calibri"/>
              </a:defRPr>
            </a:pPr>
            <a:r>
              <a:rPr dirty="0"/>
              <a:t>WWW</a:t>
            </a:r>
            <a:endParaRPr sz="5400" b="0" i="0" u="none" strike="noStrike" cap="none" dirty="0">
              <a:solidFill>
                <a:srgbClr val="C01E24"/>
              </a:solidFill>
              <a:latin typeface="Calibri"/>
              <a:ea typeface="Calibri"/>
              <a:cs typeface="Calibri"/>
              <a:sym typeface="Calibri"/>
            </a:endParaRPr>
          </a:p>
        </p:txBody>
      </p:sp>
      <p:cxnSp>
        <p:nvCxnSpPr>
          <p:cNvPr id="3" name="Ευθεία γραμμή σύνδεσης 2">
            <a:extLst>
              <a:ext uri="{FF2B5EF4-FFF2-40B4-BE49-F238E27FC236}">
                <a16:creationId xmlns:a16="http://schemas.microsoft.com/office/drawing/2014/main" id="{A9299492-61D5-4397-A1C4-37730116D122}"/>
              </a:ext>
            </a:extLst>
          </p:cNvPr>
          <p:cNvCxnSpPr>
            <a:cxnSpLocks/>
          </p:cNvCxnSpPr>
          <p:nvPr/>
        </p:nvCxnSpPr>
        <p:spPr>
          <a:xfrm flipH="1">
            <a:off x="3222171" y="2486696"/>
            <a:ext cx="4573212" cy="19086"/>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5A01C00A-70E1-4E7C-BD20-8231C452DE3B}"/>
              </a:ext>
            </a:extLst>
          </p:cNvPr>
          <p:cNvSpPr txBox="1"/>
          <p:nvPr/>
        </p:nvSpPr>
        <p:spPr>
          <a:xfrm>
            <a:off x="8071468" y="2486696"/>
            <a:ext cx="3629387" cy="1631216"/>
          </a:xfrm>
          <a:prstGeom prst="rect">
            <a:avLst/>
          </a:prstGeom>
          <a:solidFill>
            <a:schemeClr val="bg1">
              <a:lumMod val="95000"/>
            </a:schemeClr>
          </a:solidFill>
          <a:ln>
            <a:solidFill>
              <a:srgbClr val="0070C0"/>
            </a:solidFill>
          </a:ln>
        </p:spPr>
        <p:txBody>
          <a:bodyPr wrap="square">
            <a:spAutoFit/>
          </a:bodyPr>
          <a:lstStyle/>
          <a:p>
            <a:pPr marL="180000" lvl="1">
              <a:spcAft>
                <a:spcPts val="600"/>
              </a:spcAft>
              <a:buSzPts val="2640"/>
              <a:defRPr sz="2000">
                <a:latin typeface="Calibri" panose="020F0502020204030204" pitchFamily="34" charset="0"/>
                <a:cs typeface="Calibri" panose="020F0502020204030204" pitchFamily="34" charset="0"/>
              </a:defRPr>
            </a:pPr>
            <a:r>
              <a:rPr dirty="0" err="1"/>
              <a:t>Λοι</a:t>
            </a:r>
            <a:r>
              <a:rPr dirty="0"/>
              <a:t>πόν, η σωστή φράση είναι «αναζήτηση πληροφοριών στον </a:t>
            </a:r>
            <a:r>
              <a:rPr b="1" dirty="0"/>
              <a:t>Παγκόσμιο Ιστό»</a:t>
            </a:r>
            <a:r>
              <a:rPr dirty="0"/>
              <a:t>, αντί για το </a:t>
            </a:r>
            <a:r>
              <a:rPr lang="el-GR" dirty="0"/>
              <a:t>Δ</a:t>
            </a:r>
            <a:r>
              <a:rPr dirty="0"/>
              <a:t>ια</a:t>
            </a:r>
            <a:r>
              <a:rPr dirty="0" err="1"/>
              <a:t>δίκτυο</a:t>
            </a:r>
            <a:r>
              <a:rPr dirty="0"/>
              <a:t>. </a:t>
            </a:r>
            <a:r>
              <a:rPr dirty="0" err="1"/>
              <a:t>Δείτε</a:t>
            </a:r>
            <a:r>
              <a:rPr dirty="0"/>
              <a:t> </a:t>
            </a:r>
            <a:r>
              <a:rPr lang="el-GR" dirty="0"/>
              <a:t>λεπτομέρειες στο παράρτημα</a:t>
            </a:r>
            <a:r>
              <a:rPr dirty="0"/>
              <a:t>.</a:t>
            </a:r>
          </a:p>
        </p:txBody>
      </p:sp>
      <p:sp>
        <p:nvSpPr>
          <p:cNvPr id="15" name="pop-up">
            <a:extLst>
              <a:ext uri="{FF2B5EF4-FFF2-40B4-BE49-F238E27FC236}">
                <a16:creationId xmlns:a16="http://schemas.microsoft.com/office/drawing/2014/main" id="{F9294866-2934-48E9-BEBB-683F15204795}"/>
              </a:ext>
            </a:extLst>
          </p:cNvPr>
          <p:cNvSpPr/>
          <p:nvPr/>
        </p:nvSpPr>
        <p:spPr>
          <a:xfrm>
            <a:off x="8403253" y="1299411"/>
            <a:ext cx="2963501" cy="482016"/>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C00000"/>
              </a:solidFill>
            </a:endParaRPr>
          </a:p>
          <a:p>
            <a:pPr algn="ctr">
              <a:defRPr b="1">
                <a:solidFill>
                  <a:schemeClr val="bg1">
                    <a:lumMod val="65000"/>
                  </a:schemeClr>
                </a:solidFill>
              </a:defRPr>
            </a:pPr>
            <a:r>
              <a:rPr dirty="0" err="1"/>
              <a:t>Κάντε</a:t>
            </a:r>
            <a:r>
              <a:rPr dirty="0"/>
              <a:t> </a:t>
            </a:r>
            <a:r>
              <a:rPr dirty="0" err="1"/>
              <a:t>κλικ</a:t>
            </a:r>
            <a:r>
              <a:rPr dirty="0"/>
              <a:t> </a:t>
            </a:r>
            <a:r>
              <a:rPr dirty="0" err="1"/>
              <a:t>εδώ</a:t>
            </a:r>
            <a:r>
              <a:rPr dirty="0"/>
              <a:t> </a:t>
            </a:r>
            <a:r>
              <a:rPr dirty="0" err="1"/>
              <a:t>γι</a:t>
            </a:r>
            <a:r>
              <a:rPr dirty="0"/>
              <a:t>α κάποιες πληροφορίες!</a:t>
            </a:r>
          </a:p>
          <a:p>
            <a:pPr algn="ctr"/>
            <a:endParaRPr b="1" dirty="0">
              <a:solidFill>
                <a:srgbClr val="C00000"/>
              </a:solidFill>
            </a:endParaRPr>
          </a:p>
        </p:txBody>
      </p:sp>
      <p:cxnSp>
        <p:nvCxnSpPr>
          <p:cNvPr id="17" name="Ευθεία γραμμή σύνδεσης 16">
            <a:extLst>
              <a:ext uri="{FF2B5EF4-FFF2-40B4-BE49-F238E27FC236}">
                <a16:creationId xmlns:a16="http://schemas.microsoft.com/office/drawing/2014/main" id="{D509D748-2298-4841-B0AD-7AB99B3A6699}"/>
              </a:ext>
            </a:extLst>
          </p:cNvPr>
          <p:cNvCxnSpPr>
            <a:cxnSpLocks/>
          </p:cNvCxnSpPr>
          <p:nvPr/>
        </p:nvCxnSpPr>
        <p:spPr>
          <a:xfrm flipH="1">
            <a:off x="7768478" y="1540419"/>
            <a:ext cx="604596" cy="946277"/>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dirty="0"/>
              <a:t>Προγράμματα περιήγησης ιστού</a:t>
            </a:r>
            <a:endParaRPr dirty="0"/>
          </a:p>
        </p:txBody>
      </p:sp>
      <p:sp>
        <p:nvSpPr>
          <p:cNvPr id="288" name="Google Shape;288;p19"/>
          <p:cNvSpPr txBox="1">
            <a:spLocks noGrp="1"/>
          </p:cNvSpPr>
          <p:nvPr>
            <p:ph type="body" idx="1"/>
          </p:nvPr>
        </p:nvSpPr>
        <p:spPr>
          <a:xfrm>
            <a:off x="557999" y="1799999"/>
            <a:ext cx="6232100" cy="486597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ts val="2400"/>
              <a:buChar char="▪"/>
            </a:pPr>
            <a:r>
              <a:rPr dirty="0" err="1"/>
              <a:t>Γι</a:t>
            </a:r>
            <a:r>
              <a:rPr dirty="0"/>
              <a:t>α να αναζητήσετε πληροφορίες στο </a:t>
            </a:r>
            <a:r>
              <a:rPr lang="el-GR" dirty="0"/>
              <a:t>Δ</a:t>
            </a:r>
            <a:r>
              <a:rPr dirty="0"/>
              <a:t>ια</a:t>
            </a:r>
            <a:r>
              <a:rPr dirty="0" err="1"/>
              <a:t>δίκτυο</a:t>
            </a:r>
            <a:r>
              <a:rPr dirty="0"/>
              <a:t>, π</a:t>
            </a:r>
            <a:r>
              <a:rPr dirty="0" err="1"/>
              <a:t>ρέ</a:t>
            </a:r>
            <a:r>
              <a:rPr dirty="0"/>
              <a:t>πει να </a:t>
            </a:r>
            <a:r>
              <a:rPr b="1" dirty="0"/>
              <a:t>ανοίξετε ένα πρόγραμμα περιήγησης ιστού </a:t>
            </a:r>
            <a:r>
              <a:rPr lang="en-US" b="1" dirty="0"/>
              <a:t>– web browsers </a:t>
            </a:r>
            <a:r>
              <a:rPr b="1" dirty="0"/>
              <a:t>(βήμα 1)</a:t>
            </a:r>
            <a:r>
              <a:rPr dirty="0"/>
              <a:t>. </a:t>
            </a:r>
            <a:r>
              <a:rPr dirty="0" err="1"/>
              <a:t>Συνήθως</a:t>
            </a:r>
            <a:r>
              <a:rPr dirty="0"/>
              <a:t>, ένα π</a:t>
            </a:r>
            <a:r>
              <a:rPr dirty="0" err="1"/>
              <a:t>ρόγρ</a:t>
            </a:r>
            <a:r>
              <a:rPr dirty="0"/>
              <a:t>αμμα περιήγησης ιστού είναι ήδη διαθέσιμο στη συσκευή σας.</a:t>
            </a:r>
          </a:p>
          <a:p>
            <a:pPr marL="228600" lvl="0" indent="-228600" algn="l" rtl="0">
              <a:lnSpc>
                <a:spcPct val="100000"/>
              </a:lnSpc>
              <a:spcBef>
                <a:spcPts val="1200"/>
              </a:spcBef>
              <a:spcAft>
                <a:spcPts val="0"/>
              </a:spcAft>
              <a:buSzPts val="2400"/>
              <a:buChar char="▪"/>
            </a:pPr>
            <a:r>
              <a:rPr dirty="0" err="1"/>
              <a:t>Μερικά</a:t>
            </a:r>
            <a:r>
              <a:rPr dirty="0"/>
              <a:t> από τα π</a:t>
            </a:r>
            <a:r>
              <a:rPr dirty="0" err="1"/>
              <a:t>ιο</a:t>
            </a:r>
            <a:r>
              <a:rPr dirty="0"/>
              <a:t> </a:t>
            </a:r>
            <a:r>
              <a:rPr dirty="0" err="1"/>
              <a:t>συνηθισμέν</a:t>
            </a:r>
            <a:r>
              <a:rPr dirty="0"/>
              <a:t>α </a:t>
            </a:r>
            <a:r>
              <a:rPr lang="el-GR" dirty="0"/>
              <a:t>προγράμματα περιήγησης ιστού είναι τα</a:t>
            </a:r>
            <a:r>
              <a:rPr dirty="0"/>
              <a:t>:</a:t>
            </a:r>
          </a:p>
          <a:p>
            <a:pPr marL="685800" lvl="1" indent="-228600" algn="l" rtl="0">
              <a:lnSpc>
                <a:spcPct val="100000"/>
              </a:lnSpc>
              <a:spcBef>
                <a:spcPts val="1200"/>
              </a:spcBef>
              <a:spcAft>
                <a:spcPts val="0"/>
              </a:spcAft>
              <a:buSzPct val="100000"/>
              <a:buFont typeface="Courier New"/>
              <a:buChar char="o"/>
            </a:pPr>
            <a:r>
              <a:rPr dirty="0"/>
              <a:t>Google Chrome</a:t>
            </a:r>
          </a:p>
          <a:p>
            <a:pPr marL="685800" lvl="1" indent="-228600" algn="l" rtl="0">
              <a:lnSpc>
                <a:spcPct val="100000"/>
              </a:lnSpc>
              <a:spcBef>
                <a:spcPts val="1200"/>
              </a:spcBef>
              <a:spcAft>
                <a:spcPts val="0"/>
              </a:spcAft>
              <a:buSzPct val="100000"/>
              <a:buFont typeface="Courier New"/>
              <a:buChar char="o"/>
            </a:pPr>
            <a:r>
              <a:rPr dirty="0"/>
              <a:t>Mozilla Firefox</a:t>
            </a:r>
          </a:p>
          <a:p>
            <a:pPr marL="685800" lvl="1" indent="-228600" algn="l" rtl="0">
              <a:lnSpc>
                <a:spcPct val="100000"/>
              </a:lnSpc>
              <a:spcBef>
                <a:spcPts val="1200"/>
              </a:spcBef>
              <a:spcAft>
                <a:spcPts val="0"/>
              </a:spcAft>
              <a:buSzPct val="100000"/>
              <a:buFont typeface="Courier New"/>
              <a:buChar char="o"/>
            </a:pPr>
            <a:r>
              <a:rPr dirty="0"/>
              <a:t>Microsoft Edge</a:t>
            </a:r>
          </a:p>
          <a:p>
            <a:pPr marL="685800" lvl="1" indent="-228600" algn="l" rtl="0">
              <a:lnSpc>
                <a:spcPct val="100000"/>
              </a:lnSpc>
              <a:spcBef>
                <a:spcPts val="1200"/>
              </a:spcBef>
              <a:spcAft>
                <a:spcPts val="0"/>
              </a:spcAft>
              <a:buSzPct val="100000"/>
              <a:buFont typeface="Courier New"/>
              <a:buChar char="o"/>
            </a:pPr>
            <a:r>
              <a:rPr lang="en-US" dirty="0"/>
              <a:t>Safari</a:t>
            </a:r>
            <a:r>
              <a:rPr dirty="0"/>
              <a:t> </a:t>
            </a:r>
            <a:r>
              <a:rPr dirty="0" err="1"/>
              <a:t>της</a:t>
            </a:r>
            <a:r>
              <a:rPr dirty="0"/>
              <a:t> Apple</a:t>
            </a:r>
          </a:p>
          <a:p>
            <a:pPr marL="685800" lvl="1" indent="-228600" algn="l" rtl="0">
              <a:lnSpc>
                <a:spcPct val="100000"/>
              </a:lnSpc>
              <a:spcBef>
                <a:spcPts val="1200"/>
              </a:spcBef>
              <a:spcAft>
                <a:spcPts val="0"/>
              </a:spcAft>
              <a:buSzPct val="100000"/>
              <a:buFont typeface="Courier New"/>
              <a:buChar char="o"/>
            </a:pPr>
            <a:r>
              <a:rPr lang="en-US" dirty="0"/>
              <a:t>Opera</a:t>
            </a:r>
            <a:endParaRPr dirty="0"/>
          </a:p>
          <a:p>
            <a:pPr marL="228600" lvl="0" indent="-76200" algn="l" rtl="0">
              <a:lnSpc>
                <a:spcPct val="100000"/>
              </a:lnSpc>
              <a:spcBef>
                <a:spcPts val="1200"/>
              </a:spcBef>
              <a:spcAft>
                <a:spcPts val="0"/>
              </a:spcAft>
              <a:buSzPts val="2400"/>
              <a:buNone/>
            </a:pPr>
            <a:endParaRPr dirty="0"/>
          </a:p>
        </p:txBody>
      </p:sp>
      <p:pic>
        <p:nvPicPr>
          <p:cNvPr id="290" name="Google Shape;290;p19"/>
          <p:cNvPicPr preferRelativeResize="0"/>
          <p:nvPr/>
        </p:nvPicPr>
        <p:blipFill rotWithShape="1">
          <a:blip r:embed="rId3">
            <a:alphaModFix/>
          </a:blip>
          <a:srcRect/>
          <a:stretch/>
        </p:blipFill>
        <p:spPr>
          <a:xfrm>
            <a:off x="10273988" y="2306993"/>
            <a:ext cx="1363603" cy="1417011"/>
          </a:xfrm>
          <a:prstGeom prst="rect">
            <a:avLst/>
          </a:prstGeom>
          <a:noFill/>
          <a:ln>
            <a:noFill/>
          </a:ln>
        </p:spPr>
      </p:pic>
      <p:pic>
        <p:nvPicPr>
          <p:cNvPr id="291" name="Google Shape;291;p19" descr="Tap to activate or exit full screen"/>
          <p:cNvPicPr preferRelativeResize="0"/>
          <p:nvPr/>
        </p:nvPicPr>
        <p:blipFill rotWithShape="1">
          <a:blip r:embed="rId4">
            <a:alphaModFix/>
          </a:blip>
          <a:srcRect/>
          <a:stretch/>
        </p:blipFill>
        <p:spPr>
          <a:xfrm>
            <a:off x="6612947" y="3498003"/>
            <a:ext cx="1670304" cy="1670304"/>
          </a:xfrm>
          <a:prstGeom prst="rect">
            <a:avLst/>
          </a:prstGeom>
          <a:noFill/>
          <a:ln>
            <a:noFill/>
          </a:ln>
        </p:spPr>
      </p:pic>
      <p:pic>
        <p:nvPicPr>
          <p:cNvPr id="292" name="Google Shape;292;p19" descr="Tap to activate or exit full screen"/>
          <p:cNvPicPr preferRelativeResize="0"/>
          <p:nvPr/>
        </p:nvPicPr>
        <p:blipFill rotWithShape="1">
          <a:blip r:embed="rId5">
            <a:alphaModFix/>
          </a:blip>
          <a:srcRect/>
          <a:stretch/>
        </p:blipFill>
        <p:spPr>
          <a:xfrm>
            <a:off x="8013641" y="1889542"/>
            <a:ext cx="1300472" cy="1305913"/>
          </a:xfrm>
          <a:prstGeom prst="rect">
            <a:avLst/>
          </a:prstGeom>
          <a:noFill/>
          <a:ln>
            <a:noFill/>
          </a:ln>
        </p:spPr>
      </p:pic>
      <p:pic>
        <p:nvPicPr>
          <p:cNvPr id="293" name="Google Shape;293;p19" descr="Image result for Apple Safari Logo Transparent"/>
          <p:cNvPicPr preferRelativeResize="0"/>
          <p:nvPr/>
        </p:nvPicPr>
        <p:blipFill rotWithShape="1">
          <a:blip r:embed="rId6">
            <a:alphaModFix/>
          </a:blip>
          <a:srcRect/>
          <a:stretch/>
        </p:blipFill>
        <p:spPr>
          <a:xfrm>
            <a:off x="8415605" y="4681497"/>
            <a:ext cx="1704975" cy="1714500"/>
          </a:xfrm>
          <a:prstGeom prst="rect">
            <a:avLst/>
          </a:prstGeom>
          <a:noFill/>
          <a:ln>
            <a:noFill/>
          </a:ln>
        </p:spPr>
      </p:pic>
      <p:pic>
        <p:nvPicPr>
          <p:cNvPr id="294" name="Google Shape;294;p19" descr="Image result for Opera Web Browser Logo"/>
          <p:cNvPicPr preferRelativeResize="0"/>
          <p:nvPr/>
        </p:nvPicPr>
        <p:blipFill rotWithShape="1">
          <a:blip r:embed="rId7">
            <a:alphaModFix/>
          </a:blip>
          <a:srcRect l="26271" r="19937"/>
          <a:stretch/>
        </p:blipFill>
        <p:spPr>
          <a:xfrm>
            <a:off x="10521696" y="4147985"/>
            <a:ext cx="1670304" cy="1743075"/>
          </a:xfrm>
          <a:prstGeom prst="rect">
            <a:avLst/>
          </a:prstGeom>
          <a:noFill/>
          <a:ln>
            <a:noFill/>
          </a:ln>
        </p:spPr>
      </p:pic>
      <p:sp>
        <p:nvSpPr>
          <p:cNvPr id="10" name="Google Shape;279;p18">
            <a:extLst>
              <a:ext uri="{FF2B5EF4-FFF2-40B4-BE49-F238E27FC236}">
                <a16:creationId xmlns:a16="http://schemas.microsoft.com/office/drawing/2014/main" id="{2EEF1DC2-90CA-F3B3-86E2-723A38DE14D3}"/>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8E88B-2070-4E5D-AB0E-D80B49CE9FDA}"/>
              </a:ext>
            </a:extLst>
          </p:cNvPr>
          <p:cNvSpPr>
            <a:spLocks noGrp="1"/>
          </p:cNvSpPr>
          <p:nvPr>
            <p:ph type="title"/>
          </p:nvPr>
        </p:nvSpPr>
        <p:spPr/>
        <p:txBody>
          <a:bodyPr/>
          <a:lstStyle/>
          <a:p>
            <a:r>
              <a:rPr lang="el-GR" dirty="0"/>
              <a:t>Ιστότοποι </a:t>
            </a:r>
            <a:r>
              <a:rPr dirty="0"/>
              <a:t>(1)</a:t>
            </a:r>
          </a:p>
        </p:txBody>
      </p:sp>
      <p:sp>
        <p:nvSpPr>
          <p:cNvPr id="3" name="Θέση κειμένου 2">
            <a:extLst>
              <a:ext uri="{FF2B5EF4-FFF2-40B4-BE49-F238E27FC236}">
                <a16:creationId xmlns:a16="http://schemas.microsoft.com/office/drawing/2014/main" id="{8CF8FF77-34A2-4733-B468-74DC46FB6CB0}"/>
              </a:ext>
            </a:extLst>
          </p:cNvPr>
          <p:cNvSpPr>
            <a:spLocks noGrp="1"/>
          </p:cNvSpPr>
          <p:nvPr>
            <p:ph type="body" idx="1"/>
          </p:nvPr>
        </p:nvSpPr>
        <p:spPr>
          <a:xfrm>
            <a:off x="557998" y="1799999"/>
            <a:ext cx="9880647" cy="4865977"/>
          </a:xfrm>
        </p:spPr>
        <p:txBody>
          <a:bodyPr>
            <a:normAutofit/>
          </a:bodyPr>
          <a:lstStyle/>
          <a:p>
            <a:pPr>
              <a:spcAft>
                <a:spcPts val="600"/>
              </a:spcAft>
            </a:pPr>
            <a:r>
              <a:rPr lang="el-GR" dirty="0"/>
              <a:t>Ο</a:t>
            </a:r>
            <a:r>
              <a:rPr dirty="0"/>
              <a:t>ι ιστότοποι περιέχουν τις πληροφορίες. </a:t>
            </a:r>
            <a:r>
              <a:rPr dirty="0" err="1"/>
              <a:t>Έτσι</a:t>
            </a:r>
            <a:r>
              <a:rPr dirty="0"/>
              <a:t>, </a:t>
            </a:r>
            <a:r>
              <a:rPr dirty="0" err="1"/>
              <a:t>το</a:t>
            </a:r>
            <a:r>
              <a:rPr dirty="0"/>
              <a:t> επ</a:t>
            </a:r>
            <a:r>
              <a:rPr dirty="0" err="1"/>
              <a:t>όμενο</a:t>
            </a:r>
            <a:r>
              <a:rPr dirty="0"/>
              <a:t> β</a:t>
            </a:r>
            <a:r>
              <a:rPr dirty="0" err="1"/>
              <a:t>ήμ</a:t>
            </a:r>
            <a:r>
              <a:rPr dirty="0"/>
              <a:t>α (</a:t>
            </a:r>
            <a:r>
              <a:rPr b="1" dirty="0"/>
              <a:t>βήμα 2</a:t>
            </a:r>
            <a:r>
              <a:rPr dirty="0"/>
              <a:t>) είναι να συνδεθείτε στ</a:t>
            </a:r>
            <a:r>
              <a:rPr lang="el-GR" dirty="0"/>
              <a:t>ο</a:t>
            </a:r>
            <a:r>
              <a:rPr dirty="0"/>
              <a:t>ν κα</a:t>
            </a:r>
            <a:r>
              <a:rPr dirty="0" err="1"/>
              <a:t>τάλληλ</a:t>
            </a:r>
            <a:r>
              <a:rPr lang="el-GR" dirty="0"/>
              <a:t>ο ιστότοπο</a:t>
            </a:r>
            <a:r>
              <a:rPr dirty="0"/>
              <a:t> που περιέχει τις πληροφορίες που ψάχνετε. </a:t>
            </a:r>
          </a:p>
          <a:p>
            <a:pPr>
              <a:spcAft>
                <a:spcPts val="600"/>
              </a:spcAft>
            </a:pPr>
            <a:r>
              <a:rPr dirty="0" err="1"/>
              <a:t>Γι</a:t>
            </a:r>
            <a:r>
              <a:rPr dirty="0"/>
              <a:t>α να συνδεθείτε σε έναν ιστότοπο, πρέπει να γνωρίζετε το </a:t>
            </a:r>
            <a:r>
              <a:rPr b="1" dirty="0"/>
              <a:t>όνομα τομέα</a:t>
            </a:r>
            <a:r>
              <a:rPr lang="el-GR" b="1" dirty="0"/>
              <a:t> </a:t>
            </a:r>
            <a:r>
              <a:rPr lang="el-GR" dirty="0"/>
              <a:t>του</a:t>
            </a:r>
            <a:r>
              <a:rPr lang="en-US" dirty="0"/>
              <a:t> (domain name)</a:t>
            </a:r>
            <a:r>
              <a:rPr b="1" dirty="0"/>
              <a:t>, </a:t>
            </a:r>
            <a:r>
              <a:rPr dirty="0"/>
              <a:t>π.χ., </a:t>
            </a:r>
            <a:r>
              <a:rPr b="1" i="1" dirty="0"/>
              <a:t>healthcare.eu.</a:t>
            </a:r>
          </a:p>
          <a:p>
            <a:pPr>
              <a:spcAft>
                <a:spcPts val="600"/>
              </a:spcAft>
            </a:pPr>
            <a:r>
              <a:rPr dirty="0" err="1"/>
              <a:t>Έτσι</a:t>
            </a:r>
            <a:r>
              <a:rPr dirty="0"/>
              <a:t>, </a:t>
            </a:r>
            <a:r>
              <a:rPr dirty="0" err="1"/>
              <a:t>οι</a:t>
            </a:r>
            <a:r>
              <a:rPr dirty="0"/>
              <a:t> επ</a:t>
            </a:r>
            <a:r>
              <a:rPr dirty="0" err="1"/>
              <a:t>όμενες</a:t>
            </a:r>
            <a:r>
              <a:rPr dirty="0"/>
              <a:t> </a:t>
            </a:r>
            <a:r>
              <a:rPr dirty="0" err="1"/>
              <a:t>ερωτήσεις</a:t>
            </a:r>
            <a:r>
              <a:rPr dirty="0"/>
              <a:t> είναι:</a:t>
            </a:r>
          </a:p>
          <a:p>
            <a:pPr lvl="1">
              <a:spcAft>
                <a:spcPts val="600"/>
              </a:spcAft>
            </a:pPr>
            <a:r>
              <a:rPr i="1" dirty="0"/>
              <a:t>«</a:t>
            </a:r>
            <a:r>
              <a:rPr i="1" dirty="0" err="1"/>
              <a:t>Ποιο</a:t>
            </a:r>
            <a:r>
              <a:rPr i="1" dirty="0"/>
              <a:t>(ο</a:t>
            </a:r>
            <a:r>
              <a:rPr lang="el-GR" i="1" dirty="0" err="1"/>
              <a:t>υς</a:t>
            </a:r>
            <a:r>
              <a:rPr i="1" dirty="0"/>
              <a:t>) </a:t>
            </a:r>
            <a:r>
              <a:rPr i="1" dirty="0" err="1"/>
              <a:t>ιστότο</a:t>
            </a:r>
            <a:r>
              <a:rPr i="1" dirty="0"/>
              <a:t>πος(-</a:t>
            </a:r>
            <a:r>
              <a:rPr lang="el-GR" i="1" dirty="0" err="1"/>
              <a:t>ους</a:t>
            </a:r>
            <a:r>
              <a:rPr i="1" dirty="0"/>
              <a:t>) πρέπει να επισκεφτώ για να βρω τις πληροφορίες που ψάχνω;», </a:t>
            </a:r>
            <a:r>
              <a:rPr dirty="0"/>
              <a:t>και </a:t>
            </a:r>
          </a:p>
          <a:p>
            <a:pPr lvl="1">
              <a:spcAft>
                <a:spcPts val="600"/>
              </a:spcAft>
            </a:pPr>
            <a:r>
              <a:rPr dirty="0"/>
              <a:t>«</a:t>
            </a:r>
            <a:r>
              <a:rPr i="1" dirty="0" err="1"/>
              <a:t>Πώς</a:t>
            </a:r>
            <a:r>
              <a:rPr i="1" dirty="0"/>
              <a:t> μπ</a:t>
            </a:r>
            <a:r>
              <a:rPr i="1" dirty="0" err="1"/>
              <a:t>ορώ</a:t>
            </a:r>
            <a:r>
              <a:rPr i="1" dirty="0"/>
              <a:t> να β</a:t>
            </a:r>
            <a:r>
              <a:rPr i="1" dirty="0" err="1"/>
              <a:t>ρω</a:t>
            </a:r>
            <a:r>
              <a:rPr i="1" dirty="0"/>
              <a:t> </a:t>
            </a:r>
            <a:r>
              <a:rPr i="1" dirty="0" err="1"/>
              <a:t>το</a:t>
            </a:r>
            <a:r>
              <a:rPr i="1" dirty="0"/>
              <a:t> </a:t>
            </a:r>
            <a:r>
              <a:rPr i="1" dirty="0" err="1"/>
              <a:t>όνομ</a:t>
            </a:r>
            <a:r>
              <a:rPr i="1" dirty="0"/>
              <a:t>α τομέα αυτού/των ιστότοπων;» </a:t>
            </a:r>
          </a:p>
        </p:txBody>
      </p:sp>
      <p:sp>
        <p:nvSpPr>
          <p:cNvPr id="5" name="Google Shape;279;p18">
            <a:extLst>
              <a:ext uri="{FF2B5EF4-FFF2-40B4-BE49-F238E27FC236}">
                <a16:creationId xmlns:a16="http://schemas.microsoft.com/office/drawing/2014/main" id="{B634BCAC-DFAD-9BB6-DAF6-3B1812A38E3F}"/>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3430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76" name="Google Shape;76;p2"/>
          <p:cNvGrpSpPr/>
          <p:nvPr/>
        </p:nvGrpSpPr>
        <p:grpSpPr>
          <a:xfrm>
            <a:off x="9587789" y="3777625"/>
            <a:ext cx="2245582" cy="2759937"/>
            <a:chOff x="7061107" y="2775080"/>
            <a:chExt cx="2245582" cy="2759937"/>
          </a:xfrm>
        </p:grpSpPr>
        <p:pic>
          <p:nvPicPr>
            <p:cNvPr id="77" name="Google Shape;77;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78" name="Google Shape;78;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defRPr sz="1000">
                  <a:solidFill>
                    <a:srgbClr val="203864"/>
                  </a:solidFill>
                  <a:latin typeface="Roboto"/>
                  <a:ea typeface="Roboto"/>
                  <a:cs typeface="Roboto"/>
                  <a:sym typeface="Roboto"/>
                </a:defRPr>
              </a:pPr>
              <a:r>
                <a:t>Ακαδημαϊκό Διαδίκτυο (GUnet)</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a:solidFill>
                    <a:srgbClr val="414042"/>
                  </a:solidFill>
                  <a:latin typeface="Roboto"/>
                  <a:ea typeface="Roboto"/>
                  <a:cs typeface="Roboto"/>
                  <a:sym typeface="Roboto"/>
                </a:defRPr>
              </a:pPr>
              <a:r>
                <a:t>ΑΘΉΝΑ, ΕΛΛΆΔΑ</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u="sng">
                  <a:solidFill>
                    <a:srgbClr val="D71920"/>
                  </a:solidFill>
                  <a:latin typeface="Roboto"/>
                  <a:ea typeface="Roboto"/>
                  <a:cs typeface="Roboto"/>
                  <a:sym typeface="Roboto"/>
                  <a:hlinkClick r:id="rId4">
                    <a:extLst>
                      <a:ext uri="{A12FA001-AC4F-418D-AE19-62706E023703}">
                        <ahyp:hlinkClr xmlns:ahyp="http://schemas.microsoft.com/office/drawing/2018/hyperlinkcolor" val="tx"/>
                      </a:ext>
                    </a:extLst>
                  </a:hlinkClick>
                </a:defRPr>
              </a:pPr>
              <a:r>
                <a:t>www.gunet.gr</a:t>
              </a:r>
              <a:endParaRPr sz="1000" b="0" i="0" u="none" strike="noStrike" cap="none">
                <a:solidFill>
                  <a:srgbClr val="414042"/>
                </a:solidFill>
                <a:latin typeface="Roboto"/>
                <a:ea typeface="Roboto"/>
                <a:cs typeface="Roboto"/>
                <a:sym typeface="Roboto"/>
              </a:endParaRPr>
            </a:p>
          </p:txBody>
        </p:sp>
      </p:grpSp>
      <p:sp>
        <p:nvSpPr>
          <p:cNvPr id="79" name="Google Shape;7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defRPr sz="4800" b="1">
                <a:solidFill>
                  <a:srgbClr val="203864"/>
                </a:solidFill>
                <a:latin typeface="Calibri"/>
                <a:ea typeface="Calibri"/>
                <a:cs typeface="Calibri"/>
                <a:sym typeface="Calibri"/>
              </a:defRPr>
            </a:pPr>
            <a:r>
              <a:rPr lang="el-GR" sz="4800" b="1" dirty="0">
                <a:solidFill>
                  <a:srgbClr val="203864"/>
                </a:solidFill>
                <a:latin typeface="Calibri"/>
                <a:ea typeface="Calibri"/>
                <a:cs typeface="Calibri"/>
                <a:sym typeface="Calibri"/>
              </a:rPr>
              <a:t>Συνεργάτες</a:t>
            </a:r>
            <a:endParaRPr sz="4800" b="1" dirty="0">
              <a:solidFill>
                <a:srgbClr val="203864"/>
              </a:solidFill>
              <a:latin typeface="Calibri"/>
              <a:ea typeface="Calibri"/>
              <a:cs typeface="Calibri"/>
              <a:sym typeface="Calibri"/>
            </a:endParaRPr>
          </a:p>
        </p:txBody>
      </p:sp>
      <p:grpSp>
        <p:nvGrpSpPr>
          <p:cNvPr id="80" name="Google Shape;80;p2"/>
          <p:cNvGrpSpPr/>
          <p:nvPr/>
        </p:nvGrpSpPr>
        <p:grpSpPr>
          <a:xfrm>
            <a:off x="-583724" y="2027730"/>
            <a:ext cx="6096000" cy="1677637"/>
            <a:chOff x="-1066801" y="1523553"/>
            <a:chExt cx="6096000" cy="1677637"/>
          </a:xfrm>
        </p:grpSpPr>
        <p:pic>
          <p:nvPicPr>
            <p:cNvPr id="81" name="Google Shape;81;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82" name="Google Shape;82;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Calibri"/>
                <a:buNone/>
                <a:defRPr>
                  <a:solidFill>
                    <a:srgbClr val="203864"/>
                  </a:solidFill>
                  <a:latin typeface="Roboto"/>
                  <a:ea typeface="Roboto"/>
                  <a:cs typeface="Roboto"/>
                  <a:sym typeface="Roboto"/>
                </a:defRPr>
              </a:pPr>
              <a:r>
                <a:rPr sz="1050"/>
                <a:t>WESTFALISCHE </a:t>
              </a:r>
              <a:r>
                <a:rPr sz="1000"/>
                <a:t>HOCHSCHULE</a:t>
              </a:r>
              <a:r>
                <a:rPr sz="1050"/>
                <a:t> GELSENKIRCHEN,BOCHOLT, RECKLINGHAUSEN</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Calibri"/>
                <a:buNone/>
                <a:defRPr sz="1050">
                  <a:solidFill>
                    <a:srgbClr val="414042"/>
                  </a:solidFill>
                  <a:latin typeface="Roboto"/>
                  <a:ea typeface="Roboto"/>
                  <a:cs typeface="Roboto"/>
                  <a:sym typeface="Roboto"/>
                </a:defRPr>
              </a:pPr>
              <a:r>
                <a:t>GELSENKIRCHEN, ΓΕΡΜΑΝΊΑ</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Calibri"/>
                <a:buNone/>
                <a:defRPr sz="1050" u="sng">
                  <a:solidFill>
                    <a:srgbClr val="D71920"/>
                  </a:solidFill>
                  <a:latin typeface="Roboto"/>
                  <a:ea typeface="Roboto"/>
                  <a:cs typeface="Roboto"/>
                  <a:sym typeface="Roboto"/>
                  <a:hlinkClick r:id="rId6">
                    <a:extLst>
                      <a:ext uri="{A12FA001-AC4F-418D-AE19-62706E023703}">
                        <ahyp:hlinkClr xmlns:ahyp="http://schemas.microsoft.com/office/drawing/2018/hyperlinkcolor" val="tx"/>
                      </a:ext>
                    </a:extLst>
                  </a:hlinkClick>
                </a:defRPr>
              </a:pPr>
              <a:r>
                <a:t>www.w-hs.de</a:t>
              </a:r>
              <a:endParaRPr sz="1050" b="0" i="0" u="none" strike="noStrike" cap="none">
                <a:solidFill>
                  <a:srgbClr val="414042"/>
                </a:solidFill>
                <a:latin typeface="Roboto"/>
                <a:ea typeface="Roboto"/>
                <a:cs typeface="Roboto"/>
                <a:sym typeface="Roboto"/>
              </a:endParaRPr>
            </a:p>
          </p:txBody>
        </p:sp>
      </p:grpSp>
      <p:grpSp>
        <p:nvGrpSpPr>
          <p:cNvPr id="83" name="Google Shape;83;p2"/>
          <p:cNvGrpSpPr/>
          <p:nvPr/>
        </p:nvGrpSpPr>
        <p:grpSpPr>
          <a:xfrm>
            <a:off x="4111945" y="4542257"/>
            <a:ext cx="6629400" cy="1738414"/>
            <a:chOff x="2579204" y="1882706"/>
            <a:chExt cx="6629400" cy="1738414"/>
          </a:xfrm>
        </p:grpSpPr>
        <p:pic>
          <p:nvPicPr>
            <p:cNvPr id="84" name="Google Shape;84;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85" name="Google Shape;85;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defRPr sz="1000">
                  <a:solidFill>
                    <a:srgbClr val="203864"/>
                  </a:solidFill>
                  <a:latin typeface="Roboto"/>
                  <a:ea typeface="Roboto"/>
                  <a:cs typeface="Roboto"/>
                  <a:sym typeface="Roboto"/>
                </a:defRPr>
              </a:pPr>
              <a:r>
                <a:t>COORDINA ORGANIZACIÓN DE EMPRESAS YRECURSOS HUMANOS, Σ.Λ.</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a:solidFill>
                    <a:srgbClr val="414042"/>
                  </a:solidFill>
                  <a:latin typeface="Roboto"/>
                  <a:ea typeface="Roboto"/>
                  <a:cs typeface="Roboto"/>
                  <a:sym typeface="Roboto"/>
                </a:defRPr>
              </a:pPr>
              <a:r>
                <a:t>ΒΑΛΈΝΘΙΑ, ΙΣΠΑΝΊΑ</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u="sng">
                  <a:solidFill>
                    <a:srgbClr val="D71920"/>
                  </a:solidFill>
                  <a:latin typeface="Roboto"/>
                  <a:ea typeface="Roboto"/>
                  <a:cs typeface="Roboto"/>
                  <a:sym typeface="Roboto"/>
                  <a:hlinkClick r:id="rId8">
                    <a:extLst>
                      <a:ext uri="{A12FA001-AC4F-418D-AE19-62706E023703}">
                        <ahyp:hlinkClr xmlns:ahyp="http://schemas.microsoft.com/office/drawing/2018/hyperlinkcolor" val="tx"/>
                      </a:ext>
                    </a:extLst>
                  </a:hlinkClick>
                </a:defRPr>
              </a:pPr>
              <a:r>
                <a:t>Coordina-oerh.com</a:t>
              </a:r>
              <a:endParaRPr sz="1000" b="0" i="0" u="none" strike="noStrike" cap="none">
                <a:solidFill>
                  <a:srgbClr val="414042"/>
                </a:solidFill>
                <a:latin typeface="Roboto"/>
                <a:ea typeface="Roboto"/>
                <a:cs typeface="Roboto"/>
                <a:sym typeface="Roboto"/>
              </a:endParaRPr>
            </a:p>
          </p:txBody>
        </p:sp>
      </p:grpSp>
      <p:grpSp>
        <p:nvGrpSpPr>
          <p:cNvPr id="86" name="Google Shape;86;p2"/>
          <p:cNvGrpSpPr/>
          <p:nvPr/>
        </p:nvGrpSpPr>
        <p:grpSpPr>
          <a:xfrm>
            <a:off x="6186067" y="2015292"/>
            <a:ext cx="6634368" cy="1584248"/>
            <a:chOff x="6639106" y="2919412"/>
            <a:chExt cx="6634368" cy="1584248"/>
          </a:xfrm>
        </p:grpSpPr>
        <p:pic>
          <p:nvPicPr>
            <p:cNvPr id="87" name="Google Shape;87;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88" name="Google Shape;88;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defRPr sz="1000">
                  <a:solidFill>
                    <a:srgbClr val="203864"/>
                  </a:solidFill>
                  <a:latin typeface="Roboto"/>
                  <a:ea typeface="Roboto"/>
                  <a:cs typeface="Roboto"/>
                  <a:sym typeface="Roboto"/>
                </a:defRPr>
              </a:pPr>
              <a:r>
                <a:t>ΠΡΟΕΛΕΥΣΗ</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a:latin typeface="Roboto"/>
                  <a:ea typeface="Roboto"/>
                  <a:cs typeface="Roboto"/>
                  <a:sym typeface="Roboto"/>
                </a:defRPr>
              </a:pPr>
              <a:r>
                <a:rPr>
                  <a:solidFill>
                    <a:srgbClr val="666666"/>
                  </a:solidFill>
                </a:rPr>
                <a:t>ΑΘΉΝΑ, ΕΛΛΆΔΑ</a:t>
              </a:r>
              <a:endParaRPr sz="1000" b="0" i="0" u="none" strike="noStrike" cap="none">
                <a:solidFill>
                  <a:srgbClr val="666666"/>
                </a:solidFill>
                <a:latin typeface="Roboto"/>
                <a:ea typeface="Roboto"/>
                <a:cs typeface="Roboto"/>
                <a:sym typeface="Roboto"/>
              </a:endParaRPr>
            </a:p>
          </p:txBody>
        </p:sp>
      </p:grpSp>
      <p:grpSp>
        <p:nvGrpSpPr>
          <p:cNvPr id="89" name="Google Shape;89;p2"/>
          <p:cNvGrpSpPr/>
          <p:nvPr/>
        </p:nvGrpSpPr>
        <p:grpSpPr>
          <a:xfrm>
            <a:off x="-1845822" y="4591510"/>
            <a:ext cx="6952420" cy="1601615"/>
            <a:chOff x="-1240501" y="3160643"/>
            <a:chExt cx="6952420" cy="1601615"/>
          </a:xfrm>
        </p:grpSpPr>
        <p:pic>
          <p:nvPicPr>
            <p:cNvPr id="90" name="Google Shape;90;p2"/>
            <p:cNvPicPr preferRelativeResize="0"/>
            <p:nvPr/>
          </p:nvPicPr>
          <p:blipFill rotWithShape="1">
            <a:blip r:embed="rId10">
              <a:alphaModFix/>
            </a:blip>
            <a:srcRect/>
            <a:stretch/>
          </p:blipFill>
          <p:spPr>
            <a:xfrm>
              <a:off x="964123" y="3160643"/>
              <a:ext cx="2543175" cy="1038225"/>
            </a:xfrm>
            <a:prstGeom prst="rect">
              <a:avLst/>
            </a:prstGeom>
            <a:noFill/>
            <a:ln>
              <a:noFill/>
            </a:ln>
          </p:spPr>
        </p:pic>
        <p:sp>
          <p:nvSpPr>
            <p:cNvPr id="91" name="Google Shape;91;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defRPr sz="1000">
                  <a:solidFill>
                    <a:srgbClr val="203864"/>
                  </a:solidFill>
                  <a:latin typeface="Roboto"/>
                  <a:ea typeface="Roboto"/>
                  <a:cs typeface="Roboto"/>
                  <a:sym typeface="Roboto"/>
                </a:defRPr>
              </a:pPr>
              <a:r>
                <a:t>UNIVERSITAT DE VALENCIA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a:solidFill>
                    <a:srgbClr val="414042"/>
                  </a:solidFill>
                  <a:latin typeface="Roboto"/>
                  <a:ea typeface="Roboto"/>
                  <a:cs typeface="Roboto"/>
                  <a:sym typeface="Roboto"/>
                </a:defRPr>
              </a:pPr>
              <a:r>
                <a:t>ΒΑΛΈΝΘΙΑ, ΙΣΠΑΝΊΑ</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u="sng">
                  <a:solidFill>
                    <a:srgbClr val="D71920"/>
                  </a:solidFill>
                  <a:latin typeface="Roboto"/>
                  <a:ea typeface="Roboto"/>
                  <a:cs typeface="Roboto"/>
                  <a:sym typeface="Roboto"/>
                  <a:hlinkClick r:id="rId11">
                    <a:extLst>
                      <a:ext uri="{A12FA001-AC4F-418D-AE19-62706E023703}">
                        <ahyp:hlinkClr xmlns:ahyp="http://schemas.microsoft.com/office/drawing/2018/hyperlinkcolor" val="tx"/>
                      </a:ext>
                    </a:extLst>
                  </a:hlinkClick>
                </a:defRPr>
              </a:pPr>
              <a:r>
                <a:t>www.uv.es</a:t>
              </a:r>
              <a:endParaRPr sz="1000" b="0" i="0" u="none" strike="noStrike" cap="none">
                <a:solidFill>
                  <a:srgbClr val="414042"/>
                </a:solidFill>
                <a:latin typeface="Roboto"/>
                <a:ea typeface="Roboto"/>
                <a:cs typeface="Roboto"/>
                <a:sym typeface="Roboto"/>
              </a:endParaRPr>
            </a:p>
          </p:txBody>
        </p:sp>
      </p:grpSp>
      <p:grpSp>
        <p:nvGrpSpPr>
          <p:cNvPr id="92" name="Google Shape;92;p2"/>
          <p:cNvGrpSpPr/>
          <p:nvPr/>
        </p:nvGrpSpPr>
        <p:grpSpPr>
          <a:xfrm>
            <a:off x="3332429" y="4600164"/>
            <a:ext cx="2543175" cy="1592961"/>
            <a:chOff x="4517932" y="3531206"/>
            <a:chExt cx="2543175" cy="1592961"/>
          </a:xfrm>
        </p:grpSpPr>
        <p:pic>
          <p:nvPicPr>
            <p:cNvPr id="93" name="Google Shape;93;p2"/>
            <p:cNvPicPr preferRelativeResize="0"/>
            <p:nvPr/>
          </p:nvPicPr>
          <p:blipFill rotWithShape="1">
            <a:blip r:embed="rId12">
              <a:alphaModFix/>
            </a:blip>
            <a:srcRect/>
            <a:stretch/>
          </p:blipFill>
          <p:spPr>
            <a:xfrm>
              <a:off x="4517932" y="3531206"/>
              <a:ext cx="2543175" cy="1020916"/>
            </a:xfrm>
            <a:prstGeom prst="rect">
              <a:avLst/>
            </a:prstGeom>
            <a:noFill/>
            <a:ln>
              <a:noFill/>
            </a:ln>
          </p:spPr>
        </p:pic>
        <p:sp>
          <p:nvSpPr>
            <p:cNvPr id="94" name="Google Shape;94;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defRPr sz="1000">
                  <a:solidFill>
                    <a:srgbClr val="203864"/>
                  </a:solidFill>
                  <a:latin typeface="Roboto"/>
                  <a:ea typeface="Roboto"/>
                  <a:cs typeface="Roboto"/>
                  <a:sym typeface="Roboto"/>
                </a:defRPr>
              </a:pPr>
              <a:r>
                <a:t>media k GmbH</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a:solidFill>
                    <a:srgbClr val="414042"/>
                  </a:solidFill>
                  <a:latin typeface="Roboto"/>
                  <a:ea typeface="Roboto"/>
                  <a:cs typeface="Roboto"/>
                  <a:sym typeface="Roboto"/>
                </a:defRPr>
              </a:pPr>
              <a:r>
                <a:t>Bad Mergentheim, ΓΕΡΜΑΝΊΑ</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u="sng">
                  <a:solidFill>
                    <a:srgbClr val="D71920"/>
                  </a:solidFill>
                  <a:latin typeface="Roboto"/>
                  <a:ea typeface="Roboto"/>
                  <a:cs typeface="Roboto"/>
                  <a:sym typeface="Roboto"/>
                  <a:hlinkClick r:id="rId13">
                    <a:extLst>
                      <a:ext uri="{A12FA001-AC4F-418D-AE19-62706E023703}">
                        <ahyp:hlinkClr xmlns:ahyp="http://schemas.microsoft.com/office/drawing/2018/hyperlinkcolor" val="tx"/>
                      </a:ext>
                    </a:extLst>
                  </a:hlinkClick>
                </a:defRPr>
              </a:pPr>
              <a:r>
                <a:t>www.media-k.eu</a:t>
              </a:r>
              <a:endParaRPr sz="1000" b="0" i="0" u="none" strike="noStrike" cap="none">
                <a:solidFill>
                  <a:srgbClr val="414042"/>
                </a:solidFill>
                <a:latin typeface="Roboto"/>
                <a:ea typeface="Roboto"/>
                <a:cs typeface="Roboto"/>
                <a:sym typeface="Roboto"/>
              </a:endParaRPr>
            </a:p>
          </p:txBody>
        </p:sp>
      </p:grpSp>
      <p:grpSp>
        <p:nvGrpSpPr>
          <p:cNvPr id="95" name="Google Shape;95;p2"/>
          <p:cNvGrpSpPr/>
          <p:nvPr/>
        </p:nvGrpSpPr>
        <p:grpSpPr>
          <a:xfrm>
            <a:off x="5019359" y="1427085"/>
            <a:ext cx="1973150" cy="2726448"/>
            <a:chOff x="9320178" y="2976204"/>
            <a:chExt cx="1973150" cy="2726448"/>
          </a:xfrm>
        </p:grpSpPr>
        <p:pic>
          <p:nvPicPr>
            <p:cNvPr id="96" name="Google Shape;96;p2"/>
            <p:cNvPicPr preferRelativeResize="0"/>
            <p:nvPr/>
          </p:nvPicPr>
          <p:blipFill rotWithShape="1">
            <a:blip r:embed="rId14">
              <a:alphaModFix/>
            </a:blip>
            <a:srcRect/>
            <a:stretch/>
          </p:blipFill>
          <p:spPr>
            <a:xfrm>
              <a:off x="9320178" y="2976204"/>
              <a:ext cx="1962150" cy="2152650"/>
            </a:xfrm>
            <a:prstGeom prst="rect">
              <a:avLst/>
            </a:prstGeom>
            <a:noFill/>
            <a:ln>
              <a:noFill/>
            </a:ln>
          </p:spPr>
        </p:pic>
        <p:sp>
          <p:nvSpPr>
            <p:cNvPr id="97" name="Google Shape;97;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alibri"/>
                <a:buNone/>
                <a:defRPr sz="1000">
                  <a:solidFill>
                    <a:srgbClr val="203864"/>
                  </a:solidFill>
                  <a:latin typeface="Roboto"/>
                  <a:ea typeface="Roboto"/>
                  <a:cs typeface="Roboto"/>
                  <a:sym typeface="Roboto"/>
                </a:defRPr>
              </a:pPr>
              <a:r>
                <a:t>OXFAM ITALIA INTERCULTURA</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a:solidFill>
                    <a:srgbClr val="414042"/>
                  </a:solidFill>
                  <a:latin typeface="Roboto"/>
                  <a:ea typeface="Roboto"/>
                  <a:cs typeface="Roboto"/>
                  <a:sym typeface="Roboto"/>
                </a:defRPr>
              </a:pPr>
              <a:r>
                <a:t>ΑΡΈΤΣΟ, ΙΤΑΛΊΑ</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Calibri"/>
                <a:buNone/>
                <a:defRPr sz="1000" u="sng">
                  <a:solidFill>
                    <a:srgbClr val="D71920"/>
                  </a:solidFill>
                  <a:latin typeface="Roboto"/>
                  <a:ea typeface="Roboto"/>
                  <a:cs typeface="Roboto"/>
                  <a:sym typeface="Roboto"/>
                  <a:hlinkClick r:id="rId15">
                    <a:extLst>
                      <a:ext uri="{A12FA001-AC4F-418D-AE19-62706E023703}">
                        <ahyp:hlinkClr xmlns:ahyp="http://schemas.microsoft.com/office/drawing/2018/hyperlinkcolor" val="tx"/>
                      </a:ext>
                    </a:extLst>
                  </a:hlinkClick>
                </a:defRPr>
              </a:pPr>
              <a:r>
                <a:t>www.oxfamitalia.org/</a:t>
              </a:r>
              <a:endParaRPr sz="1000" b="0" i="0" u="none" strike="noStrike" cap="none">
                <a:solidFill>
                  <a:srgbClr val="414042"/>
                </a:solidFill>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8E88B-2070-4E5D-AB0E-D80B49CE9FDA}"/>
              </a:ext>
            </a:extLst>
          </p:cNvPr>
          <p:cNvSpPr>
            <a:spLocks noGrp="1"/>
          </p:cNvSpPr>
          <p:nvPr>
            <p:ph type="title"/>
          </p:nvPr>
        </p:nvSpPr>
        <p:spPr/>
        <p:txBody>
          <a:bodyPr/>
          <a:lstStyle/>
          <a:p>
            <a:r>
              <a:rPr lang="el-GR" dirty="0"/>
              <a:t>Ιστότοποι </a:t>
            </a:r>
            <a:r>
              <a:rPr dirty="0"/>
              <a:t>(2)</a:t>
            </a:r>
          </a:p>
        </p:txBody>
      </p:sp>
      <p:sp>
        <p:nvSpPr>
          <p:cNvPr id="3" name="Θέση κειμένου 2">
            <a:extLst>
              <a:ext uri="{FF2B5EF4-FFF2-40B4-BE49-F238E27FC236}">
                <a16:creationId xmlns:a16="http://schemas.microsoft.com/office/drawing/2014/main" id="{8CF8FF77-34A2-4733-B468-74DC46FB6CB0}"/>
              </a:ext>
            </a:extLst>
          </p:cNvPr>
          <p:cNvSpPr>
            <a:spLocks noGrp="1"/>
          </p:cNvSpPr>
          <p:nvPr>
            <p:ph type="body" idx="1"/>
          </p:nvPr>
        </p:nvSpPr>
        <p:spPr>
          <a:xfrm>
            <a:off x="557998" y="1799999"/>
            <a:ext cx="10891052" cy="4865977"/>
          </a:xfrm>
        </p:spPr>
        <p:txBody>
          <a:bodyPr>
            <a:normAutofit fontScale="92500" lnSpcReduction="20000"/>
          </a:bodyPr>
          <a:lstStyle/>
          <a:p>
            <a:pPr>
              <a:spcAft>
                <a:spcPts val="600"/>
              </a:spcAft>
            </a:pPr>
            <a:r>
              <a:rPr lang="el-GR" dirty="0"/>
              <a:t>Την </a:t>
            </a:r>
            <a:r>
              <a:rPr dirty="0"/>
              <a:t>π</a:t>
            </a:r>
            <a:r>
              <a:rPr dirty="0" err="1"/>
              <a:t>ρώτη</a:t>
            </a:r>
            <a:r>
              <a:rPr dirty="0"/>
              <a:t> φορά, ενημερωθήκαμε κάπως για το όνομα τομέα</a:t>
            </a:r>
            <a:r>
              <a:rPr lang="el-GR" dirty="0"/>
              <a:t> του ιστότοπου</a:t>
            </a:r>
            <a:r>
              <a:rPr dirty="0"/>
              <a:t>, π.χ.,</a:t>
            </a:r>
            <a:r>
              <a:rPr lang="el-GR" dirty="0"/>
              <a:t> </a:t>
            </a:r>
            <a:r>
              <a:rPr lang="en-US" dirty="0">
                <a:hlinkClick r:id="rId2"/>
              </a:rPr>
              <a:t>https://mig-dhl.eu</a:t>
            </a:r>
            <a:r>
              <a:rPr lang="en-US" dirty="0"/>
              <a:t>, </a:t>
            </a:r>
            <a:endParaRPr lang="el-GR" dirty="0"/>
          </a:p>
          <a:p>
            <a:pPr lvl="1">
              <a:spcAft>
                <a:spcPts val="600"/>
              </a:spcAft>
              <a:buFont typeface="Courier New" panose="02070309020205020404" pitchFamily="49" charset="0"/>
              <a:buChar char="o"/>
            </a:pPr>
            <a:r>
              <a:rPr lang="el-GR" dirty="0"/>
              <a:t>το διαβάσαμε κάπου, </a:t>
            </a:r>
          </a:p>
          <a:p>
            <a:pPr lvl="1">
              <a:spcAft>
                <a:spcPts val="600"/>
              </a:spcAft>
              <a:buFont typeface="Courier New" panose="02070309020205020404" pitchFamily="49" charset="0"/>
              <a:buChar char="o"/>
            </a:pPr>
            <a:r>
              <a:rPr lang="el-GR" dirty="0"/>
              <a:t>μας ενημέρωσε</a:t>
            </a:r>
            <a:r>
              <a:rPr dirty="0"/>
              <a:t> </a:t>
            </a:r>
            <a:r>
              <a:rPr dirty="0" err="1"/>
              <a:t>κά</a:t>
            </a:r>
            <a:r>
              <a:rPr dirty="0"/>
              <a:t>ποιο</a:t>
            </a:r>
            <a:r>
              <a:rPr lang="el-GR" dirty="0"/>
              <a:t>ς</a:t>
            </a:r>
            <a:r>
              <a:rPr dirty="0"/>
              <a:t>, </a:t>
            </a:r>
          </a:p>
          <a:p>
            <a:pPr lvl="1">
              <a:spcAft>
                <a:spcPts val="600"/>
              </a:spcAft>
              <a:buFont typeface="Courier New" panose="02070309020205020404" pitchFamily="49" charset="0"/>
              <a:buChar char="o"/>
            </a:pPr>
            <a:r>
              <a:rPr lang="el-GR" dirty="0"/>
              <a:t>αναφέρθηκε </a:t>
            </a:r>
            <a:r>
              <a:rPr dirty="0"/>
              <a:t>σε </a:t>
            </a:r>
            <a:r>
              <a:rPr dirty="0" err="1"/>
              <a:t>άλλη</a:t>
            </a:r>
            <a:r>
              <a:rPr dirty="0"/>
              <a:t> </a:t>
            </a:r>
            <a:r>
              <a:rPr dirty="0" err="1"/>
              <a:t>ιστοσελίδ</a:t>
            </a:r>
            <a:r>
              <a:rPr dirty="0"/>
              <a:t>α με σχετικό περιεχόμενο, ή </a:t>
            </a:r>
          </a:p>
          <a:p>
            <a:pPr lvl="1">
              <a:spcAft>
                <a:spcPts val="600"/>
              </a:spcAft>
              <a:buFont typeface="Courier New" panose="02070309020205020404" pitchFamily="49" charset="0"/>
              <a:buChar char="o"/>
            </a:pPr>
            <a:r>
              <a:rPr dirty="0" err="1"/>
              <a:t>χρησιμο</a:t>
            </a:r>
            <a:r>
              <a:rPr dirty="0"/>
              <a:t>πο</a:t>
            </a:r>
            <a:r>
              <a:rPr lang="el-GR" dirty="0" err="1"/>
              <a:t>ιήσαμε</a:t>
            </a:r>
            <a:r>
              <a:rPr dirty="0"/>
              <a:t> μια μηχανή αναζήτησης για να βρ</a:t>
            </a:r>
            <a:r>
              <a:rPr lang="el-GR" dirty="0" err="1"/>
              <a:t>ουμε</a:t>
            </a:r>
            <a:r>
              <a:rPr dirty="0"/>
              <a:t> τα ονόματα τομέα τ</a:t>
            </a:r>
            <a:r>
              <a:rPr lang="el-GR" dirty="0"/>
              <a:t>ου</a:t>
            </a:r>
            <a:r>
              <a:rPr dirty="0"/>
              <a:t> </a:t>
            </a:r>
            <a:r>
              <a:rPr dirty="0" err="1"/>
              <a:t>ιστ</a:t>
            </a:r>
            <a:r>
              <a:rPr lang="el-GR" dirty="0" err="1"/>
              <a:t>ότοπου</a:t>
            </a:r>
            <a:endParaRPr dirty="0"/>
          </a:p>
          <a:p>
            <a:pPr>
              <a:spcAft>
                <a:spcPts val="600"/>
              </a:spcAft>
            </a:pPr>
            <a:r>
              <a:rPr dirty="0"/>
              <a:t>Κατα</a:t>
            </a:r>
            <a:r>
              <a:rPr dirty="0" err="1"/>
              <a:t>λήγοντ</a:t>
            </a:r>
            <a:r>
              <a:rPr dirty="0"/>
              <a:t>ας, </a:t>
            </a:r>
          </a:p>
          <a:p>
            <a:pPr lvl="1">
              <a:spcAft>
                <a:spcPts val="600"/>
              </a:spcAft>
              <a:buFont typeface="Courier New" panose="02070309020205020404" pitchFamily="49" charset="0"/>
              <a:buChar char="o"/>
            </a:pPr>
            <a:r>
              <a:rPr dirty="0"/>
              <a:t>αν </a:t>
            </a:r>
            <a:r>
              <a:rPr dirty="0" err="1"/>
              <a:t>γνωρίζετε</a:t>
            </a:r>
            <a:r>
              <a:rPr dirty="0"/>
              <a:t> </a:t>
            </a:r>
            <a:r>
              <a:rPr dirty="0" err="1"/>
              <a:t>ήδη</a:t>
            </a:r>
            <a:r>
              <a:rPr dirty="0"/>
              <a:t> </a:t>
            </a:r>
            <a:r>
              <a:rPr dirty="0" err="1"/>
              <a:t>το</a:t>
            </a:r>
            <a:r>
              <a:rPr dirty="0"/>
              <a:t> </a:t>
            </a:r>
            <a:r>
              <a:rPr lang="el-GR" dirty="0"/>
              <a:t>όνομα του ιστότοπου</a:t>
            </a:r>
            <a:r>
              <a:rPr dirty="0"/>
              <a:t>,</a:t>
            </a:r>
          </a:p>
          <a:p>
            <a:pPr lvl="2">
              <a:spcAft>
                <a:spcPts val="600"/>
              </a:spcAft>
              <a:buFont typeface="Calibri" panose="020B0604020202020204" pitchFamily="34" charset="0"/>
              <a:buChar char="•"/>
            </a:pPr>
            <a:r>
              <a:rPr dirty="0"/>
              <a:t>μπ</a:t>
            </a:r>
            <a:r>
              <a:rPr dirty="0" err="1"/>
              <a:t>ορείτε</a:t>
            </a:r>
            <a:r>
              <a:rPr dirty="0"/>
              <a:t> να </a:t>
            </a:r>
            <a:r>
              <a:rPr dirty="0" err="1"/>
              <a:t>το</a:t>
            </a:r>
            <a:r>
              <a:rPr dirty="0"/>
              <a:t> </a:t>
            </a:r>
            <a:r>
              <a:rPr dirty="0" err="1"/>
              <a:t>εισάγετε</a:t>
            </a:r>
            <a:r>
              <a:rPr dirty="0"/>
              <a:t> απ</a:t>
            </a:r>
            <a:r>
              <a:rPr dirty="0" err="1"/>
              <a:t>ευθεί</a:t>
            </a:r>
            <a:r>
              <a:rPr dirty="0"/>
              <a:t>ας στο πρόγραμμα περιήγησης και να συνδεθείτε στον ιστότοπο</a:t>
            </a:r>
          </a:p>
          <a:p>
            <a:pPr lvl="1">
              <a:spcAft>
                <a:spcPts val="600"/>
              </a:spcAft>
              <a:buFont typeface="Courier New" panose="02070309020205020404" pitchFamily="49" charset="0"/>
              <a:buChar char="o"/>
            </a:pPr>
            <a:r>
              <a:rPr dirty="0" err="1"/>
              <a:t>δι</a:t>
            </a:r>
            <a:r>
              <a:rPr dirty="0"/>
              <a:t>αφορετικά,</a:t>
            </a:r>
          </a:p>
          <a:p>
            <a:pPr lvl="2">
              <a:spcAft>
                <a:spcPts val="600"/>
              </a:spcAft>
              <a:buFont typeface="Calibri" panose="020B0604020202020204" pitchFamily="34" charset="0"/>
              <a:buChar char="•"/>
            </a:pPr>
            <a:r>
              <a:rPr dirty="0" err="1"/>
              <a:t>χρησιμο</a:t>
            </a:r>
            <a:r>
              <a:rPr dirty="0"/>
              <a:t>ποιήστε μια </a:t>
            </a:r>
            <a:r>
              <a:rPr b="1" dirty="0"/>
              <a:t>μηχανή αναζήτησης </a:t>
            </a:r>
            <a:r>
              <a:rPr dirty="0"/>
              <a:t>για να </a:t>
            </a:r>
            <a:r>
              <a:rPr lang="el-GR" dirty="0"/>
              <a:t>αναζητήσετε τις πληροφορίες</a:t>
            </a:r>
            <a:endParaRPr dirty="0"/>
          </a:p>
          <a:p>
            <a:pPr lvl="1">
              <a:spcAft>
                <a:spcPts val="600"/>
              </a:spcAft>
            </a:pPr>
            <a:endParaRPr dirty="0"/>
          </a:p>
        </p:txBody>
      </p:sp>
      <p:sp>
        <p:nvSpPr>
          <p:cNvPr id="4" name="TextBox 3">
            <a:extLst>
              <a:ext uri="{FF2B5EF4-FFF2-40B4-BE49-F238E27FC236}">
                <a16:creationId xmlns:a16="http://schemas.microsoft.com/office/drawing/2014/main" id="{E7042A5C-CAAA-4E63-AE6F-1A6BA4BD5A0F}"/>
              </a:ext>
            </a:extLst>
          </p:cNvPr>
          <p:cNvSpPr txBox="1"/>
          <p:nvPr/>
        </p:nvSpPr>
        <p:spPr>
          <a:xfrm>
            <a:off x="3308467" y="838992"/>
            <a:ext cx="8538565" cy="4324261"/>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sz="1000" dirty="0"/>
          </a:p>
          <a:p>
            <a:pPr marL="180000" lvl="1">
              <a:spcAft>
                <a:spcPts val="600"/>
              </a:spcAft>
              <a:buSzPts val="2640"/>
              <a:defRPr sz="2000">
                <a:latin typeface="Calibri" panose="020F0502020204030204" pitchFamily="34" charset="0"/>
                <a:cs typeface="Calibri" panose="020F0502020204030204" pitchFamily="34" charset="0"/>
              </a:defRPr>
            </a:pPr>
            <a:r>
              <a:rPr dirty="0" err="1"/>
              <a:t>Μι</a:t>
            </a:r>
            <a:r>
              <a:rPr dirty="0"/>
              <a:t>α </a:t>
            </a:r>
            <a:r>
              <a:rPr b="1" dirty="0"/>
              <a:t>μηχανή αναζήτησης </a:t>
            </a:r>
            <a:r>
              <a:rPr dirty="0"/>
              <a:t>είναι μια υπηρεσία για την εύρεση ισ</a:t>
            </a:r>
            <a:r>
              <a:rPr lang="el-GR" dirty="0" err="1"/>
              <a:t>τότοπω</a:t>
            </a:r>
            <a:r>
              <a:rPr dirty="0"/>
              <a:t>ν. </a:t>
            </a:r>
            <a:r>
              <a:rPr dirty="0" err="1"/>
              <a:t>Συλλέγει</a:t>
            </a:r>
            <a:r>
              <a:rPr dirty="0"/>
              <a:t> </a:t>
            </a:r>
            <a:r>
              <a:rPr dirty="0" err="1"/>
              <a:t>δι</a:t>
            </a:r>
            <a:r>
              <a:rPr dirty="0"/>
              <a:t>αθέσιμες ιστοσελίδες </a:t>
            </a:r>
            <a:r>
              <a:rPr lang="el-GR" dirty="0"/>
              <a:t>από ιστότοπους </a:t>
            </a:r>
            <a:r>
              <a:rPr dirty="0" err="1"/>
              <a:t>στο</a:t>
            </a:r>
            <a:r>
              <a:rPr lang="el-GR" dirty="0"/>
              <a:t> Δ</a:t>
            </a:r>
            <a:r>
              <a:rPr dirty="0"/>
              <a:t>ια</a:t>
            </a:r>
            <a:r>
              <a:rPr dirty="0" err="1"/>
              <a:t>δίκτυο</a:t>
            </a:r>
            <a:r>
              <a:rPr dirty="0"/>
              <a:t> και τους συνδέει με διάφορες ετικέτες, οι οποίες είναι </a:t>
            </a:r>
            <a:r>
              <a:rPr b="1" dirty="0"/>
              <a:t>λέξεις-κλειδιά που </a:t>
            </a:r>
            <a:r>
              <a:rPr dirty="0"/>
              <a:t>σχετίζονται με την κύρια κατηγορία πληροφοριών της ιστοσελίδας. </a:t>
            </a:r>
          </a:p>
          <a:p>
            <a:pPr marL="637200" lvl="1" indent="-457200">
              <a:spcAft>
                <a:spcPts val="600"/>
              </a:spcAft>
              <a:buClr>
                <a:srgbClr val="389FE4"/>
              </a:buClr>
              <a:buSzPct val="100000"/>
              <a:buFont typeface="+mj-lt"/>
              <a:buAutoNum type="arabicPeriod"/>
              <a:defRPr sz="2000">
                <a:latin typeface="Calibri" panose="020F0502020204030204" pitchFamily="34" charset="0"/>
                <a:cs typeface="Calibri" panose="020F0502020204030204" pitchFamily="34" charset="0"/>
              </a:defRPr>
            </a:pPr>
            <a:r>
              <a:rPr dirty="0"/>
              <a:t>Ο </a:t>
            </a:r>
            <a:r>
              <a:rPr dirty="0" err="1"/>
              <a:t>χρήστης</a:t>
            </a:r>
            <a:r>
              <a:rPr dirty="0"/>
              <a:t> </a:t>
            </a:r>
            <a:r>
              <a:rPr dirty="0" err="1"/>
              <a:t>συνδέετ</a:t>
            </a:r>
            <a:r>
              <a:rPr dirty="0"/>
              <a:t>αι μέσω ενός προγράμματος περιήγησης με τη μηχανή αναζήτησης.</a:t>
            </a:r>
          </a:p>
          <a:p>
            <a:pPr marL="637200" lvl="1" indent="-457200">
              <a:spcAft>
                <a:spcPts val="600"/>
              </a:spcAft>
              <a:buClr>
                <a:srgbClr val="389FE4"/>
              </a:buClr>
              <a:buSzPct val="100000"/>
              <a:buFont typeface="+mj-lt"/>
              <a:buAutoNum type="arabicPeriod"/>
              <a:defRPr sz="2000">
                <a:latin typeface="Calibri" panose="020F0502020204030204" pitchFamily="34" charset="0"/>
                <a:cs typeface="Calibri" panose="020F0502020204030204" pitchFamily="34" charset="0"/>
              </a:defRPr>
            </a:pPr>
            <a:r>
              <a:rPr dirty="0" err="1"/>
              <a:t>Εισάγε</a:t>
            </a:r>
            <a:r>
              <a:rPr lang="el-GR" dirty="0"/>
              <a:t>ι </a:t>
            </a:r>
            <a:r>
              <a:rPr dirty="0"/>
              <a:t>τις </a:t>
            </a:r>
            <a:r>
              <a:rPr dirty="0" err="1"/>
              <a:t>λέξεις-κλειδιά</a:t>
            </a:r>
            <a:r>
              <a:rPr lang="el-GR" dirty="0"/>
              <a:t> που σχετίζονται με την αναζήτηση.</a:t>
            </a:r>
            <a:endParaRPr dirty="0"/>
          </a:p>
          <a:p>
            <a:pPr marL="637200" lvl="1" indent="-457200">
              <a:spcAft>
                <a:spcPts val="600"/>
              </a:spcAft>
              <a:buClr>
                <a:srgbClr val="389FE4"/>
              </a:buClr>
              <a:buSzPct val="100000"/>
              <a:buFont typeface="+mj-lt"/>
              <a:buAutoNum type="arabicPeriod"/>
              <a:defRPr sz="2000">
                <a:latin typeface="Calibri" panose="020F0502020204030204" pitchFamily="34" charset="0"/>
                <a:cs typeface="Calibri" panose="020F0502020204030204" pitchFamily="34" charset="0"/>
              </a:defRPr>
            </a:pPr>
            <a:r>
              <a:rPr dirty="0"/>
              <a:t>Η </a:t>
            </a:r>
            <a:r>
              <a:rPr dirty="0" err="1"/>
              <a:t>μηχ</a:t>
            </a:r>
            <a:r>
              <a:rPr dirty="0"/>
              <a:t>ανή αναζήτησης επιστρέφει μια λίστα με ιστότοπους που σχετίζονται με τις λέξεις-κλειδιά</a:t>
            </a:r>
            <a:r>
              <a:rPr lang="el-GR" dirty="0"/>
              <a:t>.</a:t>
            </a:r>
            <a:endParaRPr dirty="0"/>
          </a:p>
          <a:p>
            <a:pPr marL="637200" indent="-457200">
              <a:spcAft>
                <a:spcPts val="600"/>
              </a:spcAft>
              <a:buClr>
                <a:srgbClr val="389FE4"/>
              </a:buClr>
              <a:buSzPct val="100000"/>
              <a:buFont typeface="+mj-lt"/>
              <a:buAutoNum type="arabicPeriod"/>
              <a:defRPr sz="2000">
                <a:latin typeface="Calibri" panose="020F0502020204030204" pitchFamily="34" charset="0"/>
                <a:cs typeface="Calibri" panose="020F0502020204030204" pitchFamily="34" charset="0"/>
              </a:defRPr>
            </a:pPr>
            <a:r>
              <a:rPr dirty="0"/>
              <a:t>Ο </a:t>
            </a:r>
            <a:r>
              <a:rPr dirty="0" err="1"/>
              <a:t>χρήστης</a:t>
            </a:r>
            <a:r>
              <a:rPr dirty="0"/>
              <a:t> επ</a:t>
            </a:r>
            <a:r>
              <a:rPr dirty="0" err="1"/>
              <a:t>ιλέγει</a:t>
            </a:r>
            <a:r>
              <a:rPr dirty="0"/>
              <a:t> να επ</a:t>
            </a:r>
            <a:r>
              <a:rPr dirty="0" err="1"/>
              <a:t>ισκεφθεί</a:t>
            </a:r>
            <a:r>
              <a:rPr dirty="0"/>
              <a:t> έναν ή π</a:t>
            </a:r>
            <a:r>
              <a:rPr dirty="0" err="1"/>
              <a:t>ερισσότερους</a:t>
            </a:r>
            <a:r>
              <a:rPr lang="el-GR" dirty="0"/>
              <a:t> από τη λίστα με τους προτεινόμενους</a:t>
            </a:r>
            <a:r>
              <a:rPr dirty="0"/>
              <a:t> </a:t>
            </a:r>
            <a:r>
              <a:rPr dirty="0" err="1"/>
              <a:t>ιστότο</a:t>
            </a:r>
            <a:r>
              <a:rPr dirty="0"/>
              <a:t>πους</a:t>
            </a:r>
            <a:r>
              <a:rPr lang="el-GR" dirty="0"/>
              <a:t>.</a:t>
            </a:r>
          </a:p>
          <a:p>
            <a:pPr marL="637200" lvl="1" indent="-457200">
              <a:spcAft>
                <a:spcPts val="600"/>
              </a:spcAft>
              <a:buClr>
                <a:srgbClr val="389FE4"/>
              </a:buClr>
              <a:buSzPct val="100000"/>
              <a:buFont typeface="+mj-lt"/>
              <a:buAutoNum type="arabicPeriod"/>
              <a:defRPr sz="2000">
                <a:latin typeface="Calibri" panose="020F0502020204030204" pitchFamily="34" charset="0"/>
                <a:cs typeface="Calibri" panose="020F0502020204030204" pitchFamily="34" charset="0"/>
              </a:defRPr>
            </a:pPr>
            <a:endParaRPr sz="1800" dirty="0">
              <a:latin typeface="Calibri" panose="020F0502020204030204" pitchFamily="34" charset="0"/>
              <a:cs typeface="Calibri" panose="020F0502020204030204" pitchFamily="34" charset="0"/>
            </a:endParaRPr>
          </a:p>
        </p:txBody>
      </p:sp>
      <p:sp>
        <p:nvSpPr>
          <p:cNvPr id="5" name="pop-up">
            <a:extLst>
              <a:ext uri="{FF2B5EF4-FFF2-40B4-BE49-F238E27FC236}">
                <a16:creationId xmlns:a16="http://schemas.microsoft.com/office/drawing/2014/main" id="{FCD4C1AB-4348-4080-B353-0CBAC45242F8}"/>
              </a:ext>
            </a:extLst>
          </p:cNvPr>
          <p:cNvSpPr/>
          <p:nvPr/>
        </p:nvSpPr>
        <p:spPr>
          <a:xfrm>
            <a:off x="6096000" y="5384800"/>
            <a:ext cx="2963501" cy="634208"/>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C00000"/>
              </a:solidFill>
            </a:endParaRPr>
          </a:p>
          <a:p>
            <a:pPr algn="ctr">
              <a:defRPr b="1">
                <a:solidFill>
                  <a:schemeClr val="bg1">
                    <a:lumMod val="65000"/>
                  </a:schemeClr>
                </a:solidFill>
              </a:defRPr>
            </a:pPr>
            <a:r>
              <a:rPr dirty="0" err="1"/>
              <a:t>Κάντε</a:t>
            </a:r>
            <a:r>
              <a:rPr dirty="0"/>
              <a:t> </a:t>
            </a:r>
            <a:r>
              <a:rPr dirty="0" err="1"/>
              <a:t>κλικ</a:t>
            </a:r>
            <a:r>
              <a:rPr dirty="0"/>
              <a:t> </a:t>
            </a:r>
            <a:r>
              <a:rPr dirty="0" err="1"/>
              <a:t>εδώ</a:t>
            </a:r>
            <a:r>
              <a:rPr dirty="0"/>
              <a:t> </a:t>
            </a:r>
            <a:r>
              <a:rPr dirty="0" err="1"/>
              <a:t>γι</a:t>
            </a:r>
            <a:r>
              <a:rPr dirty="0"/>
              <a:t>α περισσότερες πληροφορίες σχετικά με τις μηχανές αναζήτησης</a:t>
            </a:r>
          </a:p>
          <a:p>
            <a:pPr algn="ctr"/>
            <a:endParaRPr b="1" dirty="0">
              <a:solidFill>
                <a:srgbClr val="C00000"/>
              </a:solidFill>
            </a:endParaRPr>
          </a:p>
        </p:txBody>
      </p:sp>
      <p:sp>
        <p:nvSpPr>
          <p:cNvPr id="7" name="Google Shape;279;p18">
            <a:extLst>
              <a:ext uri="{FF2B5EF4-FFF2-40B4-BE49-F238E27FC236}">
                <a16:creationId xmlns:a16="http://schemas.microsoft.com/office/drawing/2014/main" id="{375C15DB-8D37-93CD-FEE2-80DE1776A10C}"/>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32548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Μηχανές αναζήτησης</a:t>
            </a:r>
          </a:p>
        </p:txBody>
      </p:sp>
      <p:sp>
        <p:nvSpPr>
          <p:cNvPr id="300" name="Google Shape;300;p20"/>
          <p:cNvSpPr txBox="1">
            <a:spLocks noGrp="1"/>
          </p:cNvSpPr>
          <p:nvPr>
            <p:ph type="body" idx="1"/>
          </p:nvPr>
        </p:nvSpPr>
        <p:spPr>
          <a:xfrm>
            <a:off x="557997" y="1799999"/>
            <a:ext cx="8768883"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400"/>
              <a:buChar char="▪"/>
            </a:pPr>
            <a:r>
              <a:rPr dirty="0" err="1"/>
              <a:t>Γι</a:t>
            </a:r>
            <a:r>
              <a:rPr dirty="0"/>
              <a:t>α την αναζήτηση πληροφοριών στο </a:t>
            </a:r>
            <a:r>
              <a:rPr lang="el-GR" dirty="0"/>
              <a:t>Δ</a:t>
            </a:r>
            <a:r>
              <a:rPr dirty="0"/>
              <a:t>ια</a:t>
            </a:r>
            <a:r>
              <a:rPr dirty="0" err="1"/>
              <a:t>δίκτυο</a:t>
            </a:r>
            <a:r>
              <a:rPr dirty="0"/>
              <a:t>, πρέπει να συνδεθείτε, με το πρόγραμμα περιήγησής σας στο </a:t>
            </a:r>
            <a:r>
              <a:rPr lang="el-GR" dirty="0"/>
              <a:t>Δ</a:t>
            </a:r>
            <a:r>
              <a:rPr dirty="0"/>
              <a:t>ια</a:t>
            </a:r>
            <a:r>
              <a:rPr dirty="0" err="1"/>
              <a:t>δίκτυο</a:t>
            </a:r>
            <a:r>
              <a:rPr dirty="0"/>
              <a:t>, σε μία από τις διαθέσιμες </a:t>
            </a:r>
            <a:r>
              <a:rPr b="1" dirty="0"/>
              <a:t>μηχανές αναζήτησης</a:t>
            </a:r>
            <a:r>
              <a:rPr dirty="0"/>
              <a:t>.</a:t>
            </a:r>
          </a:p>
          <a:p>
            <a:pPr marL="228600" lvl="0" indent="-228600" algn="l" rtl="0">
              <a:lnSpc>
                <a:spcPct val="100000"/>
              </a:lnSpc>
              <a:spcBef>
                <a:spcPts val="1200"/>
              </a:spcBef>
              <a:spcAft>
                <a:spcPts val="0"/>
              </a:spcAft>
              <a:buSzPts val="2400"/>
              <a:buChar char="▪"/>
            </a:pPr>
            <a:r>
              <a:rPr dirty="0" err="1"/>
              <a:t>Μερικές</a:t>
            </a:r>
            <a:r>
              <a:rPr dirty="0"/>
              <a:t> από τις π</a:t>
            </a:r>
            <a:r>
              <a:rPr dirty="0" err="1"/>
              <a:t>ιο</a:t>
            </a:r>
            <a:r>
              <a:rPr dirty="0"/>
              <a:t> </a:t>
            </a:r>
            <a:r>
              <a:rPr dirty="0" err="1"/>
              <a:t>δημοφιλείς</a:t>
            </a:r>
            <a:r>
              <a:rPr dirty="0"/>
              <a:t> </a:t>
            </a:r>
            <a:r>
              <a:rPr dirty="0" err="1"/>
              <a:t>μηχ</a:t>
            </a:r>
            <a:r>
              <a:rPr dirty="0"/>
              <a:t>ανές αναζήτησης είναι οι εξής:</a:t>
            </a:r>
          </a:p>
          <a:p>
            <a:pPr marL="800100" lvl="1" indent="-342900" algn="l" rtl="0">
              <a:lnSpc>
                <a:spcPct val="100000"/>
              </a:lnSpc>
              <a:spcBef>
                <a:spcPts val="1200"/>
              </a:spcBef>
              <a:spcAft>
                <a:spcPts val="0"/>
              </a:spcAft>
              <a:buSzPct val="100000"/>
              <a:buFont typeface="Calibri" panose="020F0502020204030204" pitchFamily="34" charset="0"/>
              <a:buChar char="̶"/>
            </a:pPr>
            <a:r>
              <a:rPr b="1" dirty="0"/>
              <a:t>Google.com</a:t>
            </a:r>
            <a:r>
              <a:rPr dirty="0"/>
              <a:t>: Μπ</a:t>
            </a:r>
            <a:r>
              <a:rPr dirty="0" err="1"/>
              <a:t>ορείτε</a:t>
            </a:r>
            <a:r>
              <a:rPr dirty="0"/>
              <a:t> να </a:t>
            </a:r>
            <a:r>
              <a:rPr dirty="0" err="1"/>
              <a:t>δι</a:t>
            </a:r>
            <a:r>
              <a:rPr dirty="0"/>
              <a:t>αφοροποιήσετε την έρευνά σας μέσω του google μεταξύ πληροφοριών, φωτογραφιών ή μπορείτε να τις χρησιμοποιήσετε για πλοήγηση.</a:t>
            </a:r>
          </a:p>
          <a:p>
            <a:pPr marL="800100" lvl="1" indent="-342900" algn="l" rtl="0">
              <a:lnSpc>
                <a:spcPct val="100000"/>
              </a:lnSpc>
              <a:spcBef>
                <a:spcPts val="1200"/>
              </a:spcBef>
              <a:spcAft>
                <a:spcPts val="0"/>
              </a:spcAft>
              <a:buSzPct val="100000"/>
              <a:buFont typeface="Calibri" panose="020F0502020204030204" pitchFamily="34" charset="0"/>
              <a:buChar char="̶"/>
            </a:pPr>
            <a:r>
              <a:rPr b="1" dirty="0"/>
              <a:t>Bing.com</a:t>
            </a:r>
            <a:r>
              <a:rPr dirty="0"/>
              <a:t>: Η </a:t>
            </a:r>
            <a:r>
              <a:rPr dirty="0" err="1"/>
              <a:t>δομή</a:t>
            </a:r>
            <a:r>
              <a:rPr dirty="0"/>
              <a:t> και η </a:t>
            </a:r>
            <a:r>
              <a:rPr dirty="0" err="1"/>
              <a:t>λειτουργί</a:t>
            </a:r>
            <a:r>
              <a:rPr dirty="0"/>
              <a:t>α είναι συνήθως παρόμοια με την Google, αλλά τα αποτελέσματα αναζήτησης θα μπορούσαν να είναι διαφορετικά.</a:t>
            </a:r>
          </a:p>
          <a:p>
            <a:pPr marL="800100" lvl="1" indent="-342900" algn="l" rtl="0">
              <a:lnSpc>
                <a:spcPct val="100000"/>
              </a:lnSpc>
              <a:spcBef>
                <a:spcPts val="1200"/>
              </a:spcBef>
              <a:spcAft>
                <a:spcPts val="0"/>
              </a:spcAft>
              <a:buSzPct val="100000"/>
              <a:buFont typeface="Calibri" panose="020F0502020204030204" pitchFamily="34" charset="0"/>
              <a:buChar char="̶"/>
            </a:pPr>
            <a:r>
              <a:rPr b="1" dirty="0"/>
              <a:t>Yahoo.com</a:t>
            </a:r>
            <a:r>
              <a:rPr dirty="0"/>
              <a:t>: </a:t>
            </a:r>
            <a:r>
              <a:rPr dirty="0" err="1"/>
              <a:t>Κάτι</a:t>
            </a:r>
            <a:r>
              <a:rPr dirty="0"/>
              <a:t> πα</a:t>
            </a:r>
            <a:r>
              <a:rPr dirty="0" err="1"/>
              <a:t>ρόμοιο</a:t>
            </a:r>
            <a:r>
              <a:rPr dirty="0"/>
              <a:t> </a:t>
            </a:r>
            <a:r>
              <a:rPr dirty="0" err="1"/>
              <a:t>με</a:t>
            </a:r>
            <a:r>
              <a:rPr dirty="0"/>
              <a:t> </a:t>
            </a:r>
            <a:r>
              <a:rPr dirty="0" err="1"/>
              <a:t>το</a:t>
            </a:r>
            <a:r>
              <a:rPr dirty="0"/>
              <a:t> Bing.</a:t>
            </a:r>
          </a:p>
          <a:p>
            <a:pPr marL="228600" lvl="0" indent="-76200" algn="l" rtl="0">
              <a:lnSpc>
                <a:spcPct val="100000"/>
              </a:lnSpc>
              <a:spcBef>
                <a:spcPts val="1200"/>
              </a:spcBef>
              <a:spcAft>
                <a:spcPts val="0"/>
              </a:spcAft>
              <a:buSzPts val="2400"/>
              <a:buNone/>
            </a:pPr>
            <a:endParaRPr dirty="0"/>
          </a:p>
        </p:txBody>
      </p:sp>
      <p:sp>
        <p:nvSpPr>
          <p:cNvPr id="7" name="Google Shape;279;p18">
            <a:extLst>
              <a:ext uri="{FF2B5EF4-FFF2-40B4-BE49-F238E27FC236}">
                <a16:creationId xmlns:a16="http://schemas.microsoft.com/office/drawing/2014/main" id="{CC284F27-D2AC-FBC4-5F84-B0AD2A49FCB3}"/>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dirty="0">
                <a:solidFill>
                  <a:srgbClr val="C00000"/>
                </a:solidFill>
              </a:rPr>
              <a:t>ΔΡΑΣΤΗΡΙΟΤΗΤ</a:t>
            </a:r>
            <a:r>
              <a:rPr lang="el-GR" dirty="0">
                <a:solidFill>
                  <a:srgbClr val="C00000"/>
                </a:solidFill>
              </a:rPr>
              <a:t>Α</a:t>
            </a:r>
            <a:r>
              <a:rPr dirty="0">
                <a:solidFill>
                  <a:srgbClr val="C00000"/>
                </a:solidFill>
              </a:rPr>
              <a:t>: </a:t>
            </a:r>
            <a:r>
              <a:rPr dirty="0"/>
              <a:t> </a:t>
            </a:r>
            <a:r>
              <a:rPr lang="el-GR" dirty="0"/>
              <a:t>Εύρεση λέξεων-κλειδιών</a:t>
            </a:r>
            <a:endParaRPr dirty="0"/>
          </a:p>
        </p:txBody>
      </p:sp>
      <p:sp>
        <p:nvSpPr>
          <p:cNvPr id="321" name="Google Shape;321;p22"/>
          <p:cNvSpPr txBox="1">
            <a:spLocks noGrp="1"/>
          </p:cNvSpPr>
          <p:nvPr>
            <p:ph type="body" idx="1"/>
          </p:nvPr>
        </p:nvSpPr>
        <p:spPr>
          <a:xfrm>
            <a:off x="885084" y="1886609"/>
            <a:ext cx="5852132" cy="50112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0"/>
              </a:spcBef>
              <a:spcAft>
                <a:spcPts val="0"/>
              </a:spcAft>
              <a:buSzPct val="100000"/>
              <a:buNone/>
            </a:pPr>
            <a:r>
              <a:rPr i="1" dirty="0" err="1"/>
              <a:t>Γι</a:t>
            </a:r>
            <a:r>
              <a:rPr i="1" dirty="0"/>
              <a:t>α παράδειγμα: </a:t>
            </a:r>
            <a:r>
              <a:rPr dirty="0"/>
              <a:t>Πού είναι ο </a:t>
            </a:r>
            <a:r>
              <a:rPr lang="el-GR" dirty="0"/>
              <a:t>κοντινότερος</a:t>
            </a:r>
            <a:r>
              <a:rPr dirty="0"/>
              <a:t> γιατρός για την οδοντιατρική υγεία;</a:t>
            </a:r>
          </a:p>
          <a:p>
            <a:pPr marL="800100" lvl="1" indent="-342900">
              <a:lnSpc>
                <a:spcPct val="120000"/>
              </a:lnSpc>
              <a:spcBef>
                <a:spcPts val="0"/>
              </a:spcBef>
              <a:buSzPct val="100000"/>
              <a:buFont typeface="Wingdings" panose="05000000000000000000" pitchFamily="2" charset="2"/>
              <a:buChar char="Ø"/>
              <a:defRPr b="1">
                <a:solidFill>
                  <a:srgbClr val="00B0F0"/>
                </a:solidFill>
                <a:latin typeface="Courier New"/>
                <a:ea typeface="Courier New"/>
                <a:cs typeface="Courier New"/>
                <a:sym typeface="Courier New"/>
              </a:defRPr>
            </a:pPr>
            <a:r>
              <a:rPr dirty="0"/>
              <a:t>«</a:t>
            </a:r>
            <a:r>
              <a:rPr lang="el-GR" dirty="0"/>
              <a:t>Οδοντίατρος</a:t>
            </a:r>
            <a:r>
              <a:rPr lang="en-US" dirty="0"/>
              <a:t> AND</a:t>
            </a:r>
            <a:r>
              <a:rPr lang="el-GR" dirty="0"/>
              <a:t> Περιστέρι</a:t>
            </a:r>
            <a:r>
              <a:rPr dirty="0"/>
              <a:t>»</a:t>
            </a:r>
          </a:p>
          <a:p>
            <a:pPr marL="0" lvl="0" indent="0" algn="l" rtl="0">
              <a:lnSpc>
                <a:spcPct val="120000"/>
              </a:lnSpc>
              <a:spcBef>
                <a:spcPts val="1200"/>
              </a:spcBef>
              <a:spcAft>
                <a:spcPts val="0"/>
              </a:spcAft>
              <a:buSzPct val="100000"/>
              <a:buNone/>
            </a:pPr>
            <a:r>
              <a:rPr dirty="0"/>
              <a:t>Παρακα</a:t>
            </a:r>
            <a:r>
              <a:rPr dirty="0" err="1"/>
              <a:t>λώ</a:t>
            </a:r>
            <a:r>
              <a:rPr dirty="0"/>
              <a:t> </a:t>
            </a:r>
            <a:r>
              <a:rPr dirty="0" err="1"/>
              <a:t>συζητήστε</a:t>
            </a:r>
            <a:r>
              <a:rPr dirty="0"/>
              <a:t>, π</a:t>
            </a:r>
            <a:r>
              <a:rPr dirty="0" err="1"/>
              <a:t>οι</a:t>
            </a:r>
            <a:r>
              <a:rPr dirty="0"/>
              <a:t>α από τις παρακάτω </a:t>
            </a:r>
            <a:r>
              <a:rPr lang="el-GR" dirty="0"/>
              <a:t>λέξεις-κλειδιά </a:t>
            </a:r>
            <a:r>
              <a:rPr dirty="0"/>
              <a:t>είναι </a:t>
            </a:r>
            <a:r>
              <a:rPr dirty="0" err="1"/>
              <a:t>οι</a:t>
            </a:r>
            <a:r>
              <a:rPr dirty="0"/>
              <a:t> κα</a:t>
            </a:r>
            <a:r>
              <a:rPr dirty="0" err="1"/>
              <a:t>λύτερες</a:t>
            </a:r>
            <a:r>
              <a:rPr lang="el-GR" dirty="0"/>
              <a:t> για την αναζήτηση</a:t>
            </a:r>
            <a:r>
              <a:rPr dirty="0"/>
              <a:t>:</a:t>
            </a:r>
          </a:p>
          <a:p>
            <a:pPr marL="228600" lvl="0" indent="-228600" algn="l" rtl="0">
              <a:lnSpc>
                <a:spcPct val="120000"/>
              </a:lnSpc>
              <a:spcBef>
                <a:spcPts val="1200"/>
              </a:spcBef>
              <a:spcAft>
                <a:spcPts val="0"/>
              </a:spcAft>
              <a:buSzPct val="100000"/>
              <a:buChar char="▪"/>
            </a:pPr>
            <a:r>
              <a:rPr b="1" dirty="0" err="1"/>
              <a:t>Πληροφορίες</a:t>
            </a:r>
            <a:r>
              <a:rPr b="1" dirty="0"/>
              <a:t> </a:t>
            </a:r>
            <a:r>
              <a:rPr b="1" dirty="0" err="1"/>
              <a:t>ενδι</a:t>
            </a:r>
            <a:r>
              <a:rPr b="1" dirty="0"/>
              <a:t>αφέροντος: </a:t>
            </a:r>
            <a:r>
              <a:rPr i="1" dirty="0"/>
              <a:t>Πρέπει να πληρώσω για την οδοντιατρική μου θεραπεία ως αιτών άσυλο στη</a:t>
            </a:r>
            <a:r>
              <a:rPr lang="el-GR" i="1" dirty="0"/>
              <a:t>ν Ελλάδα</a:t>
            </a:r>
            <a:r>
              <a:rPr i="1" dirty="0"/>
              <a:t>;</a:t>
            </a:r>
          </a:p>
          <a:p>
            <a:pPr marL="914400" lvl="1" indent="-457199" algn="l" rtl="0">
              <a:lnSpc>
                <a:spcPct val="120000"/>
              </a:lnSpc>
              <a:spcBef>
                <a:spcPts val="1200"/>
              </a:spcBef>
              <a:spcAft>
                <a:spcPts val="0"/>
              </a:spcAft>
              <a:buSzPct val="119999"/>
              <a:buFont typeface="Calibri"/>
              <a:buAutoNum type="arabicPeriod"/>
              <a:defRPr>
                <a:solidFill>
                  <a:srgbClr val="00B0F0"/>
                </a:solidFill>
                <a:latin typeface="Courier New"/>
                <a:ea typeface="Courier New"/>
                <a:cs typeface="Courier New"/>
                <a:sym typeface="Courier New"/>
              </a:defRPr>
            </a:pPr>
            <a:r>
              <a:rPr dirty="0" err="1"/>
              <a:t>Πρέ</a:t>
            </a:r>
            <a:r>
              <a:rPr dirty="0"/>
              <a:t>πει να πληρώσω εγώ για την οδοντιατρική μου θεραπεία;</a:t>
            </a:r>
          </a:p>
          <a:p>
            <a:pPr marL="914400" lvl="1" indent="-457199" algn="l" rtl="0">
              <a:lnSpc>
                <a:spcPct val="120000"/>
              </a:lnSpc>
              <a:spcBef>
                <a:spcPts val="1200"/>
              </a:spcBef>
              <a:spcAft>
                <a:spcPts val="0"/>
              </a:spcAft>
              <a:buSzPct val="119999"/>
              <a:buFont typeface="Calibri"/>
              <a:buAutoNum type="arabicPeriod"/>
              <a:defRPr>
                <a:solidFill>
                  <a:srgbClr val="00B0F0"/>
                </a:solidFill>
                <a:latin typeface="Courier New"/>
                <a:ea typeface="Courier New"/>
                <a:cs typeface="Courier New"/>
                <a:sym typeface="Courier New"/>
              </a:defRPr>
            </a:pPr>
            <a:r>
              <a:rPr dirty="0" err="1"/>
              <a:t>Πληρωμή</a:t>
            </a:r>
            <a:r>
              <a:rPr dirty="0"/>
              <a:t> </a:t>
            </a:r>
            <a:r>
              <a:rPr dirty="0" err="1"/>
              <a:t>γι</a:t>
            </a:r>
            <a:r>
              <a:rPr dirty="0"/>
              <a:t>α οδοντιατρική περίθαλψη ΚΑΙ αιτούντα άσυλο ΚΑΙ </a:t>
            </a:r>
            <a:r>
              <a:rPr lang="el-GR" dirty="0"/>
              <a:t>Ελλάδα</a:t>
            </a:r>
            <a:endParaRPr dirty="0"/>
          </a:p>
          <a:p>
            <a:pPr marL="914400" lvl="1" indent="-457199" algn="l" rtl="0">
              <a:lnSpc>
                <a:spcPct val="120000"/>
              </a:lnSpc>
              <a:spcBef>
                <a:spcPts val="1200"/>
              </a:spcBef>
              <a:spcAft>
                <a:spcPts val="0"/>
              </a:spcAft>
              <a:buSzPct val="119999"/>
              <a:buFont typeface="Calibri"/>
              <a:buAutoNum type="arabicPeriod"/>
              <a:defRPr>
                <a:solidFill>
                  <a:srgbClr val="00B0F0"/>
                </a:solidFill>
                <a:latin typeface="Courier New"/>
                <a:ea typeface="Courier New"/>
                <a:cs typeface="Courier New"/>
                <a:sym typeface="Courier New"/>
              </a:defRPr>
            </a:pPr>
            <a:r>
              <a:rPr dirty="0" err="1"/>
              <a:t>Πληρωμή</a:t>
            </a:r>
            <a:r>
              <a:rPr dirty="0"/>
              <a:t> </a:t>
            </a:r>
            <a:r>
              <a:rPr dirty="0" err="1"/>
              <a:t>γι</a:t>
            </a:r>
            <a:r>
              <a:rPr dirty="0"/>
              <a:t>α οδοντιατρική περίθαλψη</a:t>
            </a:r>
          </a:p>
        </p:txBody>
      </p:sp>
      <p:pic>
        <p:nvPicPr>
          <p:cNvPr id="9" name="Google Shape;142;p6">
            <a:extLst>
              <a:ext uri="{FF2B5EF4-FFF2-40B4-BE49-F238E27FC236}">
                <a16:creationId xmlns:a16="http://schemas.microsoft.com/office/drawing/2014/main" id="{C273FB41-A679-428D-804D-3D6B9B040336}"/>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
        <p:nvSpPr>
          <p:cNvPr id="10" name="Ορθογώνιο 9">
            <a:extLst>
              <a:ext uri="{FF2B5EF4-FFF2-40B4-BE49-F238E27FC236}">
                <a16:creationId xmlns:a16="http://schemas.microsoft.com/office/drawing/2014/main" id="{C88F1B7C-9CF5-4FEC-8133-9000C6E9CE0A}"/>
              </a:ext>
            </a:extLst>
          </p:cNvPr>
          <p:cNvSpPr/>
          <p:nvPr/>
        </p:nvSpPr>
        <p:spPr>
          <a:xfrm>
            <a:off x="8521700" y="295065"/>
            <a:ext cx="3681449" cy="707886"/>
          </a:xfrm>
          <a:prstGeom prst="rect">
            <a:avLst/>
          </a:prstGeom>
          <a:noFill/>
        </p:spPr>
        <p:txBody>
          <a:bodyPr wrap="squar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αστηριότητ</a:t>
            </a:r>
            <a:r>
              <a:rPr lang="el-GR" dirty="0"/>
              <a:t>α</a:t>
            </a:r>
            <a:endParaRPr sz="4000" b="1" cap="none"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1" name="Google Shape;279;p18">
            <a:extLst>
              <a:ext uri="{FF2B5EF4-FFF2-40B4-BE49-F238E27FC236}">
                <a16:creationId xmlns:a16="http://schemas.microsoft.com/office/drawing/2014/main" id="{3CC1140A-8AD6-D1BE-8A1E-852D67ACCAB4}"/>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pic>
        <p:nvPicPr>
          <p:cNvPr id="3" name="Εικόνα 2">
            <a:extLst>
              <a:ext uri="{FF2B5EF4-FFF2-40B4-BE49-F238E27FC236}">
                <a16:creationId xmlns:a16="http://schemas.microsoft.com/office/drawing/2014/main" id="{58F74F2A-A2D8-3547-6415-7B3979F7D2C7}"/>
              </a:ext>
            </a:extLst>
          </p:cNvPr>
          <p:cNvPicPr>
            <a:picLocks noChangeAspect="1"/>
          </p:cNvPicPr>
          <p:nvPr/>
        </p:nvPicPr>
        <p:blipFill>
          <a:blip r:embed="rId4"/>
          <a:stretch>
            <a:fillRect/>
          </a:stretch>
        </p:blipFill>
        <p:spPr>
          <a:xfrm>
            <a:off x="6659298" y="1886609"/>
            <a:ext cx="5428688" cy="923501"/>
          </a:xfrm>
          <a:prstGeom prst="rect">
            <a:avLst/>
          </a:prstGeom>
        </p:spPr>
      </p:pic>
      <p:pic>
        <p:nvPicPr>
          <p:cNvPr id="5" name="Εικόνα 4">
            <a:extLst>
              <a:ext uri="{FF2B5EF4-FFF2-40B4-BE49-F238E27FC236}">
                <a16:creationId xmlns:a16="http://schemas.microsoft.com/office/drawing/2014/main" id="{FFECFC73-721F-FA37-6545-C03D1559DE86}"/>
              </a:ext>
            </a:extLst>
          </p:cNvPr>
          <p:cNvPicPr>
            <a:picLocks noChangeAspect="1"/>
          </p:cNvPicPr>
          <p:nvPr/>
        </p:nvPicPr>
        <p:blipFill>
          <a:blip r:embed="rId5"/>
          <a:stretch>
            <a:fillRect/>
          </a:stretch>
        </p:blipFill>
        <p:spPr>
          <a:xfrm>
            <a:off x="6659298" y="3693768"/>
            <a:ext cx="5428688" cy="618267"/>
          </a:xfrm>
          <a:prstGeom prst="rect">
            <a:avLst/>
          </a:prstGeom>
        </p:spPr>
      </p:pic>
      <p:pic>
        <p:nvPicPr>
          <p:cNvPr id="7" name="Εικόνα 6">
            <a:extLst>
              <a:ext uri="{FF2B5EF4-FFF2-40B4-BE49-F238E27FC236}">
                <a16:creationId xmlns:a16="http://schemas.microsoft.com/office/drawing/2014/main" id="{1C545FE7-ABF8-6BF8-15CB-C2A54A16879D}"/>
              </a:ext>
            </a:extLst>
          </p:cNvPr>
          <p:cNvPicPr>
            <a:picLocks noChangeAspect="1"/>
          </p:cNvPicPr>
          <p:nvPr/>
        </p:nvPicPr>
        <p:blipFill>
          <a:blip r:embed="rId6"/>
          <a:stretch>
            <a:fillRect/>
          </a:stretch>
        </p:blipFill>
        <p:spPr>
          <a:xfrm>
            <a:off x="6737216" y="4905102"/>
            <a:ext cx="5350770" cy="168755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3"/>
          <p:cNvSpPr txBox="1">
            <a:spLocks noGrp="1"/>
          </p:cNvSpPr>
          <p:nvPr>
            <p:ph type="title"/>
          </p:nvPr>
        </p:nvSpPr>
        <p:spPr>
          <a:xfrm>
            <a:off x="2433744" y="1065021"/>
            <a:ext cx="8360364"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dirty="0">
                <a:solidFill>
                  <a:srgbClr val="C00000"/>
                </a:solidFill>
              </a:rPr>
              <a:t>ΔΡΑΣΤΗΡΙΟΤΗΤ</a:t>
            </a:r>
            <a:r>
              <a:rPr lang="el-GR" dirty="0">
                <a:solidFill>
                  <a:srgbClr val="C00000"/>
                </a:solidFill>
              </a:rPr>
              <a:t>Α</a:t>
            </a:r>
            <a:r>
              <a:rPr dirty="0">
                <a:solidFill>
                  <a:srgbClr val="C00000"/>
                </a:solidFill>
              </a:rPr>
              <a:t>:</a:t>
            </a:r>
            <a:r>
              <a:rPr dirty="0"/>
              <a:t> </a:t>
            </a:r>
            <a:r>
              <a:rPr lang="el-GR" dirty="0"/>
              <a:t>Εύρεση</a:t>
            </a:r>
            <a:r>
              <a:rPr dirty="0"/>
              <a:t> </a:t>
            </a:r>
            <a:r>
              <a:rPr lang="el-GR" dirty="0"/>
              <a:t>λέξεων-κλειδιών</a:t>
            </a:r>
            <a:endParaRPr dirty="0"/>
          </a:p>
        </p:txBody>
      </p:sp>
      <p:sp>
        <p:nvSpPr>
          <p:cNvPr id="333" name="Google Shape;333;p23"/>
          <p:cNvSpPr txBox="1">
            <a:spLocks noGrp="1"/>
          </p:cNvSpPr>
          <p:nvPr>
            <p:ph type="body" idx="1"/>
          </p:nvPr>
        </p:nvSpPr>
        <p:spPr>
          <a:xfrm>
            <a:off x="761794" y="1846762"/>
            <a:ext cx="5852132" cy="486597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400"/>
              <a:buNone/>
            </a:pPr>
            <a:r>
              <a:rPr dirty="0" err="1"/>
              <a:t>Συζητήστε</a:t>
            </a:r>
            <a:r>
              <a:rPr dirty="0"/>
              <a:t>, π</a:t>
            </a:r>
            <a:r>
              <a:rPr dirty="0" err="1"/>
              <a:t>οι</a:t>
            </a:r>
            <a:r>
              <a:rPr dirty="0"/>
              <a:t>α από τις παρακάτω </a:t>
            </a:r>
            <a:r>
              <a:rPr lang="el-GR" dirty="0"/>
              <a:t>λέξεις-κλειδιά</a:t>
            </a:r>
            <a:r>
              <a:rPr dirty="0"/>
              <a:t> </a:t>
            </a:r>
            <a:r>
              <a:rPr lang="el-GR" dirty="0"/>
              <a:t>- κείμενα αναζήτησης - </a:t>
            </a:r>
            <a:r>
              <a:rPr dirty="0"/>
              <a:t>είναι κα</a:t>
            </a:r>
            <a:r>
              <a:rPr dirty="0" err="1"/>
              <a:t>λύτερες</a:t>
            </a:r>
            <a:r>
              <a:rPr lang="el-GR" dirty="0"/>
              <a:t>(α) για την αναζήτηση</a:t>
            </a:r>
            <a:r>
              <a:rPr dirty="0"/>
              <a:t>:</a:t>
            </a:r>
          </a:p>
          <a:p>
            <a:pPr marL="228600" lvl="0" indent="-228600" algn="l" rtl="0">
              <a:lnSpc>
                <a:spcPct val="120000"/>
              </a:lnSpc>
              <a:spcBef>
                <a:spcPts val="1200"/>
              </a:spcBef>
              <a:spcAft>
                <a:spcPts val="0"/>
              </a:spcAft>
              <a:buSzPts val="2400"/>
              <a:buChar char="▪"/>
            </a:pPr>
            <a:r>
              <a:rPr b="1" dirty="0" err="1"/>
              <a:t>Πληροφορίες</a:t>
            </a:r>
            <a:r>
              <a:rPr b="1" dirty="0"/>
              <a:t> </a:t>
            </a:r>
            <a:r>
              <a:rPr b="1" dirty="0" err="1"/>
              <a:t>ενδι</a:t>
            </a:r>
            <a:r>
              <a:rPr b="1" dirty="0"/>
              <a:t>αφέροντος: </a:t>
            </a:r>
            <a:r>
              <a:rPr i="1" dirty="0"/>
              <a:t>Πρέπει να εμβολιαστώ κατά της COVID-19;</a:t>
            </a:r>
          </a:p>
          <a:p>
            <a:pPr marL="914400" lvl="1" indent="-457200" algn="l" rtl="0">
              <a:lnSpc>
                <a:spcPct val="120000"/>
              </a:lnSpc>
              <a:spcBef>
                <a:spcPts val="1200"/>
              </a:spcBef>
              <a:spcAft>
                <a:spcPts val="0"/>
              </a:spcAft>
              <a:buSzPts val="2640"/>
              <a:buFont typeface="Calibri"/>
              <a:buAutoNum type="arabicPeriod"/>
              <a:defRPr>
                <a:solidFill>
                  <a:srgbClr val="00B0F0"/>
                </a:solidFill>
                <a:latin typeface="Courier New"/>
                <a:ea typeface="Courier New"/>
                <a:cs typeface="Courier New"/>
                <a:sym typeface="Courier New"/>
              </a:defRPr>
            </a:pPr>
            <a:r>
              <a:rPr dirty="0" err="1"/>
              <a:t>Πλεονεκτήμ</a:t>
            </a:r>
            <a:r>
              <a:rPr dirty="0"/>
              <a:t>ατα </a:t>
            </a:r>
            <a:r>
              <a:rPr lang="en-US" dirty="0"/>
              <a:t>AND</a:t>
            </a:r>
            <a:r>
              <a:rPr dirty="0"/>
              <a:t> Εμβολιασμός </a:t>
            </a:r>
            <a:r>
              <a:rPr lang="en-US" dirty="0"/>
              <a:t>AND</a:t>
            </a:r>
            <a:r>
              <a:rPr dirty="0"/>
              <a:t> COVID-19</a:t>
            </a:r>
          </a:p>
          <a:p>
            <a:pPr marL="914400" lvl="1" indent="-457200" algn="l" rtl="0">
              <a:lnSpc>
                <a:spcPct val="120000"/>
              </a:lnSpc>
              <a:spcBef>
                <a:spcPts val="1200"/>
              </a:spcBef>
              <a:spcAft>
                <a:spcPts val="0"/>
              </a:spcAft>
              <a:buSzPts val="2640"/>
              <a:buFont typeface="Calibri"/>
              <a:buAutoNum type="arabicPeriod"/>
              <a:defRPr>
                <a:solidFill>
                  <a:srgbClr val="00B0F0"/>
                </a:solidFill>
                <a:latin typeface="Courier New"/>
                <a:ea typeface="Courier New"/>
                <a:cs typeface="Courier New"/>
                <a:sym typeface="Courier New"/>
              </a:defRPr>
            </a:pPr>
            <a:r>
              <a:rPr dirty="0" err="1"/>
              <a:t>Πρέ</a:t>
            </a:r>
            <a:r>
              <a:rPr dirty="0"/>
              <a:t>πει να εμβολιαστώ </a:t>
            </a:r>
            <a:r>
              <a:rPr lang="el-GR" dirty="0"/>
              <a:t>για</a:t>
            </a:r>
            <a:r>
              <a:rPr dirty="0"/>
              <a:t> τ</a:t>
            </a:r>
            <a:r>
              <a:rPr lang="el-GR" dirty="0"/>
              <a:t>ον</a:t>
            </a:r>
            <a:r>
              <a:rPr dirty="0"/>
              <a:t> COVID-19; </a:t>
            </a:r>
          </a:p>
          <a:p>
            <a:pPr marL="914400" lvl="1" indent="-457200" algn="l" rtl="0">
              <a:lnSpc>
                <a:spcPct val="120000"/>
              </a:lnSpc>
              <a:spcBef>
                <a:spcPts val="1200"/>
              </a:spcBef>
              <a:spcAft>
                <a:spcPts val="0"/>
              </a:spcAft>
              <a:buSzPts val="2640"/>
              <a:buFont typeface="Calibri"/>
              <a:buAutoNum type="arabicPeriod"/>
              <a:defRPr>
                <a:solidFill>
                  <a:srgbClr val="00B0F0"/>
                </a:solidFill>
                <a:latin typeface="Courier New"/>
                <a:ea typeface="Courier New"/>
                <a:cs typeface="Courier New"/>
                <a:sym typeface="Courier New"/>
              </a:defRPr>
            </a:pPr>
            <a:r>
              <a:rPr lang="en-US" dirty="0" err="1"/>
              <a:t>E</a:t>
            </a:r>
            <a:r>
              <a:rPr dirty="0" err="1"/>
              <a:t>μ</a:t>
            </a:r>
            <a:r>
              <a:rPr dirty="0"/>
              <a:t>βολιασμός</a:t>
            </a:r>
          </a:p>
        </p:txBody>
      </p:sp>
      <p:pic>
        <p:nvPicPr>
          <p:cNvPr id="9" name="Google Shape;142;p6">
            <a:extLst>
              <a:ext uri="{FF2B5EF4-FFF2-40B4-BE49-F238E27FC236}">
                <a16:creationId xmlns:a16="http://schemas.microsoft.com/office/drawing/2014/main" id="{0855A25A-667D-424C-9117-CB6647B3ACDD}"/>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
        <p:nvSpPr>
          <p:cNvPr id="10" name="Ορθογώνιο 9">
            <a:extLst>
              <a:ext uri="{FF2B5EF4-FFF2-40B4-BE49-F238E27FC236}">
                <a16:creationId xmlns:a16="http://schemas.microsoft.com/office/drawing/2014/main" id="{A475C3D2-D5D1-4B8D-ADB6-D5DF36D5D38F}"/>
              </a:ext>
            </a:extLst>
          </p:cNvPr>
          <p:cNvSpPr/>
          <p:nvPr/>
        </p:nvSpPr>
        <p:spPr>
          <a:xfrm>
            <a:off x="8634342" y="295065"/>
            <a:ext cx="3498073" cy="707886"/>
          </a:xfrm>
          <a:prstGeom prst="rect">
            <a:avLst/>
          </a:prstGeom>
          <a:noFill/>
        </p:spPr>
        <p:txBody>
          <a:bodyPr wrap="non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αστηριότητ</a:t>
            </a:r>
            <a:r>
              <a:rPr lang="el-GR" dirty="0"/>
              <a:t>α</a:t>
            </a:r>
            <a:endParaRPr sz="4000" b="1" cap="none"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1" name="Google Shape;279;p18">
            <a:extLst>
              <a:ext uri="{FF2B5EF4-FFF2-40B4-BE49-F238E27FC236}">
                <a16:creationId xmlns:a16="http://schemas.microsoft.com/office/drawing/2014/main" id="{7B5C9F51-76A1-A3CD-0C36-3B2010720E62}"/>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pic>
        <p:nvPicPr>
          <p:cNvPr id="4" name="Εικόνα 3">
            <a:extLst>
              <a:ext uri="{FF2B5EF4-FFF2-40B4-BE49-F238E27FC236}">
                <a16:creationId xmlns:a16="http://schemas.microsoft.com/office/drawing/2014/main" id="{D9426044-1A04-5FFE-EEC0-8354287514A2}"/>
              </a:ext>
            </a:extLst>
          </p:cNvPr>
          <p:cNvPicPr>
            <a:picLocks noChangeAspect="1"/>
          </p:cNvPicPr>
          <p:nvPr/>
        </p:nvPicPr>
        <p:blipFill>
          <a:blip r:embed="rId4"/>
          <a:stretch>
            <a:fillRect/>
          </a:stretch>
        </p:blipFill>
        <p:spPr>
          <a:xfrm>
            <a:off x="6514314" y="4510386"/>
            <a:ext cx="5429540" cy="1861311"/>
          </a:xfrm>
          <a:prstGeom prst="rect">
            <a:avLst/>
          </a:prstGeom>
        </p:spPr>
      </p:pic>
      <p:pic>
        <p:nvPicPr>
          <p:cNvPr id="8" name="Εικόνα 7">
            <a:extLst>
              <a:ext uri="{FF2B5EF4-FFF2-40B4-BE49-F238E27FC236}">
                <a16:creationId xmlns:a16="http://schemas.microsoft.com/office/drawing/2014/main" id="{7B51F0A4-B097-894A-7254-B66723E0E9B2}"/>
              </a:ext>
            </a:extLst>
          </p:cNvPr>
          <p:cNvPicPr>
            <a:picLocks noChangeAspect="1"/>
          </p:cNvPicPr>
          <p:nvPr/>
        </p:nvPicPr>
        <p:blipFill>
          <a:blip r:embed="rId5"/>
          <a:stretch>
            <a:fillRect/>
          </a:stretch>
        </p:blipFill>
        <p:spPr>
          <a:xfrm>
            <a:off x="6600945" y="3843220"/>
            <a:ext cx="5342909" cy="490521"/>
          </a:xfrm>
          <a:prstGeom prst="rect">
            <a:avLst/>
          </a:prstGeom>
        </p:spPr>
      </p:pic>
      <p:pic>
        <p:nvPicPr>
          <p:cNvPr id="13" name="Εικόνα 12">
            <a:extLst>
              <a:ext uri="{FF2B5EF4-FFF2-40B4-BE49-F238E27FC236}">
                <a16:creationId xmlns:a16="http://schemas.microsoft.com/office/drawing/2014/main" id="{3A8E8650-8298-9787-A716-32D9C9C4A017}"/>
              </a:ext>
            </a:extLst>
          </p:cNvPr>
          <p:cNvPicPr>
            <a:picLocks noChangeAspect="1"/>
          </p:cNvPicPr>
          <p:nvPr/>
        </p:nvPicPr>
        <p:blipFill>
          <a:blip r:embed="rId6"/>
          <a:stretch>
            <a:fillRect/>
          </a:stretch>
        </p:blipFill>
        <p:spPr>
          <a:xfrm>
            <a:off x="6807011" y="1846762"/>
            <a:ext cx="5113394" cy="127230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1E0BAA-7867-4A10-817E-A8403B3F839B}"/>
              </a:ext>
            </a:extLst>
          </p:cNvPr>
          <p:cNvSpPr>
            <a:spLocks noGrp="1"/>
          </p:cNvSpPr>
          <p:nvPr>
            <p:ph type="title"/>
          </p:nvPr>
        </p:nvSpPr>
        <p:spPr/>
        <p:txBody>
          <a:bodyPr>
            <a:normAutofit/>
          </a:bodyPr>
          <a:lstStyle/>
          <a:p>
            <a:r>
              <a:t>Εναλλακτικοί τρόποι αναζήτησης πληροφοριών στο διαδίκτυο</a:t>
            </a:r>
          </a:p>
        </p:txBody>
      </p:sp>
      <p:sp>
        <p:nvSpPr>
          <p:cNvPr id="3" name="Θέση κειμένου 2">
            <a:extLst>
              <a:ext uri="{FF2B5EF4-FFF2-40B4-BE49-F238E27FC236}">
                <a16:creationId xmlns:a16="http://schemas.microsoft.com/office/drawing/2014/main" id="{FDFA053E-7619-4447-B1A1-64485D9D4F79}"/>
              </a:ext>
            </a:extLst>
          </p:cNvPr>
          <p:cNvSpPr>
            <a:spLocks noGrp="1"/>
          </p:cNvSpPr>
          <p:nvPr>
            <p:ph type="body" idx="1"/>
          </p:nvPr>
        </p:nvSpPr>
        <p:spPr>
          <a:xfrm>
            <a:off x="557997" y="1799999"/>
            <a:ext cx="10324367" cy="4922348"/>
          </a:xfrm>
        </p:spPr>
        <p:txBody>
          <a:bodyPr>
            <a:normAutofit fontScale="85000" lnSpcReduction="10000"/>
          </a:bodyPr>
          <a:lstStyle/>
          <a:p>
            <a:pPr>
              <a:lnSpc>
                <a:spcPct val="110000"/>
              </a:lnSpc>
              <a:spcBef>
                <a:spcPts val="300"/>
              </a:spcBef>
              <a:spcAft>
                <a:spcPts val="300"/>
              </a:spcAft>
              <a:buFont typeface="Wingdings" panose="05000000000000000000" pitchFamily="2" charset="2"/>
              <a:buChar char="§"/>
            </a:pPr>
            <a:r>
              <a:rPr dirty="0"/>
              <a:t>Υπ</a:t>
            </a:r>
            <a:r>
              <a:rPr dirty="0" err="1"/>
              <a:t>άρχουν</a:t>
            </a:r>
            <a:r>
              <a:rPr lang="el-GR" dirty="0"/>
              <a:t>,</a:t>
            </a:r>
            <a:r>
              <a:rPr dirty="0"/>
              <a:t> επ</a:t>
            </a:r>
            <a:r>
              <a:rPr dirty="0" err="1"/>
              <a:t>ίσης</a:t>
            </a:r>
            <a:r>
              <a:rPr lang="el-GR" dirty="0"/>
              <a:t>,</a:t>
            </a:r>
            <a:r>
              <a:rPr dirty="0"/>
              <a:t> </a:t>
            </a:r>
            <a:r>
              <a:rPr dirty="0" err="1"/>
              <a:t>εν</a:t>
            </a:r>
            <a:r>
              <a:rPr dirty="0"/>
              <a:t>αλλακτικές λύσεις για την εύρεση πληροφοριών σχετικά με ένα θέμα:</a:t>
            </a:r>
          </a:p>
          <a:p>
            <a:pPr lvl="1">
              <a:lnSpc>
                <a:spcPct val="110000"/>
              </a:lnSpc>
              <a:spcAft>
                <a:spcPts val="600"/>
              </a:spcAft>
              <a:buFont typeface="Courier New" panose="02070309020205020404" pitchFamily="49" charset="0"/>
              <a:buChar char="o"/>
            </a:pPr>
            <a:r>
              <a:rPr b="1" dirty="0" err="1"/>
              <a:t>Θεμ</a:t>
            </a:r>
            <a:r>
              <a:rPr b="1" dirty="0"/>
              <a:t>ατικοί κατάλογοι Ιστού. </a:t>
            </a:r>
            <a:r>
              <a:rPr dirty="0"/>
              <a:t>Είναι </a:t>
            </a:r>
            <a:r>
              <a:rPr dirty="0" err="1"/>
              <a:t>οργ</a:t>
            </a:r>
            <a:r>
              <a:rPr dirty="0"/>
              <a:t>ανωμένες λίστες που περιέχουν ιστοσελίδες, ακόμη και εμπορικές, οι οποίες επικεντρώνονται σε ένα συγκεκριμένο θέμα, π.χ. </a:t>
            </a:r>
            <a:r>
              <a:rPr dirty="0" err="1"/>
              <a:t>την</a:t>
            </a:r>
            <a:r>
              <a:rPr dirty="0"/>
              <a:t> </a:t>
            </a:r>
            <a:r>
              <a:rPr dirty="0" err="1"/>
              <a:t>υγεί</a:t>
            </a:r>
            <a:r>
              <a:rPr dirty="0"/>
              <a:t>α.</a:t>
            </a:r>
          </a:p>
          <a:p>
            <a:pPr lvl="1">
              <a:lnSpc>
                <a:spcPct val="110000"/>
              </a:lnSpc>
              <a:spcAft>
                <a:spcPts val="600"/>
              </a:spcAft>
              <a:buFont typeface="Courier New" panose="02070309020205020404" pitchFamily="49" charset="0"/>
              <a:buChar char="o"/>
            </a:pPr>
            <a:r>
              <a:rPr lang="el-GR" b="1" dirty="0"/>
              <a:t>Φ</a:t>
            </a:r>
            <a:r>
              <a:rPr b="1" dirty="0" err="1"/>
              <a:t>όρουμ</a:t>
            </a:r>
            <a:r>
              <a:rPr b="1" dirty="0"/>
              <a:t>. </a:t>
            </a:r>
            <a:r>
              <a:rPr dirty="0"/>
              <a:t>Ένα </a:t>
            </a:r>
            <a:r>
              <a:rPr dirty="0" err="1"/>
              <a:t>φόρουμ</a:t>
            </a:r>
            <a:r>
              <a:rPr dirty="0"/>
              <a:t> είναι ένας </a:t>
            </a:r>
            <a:r>
              <a:rPr dirty="0" err="1"/>
              <a:t>άλλος</a:t>
            </a:r>
            <a:r>
              <a:rPr dirty="0"/>
              <a:t> </a:t>
            </a:r>
            <a:r>
              <a:rPr dirty="0" err="1"/>
              <a:t>τρό</a:t>
            </a:r>
            <a:r>
              <a:rPr dirty="0"/>
              <a:t>πος επικοινωνίας στο ψηφιακό περιβάλλον που επιτρέπει την αλληλεπίδραση με άλλους χρήστες του διαδικτύου σε ένα συγκεκριμένο θέμα. Μπ</a:t>
            </a:r>
            <a:r>
              <a:rPr dirty="0" err="1"/>
              <a:t>ορείτε</a:t>
            </a:r>
            <a:r>
              <a:rPr dirty="0"/>
              <a:t> να </a:t>
            </a:r>
            <a:r>
              <a:rPr dirty="0" err="1"/>
              <a:t>εγγρ</a:t>
            </a:r>
            <a:r>
              <a:rPr dirty="0"/>
              <a:t>αφείτε και να συμμετάσχετε σε ένα φόρουμ για </a:t>
            </a:r>
            <a:r>
              <a:rPr lang="el-GR" dirty="0"/>
              <a:t>να</a:t>
            </a:r>
            <a:endParaRPr dirty="0"/>
          </a:p>
          <a:p>
            <a:pPr lvl="2">
              <a:lnSpc>
                <a:spcPct val="110000"/>
              </a:lnSpc>
              <a:spcAft>
                <a:spcPts val="600"/>
              </a:spcAft>
              <a:buFont typeface="Courier New" panose="02070309020205020404" pitchFamily="49" charset="0"/>
              <a:buChar char="o"/>
            </a:pPr>
            <a:r>
              <a:rPr lang="el-GR" dirty="0"/>
              <a:t>υ</a:t>
            </a:r>
            <a:r>
              <a:rPr dirty="0"/>
              <a:t>ποβ</a:t>
            </a:r>
            <a:r>
              <a:rPr lang="el-GR" dirty="0" err="1"/>
              <a:t>άλλετε</a:t>
            </a:r>
            <a:r>
              <a:rPr lang="el-GR" dirty="0"/>
              <a:t> </a:t>
            </a:r>
            <a:r>
              <a:rPr dirty="0" err="1"/>
              <a:t>συγκεκριμέν</a:t>
            </a:r>
            <a:r>
              <a:rPr lang="el-GR" dirty="0" err="1"/>
              <a:t>ες</a:t>
            </a:r>
            <a:r>
              <a:rPr dirty="0"/>
              <a:t> </a:t>
            </a:r>
            <a:r>
              <a:rPr dirty="0" err="1"/>
              <a:t>ερωτήσε</a:t>
            </a:r>
            <a:r>
              <a:rPr lang="el-GR" dirty="0" err="1"/>
              <a:t>ις</a:t>
            </a:r>
            <a:r>
              <a:rPr lang="el-GR" dirty="0"/>
              <a:t> </a:t>
            </a:r>
            <a:r>
              <a:rPr dirty="0"/>
              <a:t>και λ</a:t>
            </a:r>
            <a:r>
              <a:rPr lang="el-GR" dirty="0"/>
              <a:t>άβατε </a:t>
            </a:r>
            <a:r>
              <a:rPr dirty="0"/>
              <a:t>απα</a:t>
            </a:r>
            <a:r>
              <a:rPr dirty="0" err="1"/>
              <a:t>ντήσε</a:t>
            </a:r>
            <a:r>
              <a:rPr lang="el-GR" dirty="0" err="1"/>
              <a:t>ις</a:t>
            </a:r>
            <a:r>
              <a:rPr lang="el-GR" dirty="0"/>
              <a:t> ή συμβουλές</a:t>
            </a:r>
            <a:endParaRPr dirty="0"/>
          </a:p>
          <a:p>
            <a:pPr lvl="2">
              <a:lnSpc>
                <a:spcPct val="110000"/>
              </a:lnSpc>
              <a:spcAft>
                <a:spcPts val="600"/>
              </a:spcAft>
              <a:buFont typeface="Courier New" panose="02070309020205020404" pitchFamily="49" charset="0"/>
              <a:buChar char="o"/>
            </a:pPr>
            <a:r>
              <a:rPr lang="el-GR" dirty="0"/>
              <a:t>αναζητήσετε</a:t>
            </a:r>
            <a:r>
              <a:rPr dirty="0"/>
              <a:t> </a:t>
            </a:r>
            <a:r>
              <a:rPr lang="el-GR" dirty="0"/>
              <a:t>υπάρχουσες </a:t>
            </a:r>
            <a:r>
              <a:rPr dirty="0"/>
              <a:t>απα</a:t>
            </a:r>
            <a:r>
              <a:rPr dirty="0" err="1"/>
              <a:t>ντήσεις</a:t>
            </a:r>
            <a:r>
              <a:rPr dirty="0"/>
              <a:t> σε πα</a:t>
            </a:r>
            <a:r>
              <a:rPr dirty="0" err="1"/>
              <a:t>ρόμοιες</a:t>
            </a:r>
            <a:r>
              <a:rPr dirty="0"/>
              <a:t> </a:t>
            </a:r>
            <a:r>
              <a:rPr dirty="0" err="1"/>
              <a:t>ερωτήσεις</a:t>
            </a:r>
            <a:endParaRPr dirty="0"/>
          </a:p>
          <a:p>
            <a:pPr lvl="2">
              <a:lnSpc>
                <a:spcPct val="110000"/>
              </a:lnSpc>
              <a:spcAft>
                <a:spcPts val="600"/>
              </a:spcAft>
              <a:buFont typeface="Courier New" panose="02070309020205020404" pitchFamily="49" charset="0"/>
              <a:buChar char="o"/>
            </a:pPr>
            <a:r>
              <a:rPr lang="el-GR" sz="2100" dirty="0"/>
              <a:t>π</a:t>
            </a:r>
            <a:r>
              <a:rPr sz="2100" dirty="0"/>
              <a:t>α</a:t>
            </a:r>
            <a:r>
              <a:rPr sz="2100" dirty="0" err="1"/>
              <a:t>ράδειγμ</a:t>
            </a:r>
            <a:r>
              <a:rPr sz="2100" dirty="0"/>
              <a:t>α</a:t>
            </a:r>
            <a:r>
              <a:rPr dirty="0"/>
              <a:t>: </a:t>
            </a:r>
            <a:r>
              <a:rPr dirty="0">
                <a:hlinkClick r:id="rId2"/>
              </a:rPr>
              <a:t>https://www.healthboards.com/</a:t>
            </a:r>
            <a:r>
              <a:rPr dirty="0"/>
              <a:t> </a:t>
            </a:r>
          </a:p>
          <a:p>
            <a:pPr>
              <a:lnSpc>
                <a:spcPct val="110000"/>
              </a:lnSpc>
              <a:spcAft>
                <a:spcPts val="600"/>
              </a:spcAft>
              <a:buFont typeface="Wingdings" panose="05000000000000000000" pitchFamily="2" charset="2"/>
              <a:buChar char="§"/>
            </a:pPr>
            <a:r>
              <a:rPr dirty="0"/>
              <a:t>Μπ</a:t>
            </a:r>
            <a:r>
              <a:rPr dirty="0" err="1"/>
              <a:t>ορείτε</a:t>
            </a:r>
            <a:r>
              <a:rPr dirty="0"/>
              <a:t> να </a:t>
            </a:r>
            <a:r>
              <a:rPr dirty="0" err="1"/>
              <a:t>χρησιμο</a:t>
            </a:r>
            <a:r>
              <a:rPr dirty="0"/>
              <a:t>ποιήσετε μηχανές αναζήτησης για να βρείτε καταλόγους ιστού και φόρουμ, π.χ. </a:t>
            </a:r>
            <a:r>
              <a:rPr dirty="0" err="1"/>
              <a:t>χρησιμο</a:t>
            </a:r>
            <a:r>
              <a:rPr dirty="0"/>
              <a:t>ποιώντας τις λέξεις-κλειδιά</a:t>
            </a:r>
          </a:p>
          <a:p>
            <a:pPr lvl="1">
              <a:lnSpc>
                <a:spcPct val="110000"/>
              </a:lnSpc>
              <a:spcAft>
                <a:spcPts val="600"/>
              </a:spcAft>
              <a:buFont typeface="Courier New" panose="02070309020205020404" pitchFamily="49" charset="0"/>
              <a:buChar char="o"/>
              <a:defRPr sz="1900" b="1">
                <a:solidFill>
                  <a:srgbClr val="00B0F0"/>
                </a:solidFill>
                <a:latin typeface="Courier New"/>
                <a:cs typeface="Courier New"/>
              </a:defRPr>
            </a:pPr>
            <a:r>
              <a:rPr dirty="0"/>
              <a:t>«</a:t>
            </a:r>
            <a:r>
              <a:rPr dirty="0" err="1"/>
              <a:t>Φόρουμ</a:t>
            </a:r>
            <a:r>
              <a:rPr dirty="0"/>
              <a:t> </a:t>
            </a:r>
            <a:r>
              <a:rPr lang="en-US" dirty="0"/>
              <a:t>AND</a:t>
            </a:r>
            <a:r>
              <a:rPr dirty="0"/>
              <a:t> </a:t>
            </a:r>
            <a:r>
              <a:rPr dirty="0" err="1"/>
              <a:t>υγεί</a:t>
            </a:r>
            <a:r>
              <a:rPr dirty="0"/>
              <a:t>α»</a:t>
            </a:r>
          </a:p>
          <a:p>
            <a:pPr lvl="2">
              <a:lnSpc>
                <a:spcPct val="110000"/>
              </a:lnSpc>
              <a:spcAft>
                <a:spcPts val="600"/>
              </a:spcAft>
              <a:buFont typeface="Courier New" panose="02070309020205020404" pitchFamily="49" charset="0"/>
              <a:buChar char="o"/>
            </a:pPr>
            <a:endParaRPr dirty="0"/>
          </a:p>
        </p:txBody>
      </p:sp>
      <p:sp>
        <p:nvSpPr>
          <p:cNvPr id="5" name="Ορθογώνιο 4">
            <a:extLst>
              <a:ext uri="{FF2B5EF4-FFF2-40B4-BE49-F238E27FC236}">
                <a16:creationId xmlns:a16="http://schemas.microsoft.com/office/drawing/2014/main" id="{870E144D-0DA7-4006-9278-080E9EDC6AE3}"/>
              </a:ext>
            </a:extLst>
          </p:cNvPr>
          <p:cNvSpPr/>
          <p:nvPr/>
        </p:nvSpPr>
        <p:spPr>
          <a:xfrm>
            <a:off x="9895555" y="3907230"/>
            <a:ext cx="1973617" cy="707886"/>
          </a:xfrm>
          <a:prstGeom prst="rect">
            <a:avLst/>
          </a:prstGeom>
          <a:noFill/>
        </p:spPr>
        <p:txBody>
          <a:bodyPr wrap="none" lIns="91440" tIns="45720" rIns="91440" bIns="45720">
            <a:spAutoFit/>
          </a:bodyPr>
          <a:lstStyle/>
          <a:p>
            <a:pPr algn="ctr">
              <a:defRPr sz="5400" b="1" i="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rPr sz="4000" dirty="0"/>
              <a:t>Φ</a:t>
            </a:r>
            <a:r>
              <a:rPr lang="el-GR" sz="4000" dirty="0" err="1"/>
              <a:t>όρουμ</a:t>
            </a:r>
            <a:endParaRPr sz="4000" b="1" i="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Google Shape;279;p18">
            <a:extLst>
              <a:ext uri="{FF2B5EF4-FFF2-40B4-BE49-F238E27FC236}">
                <a16:creationId xmlns:a16="http://schemas.microsoft.com/office/drawing/2014/main" id="{1D74EF3F-36B3-AA9D-8664-E5D1BEF6329B}"/>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7005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2387065" y="1070702"/>
            <a:ext cx="8903368"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ts val="2800"/>
              <a:buFont typeface="Calibri"/>
              <a:buNone/>
            </a:pPr>
            <a:r>
              <a:rPr dirty="0">
                <a:solidFill>
                  <a:srgbClr val="C00000"/>
                </a:solidFill>
              </a:rPr>
              <a:t>ΔΡΑΣΤΗΡΙΟΤΗΤ</a:t>
            </a:r>
            <a:r>
              <a:rPr lang="en-US" dirty="0">
                <a:solidFill>
                  <a:srgbClr val="C00000"/>
                </a:solidFill>
              </a:rPr>
              <a:t>A</a:t>
            </a:r>
            <a:r>
              <a:rPr dirty="0">
                <a:solidFill>
                  <a:srgbClr val="C00000"/>
                </a:solidFill>
              </a:rPr>
              <a:t>: </a:t>
            </a:r>
            <a:r>
              <a:rPr dirty="0" err="1"/>
              <a:t>Αν</a:t>
            </a:r>
            <a:r>
              <a:rPr dirty="0"/>
              <a:t>αζήτηση σε ένα φόρουμ ή έναν κατάλογο Ιστού</a:t>
            </a:r>
          </a:p>
        </p:txBody>
      </p:sp>
      <p:sp>
        <p:nvSpPr>
          <p:cNvPr id="321" name="Google Shape;321;p22"/>
          <p:cNvSpPr txBox="1">
            <a:spLocks noGrp="1"/>
          </p:cNvSpPr>
          <p:nvPr>
            <p:ph type="body" idx="1"/>
          </p:nvPr>
        </p:nvSpPr>
        <p:spPr>
          <a:xfrm>
            <a:off x="761793" y="1846762"/>
            <a:ext cx="6516009" cy="501123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ct val="100000"/>
              <a:buNone/>
            </a:pPr>
            <a:r>
              <a:rPr b="1" i="1" dirty="0"/>
              <a:t>Πα</a:t>
            </a:r>
            <a:r>
              <a:rPr b="1" i="1" dirty="0" err="1"/>
              <a:t>ράδειγμ</a:t>
            </a:r>
            <a:r>
              <a:rPr b="1" i="1" dirty="0"/>
              <a:t>α 1: </a:t>
            </a:r>
            <a:r>
              <a:rPr dirty="0"/>
              <a:t>Πού μπορώ να βρω ένα φόρουμ για την εύρεση οδοντιάτρου στ</a:t>
            </a:r>
            <a:r>
              <a:rPr lang="el-GR" dirty="0"/>
              <a:t>ην Αθήνα</a:t>
            </a:r>
            <a:r>
              <a:rPr dirty="0"/>
              <a:t>;</a:t>
            </a:r>
          </a:p>
          <a:p>
            <a:pPr marL="800100" lvl="1" indent="-342900">
              <a:lnSpc>
                <a:spcPct val="120000"/>
              </a:lnSpc>
              <a:spcBef>
                <a:spcPts val="0"/>
              </a:spcBef>
              <a:buSzPct val="100000"/>
              <a:buFont typeface="Wingdings" panose="05000000000000000000" pitchFamily="2" charset="2"/>
              <a:buChar char="Ø"/>
              <a:defRPr b="1">
                <a:solidFill>
                  <a:srgbClr val="00B0F0"/>
                </a:solidFill>
                <a:latin typeface="Courier New"/>
                <a:ea typeface="Courier New"/>
                <a:cs typeface="Courier New"/>
                <a:sym typeface="Courier New"/>
              </a:defRPr>
            </a:pPr>
            <a:r>
              <a:rPr dirty="0"/>
              <a:t>«</a:t>
            </a:r>
            <a:r>
              <a:rPr dirty="0" err="1"/>
              <a:t>Φόρουμ</a:t>
            </a:r>
            <a:r>
              <a:rPr dirty="0"/>
              <a:t> </a:t>
            </a:r>
            <a:r>
              <a:rPr lang="en-US" dirty="0"/>
              <a:t>AND</a:t>
            </a:r>
            <a:r>
              <a:rPr dirty="0"/>
              <a:t> </a:t>
            </a:r>
            <a:r>
              <a:rPr dirty="0" err="1"/>
              <a:t>οδοντί</a:t>
            </a:r>
            <a:r>
              <a:rPr dirty="0"/>
              <a:t>ατρος</a:t>
            </a:r>
            <a:r>
              <a:rPr lang="en-US" dirty="0"/>
              <a:t> AND</a:t>
            </a:r>
            <a:r>
              <a:rPr lang="el-GR" dirty="0"/>
              <a:t> Αθήνα</a:t>
            </a:r>
            <a:r>
              <a:rPr dirty="0"/>
              <a:t>»</a:t>
            </a:r>
          </a:p>
          <a:p>
            <a:pPr marL="0" lvl="0" indent="0" algn="l" rtl="0">
              <a:lnSpc>
                <a:spcPct val="120000"/>
              </a:lnSpc>
              <a:spcBef>
                <a:spcPts val="0"/>
              </a:spcBef>
              <a:spcAft>
                <a:spcPts val="0"/>
              </a:spcAft>
              <a:buSzPct val="100000"/>
              <a:buNone/>
            </a:pPr>
            <a:r>
              <a:rPr b="1" i="1" dirty="0"/>
              <a:t>Πα</a:t>
            </a:r>
            <a:r>
              <a:rPr b="1" i="1" dirty="0" err="1"/>
              <a:t>ράδειγμ</a:t>
            </a:r>
            <a:r>
              <a:rPr b="1" i="1" dirty="0"/>
              <a:t>α 2: </a:t>
            </a:r>
            <a:r>
              <a:rPr dirty="0"/>
              <a:t>Πού μπορώ να βρω έναν κατάλογο για οδοντίατρους στη</a:t>
            </a:r>
            <a:r>
              <a:rPr lang="el-GR" dirty="0"/>
              <a:t>ν Αθήνα</a:t>
            </a:r>
            <a:r>
              <a:rPr dirty="0"/>
              <a:t>;</a:t>
            </a:r>
          </a:p>
          <a:p>
            <a:pPr marL="800100" lvl="1" indent="-342900">
              <a:lnSpc>
                <a:spcPct val="120000"/>
              </a:lnSpc>
              <a:spcBef>
                <a:spcPts val="0"/>
              </a:spcBef>
              <a:buSzPct val="100000"/>
              <a:buFont typeface="Wingdings" panose="05000000000000000000" pitchFamily="2" charset="2"/>
              <a:buChar char="Ø"/>
              <a:defRPr b="1">
                <a:solidFill>
                  <a:srgbClr val="00B0F0"/>
                </a:solidFill>
                <a:latin typeface="Courier New"/>
                <a:ea typeface="Courier New"/>
                <a:cs typeface="Courier New"/>
                <a:sym typeface="Courier New"/>
              </a:defRPr>
            </a:pPr>
            <a:r>
              <a:rPr dirty="0"/>
              <a:t>«</a:t>
            </a:r>
            <a:r>
              <a:rPr dirty="0" err="1"/>
              <a:t>Ιστοσελίδ</a:t>
            </a:r>
            <a:r>
              <a:rPr dirty="0"/>
              <a:t>α </a:t>
            </a:r>
            <a:r>
              <a:rPr lang="en-US" dirty="0"/>
              <a:t>AND</a:t>
            </a:r>
            <a:r>
              <a:rPr dirty="0"/>
              <a:t> κατάλογος </a:t>
            </a:r>
            <a:r>
              <a:rPr lang="en-US" dirty="0"/>
              <a:t>AND</a:t>
            </a:r>
            <a:r>
              <a:rPr dirty="0"/>
              <a:t> οδοντίατρος </a:t>
            </a:r>
            <a:r>
              <a:rPr lang="en-US" dirty="0"/>
              <a:t>AND</a:t>
            </a:r>
            <a:r>
              <a:rPr dirty="0"/>
              <a:t> </a:t>
            </a:r>
            <a:r>
              <a:rPr lang="el-GR" dirty="0"/>
              <a:t>Αθήνα</a:t>
            </a:r>
            <a:r>
              <a:rPr dirty="0"/>
              <a:t>»</a:t>
            </a:r>
          </a:p>
          <a:p>
            <a:pPr marL="0" lvl="0" indent="0" algn="l" rtl="0">
              <a:lnSpc>
                <a:spcPct val="120000"/>
              </a:lnSpc>
              <a:spcBef>
                <a:spcPts val="1200"/>
              </a:spcBef>
              <a:spcAft>
                <a:spcPts val="0"/>
              </a:spcAft>
              <a:buSzPct val="100000"/>
              <a:buNone/>
            </a:pPr>
            <a:r>
              <a:rPr i="1" dirty="0"/>
              <a:t>Παρακα</a:t>
            </a:r>
            <a:r>
              <a:rPr i="1" dirty="0" err="1"/>
              <a:t>λώ</a:t>
            </a:r>
            <a:r>
              <a:rPr i="1" dirty="0"/>
              <a:t> </a:t>
            </a:r>
            <a:r>
              <a:rPr lang="el-GR" i="1" dirty="0"/>
              <a:t>αναλογιστείτε και </a:t>
            </a:r>
            <a:r>
              <a:rPr i="1" dirty="0" err="1"/>
              <a:t>συζητήστε</a:t>
            </a:r>
            <a:r>
              <a:rPr i="1" dirty="0"/>
              <a:t>, </a:t>
            </a:r>
            <a:r>
              <a:rPr lang="el-GR" i="1" dirty="0"/>
              <a:t>ποια από τα παραπάνω κείμενα αναζήτησης φέρνει καλύτερα αποτελέσματα</a:t>
            </a:r>
            <a:r>
              <a:rPr i="1" dirty="0"/>
              <a:t>.</a:t>
            </a:r>
          </a:p>
        </p:txBody>
      </p:sp>
      <p:pic>
        <p:nvPicPr>
          <p:cNvPr id="9" name="Google Shape;142;p6">
            <a:extLst>
              <a:ext uri="{FF2B5EF4-FFF2-40B4-BE49-F238E27FC236}">
                <a16:creationId xmlns:a16="http://schemas.microsoft.com/office/drawing/2014/main" id="{C273FB41-A679-428D-804D-3D6B9B040336}"/>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pic>
        <p:nvPicPr>
          <p:cNvPr id="3" name="Εικόνα 2">
            <a:extLst>
              <a:ext uri="{FF2B5EF4-FFF2-40B4-BE49-F238E27FC236}">
                <a16:creationId xmlns:a16="http://schemas.microsoft.com/office/drawing/2014/main" id="{04FDDA7F-CE51-42D5-BF4A-AD2CEC8A505A}"/>
              </a:ext>
            </a:extLst>
          </p:cNvPr>
          <p:cNvPicPr>
            <a:picLocks noChangeAspect="1"/>
          </p:cNvPicPr>
          <p:nvPr/>
        </p:nvPicPr>
        <p:blipFill>
          <a:blip r:embed="rId4"/>
          <a:stretch>
            <a:fillRect/>
          </a:stretch>
        </p:blipFill>
        <p:spPr>
          <a:xfrm>
            <a:off x="6943691" y="2314144"/>
            <a:ext cx="5259458" cy="541747"/>
          </a:xfrm>
          <a:prstGeom prst="rect">
            <a:avLst/>
          </a:prstGeom>
          <a:ln>
            <a:noFill/>
          </a:ln>
          <a:effectLst>
            <a:outerShdw blurRad="190500" algn="tl" rotWithShape="0">
              <a:srgbClr val="000000">
                <a:alpha val="70000"/>
              </a:srgbClr>
            </a:outerShdw>
          </a:effectLst>
        </p:spPr>
      </p:pic>
      <p:pic>
        <p:nvPicPr>
          <p:cNvPr id="5" name="Εικόνα 4">
            <a:extLst>
              <a:ext uri="{FF2B5EF4-FFF2-40B4-BE49-F238E27FC236}">
                <a16:creationId xmlns:a16="http://schemas.microsoft.com/office/drawing/2014/main" id="{CA576CB9-C945-42E8-AB9B-EF041B0A6ACF}"/>
              </a:ext>
            </a:extLst>
          </p:cNvPr>
          <p:cNvPicPr>
            <a:picLocks noChangeAspect="1"/>
          </p:cNvPicPr>
          <p:nvPr/>
        </p:nvPicPr>
        <p:blipFill>
          <a:blip r:embed="rId5"/>
          <a:stretch>
            <a:fillRect/>
          </a:stretch>
        </p:blipFill>
        <p:spPr>
          <a:xfrm>
            <a:off x="6943691" y="4153317"/>
            <a:ext cx="5026191" cy="536421"/>
          </a:xfrm>
          <a:prstGeom prst="rect">
            <a:avLst/>
          </a:prstGeom>
          <a:ln>
            <a:noFill/>
          </a:ln>
          <a:effectLst>
            <a:outerShdw blurRad="190500" algn="tl" rotWithShape="0">
              <a:srgbClr val="000000">
                <a:alpha val="70000"/>
              </a:srgbClr>
            </a:outerShdw>
          </a:effectLst>
        </p:spPr>
      </p:pic>
      <p:sp>
        <p:nvSpPr>
          <p:cNvPr id="13" name="Ορθογώνιο 12">
            <a:extLst>
              <a:ext uri="{FF2B5EF4-FFF2-40B4-BE49-F238E27FC236}">
                <a16:creationId xmlns:a16="http://schemas.microsoft.com/office/drawing/2014/main" id="{A3391927-C394-4FC3-B315-CCBFD2C36AC5}"/>
              </a:ext>
            </a:extLst>
          </p:cNvPr>
          <p:cNvSpPr/>
          <p:nvPr/>
        </p:nvSpPr>
        <p:spPr>
          <a:xfrm>
            <a:off x="8697842" y="286616"/>
            <a:ext cx="3498073" cy="707886"/>
          </a:xfrm>
          <a:prstGeom prst="rect">
            <a:avLst/>
          </a:prstGeom>
          <a:noFill/>
        </p:spPr>
        <p:txBody>
          <a:bodyPr wrap="non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αστηριότητ</a:t>
            </a:r>
            <a:r>
              <a:rPr lang="el-GR" dirty="0"/>
              <a:t>α</a:t>
            </a:r>
            <a:endParaRPr sz="4000" b="1" cap="none"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endParaRPr>
          </a:p>
        </p:txBody>
      </p:sp>
      <p:sp>
        <p:nvSpPr>
          <p:cNvPr id="10" name="Google Shape;279;p18">
            <a:extLst>
              <a:ext uri="{FF2B5EF4-FFF2-40B4-BE49-F238E27FC236}">
                <a16:creationId xmlns:a16="http://schemas.microsoft.com/office/drawing/2014/main" id="{382ABB94-C61B-2035-001F-5C9E017E7C97}"/>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5758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Βρείτε πληροφορίες</a:t>
            </a:r>
          </a:p>
        </p:txBody>
      </p:sp>
      <p:sp>
        <p:nvSpPr>
          <p:cNvPr id="311" name="Google Shape;311;p21"/>
          <p:cNvSpPr txBox="1">
            <a:spLocks noGrp="1"/>
          </p:cNvSpPr>
          <p:nvPr>
            <p:ph type="body" idx="1"/>
          </p:nvPr>
        </p:nvSpPr>
        <p:spPr>
          <a:xfrm>
            <a:off x="558000" y="1651462"/>
            <a:ext cx="11059692" cy="497570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400"/>
              <a:buNone/>
              <a:defRPr b="1" i="1"/>
            </a:pPr>
            <a:r>
              <a:rPr dirty="0" err="1"/>
              <a:t>Πώς</a:t>
            </a:r>
            <a:r>
              <a:rPr dirty="0"/>
              <a:t> μπ</a:t>
            </a:r>
            <a:r>
              <a:rPr dirty="0" err="1"/>
              <a:t>ορώ</a:t>
            </a:r>
            <a:r>
              <a:rPr dirty="0"/>
              <a:t> να β</a:t>
            </a:r>
            <a:r>
              <a:rPr dirty="0" err="1"/>
              <a:t>ρω</a:t>
            </a:r>
            <a:r>
              <a:rPr dirty="0"/>
              <a:t> τις π</a:t>
            </a:r>
            <a:r>
              <a:rPr dirty="0" err="1"/>
              <a:t>ληροφορίες</a:t>
            </a:r>
            <a:r>
              <a:rPr dirty="0"/>
              <a:t> π</a:t>
            </a:r>
            <a:r>
              <a:rPr dirty="0" err="1"/>
              <a:t>ου</a:t>
            </a:r>
            <a:r>
              <a:rPr dirty="0"/>
              <a:t> </a:t>
            </a:r>
            <a:r>
              <a:rPr dirty="0" err="1"/>
              <a:t>με</a:t>
            </a:r>
            <a:r>
              <a:rPr dirty="0"/>
              <a:t> </a:t>
            </a:r>
            <a:r>
              <a:rPr dirty="0" err="1"/>
              <a:t>ενδι</a:t>
            </a:r>
            <a:r>
              <a:rPr dirty="0"/>
              <a:t>αφέρουν;</a:t>
            </a:r>
            <a:endParaRPr b="1" dirty="0"/>
          </a:p>
          <a:p>
            <a:pPr marL="0" lvl="0" indent="0" algn="l" rtl="0">
              <a:lnSpc>
                <a:spcPct val="100000"/>
              </a:lnSpc>
              <a:spcBef>
                <a:spcPts val="1200"/>
              </a:spcBef>
              <a:spcAft>
                <a:spcPts val="0"/>
              </a:spcAft>
              <a:buSzPts val="2400"/>
              <a:buNone/>
            </a:pPr>
            <a:r>
              <a:rPr dirty="0" err="1"/>
              <a:t>Πτυχές</a:t>
            </a:r>
            <a:r>
              <a:rPr dirty="0"/>
              <a:t> π</a:t>
            </a:r>
            <a:r>
              <a:rPr dirty="0" err="1"/>
              <a:t>ου</a:t>
            </a:r>
            <a:r>
              <a:rPr dirty="0"/>
              <a:t> π</a:t>
            </a:r>
            <a:r>
              <a:rPr dirty="0" err="1"/>
              <a:t>ρέ</a:t>
            </a:r>
            <a:r>
              <a:rPr dirty="0"/>
              <a:t>πει να λαμβάνονται υπόψη κατά τη δημιουργία συμβολοσειράς αναζήτησης: </a:t>
            </a:r>
          </a:p>
          <a:p>
            <a:pPr marL="228600" lvl="0" indent="-228600" algn="l" rtl="0">
              <a:lnSpc>
                <a:spcPct val="100000"/>
              </a:lnSpc>
              <a:spcBef>
                <a:spcPts val="1200"/>
              </a:spcBef>
              <a:spcAft>
                <a:spcPts val="0"/>
              </a:spcAft>
              <a:buSzPts val="2400"/>
              <a:buChar char="▪"/>
            </a:pPr>
            <a:r>
              <a:rPr dirty="0"/>
              <a:t>Επ</a:t>
            </a:r>
            <a:r>
              <a:rPr dirty="0" err="1"/>
              <a:t>ικεντρωθείτε</a:t>
            </a:r>
            <a:r>
              <a:rPr dirty="0"/>
              <a:t> </a:t>
            </a:r>
            <a:r>
              <a:rPr dirty="0" err="1"/>
              <a:t>στις</a:t>
            </a:r>
            <a:r>
              <a:rPr dirty="0"/>
              <a:t> </a:t>
            </a:r>
            <a:r>
              <a:rPr dirty="0" err="1"/>
              <a:t>σχετικές</a:t>
            </a:r>
            <a:r>
              <a:rPr b="1" dirty="0"/>
              <a:t> </a:t>
            </a:r>
            <a:r>
              <a:rPr b="1" dirty="0" err="1"/>
              <a:t>λέξεις-κλειδιά</a:t>
            </a:r>
            <a:r>
              <a:rPr dirty="0"/>
              <a:t>, </a:t>
            </a:r>
            <a:r>
              <a:rPr dirty="0" err="1"/>
              <a:t>ειδικά</a:t>
            </a:r>
            <a:r>
              <a:rPr dirty="0"/>
              <a:t> </a:t>
            </a:r>
            <a:r>
              <a:rPr dirty="0" err="1"/>
              <a:t>στ</a:t>
            </a:r>
            <a:r>
              <a:rPr dirty="0"/>
              <a:t>α ουσιαστικά.</a:t>
            </a:r>
          </a:p>
          <a:p>
            <a:pPr marL="228600" lvl="0" indent="-228600" algn="l" rtl="0">
              <a:lnSpc>
                <a:spcPct val="100000"/>
              </a:lnSpc>
              <a:spcBef>
                <a:spcPts val="1200"/>
              </a:spcBef>
              <a:spcAft>
                <a:spcPts val="0"/>
              </a:spcAft>
              <a:buSzPts val="2400"/>
              <a:buChar char="▪"/>
            </a:pPr>
            <a:r>
              <a:rPr dirty="0" err="1"/>
              <a:t>Ειδική</a:t>
            </a:r>
            <a:r>
              <a:rPr dirty="0"/>
              <a:t> </a:t>
            </a:r>
            <a:r>
              <a:rPr dirty="0" err="1"/>
              <a:t>χρήση</a:t>
            </a:r>
            <a:r>
              <a:rPr dirty="0"/>
              <a:t> </a:t>
            </a:r>
            <a:r>
              <a:rPr dirty="0" err="1"/>
              <a:t>των</a:t>
            </a:r>
            <a:r>
              <a:rPr dirty="0"/>
              <a:t> </a:t>
            </a:r>
            <a:r>
              <a:rPr dirty="0" err="1"/>
              <a:t>τελεστών</a:t>
            </a:r>
            <a:r>
              <a:rPr dirty="0"/>
              <a:t> ανα</a:t>
            </a:r>
            <a:r>
              <a:rPr dirty="0" err="1"/>
              <a:t>ζήτησης</a:t>
            </a:r>
            <a:r>
              <a:rPr dirty="0"/>
              <a:t>:</a:t>
            </a:r>
          </a:p>
          <a:p>
            <a:pPr marL="685800" lvl="1" indent="-228600" algn="l" rtl="0">
              <a:lnSpc>
                <a:spcPct val="100000"/>
              </a:lnSpc>
              <a:spcBef>
                <a:spcPts val="1200"/>
              </a:spcBef>
              <a:spcAft>
                <a:spcPts val="0"/>
              </a:spcAft>
              <a:buSzPts val="2200"/>
              <a:buFont typeface="Courier New"/>
              <a:buChar char="o"/>
            </a:pPr>
            <a:r>
              <a:rPr lang="en-US" b="1" dirty="0"/>
              <a:t>AND</a:t>
            </a:r>
            <a:r>
              <a:rPr dirty="0"/>
              <a:t>: </a:t>
            </a:r>
            <a:r>
              <a:rPr dirty="0" err="1"/>
              <a:t>Σύνδεση</a:t>
            </a:r>
            <a:r>
              <a:rPr dirty="0"/>
              <a:t> </a:t>
            </a:r>
            <a:r>
              <a:rPr dirty="0" err="1"/>
              <a:t>δύο</a:t>
            </a:r>
            <a:r>
              <a:rPr dirty="0"/>
              <a:t> ή π</a:t>
            </a:r>
            <a:r>
              <a:rPr dirty="0" err="1"/>
              <a:t>ερισσότερων</a:t>
            </a:r>
            <a:r>
              <a:rPr dirty="0"/>
              <a:t> </a:t>
            </a:r>
            <a:r>
              <a:rPr dirty="0" err="1"/>
              <a:t>όρων</a:t>
            </a:r>
            <a:r>
              <a:rPr dirty="0"/>
              <a:t> ανα</a:t>
            </a:r>
            <a:r>
              <a:rPr dirty="0" err="1"/>
              <a:t>ζήτησης</a:t>
            </a:r>
            <a:r>
              <a:rPr dirty="0"/>
              <a:t>.</a:t>
            </a:r>
          </a:p>
          <a:p>
            <a:pPr marL="685800" lvl="1" indent="-228600" algn="l" rtl="0">
              <a:lnSpc>
                <a:spcPct val="100000"/>
              </a:lnSpc>
              <a:spcBef>
                <a:spcPts val="1200"/>
              </a:spcBef>
              <a:spcAft>
                <a:spcPts val="0"/>
              </a:spcAft>
              <a:buSzPts val="2200"/>
              <a:buFont typeface="Courier New"/>
              <a:buChar char="o"/>
            </a:pPr>
            <a:r>
              <a:rPr lang="en-US" b="1" dirty="0"/>
              <a:t>OR</a:t>
            </a:r>
            <a:r>
              <a:rPr dirty="0"/>
              <a:t>: Τα απ</a:t>
            </a:r>
            <a:r>
              <a:rPr dirty="0" err="1"/>
              <a:t>οτελέσμ</a:t>
            </a:r>
            <a:r>
              <a:rPr dirty="0"/>
              <a:t>ατα αναζήτησης περιέχουν έναν ή τον άλλο ή όλους τους όρους αναζήτησης.</a:t>
            </a:r>
          </a:p>
          <a:p>
            <a:pPr marL="685800" lvl="1" indent="-228600" algn="l" rtl="0">
              <a:lnSpc>
                <a:spcPct val="100000"/>
              </a:lnSpc>
              <a:spcBef>
                <a:spcPts val="1200"/>
              </a:spcBef>
              <a:spcAft>
                <a:spcPts val="0"/>
              </a:spcAft>
              <a:buSzPts val="2200"/>
              <a:buFont typeface="Courier New"/>
              <a:buChar char="o"/>
            </a:pPr>
            <a:r>
              <a:rPr lang="el-GR" b="1" dirty="0"/>
              <a:t>Παρενθέσεις</a:t>
            </a:r>
            <a:r>
              <a:rPr dirty="0"/>
              <a:t>: Πα</a:t>
            </a:r>
            <a:r>
              <a:rPr dirty="0" err="1"/>
              <a:t>ρενθέσεις</a:t>
            </a:r>
            <a:r>
              <a:rPr dirty="0"/>
              <a:t> μπ</a:t>
            </a:r>
            <a:r>
              <a:rPr dirty="0" err="1"/>
              <a:t>ορούν</a:t>
            </a:r>
            <a:r>
              <a:rPr dirty="0"/>
              <a:t> να </a:t>
            </a:r>
            <a:r>
              <a:rPr dirty="0" err="1"/>
              <a:t>χρησιμο</a:t>
            </a:r>
            <a:r>
              <a:rPr dirty="0"/>
              <a:t>ποιηθούν για τη σύνταξη αιτημάτων με τους προαναφερθέντες τελεστές αναζήτησης.</a:t>
            </a:r>
            <a:endParaRPr lang="el-GR" dirty="0"/>
          </a:p>
          <a:p>
            <a:pPr marL="228600" indent="-228600">
              <a:spcBef>
                <a:spcPts val="1200"/>
              </a:spcBef>
              <a:buSzPts val="2200"/>
              <a:buFont typeface="Courier New"/>
              <a:buChar char="o"/>
            </a:pPr>
            <a:r>
              <a:rPr lang="el-GR" dirty="0"/>
              <a:t>Μπορείτε δοκιμάστε στις παρεχόμενες υπηρεσίες σύνθετης αναζήτησης, π.χ. </a:t>
            </a:r>
            <a:r>
              <a:rPr lang="en-GB" sz="1800" dirty="0">
                <a:hlinkClick r:id="rId3"/>
              </a:rPr>
              <a:t>https://www.google.com/advanced_search</a:t>
            </a:r>
            <a:r>
              <a:rPr lang="el-GR" sz="1800" dirty="0"/>
              <a:t>  </a:t>
            </a:r>
            <a:endParaRPr dirty="0"/>
          </a:p>
          <a:p>
            <a:pPr marL="228600" lvl="0" indent="-76200" algn="l" rtl="0">
              <a:lnSpc>
                <a:spcPct val="100000"/>
              </a:lnSpc>
              <a:spcBef>
                <a:spcPts val="1200"/>
              </a:spcBef>
              <a:spcAft>
                <a:spcPts val="0"/>
              </a:spcAft>
              <a:buSzPts val="2400"/>
              <a:buNone/>
            </a:pPr>
            <a:endParaRPr dirty="0"/>
          </a:p>
        </p:txBody>
      </p:sp>
      <p:pic>
        <p:nvPicPr>
          <p:cNvPr id="312" name="Google Shape;312;p21"/>
          <p:cNvPicPr preferRelativeResize="0"/>
          <p:nvPr/>
        </p:nvPicPr>
        <p:blipFill rotWithShape="1">
          <a:blip r:embed="rId4">
            <a:alphaModFix/>
          </a:blip>
          <a:srcRect/>
          <a:stretch/>
        </p:blipFill>
        <p:spPr>
          <a:xfrm>
            <a:off x="7392174" y="708414"/>
            <a:ext cx="4496427" cy="657317"/>
          </a:xfrm>
          <a:prstGeom prst="rect">
            <a:avLst/>
          </a:prstGeom>
          <a:noFill/>
          <a:ln>
            <a:noFill/>
          </a:ln>
          <a:effectLst>
            <a:outerShdw blurRad="190500" algn="tl" rotWithShape="0">
              <a:srgbClr val="000000">
                <a:alpha val="69411"/>
              </a:srgbClr>
            </a:outerShdw>
          </a:effectLst>
        </p:spPr>
      </p:pic>
      <p:sp>
        <p:nvSpPr>
          <p:cNvPr id="314" name="Google Shape;314;p21"/>
          <p:cNvSpPr txBox="1"/>
          <p:nvPr/>
        </p:nvSpPr>
        <p:spPr>
          <a:xfrm>
            <a:off x="5408111" y="6488669"/>
            <a:ext cx="6715812"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lang="el-GR" dirty="0"/>
              <a:t>Για περισσότερες πληροφορίες δείτε στην παραπομπή</a:t>
            </a:r>
            <a:r>
              <a:rPr dirty="0"/>
              <a:t> [2]</a:t>
            </a:r>
            <a:endParaRPr sz="1200" b="0" i="0" u="none" strike="noStrike" cap="none" dirty="0">
              <a:solidFill>
                <a:schemeClr val="dk1"/>
              </a:solidFill>
              <a:latin typeface="Calibri"/>
              <a:ea typeface="Calibri"/>
              <a:cs typeface="Calibri"/>
              <a:sym typeface="Calibri"/>
            </a:endParaRPr>
          </a:p>
        </p:txBody>
      </p:sp>
      <p:sp>
        <p:nvSpPr>
          <p:cNvPr id="7" name="Google Shape;279;p18">
            <a:extLst>
              <a:ext uri="{FF2B5EF4-FFF2-40B4-BE49-F238E27FC236}">
                <a16:creationId xmlns:a16="http://schemas.microsoft.com/office/drawing/2014/main" id="{1163D805-C474-6470-AB7F-EDF04E290B6F}"/>
              </a:ext>
            </a:extLst>
          </p:cNvPr>
          <p:cNvSpPr/>
          <p:nvPr/>
        </p:nvSpPr>
        <p:spPr>
          <a:xfrm>
            <a:off x="9640388" y="-3933"/>
            <a:ext cx="255035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80000"/>
              </a:lnSpc>
              <a:spcBef>
                <a:spcPts val="0"/>
              </a:spcBef>
              <a:spcAft>
                <a:spcPts val="0"/>
              </a:spcAft>
              <a:buClr>
                <a:srgbClr val="000000"/>
              </a:buClr>
              <a:buSzPts val="1530"/>
              <a:buFont typeface="Calibri"/>
              <a:buNone/>
              <a:defRPr sz="1530">
                <a:solidFill>
                  <a:schemeClr val="lt1"/>
                </a:solidFill>
                <a:latin typeface="Calibri"/>
                <a:ea typeface="Calibri"/>
                <a:cs typeface="Calibri"/>
                <a:sym typeface="Calibri"/>
              </a:defRPr>
            </a:pPr>
            <a:r>
              <a:rPr dirty="0"/>
              <a:t>4.3 </a:t>
            </a:r>
            <a:r>
              <a:rPr dirty="0" err="1"/>
              <a:t>Αν</a:t>
            </a:r>
            <a:r>
              <a:rPr dirty="0"/>
              <a:t>αζήτηση στο </a:t>
            </a:r>
            <a:r>
              <a:rPr lang="el-GR" dirty="0"/>
              <a:t>Δ</a:t>
            </a:r>
            <a:r>
              <a:rPr dirty="0"/>
              <a:t>ια</a:t>
            </a:r>
            <a:r>
              <a:rPr dirty="0" err="1"/>
              <a:t>δίκτυο</a:t>
            </a:r>
            <a:r>
              <a:rPr dirty="0"/>
              <a:t> </a:t>
            </a:r>
            <a:endParaRPr sz="1275"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rtl="0">
              <a:lnSpc>
                <a:spcPct val="100000"/>
              </a:lnSpc>
              <a:spcBef>
                <a:spcPts val="0"/>
              </a:spcBef>
              <a:spcAft>
                <a:spcPts val="0"/>
              </a:spcAft>
              <a:buClr>
                <a:srgbClr val="000000"/>
              </a:buClr>
              <a:buSzPts val="2000"/>
              <a:buFont typeface="Calibri"/>
              <a:buNone/>
              <a:defRPr sz="2000" b="1">
                <a:solidFill>
                  <a:srgbClr val="203864"/>
                </a:solidFill>
                <a:latin typeface="Calibri"/>
                <a:ea typeface="Calibri"/>
                <a:cs typeface="Calibri"/>
                <a:sym typeface="Calibri"/>
              </a:defRPr>
            </a:pPr>
            <a:r>
              <a:rPr dirty="0" err="1"/>
              <a:t>Ποιοι</a:t>
            </a:r>
            <a:r>
              <a:rPr dirty="0"/>
              <a:t> </a:t>
            </a:r>
            <a:r>
              <a:rPr dirty="0" err="1"/>
              <a:t>τελεστές</a:t>
            </a:r>
            <a:r>
              <a:rPr lang="en-US" dirty="0"/>
              <a:t> </a:t>
            </a:r>
            <a:r>
              <a:rPr lang="el-GR" dirty="0"/>
              <a:t>μπορούν </a:t>
            </a:r>
            <a:r>
              <a:rPr dirty="0"/>
              <a:t>να χρησιμοποιηθούν </a:t>
            </a:r>
            <a:r>
              <a:rPr lang="el-GR" dirty="0"/>
              <a:t>σε ένα κείμενο</a:t>
            </a:r>
            <a:r>
              <a:rPr dirty="0"/>
              <a:t> ανα</a:t>
            </a:r>
            <a:r>
              <a:rPr dirty="0" err="1"/>
              <a:t>ζήτησης</a:t>
            </a:r>
            <a:r>
              <a:rPr dirty="0"/>
              <a:t>;</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Α. Κα</a:t>
            </a:r>
            <a:r>
              <a:rPr lang="el-GR" dirty="0"/>
              <a:t>νένας </a:t>
            </a:r>
            <a:r>
              <a:rPr dirty="0" err="1"/>
              <a:t>συγκεκρι</a:t>
            </a:r>
            <a:r>
              <a:rPr lang="el-GR" dirty="0"/>
              <a:t>μένος</a:t>
            </a:r>
            <a:endParaRP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5872162"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Δ. </a:t>
            </a:r>
            <a:r>
              <a:rPr lang="en-US" dirty="0"/>
              <a:t>AND + OR </a:t>
            </a:r>
            <a:endParaRPr dirty="0"/>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Γ. </a:t>
            </a:r>
            <a:r>
              <a:rPr lang="en-US" dirty="0"/>
              <a:t>AND</a:t>
            </a:r>
            <a:r>
              <a:rPr dirty="0"/>
              <a:t> +</a:t>
            </a:r>
            <a:r>
              <a:rPr lang="el-GR" dirty="0"/>
              <a:t> Παρενθέσεις</a:t>
            </a:r>
            <a:endParaRPr dirty="0"/>
          </a:p>
        </p:txBody>
      </p:sp>
      <p:sp>
        <p:nvSpPr>
          <p:cNvPr id="12" name="Ορθογώνιο 11">
            <a:extLst>
              <a:ext uri="{FF2B5EF4-FFF2-40B4-BE49-F238E27FC236}">
                <a16:creationId xmlns:a16="http://schemas.microsoft.com/office/drawing/2014/main" id="{330EFFD1-979D-4EE1-BDD9-918267F048CC}"/>
              </a:ext>
            </a:extLst>
          </p:cNvPr>
          <p:cNvSpPr/>
          <p:nvPr/>
        </p:nvSpPr>
        <p:spPr>
          <a:xfrm>
            <a:off x="5872162" y="246722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Β. </a:t>
            </a:r>
            <a:r>
              <a:rPr lang="en-US" dirty="0"/>
              <a:t>AND + OR + </a:t>
            </a:r>
            <a:r>
              <a:rPr lang="el-GR" dirty="0"/>
              <a:t>Παρενθέσεις</a:t>
            </a:r>
            <a:endParaRPr dirty="0"/>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a:spAutoFit/>
          </a:bodyPr>
          <a:lstStyle/>
          <a:p>
            <a:pPr algn="l">
              <a:defRPr sz="1400" i="1"/>
            </a:pPr>
            <a:r>
              <a:t>Μόνο μία απάντηση είναι σωστή!</a:t>
            </a:r>
            <a:endParaRPr sz="1400" i="1"/>
          </a:p>
        </p:txBody>
      </p:sp>
    </p:spTree>
    <p:extLst>
      <p:ext uri="{BB962C8B-B14F-4D97-AF65-F5344CB8AC3E}">
        <p14:creationId xmlns:p14="http://schemas.microsoft.com/office/powerpoint/2010/main" val="1655402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body" idx="1"/>
          </p:nvPr>
        </p:nvSpPr>
        <p:spPr>
          <a:xfrm>
            <a:off x="648116" y="3065510"/>
            <a:ext cx="6355270" cy="2928159"/>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lang="el-GR" dirty="0"/>
              <a:t>Η απόκτηση </a:t>
            </a:r>
            <a:r>
              <a:rPr dirty="0" err="1"/>
              <a:t>ικ</a:t>
            </a:r>
            <a:r>
              <a:rPr dirty="0"/>
              <a:t>αν</a:t>
            </a:r>
            <a:r>
              <a:rPr lang="el-GR" dirty="0" err="1"/>
              <a:t>οτήτων</a:t>
            </a:r>
            <a:r>
              <a:rPr lang="el-GR" dirty="0"/>
              <a:t> </a:t>
            </a:r>
            <a:r>
              <a:rPr dirty="0" err="1"/>
              <a:t>σχετικά</a:t>
            </a:r>
            <a:r>
              <a:rPr dirty="0"/>
              <a:t> με την ασφάλεια και την ιδιωτικότητα</a:t>
            </a:r>
            <a:r>
              <a:rPr lang="el-GR" dirty="0"/>
              <a:t>, οι οποίες </a:t>
            </a:r>
            <a:r>
              <a:rPr dirty="0"/>
              <a:t>ανα</a:t>
            </a:r>
            <a:r>
              <a:rPr dirty="0" err="1"/>
              <a:t>φέροντ</a:t>
            </a:r>
            <a:r>
              <a:rPr dirty="0"/>
              <a:t>αι στην ικανότητα προστασίας των συσκευών, του περιεχομένου, </a:t>
            </a:r>
            <a:r>
              <a:rPr b="1" dirty="0"/>
              <a:t>των προσωπικών δεδομένων</a:t>
            </a:r>
            <a:r>
              <a:rPr dirty="0"/>
              <a:t> και της ιδιωτικής ζωής στο ψηφιακό περιβάλλον. </a:t>
            </a:r>
          </a:p>
          <a:p>
            <a:pPr marL="457200" lvl="1" indent="0">
              <a:lnSpc>
                <a:spcPct val="120000"/>
              </a:lnSpc>
              <a:spcBef>
                <a:spcPts val="0"/>
              </a:spcBef>
              <a:buSzPts val="2400"/>
              <a:buNone/>
            </a:pPr>
            <a:endParaRPr dirty="0"/>
          </a:p>
        </p:txBody>
      </p:sp>
      <p:pic>
        <p:nvPicPr>
          <p:cNvPr id="363" name="Google Shape;363;p26" descr="Social Media, Personal, Social Networks, Media, System"/>
          <p:cNvPicPr preferRelativeResize="0"/>
          <p:nvPr/>
        </p:nvPicPr>
        <p:blipFill rotWithShape="1">
          <a:blip r:embed="rId3">
            <a:alphaModFix/>
          </a:blip>
          <a:srcRect/>
          <a:stretch/>
        </p:blipFill>
        <p:spPr>
          <a:xfrm>
            <a:off x="7006051" y="1741393"/>
            <a:ext cx="4675852" cy="3117234"/>
          </a:xfrm>
          <a:prstGeom prst="rect">
            <a:avLst/>
          </a:prstGeom>
          <a:noFill/>
          <a:ln>
            <a:noFill/>
          </a:ln>
        </p:spPr>
      </p:pic>
      <p:sp>
        <p:nvSpPr>
          <p:cNvPr id="364" name="Google Shape;364;p26"/>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4">
                  <a:extLst>
                    <a:ext uri="{A12FA001-AC4F-418D-AE19-62706E023703}">
                      <ahyp:hlinkClr xmlns:ahyp="http://schemas.microsoft.com/office/drawing/2018/hyperlinkcolor" val="tx"/>
                    </a:ext>
                  </a:extLst>
                </a:hlinkClick>
              </a:rPr>
              <a:t>Πηγή</a:t>
            </a:r>
            <a:r>
              <a:t> | </a:t>
            </a:r>
            <a:r>
              <a:rPr u="sng">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365" name="Google Shape;365;p26"/>
          <p:cNvSpPr txBox="1"/>
          <p:nvPr/>
        </p:nvSpPr>
        <p:spPr>
          <a:xfrm>
            <a:off x="557999" y="816523"/>
            <a:ext cx="10515600" cy="893179"/>
          </a:xfrm>
          <a:prstGeom prst="rect">
            <a:avLst/>
          </a:prstGeom>
          <a:noFill/>
          <a:ln>
            <a:noFill/>
          </a:ln>
        </p:spPr>
        <p:txBody>
          <a:bodyPr spcFirstLastPara="1" wrap="square" lIns="91425" tIns="45700" rIns="91425" bIns="45700" anchor="ctr" anchorCtr="0">
            <a:normAutofit/>
          </a:bodyPr>
          <a:lstStyle/>
          <a:p>
            <a:pPr>
              <a:lnSpc>
                <a:spcPct val="90000"/>
              </a:lnSpc>
              <a:buClr>
                <a:srgbClr val="C01E24"/>
              </a:buClr>
              <a:buSzPts val="2000"/>
              <a:defRPr b="1">
                <a:solidFill>
                  <a:srgbClr val="C01E24"/>
                </a:solidFill>
                <a:latin typeface="Calibri"/>
                <a:ea typeface="Calibri"/>
                <a:cs typeface="Calibri"/>
                <a:sym typeface="Calibri"/>
              </a:defRPr>
            </a:pPr>
            <a:r>
              <a:rPr lang="el-GR" sz="2000" dirty="0"/>
              <a:t>Δράση </a:t>
            </a:r>
            <a:r>
              <a:rPr sz="2000" dirty="0"/>
              <a:t>4.</a:t>
            </a:r>
            <a:r>
              <a:rPr lang="el-GR" sz="2000" dirty="0"/>
              <a:t>2.1</a:t>
            </a:r>
            <a:r>
              <a:rPr lang="en-US" sz="2000" dirty="0"/>
              <a:t> </a:t>
            </a:r>
            <a:endParaRPr lang="en-US" sz="2800" dirty="0"/>
          </a:p>
          <a:p>
            <a:pPr>
              <a:lnSpc>
                <a:spcPct val="90000"/>
              </a:lnSpc>
              <a:buClr>
                <a:srgbClr val="C01E24"/>
              </a:buClr>
              <a:buSzPts val="2000"/>
              <a:defRPr b="1">
                <a:solidFill>
                  <a:srgbClr val="C01E24"/>
                </a:solidFill>
                <a:latin typeface="Calibri"/>
                <a:ea typeface="Calibri"/>
                <a:cs typeface="Calibri"/>
                <a:sym typeface="Calibri"/>
              </a:defRPr>
            </a:pPr>
            <a:r>
              <a:rPr lang="el-GR" sz="3600" dirty="0"/>
              <a:t>Ασφάλεια και προστασία προσωπικών δεδομένων </a:t>
            </a:r>
            <a:endParaRPr sz="2800" dirty="0"/>
          </a:p>
        </p:txBody>
      </p:sp>
      <p:sp>
        <p:nvSpPr>
          <p:cNvPr id="13" name="Google Shape;263;p17">
            <a:extLst>
              <a:ext uri="{FF2B5EF4-FFF2-40B4-BE49-F238E27FC236}">
                <a16:creationId xmlns:a16="http://schemas.microsoft.com/office/drawing/2014/main" id="{FBF8A9A4-113A-3E58-669C-0FC570FE73C1}"/>
              </a:ext>
            </a:extLst>
          </p:cNvPr>
          <p:cNvSpPr txBox="1">
            <a:spLocks/>
          </p:cNvSpPr>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65760" algn="l" rtl="0">
              <a:lnSpc>
                <a:spcPct val="100000"/>
              </a:lnSpc>
              <a:spcBef>
                <a:spcPts val="600"/>
              </a:spcBef>
              <a:spcAft>
                <a:spcPts val="0"/>
              </a:spcAft>
              <a:buClr>
                <a:srgbClr val="C01E24"/>
              </a:buClr>
              <a:buSzPts val="2160"/>
              <a:buFont typeface="Calibri"/>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C01E24"/>
              </a:buClr>
              <a:buSzPts val="18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C01E24"/>
              </a:buClr>
              <a:buSzPts val="1800"/>
              <a:buFont typeface="Calibri"/>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C01E24"/>
              </a:buClr>
              <a:buSzPts val="18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pPr marL="0" indent="0">
              <a:spcBef>
                <a:spcPts val="0"/>
              </a:spcBef>
              <a:buSzPts val="2200"/>
              <a:buFont typeface="Calibri"/>
              <a:buNone/>
              <a:defRPr sz="2200"/>
            </a:pPr>
            <a:r>
              <a:rPr lang="el-GR" sz="2200" b="1"/>
              <a:t>Μαθησιακός στόχος</a:t>
            </a:r>
            <a:endParaRPr lang="el-GR" sz="2200" b="1" dirty="0"/>
          </a:p>
        </p:txBody>
      </p:sp>
      <p:sp>
        <p:nvSpPr>
          <p:cNvPr id="14" name="Google Shape;168;p7">
            <a:extLst>
              <a:ext uri="{FF2B5EF4-FFF2-40B4-BE49-F238E27FC236}">
                <a16:creationId xmlns:a16="http://schemas.microsoft.com/office/drawing/2014/main" id="{F3D7BB68-3B2E-4C98-FFAF-87431CF806FD}"/>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4.2.1</a:t>
            </a:r>
            <a:endParaRPr sz="2000" dirty="0">
              <a:solidFill>
                <a:srgbClr val="C01E24"/>
              </a:solidFill>
            </a:endParaRPr>
          </a:p>
        </p:txBody>
      </p:sp>
      <p:sp>
        <p:nvSpPr>
          <p:cNvPr id="15" name="Google Shape;168;p7">
            <a:extLst>
              <a:ext uri="{FF2B5EF4-FFF2-40B4-BE49-F238E27FC236}">
                <a16:creationId xmlns:a16="http://schemas.microsoft.com/office/drawing/2014/main" id="{6CDB9C05-6E15-B9E1-31DB-2C4A6E2842C3}"/>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182BBE20-CEED-6442-BB55-27E6CF35F501}"/>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7" name="Google Shape;168;p7">
            <a:extLst>
              <a:ext uri="{FF2B5EF4-FFF2-40B4-BE49-F238E27FC236}">
                <a16:creationId xmlns:a16="http://schemas.microsoft.com/office/drawing/2014/main" id="{2D965F64-3DD4-FB41-B9BB-13BADA4AF70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EFDF6946-5724-D6E7-7FF1-ED3303C90CDC}"/>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7409FB-A13A-4FC2-9553-714BFFF85E72}"/>
              </a:ext>
            </a:extLst>
          </p:cNvPr>
          <p:cNvSpPr>
            <a:spLocks noGrp="1"/>
          </p:cNvSpPr>
          <p:nvPr>
            <p:ph type="title"/>
          </p:nvPr>
        </p:nvSpPr>
        <p:spPr/>
        <p:txBody>
          <a:bodyPr/>
          <a:lstStyle/>
          <a:p>
            <a:r>
              <a:t>Τι είναι τα Προσωπικά Δεδομένα</a:t>
            </a:r>
          </a:p>
        </p:txBody>
      </p:sp>
      <p:sp>
        <p:nvSpPr>
          <p:cNvPr id="3" name="Θέση κειμένου 2">
            <a:extLst>
              <a:ext uri="{FF2B5EF4-FFF2-40B4-BE49-F238E27FC236}">
                <a16:creationId xmlns:a16="http://schemas.microsoft.com/office/drawing/2014/main" id="{FC7E94CE-8830-4B6F-A27C-0021A39EBE02}"/>
              </a:ext>
            </a:extLst>
          </p:cNvPr>
          <p:cNvSpPr>
            <a:spLocks noGrp="1"/>
          </p:cNvSpPr>
          <p:nvPr>
            <p:ph type="body" idx="1"/>
          </p:nvPr>
        </p:nvSpPr>
        <p:spPr>
          <a:xfrm>
            <a:off x="5811795" y="1537655"/>
            <a:ext cx="5646780" cy="3120069"/>
          </a:xfrm>
        </p:spPr>
        <p:txBody>
          <a:bodyPr>
            <a:normAutofit fontScale="85000" lnSpcReduction="20000"/>
          </a:bodyPr>
          <a:lstStyle/>
          <a:p>
            <a:pPr>
              <a:lnSpc>
                <a:spcPct val="110000"/>
              </a:lnSpc>
              <a:spcAft>
                <a:spcPts val="600"/>
              </a:spcAft>
              <a:buFont typeface="Wingdings" panose="05000000000000000000" pitchFamily="2" charset="2"/>
              <a:buChar char="§"/>
              <a:defRPr>
                <a:solidFill>
                  <a:srgbClr val="404040"/>
                </a:solidFill>
                <a:effectLst/>
                <a:latin typeface="Calibri" panose="020F0502020204030204" pitchFamily="34" charset="0"/>
                <a:cs typeface="Calibri" panose="020F0502020204030204" pitchFamily="34" charset="0"/>
              </a:defRPr>
            </a:pPr>
            <a:r>
              <a:rPr b="1" dirty="0" err="1"/>
              <a:t>Προσω</a:t>
            </a:r>
            <a:r>
              <a:rPr b="1" dirty="0"/>
              <a:t>πικά δεδομένα </a:t>
            </a:r>
            <a:r>
              <a:rPr dirty="0"/>
              <a:t>είναι κάθε πληροφορία που σχετίζεται με </a:t>
            </a:r>
            <a:r>
              <a:rPr b="1" dirty="0"/>
              <a:t>ταυτοποιημένο ή ταυτοποιήσιμο ζωντανό άτομο</a:t>
            </a:r>
            <a:r>
              <a:rPr dirty="0"/>
              <a:t>.</a:t>
            </a:r>
          </a:p>
          <a:p>
            <a:pPr>
              <a:lnSpc>
                <a:spcPct val="110000"/>
              </a:lnSpc>
              <a:spcAft>
                <a:spcPts val="600"/>
              </a:spcAft>
              <a:buFont typeface="Wingdings" panose="05000000000000000000" pitchFamily="2" charset="2"/>
              <a:buChar char="§"/>
              <a:defRPr>
                <a:solidFill>
                  <a:srgbClr val="404040"/>
                </a:solidFill>
                <a:effectLst/>
                <a:latin typeface="Calibri" panose="020F0502020204030204" pitchFamily="34" charset="0"/>
                <a:cs typeface="Calibri" panose="020F0502020204030204" pitchFamily="34" charset="0"/>
              </a:defRPr>
            </a:pPr>
            <a:r>
              <a:rPr dirty="0" err="1"/>
              <a:t>Δι</a:t>
            </a:r>
            <a:r>
              <a:rPr dirty="0"/>
              <a:t>αφορετικές πληροφορίες, οι οποίες συλλέγονται</a:t>
            </a:r>
            <a:r>
              <a:rPr lang="el-GR" dirty="0"/>
              <a:t> από διαφορετικά σημεία και συνδυασμένες</a:t>
            </a:r>
            <a:r>
              <a:rPr dirty="0"/>
              <a:t> μπ</a:t>
            </a:r>
            <a:r>
              <a:rPr dirty="0" err="1"/>
              <a:t>ορούν</a:t>
            </a:r>
            <a:r>
              <a:rPr dirty="0"/>
              <a:t> επ</a:t>
            </a:r>
            <a:r>
              <a:rPr dirty="0" err="1"/>
              <a:t>ίσης</a:t>
            </a:r>
            <a:r>
              <a:rPr dirty="0"/>
              <a:t> να </a:t>
            </a:r>
            <a:r>
              <a:rPr dirty="0" err="1"/>
              <a:t>οδηγήσουν</a:t>
            </a:r>
            <a:r>
              <a:rPr dirty="0"/>
              <a:t> </a:t>
            </a:r>
            <a:r>
              <a:rPr b="1" dirty="0" err="1"/>
              <a:t>στην</a:t>
            </a:r>
            <a:r>
              <a:rPr b="1" dirty="0"/>
              <a:t> τα</a:t>
            </a:r>
            <a:r>
              <a:rPr b="1" dirty="0" err="1"/>
              <a:t>υτο</a:t>
            </a:r>
            <a:r>
              <a:rPr b="1" dirty="0"/>
              <a:t>ποίηση ενός συγκεκριμένου προσώπου</a:t>
            </a:r>
            <a:r>
              <a:rPr dirty="0"/>
              <a:t>, αποτελούν επίσης δεδομένα προσωπικού χαρακτήρα.</a:t>
            </a:r>
            <a:endParaRPr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8215590-4893-4C35-8F70-D8127CCF5775}"/>
              </a:ext>
            </a:extLst>
          </p:cNvPr>
          <p:cNvSpPr txBox="1"/>
          <p:nvPr/>
        </p:nvSpPr>
        <p:spPr>
          <a:xfrm>
            <a:off x="2403261" y="6567033"/>
            <a:ext cx="1426994" cy="261610"/>
          </a:xfrm>
          <a:prstGeom prst="rect">
            <a:avLst/>
          </a:prstGeom>
          <a:noFill/>
        </p:spPr>
        <p:txBody>
          <a:bodyPr wrap="none">
            <a:spAutoFit/>
          </a:bodyPr>
          <a:lstStyle/>
          <a:p>
            <a:pPr>
              <a:defRPr sz="1100"/>
            </a:pPr>
            <a:r>
              <a:t>ΠΕΡΙΣΣΟΤΕΡΕΣ ΠΛΗΡΟΦΟΡΙΕΣ: ΥΓΕΙΑ [3]</a:t>
            </a:r>
          </a:p>
        </p:txBody>
      </p:sp>
      <p:pic>
        <p:nvPicPr>
          <p:cNvPr id="6" name="Picture 2" descr="Matrix, Binary, Security, Private, Privacy, Code, Law">
            <a:extLst>
              <a:ext uri="{FF2B5EF4-FFF2-40B4-BE49-F238E27FC236}">
                <a16:creationId xmlns:a16="http://schemas.microsoft.com/office/drawing/2014/main" id="{91C53776-82A8-4661-A379-00A48B3A3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185" y="1679188"/>
            <a:ext cx="3327043" cy="221456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23B462B4-FFD3-47A6-BA45-CE5D52A501D7}"/>
              </a:ext>
            </a:extLst>
          </p:cNvPr>
          <p:cNvSpPr/>
          <p:nvPr/>
        </p:nvSpPr>
        <p:spPr>
          <a:xfrm>
            <a:off x="558000"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8" name="Google Shape;227;p13">
            <a:extLst>
              <a:ext uri="{FF2B5EF4-FFF2-40B4-BE49-F238E27FC236}">
                <a16:creationId xmlns:a16="http://schemas.microsoft.com/office/drawing/2014/main" id="{4F2E22DA-2920-428D-AC4E-80FBC004AD21}"/>
              </a:ext>
            </a:extLst>
          </p:cNvPr>
          <p:cNvSpPr/>
          <p:nvPr/>
        </p:nvSpPr>
        <p:spPr>
          <a:xfrm>
            <a:off x="290669" y="4108082"/>
            <a:ext cx="5100481" cy="1787894"/>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rPr dirty="0"/>
              <a:t>Μπ</a:t>
            </a:r>
            <a:r>
              <a:rPr dirty="0" err="1"/>
              <a:t>ορείτε</a:t>
            </a:r>
            <a:r>
              <a:rPr dirty="0"/>
              <a:t> να </a:t>
            </a:r>
            <a:r>
              <a:rPr lang="el-GR" dirty="0"/>
              <a:t>δώσετε</a:t>
            </a:r>
            <a:r>
              <a:rPr dirty="0"/>
              <a:t> </a:t>
            </a:r>
            <a:r>
              <a:rPr dirty="0" err="1"/>
              <a:t>ορισμέν</a:t>
            </a:r>
            <a:r>
              <a:rPr dirty="0"/>
              <a:t>α παραδείγματα </a:t>
            </a:r>
            <a:r>
              <a:rPr b="1" dirty="0"/>
              <a:t>προσωπικών δεδομένων</a:t>
            </a:r>
            <a:r>
              <a:rPr dirty="0"/>
              <a:t>; </a:t>
            </a:r>
            <a:endParaRPr sz="2400" b="0" i="0" u="none" strike="noStrike" cap="none" dirty="0">
              <a:solidFill>
                <a:schemeClr val="dk1"/>
              </a:solidFill>
              <a:latin typeface="Calibri"/>
              <a:ea typeface="Calibri"/>
              <a:cs typeface="Calibri"/>
              <a:sym typeface="Calibri"/>
            </a:endParaRPr>
          </a:p>
        </p:txBody>
      </p:sp>
      <p:sp>
        <p:nvSpPr>
          <p:cNvPr id="9" name="TextBox 8">
            <a:extLst>
              <a:ext uri="{FF2B5EF4-FFF2-40B4-BE49-F238E27FC236}">
                <a16:creationId xmlns:a16="http://schemas.microsoft.com/office/drawing/2014/main" id="{104E33D5-CA90-49E6-862E-26FD9ABF30C8}"/>
              </a:ext>
            </a:extLst>
          </p:cNvPr>
          <p:cNvSpPr txBox="1"/>
          <p:nvPr/>
        </p:nvSpPr>
        <p:spPr>
          <a:xfrm>
            <a:off x="237424" y="178904"/>
            <a:ext cx="5538791" cy="4385816"/>
          </a:xfrm>
          <a:prstGeom prst="rect">
            <a:avLst/>
          </a:prstGeom>
          <a:solidFill>
            <a:schemeClr val="bg1">
              <a:lumMod val="95000"/>
            </a:schemeClr>
          </a:solidFill>
          <a:ln>
            <a:solidFill>
              <a:srgbClr val="80C141"/>
            </a:solidFill>
          </a:ln>
        </p:spPr>
        <p:txBody>
          <a:bodyPr wrap="square">
            <a:spAutoFit/>
          </a:bodyPr>
          <a:lstStyle/>
          <a:p>
            <a:pPr marL="114300" indent="0">
              <a:spcBef>
                <a:spcPts val="300"/>
              </a:spcBef>
              <a:spcAft>
                <a:spcPts val="300"/>
              </a:spcAft>
              <a:buNone/>
              <a:defRPr sz="1800" b="1">
                <a:latin typeface="Calibri" panose="020F0502020204030204" pitchFamily="34" charset="0"/>
                <a:cs typeface="Calibri" panose="020F0502020204030204" pitchFamily="34" charset="0"/>
              </a:defRPr>
            </a:pPr>
            <a:r>
              <a:rPr dirty="0"/>
              <a:t>Παρα</a:t>
            </a:r>
            <a:r>
              <a:rPr dirty="0" err="1"/>
              <a:t>δείγμ</a:t>
            </a:r>
            <a:r>
              <a:rPr dirty="0"/>
              <a:t>ατα προσωπικών δεδομένων</a:t>
            </a:r>
          </a:p>
          <a:p>
            <a:pPr marL="285750" indent="-285750">
              <a:spcBef>
                <a:spcPts val="300"/>
              </a:spcBef>
              <a:spcAft>
                <a:spcPts val="300"/>
              </a:spcAft>
              <a:buClr>
                <a:srgbClr val="C00000"/>
              </a:buClr>
              <a:buFont typeface="Wingdings" panose="05000000000000000000" pitchFamily="2" charset="2"/>
              <a:buChar char="ü"/>
              <a:defRPr sz="1800">
                <a:latin typeface="Calibri" panose="020F0502020204030204" pitchFamily="34" charset="0"/>
                <a:cs typeface="Calibri" panose="020F0502020204030204" pitchFamily="34" charset="0"/>
              </a:defRPr>
            </a:pPr>
            <a:r>
              <a:rPr dirty="0" err="1"/>
              <a:t>όνομ</a:t>
            </a:r>
            <a:r>
              <a:rPr dirty="0"/>
              <a:t>α και επώνυμο</a:t>
            </a:r>
          </a:p>
          <a:p>
            <a:pPr marL="285750" indent="-285750">
              <a:spcBef>
                <a:spcPts val="300"/>
              </a:spcBef>
              <a:spcAft>
                <a:spcPts val="300"/>
              </a:spcAft>
              <a:buClr>
                <a:srgbClr val="C00000"/>
              </a:buClr>
              <a:buFont typeface="Wingdings" panose="05000000000000000000" pitchFamily="2" charset="2"/>
              <a:buChar char="ü"/>
              <a:defRPr sz="1800">
                <a:latin typeface="Calibri" panose="020F0502020204030204" pitchFamily="34" charset="0"/>
                <a:cs typeface="Calibri" panose="020F0502020204030204" pitchFamily="34" charset="0"/>
              </a:defRPr>
            </a:pPr>
            <a:r>
              <a:rPr dirty="0" err="1"/>
              <a:t>διεύθυνση</a:t>
            </a:r>
            <a:r>
              <a:rPr dirty="0"/>
              <a:t> κα</a:t>
            </a:r>
            <a:r>
              <a:rPr dirty="0" err="1"/>
              <a:t>τοικί</a:t>
            </a:r>
            <a:r>
              <a:rPr dirty="0"/>
              <a:t>ας</a:t>
            </a:r>
          </a:p>
          <a:p>
            <a:pPr marL="285750" indent="-285750">
              <a:spcBef>
                <a:spcPts val="300"/>
              </a:spcBef>
              <a:spcAft>
                <a:spcPts val="300"/>
              </a:spcAft>
              <a:buClr>
                <a:srgbClr val="C00000"/>
              </a:buClr>
              <a:buFont typeface="Wingdings" panose="05000000000000000000" pitchFamily="2" charset="2"/>
              <a:buChar char="ü"/>
              <a:defRPr sz="1800">
                <a:latin typeface="Calibri" panose="020F0502020204030204" pitchFamily="34" charset="0"/>
                <a:cs typeface="Calibri" panose="020F0502020204030204" pitchFamily="34" charset="0"/>
              </a:defRPr>
            </a:pPr>
            <a:r>
              <a:rPr dirty="0" err="1"/>
              <a:t>μι</a:t>
            </a:r>
            <a:r>
              <a:rPr dirty="0"/>
              <a:t>α διεύθυνση ηλεκτρονικού ταχυδρομείου, όπως</a:t>
            </a:r>
          </a:p>
          <a:p>
            <a:pPr marL="891540" lvl="1" indent="-342900">
              <a:spcBef>
                <a:spcPts val="300"/>
              </a:spcBef>
              <a:spcAft>
                <a:spcPts val="300"/>
              </a:spcAft>
              <a:buClr>
                <a:srgbClr val="C00000"/>
              </a:buClr>
              <a:buFont typeface="Courier New" panose="02070309020205020404" pitchFamily="49" charset="0"/>
              <a:buChar char="o"/>
              <a:defRPr sz="1800">
                <a:latin typeface="Calibri" panose="020F0502020204030204" pitchFamily="34" charset="0"/>
                <a:cs typeface="Calibri" panose="020F0502020204030204" pitchFamily="34" charset="0"/>
              </a:defRPr>
            </a:pPr>
            <a:r>
              <a:rPr dirty="0"/>
              <a:t>name.surname@company.com</a:t>
            </a:r>
          </a:p>
          <a:p>
            <a:pPr marL="285750" indent="-285750">
              <a:spcBef>
                <a:spcPts val="300"/>
              </a:spcBef>
              <a:spcAft>
                <a:spcPts val="300"/>
              </a:spcAft>
              <a:buClr>
                <a:srgbClr val="C00000"/>
              </a:buClr>
              <a:buFont typeface="Wingdings" panose="05000000000000000000" pitchFamily="2" charset="2"/>
              <a:buChar char="ü"/>
              <a:defRPr sz="1800">
                <a:latin typeface="Calibri" panose="020F0502020204030204" pitchFamily="34" charset="0"/>
                <a:cs typeface="Calibri" panose="020F0502020204030204" pitchFamily="34" charset="0"/>
              </a:defRPr>
            </a:pPr>
            <a:r>
              <a:rPr dirty="0"/>
              <a:t>α</a:t>
            </a:r>
            <a:r>
              <a:rPr dirty="0" err="1"/>
              <a:t>ριθμός</a:t>
            </a:r>
            <a:r>
              <a:rPr dirty="0"/>
              <a:t> </a:t>
            </a:r>
            <a:r>
              <a:rPr dirty="0" err="1"/>
              <a:t>δελτίου</a:t>
            </a:r>
            <a:r>
              <a:rPr dirty="0"/>
              <a:t> τα</a:t>
            </a:r>
            <a:r>
              <a:rPr dirty="0" err="1"/>
              <a:t>υτότητ</a:t>
            </a:r>
            <a:r>
              <a:rPr dirty="0"/>
              <a:t>ας</a:t>
            </a:r>
          </a:p>
          <a:p>
            <a:pPr marL="285750" indent="-285750">
              <a:spcBef>
                <a:spcPts val="300"/>
              </a:spcBef>
              <a:spcAft>
                <a:spcPts val="300"/>
              </a:spcAft>
              <a:buClr>
                <a:srgbClr val="C00000"/>
              </a:buClr>
              <a:buFont typeface="Wingdings" panose="05000000000000000000" pitchFamily="2" charset="2"/>
              <a:buChar char="ü"/>
              <a:defRPr sz="1800">
                <a:latin typeface="Calibri" panose="020F0502020204030204" pitchFamily="34" charset="0"/>
                <a:cs typeface="Calibri" panose="020F0502020204030204" pitchFamily="34" charset="0"/>
              </a:defRPr>
            </a:pPr>
            <a:r>
              <a:rPr dirty="0" err="1"/>
              <a:t>δεδομέν</a:t>
            </a:r>
            <a:r>
              <a:rPr dirty="0"/>
              <a:t>α τοποθεσίας, για παράδειγμα η λειτουργία δεδομένων θέσης σε ένα κινητό τηλέφωνο)</a:t>
            </a:r>
          </a:p>
          <a:p>
            <a:pPr marL="285750" indent="-285750">
              <a:spcBef>
                <a:spcPts val="300"/>
              </a:spcBef>
              <a:spcAft>
                <a:spcPts val="300"/>
              </a:spcAft>
              <a:buClr>
                <a:srgbClr val="C00000"/>
              </a:buClr>
              <a:buFont typeface="Wingdings" panose="05000000000000000000" pitchFamily="2" charset="2"/>
              <a:buChar char="ü"/>
              <a:defRPr sz="1800">
                <a:latin typeface="Calibri" panose="020F0502020204030204" pitchFamily="34" charset="0"/>
                <a:cs typeface="Calibri" panose="020F0502020204030204" pitchFamily="34" charset="0"/>
              </a:defRPr>
            </a:pPr>
            <a:r>
              <a:rPr dirty="0" err="1"/>
              <a:t>μι</a:t>
            </a:r>
            <a:r>
              <a:rPr dirty="0"/>
              <a:t>α διεύθυνση πρωτοκόλλου Διαδικτύου (IP)</a:t>
            </a:r>
          </a:p>
          <a:p>
            <a:pPr marL="285750" indent="-285750">
              <a:spcBef>
                <a:spcPts val="300"/>
              </a:spcBef>
              <a:spcAft>
                <a:spcPts val="300"/>
              </a:spcAft>
              <a:buClr>
                <a:srgbClr val="C00000"/>
              </a:buClr>
              <a:buFont typeface="Wingdings" panose="05000000000000000000" pitchFamily="2" charset="2"/>
              <a:buChar char="ü"/>
              <a:defRPr sz="1800">
                <a:latin typeface="Calibri" panose="020F0502020204030204" pitchFamily="34" charset="0"/>
                <a:cs typeface="Calibri" panose="020F0502020204030204" pitchFamily="34" charset="0"/>
              </a:defRPr>
            </a:pPr>
            <a:r>
              <a:rPr dirty="0"/>
              <a:t>ένα cookie ID</a:t>
            </a:r>
          </a:p>
          <a:p>
            <a:pPr marL="285750" indent="-285750">
              <a:spcBef>
                <a:spcPts val="300"/>
              </a:spcBef>
              <a:spcAft>
                <a:spcPts val="300"/>
              </a:spcAft>
              <a:buClr>
                <a:srgbClr val="C00000"/>
              </a:buClr>
              <a:buFont typeface="Wingdings" panose="05000000000000000000" pitchFamily="2" charset="2"/>
              <a:buChar char="ü"/>
              <a:defRPr sz="1800">
                <a:latin typeface="Calibri" panose="020F0502020204030204" pitchFamily="34" charset="0"/>
                <a:cs typeface="Calibri" panose="020F0502020204030204" pitchFamily="34" charset="0"/>
              </a:defRPr>
            </a:pPr>
            <a:r>
              <a:rPr dirty="0" err="1"/>
              <a:t>δεδομέν</a:t>
            </a:r>
            <a:r>
              <a:rPr dirty="0"/>
              <a:t>α που τηρούνται από νοσοκομείο ή γιατρό, τα οποία θα μπορούσαν να είναι ένα σύμβολο που ταυτοποιεί μοναδικά ένα άτομο.</a:t>
            </a:r>
          </a:p>
        </p:txBody>
      </p:sp>
      <p:sp>
        <p:nvSpPr>
          <p:cNvPr id="10" name="pop-up">
            <a:extLst>
              <a:ext uri="{FF2B5EF4-FFF2-40B4-BE49-F238E27FC236}">
                <a16:creationId xmlns:a16="http://schemas.microsoft.com/office/drawing/2014/main" id="{2B252904-91AF-491B-AD35-D2AA3BA9DCD0}"/>
              </a:ext>
            </a:extLst>
          </p:cNvPr>
          <p:cNvSpPr/>
          <p:nvPr/>
        </p:nvSpPr>
        <p:spPr>
          <a:xfrm>
            <a:off x="6492643" y="4754487"/>
            <a:ext cx="2963501" cy="495083"/>
          </a:xfrm>
          <a:prstGeom prst="borderCallout1">
            <a:avLst>
              <a:gd name="adj1" fmla="val 18750"/>
              <a:gd name="adj2" fmla="val -8333"/>
              <a:gd name="adj3" fmla="val 50935"/>
              <a:gd name="adj4" fmla="val -33512"/>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solidFill>
                <a:srgbClr val="E12A3C"/>
              </a:solidFill>
            </a:endParaRPr>
          </a:p>
          <a:p>
            <a:pPr algn="ctr">
              <a:defRPr b="1">
                <a:solidFill>
                  <a:srgbClr val="E12A3C"/>
                </a:solidFill>
              </a:defRPr>
            </a:pPr>
            <a:r>
              <a:t>Κάντε κλικ εδώ για παραδείγματα!</a:t>
            </a:r>
          </a:p>
          <a:p>
            <a:pPr algn="ctr"/>
            <a:endParaRPr b="1">
              <a:solidFill>
                <a:srgbClr val="E12A3C"/>
              </a:solidFill>
            </a:endParaRPr>
          </a:p>
        </p:txBody>
      </p:sp>
      <p:sp>
        <p:nvSpPr>
          <p:cNvPr id="11" name="Google Shape;379;p27">
            <a:extLst>
              <a:ext uri="{FF2B5EF4-FFF2-40B4-BE49-F238E27FC236}">
                <a16:creationId xmlns:a16="http://schemas.microsoft.com/office/drawing/2014/main" id="{90F50B5E-E7F3-D711-D701-6DB0B3D8DBD0}"/>
              </a:ext>
            </a:extLst>
          </p:cNvPr>
          <p:cNvSpPr/>
          <p:nvPr/>
        </p:nvSpPr>
        <p:spPr>
          <a:xfrm>
            <a:off x="7733211" y="-32068"/>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rPr lang="el-GR" dirty="0"/>
              <a:t>4.4 Ασφάλεια και προστασία προσωπικών δεδομένων </a:t>
            </a:r>
            <a:endParaRPr sz="15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12666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3" name="Google Shape;103;p4"/>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defRPr sz="5400"/>
            </a:pPr>
            <a:r>
              <a:rPr lang="el-GR" dirty="0"/>
              <a:t>Ενότητες</a:t>
            </a:r>
            <a:endParaRPr sz="5400" dirty="0"/>
          </a:p>
        </p:txBody>
      </p:sp>
      <p:pic>
        <p:nvPicPr>
          <p:cNvPr id="104" name="Google Shape;104;p4"/>
          <p:cNvPicPr preferRelativeResize="0">
            <a:picLocks noGrp="1"/>
          </p:cNvPicPr>
          <p:nvPr>
            <p:ph type="body" idx="1"/>
          </p:nvPr>
        </p:nvPicPr>
        <p:blipFill rotWithShape="1">
          <a:blip r:embed="rId3">
            <a:alphaModFix/>
          </a:blip>
          <a:srcRect l="15072" r="17014"/>
          <a:stretch/>
        </p:blipFill>
        <p:spPr>
          <a:xfrm>
            <a:off x="1" y="10"/>
            <a:ext cx="4657344" cy="6857990"/>
          </a:xfrm>
          <a:prstGeom prst="rect">
            <a:avLst/>
          </a:prstGeom>
          <a:noFill/>
          <a:ln>
            <a:noFill/>
          </a:ln>
        </p:spPr>
      </p:pic>
      <p:sp>
        <p:nvSpPr>
          <p:cNvPr id="105" name="Google Shape;105;p4"/>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grpSp>
        <p:nvGrpSpPr>
          <p:cNvPr id="106" name="Google Shape;106;p4"/>
          <p:cNvGrpSpPr/>
          <p:nvPr/>
        </p:nvGrpSpPr>
        <p:grpSpPr>
          <a:xfrm>
            <a:off x="5279492" y="2865455"/>
            <a:ext cx="6269380" cy="3089382"/>
            <a:chOff x="-18270" y="158831"/>
            <a:chExt cx="6269380" cy="3089382"/>
          </a:xfrm>
        </p:grpSpPr>
        <p:sp>
          <p:nvSpPr>
            <p:cNvPr id="107" name="Google Shape;107;p4"/>
            <p:cNvSpPr/>
            <p:nvPr/>
          </p:nvSpPr>
          <p:spPr>
            <a:xfrm>
              <a:off x="0" y="1588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600" b="0" i="0" u="none" strike="noStrike" cap="none">
                <a:solidFill>
                  <a:srgbClr val="000000"/>
                </a:solidFill>
                <a:latin typeface="Calibri"/>
                <a:ea typeface="Calibri"/>
                <a:cs typeface="Calibri"/>
                <a:sym typeface="Calibri"/>
              </a:endParaRPr>
            </a:p>
          </p:txBody>
        </p:sp>
        <p:sp>
          <p:nvSpPr>
            <p:cNvPr id="108" name="Google Shape;108;p4"/>
            <p:cNvSpPr txBox="1"/>
            <p:nvPr/>
          </p:nvSpPr>
          <p:spPr>
            <a:xfrm>
              <a:off x="23417" y="1822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defRPr sz="2000">
                  <a:solidFill>
                    <a:schemeClr val="lt1"/>
                  </a:solidFill>
                  <a:latin typeface="Calibri"/>
                  <a:ea typeface="Calibri"/>
                  <a:cs typeface="Calibri"/>
                  <a:sym typeface="Calibri"/>
                </a:defRPr>
              </a:pPr>
              <a:r>
                <a:rPr sz="1600" dirty="0"/>
                <a:t>1. </a:t>
              </a:r>
              <a:r>
                <a:rPr sz="1600" dirty="0" err="1"/>
                <a:t>Τι</a:t>
              </a:r>
              <a:r>
                <a:rPr sz="1600" dirty="0"/>
                <a:t> είναι ο ψηφιακός </a:t>
              </a:r>
              <a:r>
                <a:rPr lang="el-GR" sz="1600" dirty="0" err="1"/>
                <a:t>αλφαβητι</a:t>
              </a:r>
              <a:r>
                <a:rPr sz="1600" dirty="0" err="1"/>
                <a:t>σμός</a:t>
              </a:r>
              <a:r>
                <a:rPr sz="1600" dirty="0"/>
                <a:t> </a:t>
              </a:r>
              <a:r>
                <a:rPr lang="el-GR" sz="1600" dirty="0"/>
                <a:t>για την υγεία </a:t>
              </a:r>
              <a:r>
                <a:rPr sz="1600" dirty="0"/>
                <a:t>και </a:t>
              </a:r>
              <a:r>
                <a:rPr lang="el-GR" sz="1600" dirty="0"/>
                <a:t>ποια </a:t>
              </a:r>
              <a:r>
                <a:rPr sz="1600" dirty="0"/>
                <a:t>η </a:t>
              </a:r>
              <a:r>
                <a:rPr sz="1600" dirty="0" err="1"/>
                <a:t>σημ</a:t>
              </a:r>
              <a:r>
                <a:rPr sz="1600" dirty="0"/>
                <a:t>ασία του </a:t>
              </a:r>
              <a:endParaRPr sz="1600" b="0" i="0" u="none" strike="noStrike" cap="none" dirty="0">
                <a:solidFill>
                  <a:schemeClr val="lt1"/>
                </a:solidFill>
                <a:latin typeface="Calibri"/>
                <a:ea typeface="Calibri"/>
                <a:cs typeface="Calibri"/>
                <a:sym typeface="Calibri"/>
              </a:endParaRPr>
            </a:p>
          </p:txBody>
        </p:sp>
        <p:sp>
          <p:nvSpPr>
            <p:cNvPr id="109" name="Google Shape;109;p4"/>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600" b="0" i="0" u="none" strike="noStrike" cap="none">
                <a:solidFill>
                  <a:srgbClr val="000000"/>
                </a:solidFill>
                <a:latin typeface="Calibri"/>
                <a:ea typeface="Calibri"/>
                <a:cs typeface="Calibri"/>
                <a:sym typeface="Calibri"/>
              </a:endParaRPr>
            </a:p>
          </p:txBody>
        </p:sp>
        <p:sp>
          <p:nvSpPr>
            <p:cNvPr id="110" name="Google Shape;110;p4"/>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defRPr sz="2000">
                  <a:solidFill>
                    <a:schemeClr val="lt1"/>
                  </a:solidFill>
                  <a:latin typeface="Calibri"/>
                  <a:ea typeface="Calibri"/>
                  <a:cs typeface="Calibri"/>
                  <a:sym typeface="Calibri"/>
                </a:defRPr>
              </a:pPr>
              <a:r>
                <a:rPr sz="1600" dirty="0"/>
                <a:t>2. </a:t>
              </a:r>
              <a:r>
                <a:rPr sz="1600" dirty="0" err="1"/>
                <a:t>Κύρι</a:t>
              </a:r>
              <a:r>
                <a:rPr sz="1600" dirty="0"/>
                <a:t>α προβλήματα υγείας κατά την </a:t>
              </a:r>
              <a:r>
                <a:rPr lang="el-GR" sz="1600" dirty="0"/>
                <a:t>άφιξη σε </a:t>
              </a:r>
              <a:r>
                <a:rPr sz="1600" dirty="0" err="1"/>
                <a:t>μι</a:t>
              </a:r>
              <a:r>
                <a:rPr sz="1600" dirty="0"/>
                <a:t>α νέα χώρα</a:t>
              </a:r>
              <a:endParaRPr sz="1600" b="0" i="0" u="none" strike="noStrike" cap="none" dirty="0">
                <a:solidFill>
                  <a:schemeClr val="lt1"/>
                </a:solidFill>
                <a:latin typeface="Calibri"/>
                <a:ea typeface="Calibri"/>
                <a:cs typeface="Calibri"/>
                <a:sym typeface="Calibri"/>
              </a:endParaRPr>
            </a:p>
          </p:txBody>
        </p:sp>
        <p:sp>
          <p:nvSpPr>
            <p:cNvPr id="111" name="Google Shape;111;p4"/>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600" b="0" i="0" u="none" strike="noStrike" cap="none">
                <a:solidFill>
                  <a:srgbClr val="000000"/>
                </a:solidFill>
                <a:latin typeface="Calibri"/>
                <a:ea typeface="Calibri"/>
                <a:cs typeface="Calibri"/>
                <a:sym typeface="Calibri"/>
              </a:endParaRPr>
            </a:p>
          </p:txBody>
        </p:sp>
        <p:sp>
          <p:nvSpPr>
            <p:cNvPr id="112" name="Google Shape;112;p4"/>
            <p:cNvSpPr txBox="1"/>
            <p:nvPr/>
          </p:nvSpPr>
          <p:spPr>
            <a:xfrm>
              <a:off x="23417" y="1256849"/>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defRPr sz="2000">
                  <a:solidFill>
                    <a:schemeClr val="lt1"/>
                  </a:solidFill>
                  <a:latin typeface="Calibri"/>
                  <a:ea typeface="Calibri"/>
                  <a:cs typeface="Calibri"/>
                  <a:sym typeface="Calibri"/>
                </a:defRPr>
              </a:pPr>
              <a:r>
                <a:rPr sz="1600" dirty="0"/>
                <a:t>3. </a:t>
              </a:r>
              <a:r>
                <a:rPr lang="el-GR" sz="1600" dirty="0"/>
                <a:t>Υπηρεσίες υγειονομικής περίθαλψης</a:t>
              </a:r>
              <a:endParaRPr sz="1600" b="0" i="0" u="none" strike="noStrike" cap="none" dirty="0">
                <a:solidFill>
                  <a:schemeClr val="lt1"/>
                </a:solidFill>
                <a:latin typeface="Calibri"/>
                <a:ea typeface="Calibri"/>
                <a:cs typeface="Calibri"/>
                <a:sym typeface="Calibri"/>
              </a:endParaRPr>
            </a:p>
          </p:txBody>
        </p:sp>
        <p:sp>
          <p:nvSpPr>
            <p:cNvPr id="113" name="Google Shape;113;p4"/>
            <p:cNvSpPr/>
            <p:nvPr/>
          </p:nvSpPr>
          <p:spPr>
            <a:xfrm>
              <a:off x="0" y="1702919"/>
              <a:ext cx="6251110" cy="479700"/>
            </a:xfrm>
            <a:prstGeom prst="roundRect">
              <a:avLst>
                <a:gd name="adj" fmla="val 16667"/>
              </a:avLst>
            </a:prstGeom>
            <a:solidFill>
              <a:srgbClr val="C01E24"/>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600" b="0" i="0" u="none" strike="noStrike" cap="none">
                <a:solidFill>
                  <a:srgbClr val="000000"/>
                </a:solidFill>
                <a:latin typeface="Calibri"/>
                <a:ea typeface="Calibri"/>
                <a:cs typeface="Calibri"/>
                <a:sym typeface="Calibri"/>
              </a:endParaRPr>
            </a:p>
          </p:txBody>
        </p:sp>
        <p:sp>
          <p:nvSpPr>
            <p:cNvPr id="114" name="Google Shape;114;p4"/>
            <p:cNvSpPr txBox="1"/>
            <p:nvPr/>
          </p:nvSpPr>
          <p:spPr>
            <a:xfrm>
              <a:off x="23417" y="1757861"/>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defRPr sz="2000">
                  <a:solidFill>
                    <a:schemeClr val="lt1"/>
                  </a:solidFill>
                  <a:latin typeface="Calibri"/>
                  <a:ea typeface="Calibri"/>
                  <a:cs typeface="Calibri"/>
                  <a:sym typeface="Calibri"/>
                </a:defRPr>
              </a:pPr>
              <a:r>
                <a:rPr sz="1600" dirty="0"/>
                <a:t>4. </a:t>
              </a:r>
              <a:r>
                <a:rPr lang="el-GR" sz="1600" dirty="0"/>
                <a:t>Γίνομαι ψ</a:t>
              </a:r>
              <a:r>
                <a:rPr sz="1600" dirty="0" err="1"/>
                <a:t>ηφι</a:t>
              </a:r>
              <a:r>
                <a:rPr sz="1600" dirty="0"/>
                <a:t>ακά </a:t>
              </a:r>
              <a:r>
                <a:rPr lang="el-GR" sz="1600" dirty="0"/>
                <a:t>εγγράμματος</a:t>
              </a:r>
              <a:endParaRPr sz="1600" b="0" i="0" u="none" strike="noStrike" cap="none" dirty="0">
                <a:solidFill>
                  <a:schemeClr val="lt1"/>
                </a:solidFill>
                <a:latin typeface="Calibri"/>
                <a:ea typeface="Calibri"/>
                <a:cs typeface="Calibri"/>
                <a:sym typeface="Calibri"/>
              </a:endParaRPr>
            </a:p>
          </p:txBody>
        </p:sp>
        <p:sp>
          <p:nvSpPr>
            <p:cNvPr id="115" name="Google Shape;115;p4"/>
            <p:cNvSpPr/>
            <p:nvPr/>
          </p:nvSpPr>
          <p:spPr>
            <a:xfrm>
              <a:off x="-18270" y="2235456"/>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600" b="0" i="0" u="none" strike="noStrike" cap="none">
                <a:solidFill>
                  <a:srgbClr val="000000"/>
                </a:solidFill>
                <a:latin typeface="Calibri"/>
                <a:ea typeface="Calibri"/>
                <a:cs typeface="Calibri"/>
                <a:sym typeface="Calibri"/>
              </a:endParaRPr>
            </a:p>
          </p:txBody>
        </p:sp>
        <p:sp>
          <p:nvSpPr>
            <p:cNvPr id="116" name="Google Shape;116;p4"/>
            <p:cNvSpPr txBox="1"/>
            <p:nvPr/>
          </p:nvSpPr>
          <p:spPr>
            <a:xfrm>
              <a:off x="23248" y="2294620"/>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defRPr sz="2000">
                  <a:solidFill>
                    <a:schemeClr val="lt1"/>
                  </a:solidFill>
                  <a:latin typeface="Calibri"/>
                  <a:ea typeface="Calibri"/>
                  <a:cs typeface="Calibri"/>
                  <a:sym typeface="Calibri"/>
                </a:defRPr>
              </a:pPr>
              <a:r>
                <a:rPr sz="1600" dirty="0"/>
                <a:t>5. </a:t>
              </a:r>
              <a:r>
                <a:rPr sz="1600" dirty="0" err="1"/>
                <a:t>Πλοήγηση</a:t>
              </a:r>
              <a:r>
                <a:rPr sz="1600" dirty="0"/>
                <a:t> </a:t>
              </a:r>
              <a:r>
                <a:rPr sz="1600" dirty="0" err="1"/>
                <a:t>στο</a:t>
              </a:r>
              <a:r>
                <a:rPr sz="1600" dirty="0"/>
                <a:t> </a:t>
              </a:r>
              <a:r>
                <a:rPr sz="1600" dirty="0" err="1"/>
                <a:t>Εθνικό</a:t>
              </a:r>
              <a:r>
                <a:rPr sz="1600" dirty="0"/>
                <a:t> </a:t>
              </a:r>
              <a:r>
                <a:rPr sz="1600" dirty="0" err="1"/>
                <a:t>Σύστημ</a:t>
              </a:r>
              <a:r>
                <a:rPr sz="1600" dirty="0"/>
                <a:t>α Υγείας μέσω του Διαδικτύου</a:t>
              </a:r>
              <a:endParaRPr sz="1600" b="0" i="0" u="none" strike="noStrike" cap="none" dirty="0">
                <a:solidFill>
                  <a:schemeClr val="lt1"/>
                </a:solidFill>
                <a:latin typeface="Calibri"/>
                <a:ea typeface="Calibri"/>
                <a:cs typeface="Calibri"/>
                <a:sym typeface="Calibri"/>
              </a:endParaRPr>
            </a:p>
          </p:txBody>
        </p:sp>
        <p:sp>
          <p:nvSpPr>
            <p:cNvPr id="117" name="Google Shape;117;p4"/>
            <p:cNvSpPr/>
            <p:nvPr/>
          </p:nvSpPr>
          <p:spPr>
            <a:xfrm>
              <a:off x="0" y="2768513"/>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600" b="0" i="0" u="none" strike="noStrike" cap="none">
                <a:solidFill>
                  <a:srgbClr val="000000"/>
                </a:solidFill>
                <a:latin typeface="Calibri"/>
                <a:ea typeface="Calibri"/>
                <a:cs typeface="Calibri"/>
                <a:sym typeface="Calibri"/>
              </a:endParaRPr>
            </a:p>
          </p:txBody>
        </p:sp>
        <p:sp>
          <p:nvSpPr>
            <p:cNvPr id="118" name="Google Shape;118;p4"/>
            <p:cNvSpPr txBox="1"/>
            <p:nvPr/>
          </p:nvSpPr>
          <p:spPr>
            <a:xfrm>
              <a:off x="-1" y="2815347"/>
              <a:ext cx="6204276" cy="432866"/>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Calibri"/>
                <a:buNone/>
                <a:defRPr sz="2000">
                  <a:solidFill>
                    <a:schemeClr val="lt1"/>
                  </a:solidFill>
                  <a:latin typeface="Calibri"/>
                  <a:ea typeface="Calibri"/>
                  <a:cs typeface="Calibri"/>
                  <a:sym typeface="Calibri"/>
                </a:defRPr>
              </a:pPr>
              <a:r>
                <a:rPr sz="1600" dirty="0"/>
                <a:t>6. </a:t>
              </a:r>
              <a:r>
                <a:rPr lang="el-GR" sz="1600" dirty="0"/>
                <a:t>Δραστηριότητα </a:t>
              </a:r>
              <a:r>
                <a:rPr sz="1600" dirty="0" err="1"/>
                <a:t>στο</a:t>
              </a:r>
              <a:r>
                <a:rPr sz="1600" dirty="0"/>
                <a:t> ψηφιακό περιβάλλον υγείας</a:t>
              </a:r>
            </a:p>
          </p:txBody>
        </p:sp>
      </p:grpSp>
      <p:sp>
        <p:nvSpPr>
          <p:cNvPr id="119" name="Google Shape;119;p4"/>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4">
            <a:alphaModFix/>
          </a:blip>
          <a:srcRect/>
          <a:stretch/>
        </p:blipFill>
        <p:spPr>
          <a:xfrm>
            <a:off x="10930439" y="4448556"/>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B4B6FB83-2C42-4070-AECE-1343CA7B5743}"/>
              </a:ext>
            </a:extLst>
          </p:cNvPr>
          <p:cNvSpPr>
            <a:spLocks noGrp="1"/>
          </p:cNvSpPr>
          <p:nvPr>
            <p:ph type="title"/>
          </p:nvPr>
        </p:nvSpPr>
        <p:spPr/>
        <p:txBody>
          <a:bodyPr/>
          <a:lstStyle/>
          <a:p>
            <a:r>
              <a:t>Ποια προσωπικά δεδομένα θεωρούνται ευαίσθητα;</a:t>
            </a:r>
          </a:p>
        </p:txBody>
      </p:sp>
      <p:sp>
        <p:nvSpPr>
          <p:cNvPr id="6" name="Θέση κειμένου 5">
            <a:extLst>
              <a:ext uri="{FF2B5EF4-FFF2-40B4-BE49-F238E27FC236}">
                <a16:creationId xmlns:a16="http://schemas.microsoft.com/office/drawing/2014/main" id="{A6650798-22E0-440F-AD73-C290DB9B9E08}"/>
              </a:ext>
            </a:extLst>
          </p:cNvPr>
          <p:cNvSpPr>
            <a:spLocks noGrp="1"/>
          </p:cNvSpPr>
          <p:nvPr>
            <p:ph type="body" idx="1"/>
          </p:nvPr>
        </p:nvSpPr>
        <p:spPr>
          <a:xfrm>
            <a:off x="4741462" y="1901273"/>
            <a:ext cx="7450538" cy="5058001"/>
          </a:xfrm>
        </p:spPr>
        <p:txBody>
          <a:bodyPr>
            <a:normAutofit fontScale="85000" lnSpcReduction="20000"/>
          </a:bodyPr>
          <a:lstStyle/>
          <a:p>
            <a:pPr marL="114300" indent="0" algn="l">
              <a:lnSpc>
                <a:spcPct val="120000"/>
              </a:lnSpc>
              <a:spcAft>
                <a:spcPts val="600"/>
              </a:spcAft>
              <a:buNone/>
              <a:defRPr>
                <a:solidFill>
                  <a:srgbClr val="404040"/>
                </a:solidFill>
                <a:effectLst/>
                <a:latin typeface="Calibri" panose="020F0502020204030204" pitchFamily="34" charset="0"/>
                <a:cs typeface="Calibri" panose="020F0502020204030204" pitchFamily="34" charset="0"/>
              </a:defRPr>
            </a:pPr>
            <a:r>
              <a:rPr dirty="0"/>
              <a:t>Τα α</a:t>
            </a:r>
            <a:r>
              <a:rPr dirty="0" err="1"/>
              <a:t>κόλουθ</a:t>
            </a:r>
            <a:r>
              <a:rPr dirty="0"/>
              <a:t>α δεδομένα προσωπικού χαρακτήρα θεωρούνται «</a:t>
            </a:r>
            <a:r>
              <a:rPr b="1" dirty="0"/>
              <a:t>ευαίσθητα</a:t>
            </a:r>
            <a:r>
              <a:rPr dirty="0"/>
              <a:t>» και υπόκεινται σε ειδικούς όρους επεξεργασίας:</a:t>
            </a:r>
          </a:p>
          <a:p>
            <a:pPr algn="l">
              <a:lnSpc>
                <a:spcPct val="120000"/>
              </a:lnSpc>
              <a:spcAft>
                <a:spcPts val="600"/>
              </a:spcAft>
              <a:buFont typeface="Calibri" panose="020B0604020202020204" pitchFamily="34" charset="0"/>
              <a:buChar char="•"/>
              <a:defRPr>
                <a:solidFill>
                  <a:srgbClr val="404040"/>
                </a:solidFill>
                <a:effectLst/>
                <a:latin typeface="Calibri" panose="020F0502020204030204" pitchFamily="34" charset="0"/>
                <a:cs typeface="Calibri" panose="020F0502020204030204" pitchFamily="34" charset="0"/>
              </a:defRPr>
            </a:pPr>
            <a:r>
              <a:rPr dirty="0" err="1"/>
              <a:t>δεδομέν</a:t>
            </a:r>
            <a:r>
              <a:rPr dirty="0"/>
              <a:t>α προσωπικού χαρακτήρα που αποκαλύπτουν φυλετική ή </a:t>
            </a:r>
            <a:r>
              <a:rPr lang="el-GR" dirty="0"/>
              <a:t>εθνική </a:t>
            </a:r>
            <a:r>
              <a:rPr dirty="0"/>
              <a:t>κατα</a:t>
            </a:r>
            <a:r>
              <a:rPr dirty="0" err="1"/>
              <a:t>γωγή</a:t>
            </a:r>
            <a:r>
              <a:rPr dirty="0"/>
              <a:t>, πολιτικά φρονήματα, θρησκευτικές ή φιλοσοφικές πεποιθήσεις</a:t>
            </a:r>
          </a:p>
          <a:p>
            <a:pPr>
              <a:lnSpc>
                <a:spcPct val="120000"/>
              </a:lnSpc>
              <a:spcAft>
                <a:spcPts val="600"/>
              </a:spcAft>
              <a:buFont typeface="Calibri" panose="020B0604020202020204" pitchFamily="34" charset="0"/>
              <a:buChar char="•"/>
              <a:defRPr>
                <a:latin typeface="Calibri" panose="020F0502020204030204" pitchFamily="34" charset="0"/>
                <a:cs typeface="Calibri" panose="020F0502020204030204" pitchFamily="34" charset="0"/>
              </a:defRPr>
            </a:pPr>
            <a:r>
              <a:rPr dirty="0" err="1"/>
              <a:t>φωτογρ</a:t>
            </a:r>
            <a:r>
              <a:rPr dirty="0"/>
              <a:t>αφίες, βίντεο</a:t>
            </a:r>
          </a:p>
          <a:p>
            <a:pPr algn="l">
              <a:lnSpc>
                <a:spcPct val="120000"/>
              </a:lnSpc>
              <a:spcAft>
                <a:spcPts val="600"/>
              </a:spcAft>
              <a:buFont typeface="Calibri" panose="020B0604020202020204" pitchFamily="34" charset="0"/>
              <a:buChar char="•"/>
              <a:defRPr>
                <a:solidFill>
                  <a:srgbClr val="404040"/>
                </a:solidFill>
                <a:effectLst/>
                <a:latin typeface="Calibri" panose="020F0502020204030204" pitchFamily="34" charset="0"/>
                <a:cs typeface="Calibri" panose="020F0502020204030204" pitchFamily="34" charset="0"/>
              </a:defRPr>
            </a:pPr>
            <a:r>
              <a:rPr dirty="0" err="1"/>
              <a:t>συμμετοχή</a:t>
            </a:r>
            <a:r>
              <a:rPr dirty="0"/>
              <a:t> σε </a:t>
            </a:r>
            <a:r>
              <a:rPr dirty="0" err="1"/>
              <a:t>συνδικ</a:t>
            </a:r>
            <a:r>
              <a:rPr dirty="0"/>
              <a:t>αλιστικές οργανώσεις</a:t>
            </a:r>
          </a:p>
          <a:p>
            <a:pPr algn="l">
              <a:lnSpc>
                <a:spcPct val="120000"/>
              </a:lnSpc>
              <a:spcAft>
                <a:spcPts val="600"/>
              </a:spcAft>
              <a:buFont typeface="Calibri" panose="020B0604020202020204" pitchFamily="34" charset="0"/>
              <a:buChar char="•"/>
              <a:defRPr>
                <a:solidFill>
                  <a:srgbClr val="404040"/>
                </a:solidFill>
                <a:effectLst/>
                <a:latin typeface="Calibri" panose="020F0502020204030204" pitchFamily="34" charset="0"/>
                <a:cs typeface="Calibri" panose="020F0502020204030204" pitchFamily="34" charset="0"/>
              </a:defRPr>
            </a:pPr>
            <a:r>
              <a:rPr dirty="0" err="1"/>
              <a:t>γενετικά</a:t>
            </a:r>
            <a:r>
              <a:rPr dirty="0"/>
              <a:t> </a:t>
            </a:r>
            <a:r>
              <a:rPr dirty="0" err="1"/>
              <a:t>δεδομέν</a:t>
            </a:r>
            <a:r>
              <a:rPr dirty="0"/>
              <a:t>α, βιομετρικά δεδομένα που υποβάλλονται σε επεξεργασία αποκλειστικά για την ταυτοποίηση ενός ανθρώπου</a:t>
            </a:r>
          </a:p>
          <a:p>
            <a:pPr algn="l">
              <a:lnSpc>
                <a:spcPct val="120000"/>
              </a:lnSpc>
              <a:spcAft>
                <a:spcPts val="600"/>
              </a:spcAft>
              <a:buFont typeface="Calibri" panose="020B0604020202020204" pitchFamily="34" charset="0"/>
              <a:buChar char="•"/>
              <a:defRPr b="1">
                <a:solidFill>
                  <a:srgbClr val="404040"/>
                </a:solidFill>
                <a:effectLst/>
                <a:latin typeface="Calibri" panose="020F0502020204030204" pitchFamily="34" charset="0"/>
                <a:cs typeface="Calibri" panose="020F0502020204030204" pitchFamily="34" charset="0"/>
              </a:defRPr>
            </a:pPr>
            <a:r>
              <a:rPr dirty="0" err="1"/>
              <a:t>δεδομέν</a:t>
            </a:r>
            <a:r>
              <a:rPr dirty="0"/>
              <a:t>α που σχετίζονται με την υγεία</a:t>
            </a:r>
          </a:p>
          <a:p>
            <a:pPr algn="l">
              <a:lnSpc>
                <a:spcPct val="120000"/>
              </a:lnSpc>
              <a:spcAft>
                <a:spcPts val="600"/>
              </a:spcAft>
              <a:buFont typeface="Calibri" panose="020B0604020202020204" pitchFamily="34" charset="0"/>
              <a:buChar char="•"/>
              <a:defRPr>
                <a:solidFill>
                  <a:srgbClr val="404040"/>
                </a:solidFill>
                <a:effectLst/>
                <a:latin typeface="Calibri" panose="020F0502020204030204" pitchFamily="34" charset="0"/>
                <a:cs typeface="Calibri" panose="020F0502020204030204" pitchFamily="34" charset="0"/>
              </a:defRPr>
            </a:pPr>
            <a:r>
              <a:rPr dirty="0" err="1"/>
              <a:t>δεδομέν</a:t>
            </a:r>
            <a:r>
              <a:rPr dirty="0"/>
              <a:t>α σχετικά με τη σεξουαλική ζωή ή τον σεξουαλικό προσανατολισμό ενός ατόμου</a:t>
            </a:r>
          </a:p>
          <a:p>
            <a:pPr>
              <a:lnSpc>
                <a:spcPct val="120000"/>
              </a:lnSpc>
              <a:spcAft>
                <a:spcPts val="600"/>
              </a:spcAft>
            </a:pPr>
            <a:endParaRPr dirty="0"/>
          </a:p>
        </p:txBody>
      </p:sp>
      <p:pic>
        <p:nvPicPr>
          <p:cNvPr id="1026" name="Picture 2" descr="Matrix, Binary, Security, Private, Privacy, Code, Law">
            <a:extLst>
              <a:ext uri="{FF2B5EF4-FFF2-40B4-BE49-F238E27FC236}">
                <a16:creationId xmlns:a16="http://schemas.microsoft.com/office/drawing/2014/main" id="{35E5F3F1-BE2E-4E38-861F-ACC9CFBA8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93" y="1901273"/>
            <a:ext cx="4000462" cy="2662808"/>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2211254B-0884-493D-A6F8-EC8CFF6D4D1B}"/>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8" name="Google Shape;379;p27">
            <a:extLst>
              <a:ext uri="{FF2B5EF4-FFF2-40B4-BE49-F238E27FC236}">
                <a16:creationId xmlns:a16="http://schemas.microsoft.com/office/drawing/2014/main" id="{E3E12CD2-8B9C-ECEC-5AA2-6F5C057ACE2D}"/>
              </a:ext>
            </a:extLst>
          </p:cNvPr>
          <p:cNvSpPr/>
          <p:nvPr/>
        </p:nvSpPr>
        <p:spPr>
          <a:xfrm>
            <a:off x="7733211" y="-32068"/>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5178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t>Υπάρχουν δεδομένα προσωπικού χαρακτήρα που θεωρούνται ιδιαίτερα ευαίσθητα;</a:t>
            </a:r>
            <a:endParaRPr sz="2000" b="1">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Ναι</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Όχι</a:t>
            </a:r>
          </a:p>
        </p:txBody>
      </p:sp>
    </p:spTree>
    <p:extLst>
      <p:ext uri="{BB962C8B-B14F-4D97-AF65-F5344CB8AC3E}">
        <p14:creationId xmlns:p14="http://schemas.microsoft.com/office/powerpoint/2010/main" val="2836990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391419F0-8C43-4ABF-B09F-3DD7B2DDBDB6}"/>
              </a:ext>
            </a:extLst>
          </p:cNvPr>
          <p:cNvSpPr>
            <a:spLocks noGrp="1"/>
          </p:cNvSpPr>
          <p:nvPr>
            <p:ph type="title"/>
          </p:nvPr>
        </p:nvSpPr>
        <p:spPr/>
        <p:txBody>
          <a:bodyPr/>
          <a:lstStyle/>
          <a:p>
            <a:r>
              <a:rPr dirty="0" err="1"/>
              <a:t>Τι</a:t>
            </a:r>
            <a:r>
              <a:rPr dirty="0"/>
              <a:t> </a:t>
            </a:r>
            <a:r>
              <a:rPr dirty="0" err="1"/>
              <a:t>ειν</a:t>
            </a:r>
            <a:r>
              <a:rPr dirty="0"/>
              <a:t>αι η Α</a:t>
            </a:r>
            <a:r>
              <a:rPr lang="el-GR" dirty="0" err="1"/>
              <a:t>σφάλεια</a:t>
            </a:r>
            <a:r>
              <a:rPr lang="el-GR" dirty="0"/>
              <a:t> δεδομένων</a:t>
            </a:r>
            <a:endParaRPr dirty="0"/>
          </a:p>
        </p:txBody>
      </p:sp>
      <p:sp>
        <p:nvSpPr>
          <p:cNvPr id="3" name="Θέση κειμένου 2">
            <a:extLst>
              <a:ext uri="{FF2B5EF4-FFF2-40B4-BE49-F238E27FC236}">
                <a16:creationId xmlns:a16="http://schemas.microsoft.com/office/drawing/2014/main" id="{9380815A-1A7E-4C7A-975F-646F5D94BA69}"/>
              </a:ext>
            </a:extLst>
          </p:cNvPr>
          <p:cNvSpPr>
            <a:spLocks noGrp="1"/>
          </p:cNvSpPr>
          <p:nvPr>
            <p:ph type="body" idx="1"/>
          </p:nvPr>
        </p:nvSpPr>
        <p:spPr>
          <a:xfrm>
            <a:off x="4623913" y="1641570"/>
            <a:ext cx="7566826" cy="5202102"/>
          </a:xfrm>
        </p:spPr>
        <p:txBody>
          <a:bodyPr>
            <a:normAutofit fontScale="77500" lnSpcReduction="20000"/>
          </a:bodyPr>
          <a:lstStyle/>
          <a:p>
            <a:pPr>
              <a:lnSpc>
                <a:spcPct val="120000"/>
              </a:lnSpc>
              <a:spcAft>
                <a:spcPts val="600"/>
              </a:spcAft>
            </a:pPr>
            <a:r>
              <a:rPr dirty="0" err="1"/>
              <a:t>Ασφάλει</a:t>
            </a:r>
            <a:r>
              <a:rPr dirty="0"/>
              <a:t>α είναι ο </a:t>
            </a:r>
            <a:r>
              <a:rPr b="1" dirty="0"/>
              <a:t>τρόπος</a:t>
            </a:r>
            <a:r>
              <a:rPr lang="en-US" b="1" dirty="0"/>
              <a:t> </a:t>
            </a:r>
            <a:r>
              <a:rPr lang="el-GR" b="1" dirty="0"/>
              <a:t>διασφάλισης της </a:t>
            </a:r>
            <a:r>
              <a:rPr b="1" dirty="0"/>
              <a:t>π</a:t>
            </a:r>
            <a:r>
              <a:rPr b="1" dirty="0" err="1"/>
              <a:t>ροστ</a:t>
            </a:r>
            <a:r>
              <a:rPr b="1" dirty="0"/>
              <a:t>ασίας των προσωπικών σας δεδομένων</a:t>
            </a:r>
            <a:r>
              <a:rPr dirty="0"/>
              <a:t> από </a:t>
            </a:r>
            <a:r>
              <a:rPr b="1" dirty="0"/>
              <a:t>μη εξουσιοδοτημένη πρόσβαση </a:t>
            </a:r>
            <a:r>
              <a:rPr dirty="0"/>
              <a:t>είτε </a:t>
            </a:r>
            <a:r>
              <a:rPr lang="el-GR" dirty="0"/>
              <a:t>αυτά είναι αποθηκευμένα </a:t>
            </a:r>
            <a:r>
              <a:rPr dirty="0" err="1"/>
              <a:t>στη</a:t>
            </a:r>
            <a:r>
              <a:rPr lang="el-GR" dirty="0"/>
              <a:t>ν</a:t>
            </a:r>
            <a:r>
              <a:rPr dirty="0"/>
              <a:t> συσκευή σας </a:t>
            </a:r>
            <a:r>
              <a:rPr dirty="0" err="1"/>
              <a:t>είτε</a:t>
            </a:r>
            <a:r>
              <a:rPr dirty="0"/>
              <a:t> σ</a:t>
            </a:r>
            <a:r>
              <a:rPr lang="el-GR" dirty="0"/>
              <a:t>ε</a:t>
            </a:r>
            <a:r>
              <a:rPr dirty="0"/>
              <a:t> απομακρυσμένο διακομιστή ιστού είτε κατά τη διάρκεια της επικοινωνίας μέσω του διαδικτύου.</a:t>
            </a:r>
          </a:p>
          <a:p>
            <a:pPr>
              <a:lnSpc>
                <a:spcPct val="120000"/>
              </a:lnSpc>
              <a:spcAft>
                <a:spcPts val="600"/>
              </a:spcAft>
            </a:pPr>
            <a:r>
              <a:rPr dirty="0" err="1"/>
              <a:t>Χρησιμο</a:t>
            </a:r>
            <a:r>
              <a:rPr dirty="0"/>
              <a:t>ποιούμε </a:t>
            </a:r>
            <a:r>
              <a:rPr b="1" dirty="0"/>
              <a:t>ελέγχους ασφαλείας </a:t>
            </a:r>
            <a:r>
              <a:rPr dirty="0"/>
              <a:t>σε τεχνικό επίπεδο για να περιορίσουμε </a:t>
            </a:r>
            <a:r>
              <a:rPr lang="el-GR" dirty="0"/>
              <a:t>το </a:t>
            </a:r>
            <a:r>
              <a:rPr dirty="0"/>
              <a:t>π</a:t>
            </a:r>
            <a:r>
              <a:rPr dirty="0" err="1"/>
              <a:t>οιος</a:t>
            </a:r>
            <a:r>
              <a:rPr dirty="0"/>
              <a:t> μπορεί να έχει π</a:t>
            </a:r>
            <a:r>
              <a:rPr dirty="0" err="1"/>
              <a:t>ρόσ</a:t>
            </a:r>
            <a:r>
              <a:rPr dirty="0"/>
              <a:t>βαση στ</a:t>
            </a:r>
            <a:r>
              <a:rPr lang="el-GR" dirty="0"/>
              <a:t>α δεδομένα</a:t>
            </a:r>
            <a:r>
              <a:rPr dirty="0"/>
              <a:t>. </a:t>
            </a:r>
            <a:r>
              <a:rPr dirty="0" err="1"/>
              <a:t>Οι</a:t>
            </a:r>
            <a:r>
              <a:rPr dirty="0"/>
              <a:t> </a:t>
            </a:r>
            <a:r>
              <a:rPr dirty="0" err="1"/>
              <a:t>έλεγχοι</a:t>
            </a:r>
            <a:r>
              <a:rPr dirty="0"/>
              <a:t> α</a:t>
            </a:r>
            <a:r>
              <a:rPr dirty="0" err="1"/>
              <a:t>υτοί</a:t>
            </a:r>
            <a:r>
              <a:rPr dirty="0"/>
              <a:t> </a:t>
            </a:r>
            <a:r>
              <a:rPr dirty="0" err="1"/>
              <a:t>εφ</a:t>
            </a:r>
            <a:r>
              <a:rPr dirty="0"/>
              <a:t>αρμόζονται</a:t>
            </a:r>
          </a:p>
          <a:p>
            <a:pPr lvl="1">
              <a:lnSpc>
                <a:spcPct val="120000"/>
              </a:lnSpc>
              <a:spcAft>
                <a:spcPts val="600"/>
              </a:spcAft>
              <a:defRPr sz="2400"/>
            </a:pPr>
            <a:r>
              <a:rPr lang="el-GR" dirty="0"/>
              <a:t>σ</a:t>
            </a:r>
            <a:r>
              <a:rPr dirty="0"/>
              <a:t>τις συσκευές μας (PC, tablet, κινητό τηλέφωνο), δηλαδή, </a:t>
            </a:r>
            <a:r>
              <a:rPr lang="el-GR" i="1" dirty="0"/>
              <a:t>κάνετε συνεχείς</a:t>
            </a:r>
            <a:r>
              <a:rPr i="1" dirty="0"/>
              <a:t> ενημερώσεις του λειτουργικού συστήματος και του λογισμικού, χρησιμοποι</a:t>
            </a:r>
            <a:r>
              <a:rPr lang="el-GR" i="1" dirty="0"/>
              <a:t>είτε</a:t>
            </a:r>
            <a:r>
              <a:rPr i="1" dirty="0"/>
              <a:t> ισχυρούς κωδικούς πρόσβασης</a:t>
            </a:r>
          </a:p>
          <a:p>
            <a:pPr lvl="1">
              <a:lnSpc>
                <a:spcPct val="120000"/>
              </a:lnSpc>
              <a:spcAft>
                <a:spcPts val="600"/>
              </a:spcAft>
              <a:defRPr sz="2400"/>
            </a:pPr>
            <a:r>
              <a:rPr lang="el-GR" dirty="0"/>
              <a:t>σ</a:t>
            </a:r>
            <a:r>
              <a:rPr dirty="0" err="1"/>
              <a:t>τον</a:t>
            </a:r>
            <a:r>
              <a:rPr dirty="0"/>
              <a:t> απομακρυσμένο διακομιστή ιστού, δηλαδή, </a:t>
            </a:r>
            <a:r>
              <a:rPr i="1" dirty="0"/>
              <a:t>χρησιμοποι</a:t>
            </a:r>
            <a:r>
              <a:rPr lang="el-GR" i="1" dirty="0"/>
              <a:t>είτε</a:t>
            </a:r>
            <a:r>
              <a:rPr i="1" dirty="0"/>
              <a:t> ισχυρούς κωδικούς πρόσβασης</a:t>
            </a:r>
          </a:p>
          <a:p>
            <a:pPr lvl="1">
              <a:lnSpc>
                <a:spcPct val="120000"/>
              </a:lnSpc>
              <a:spcAft>
                <a:spcPts val="600"/>
              </a:spcAft>
              <a:defRPr sz="2400"/>
            </a:pPr>
            <a:r>
              <a:rPr dirty="0"/>
              <a:t>κα</a:t>
            </a:r>
            <a:r>
              <a:rPr dirty="0" err="1"/>
              <a:t>τά</a:t>
            </a:r>
            <a:r>
              <a:rPr dirty="0"/>
              <a:t> </a:t>
            </a:r>
            <a:r>
              <a:rPr dirty="0" err="1"/>
              <a:t>τη</a:t>
            </a:r>
            <a:r>
              <a:rPr dirty="0"/>
              <a:t> </a:t>
            </a:r>
            <a:r>
              <a:rPr dirty="0" err="1"/>
              <a:t>μετάδοση</a:t>
            </a:r>
            <a:r>
              <a:rPr dirty="0"/>
              <a:t> </a:t>
            </a:r>
            <a:r>
              <a:rPr dirty="0" err="1"/>
              <a:t>δεδομένων</a:t>
            </a:r>
            <a:r>
              <a:rPr dirty="0"/>
              <a:t> </a:t>
            </a:r>
            <a:r>
              <a:rPr dirty="0" err="1"/>
              <a:t>μέσω</a:t>
            </a:r>
            <a:r>
              <a:rPr dirty="0"/>
              <a:t> </a:t>
            </a:r>
            <a:r>
              <a:rPr dirty="0" err="1"/>
              <a:t>του</a:t>
            </a:r>
            <a:r>
              <a:rPr dirty="0"/>
              <a:t> </a:t>
            </a:r>
            <a:r>
              <a:rPr dirty="0" err="1"/>
              <a:t>Δι</a:t>
            </a:r>
            <a:r>
              <a:rPr dirty="0"/>
              <a:t>αδικτύου, δηλαδή, </a:t>
            </a:r>
            <a:r>
              <a:rPr i="1" dirty="0"/>
              <a:t>χρησιμοποιήστε το ασφαλές πρωτόκολλο </a:t>
            </a:r>
            <a:r>
              <a:rPr b="1" i="1" dirty="0"/>
              <a:t>https</a:t>
            </a:r>
          </a:p>
          <a:p>
            <a:pPr marL="1028700" lvl="2" indent="0">
              <a:lnSpc>
                <a:spcPct val="120000"/>
              </a:lnSpc>
              <a:spcAft>
                <a:spcPts val="600"/>
              </a:spcAft>
              <a:buNone/>
            </a:pPr>
            <a:endParaRPr b="1" dirty="0"/>
          </a:p>
          <a:p>
            <a:pPr marL="76200" indent="0">
              <a:lnSpc>
                <a:spcPct val="120000"/>
              </a:lnSpc>
              <a:spcAft>
                <a:spcPts val="600"/>
              </a:spcAft>
              <a:buNone/>
            </a:pPr>
            <a:endParaRPr b="1" dirty="0"/>
          </a:p>
          <a:p>
            <a:pPr>
              <a:lnSpc>
                <a:spcPct val="120000"/>
              </a:lnSpc>
              <a:spcAft>
                <a:spcPts val="600"/>
              </a:spcAft>
            </a:pPr>
            <a:endParaRPr b="1" dirty="0"/>
          </a:p>
        </p:txBody>
      </p:sp>
      <p:sp>
        <p:nvSpPr>
          <p:cNvPr id="4" name="Google Shape;379;p27">
            <a:extLst>
              <a:ext uri="{FF2B5EF4-FFF2-40B4-BE49-F238E27FC236}">
                <a16:creationId xmlns:a16="http://schemas.microsoft.com/office/drawing/2014/main" id="{B1E17492-A78B-4834-B61D-0B9A5B202BC5}"/>
              </a:ext>
            </a:extLst>
          </p:cNvPr>
          <p:cNvSpPr/>
          <p:nvPr/>
        </p:nvSpPr>
        <p:spPr>
          <a:xfrm>
            <a:off x="7733211" y="-32068"/>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pic>
        <p:nvPicPr>
          <p:cNvPr id="2050" name="Picture 2" descr="Security, Protection, Antivirus, Software, Cms">
            <a:extLst>
              <a:ext uri="{FF2B5EF4-FFF2-40B4-BE49-F238E27FC236}">
                <a16:creationId xmlns:a16="http://schemas.microsoft.com/office/drawing/2014/main" id="{EF81BAAF-256F-4D65-98DF-2246D68FE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86" y="1799999"/>
            <a:ext cx="3743325" cy="24955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0CEEE981-D3A4-4CE7-8CCF-3270729252BA}"/>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14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Είναι ασφαλής η ιστοσελίδα;</a:t>
            </a:r>
          </a:p>
        </p:txBody>
      </p:sp>
      <p:sp>
        <p:nvSpPr>
          <p:cNvPr id="344" name="Google Shape;344;p24"/>
          <p:cNvSpPr txBox="1">
            <a:spLocks noGrp="1"/>
          </p:cNvSpPr>
          <p:nvPr>
            <p:ph type="body" idx="1"/>
          </p:nvPr>
        </p:nvSpPr>
        <p:spPr>
          <a:xfrm>
            <a:off x="557997" y="1799999"/>
            <a:ext cx="7372500" cy="486597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600"/>
              </a:spcBef>
              <a:spcAft>
                <a:spcPts val="600"/>
              </a:spcAft>
              <a:buClr>
                <a:srgbClr val="C00000"/>
              </a:buClr>
              <a:buSzPts val="2800"/>
              <a:buFont typeface="Wingdings" panose="05000000000000000000" pitchFamily="2" charset="2"/>
              <a:buChar char="§"/>
              <a:defRPr sz="2400">
                <a:solidFill>
                  <a:schemeClr val="dk1"/>
                </a:solidFill>
              </a:defRPr>
            </a:pPr>
            <a:r>
              <a:rPr dirty="0" err="1"/>
              <a:t>Γι</a:t>
            </a:r>
            <a:r>
              <a:rPr dirty="0"/>
              <a:t>α </a:t>
            </a:r>
            <a:r>
              <a:rPr b="1" dirty="0"/>
              <a:t>την προστασία των προσωπικών δεδομένων </a:t>
            </a:r>
            <a:r>
              <a:rPr dirty="0"/>
              <a:t>είναι σημαντικό να αξιολογηθεί </a:t>
            </a:r>
            <a:r>
              <a:rPr lang="el-GR" dirty="0"/>
              <a:t>το </a:t>
            </a:r>
            <a:r>
              <a:rPr dirty="0" err="1"/>
              <a:t>εάν</a:t>
            </a:r>
            <a:r>
              <a:rPr dirty="0"/>
              <a:t> ο ιστότοπος είναι </a:t>
            </a:r>
            <a:r>
              <a:rPr b="1" dirty="0"/>
              <a:t>ασφαλής</a:t>
            </a:r>
            <a:r>
              <a:rPr dirty="0"/>
              <a:t>. </a:t>
            </a:r>
          </a:p>
          <a:p>
            <a:pPr marL="342900" marR="0" lvl="0" indent="-342900" algn="l" rtl="0">
              <a:lnSpc>
                <a:spcPct val="100000"/>
              </a:lnSpc>
              <a:spcBef>
                <a:spcPts val="600"/>
              </a:spcBef>
              <a:spcAft>
                <a:spcPts val="600"/>
              </a:spcAft>
              <a:buClr>
                <a:srgbClr val="C00000"/>
              </a:buClr>
              <a:buSzPts val="2800"/>
              <a:buFont typeface="Wingdings" panose="05000000000000000000" pitchFamily="2" charset="2"/>
              <a:buChar char="§"/>
              <a:defRPr sz="2400">
                <a:solidFill>
                  <a:schemeClr val="dk1"/>
                </a:solidFill>
              </a:defRPr>
            </a:pPr>
            <a:r>
              <a:rPr dirty="0" err="1"/>
              <a:t>Ασφάλει</a:t>
            </a:r>
            <a:r>
              <a:rPr dirty="0"/>
              <a:t>α σε αυτό το πλαίσιο σημαίνει ότι </a:t>
            </a:r>
          </a:p>
          <a:p>
            <a:pPr marL="800100" lvl="1" indent="-342900">
              <a:spcAft>
                <a:spcPts val="600"/>
              </a:spcAft>
              <a:buClr>
                <a:srgbClr val="C00000"/>
              </a:buClr>
              <a:buSzPct val="100000"/>
              <a:buFont typeface="Wingdings" panose="05000000000000000000" pitchFamily="2" charset="2"/>
              <a:buChar char="ü"/>
            </a:pPr>
            <a:r>
              <a:rPr dirty="0">
                <a:solidFill>
                  <a:schemeClr val="dk1"/>
                </a:solidFill>
              </a:rPr>
              <a:t>π</a:t>
            </a:r>
            <a:r>
              <a:rPr dirty="0" err="1">
                <a:solidFill>
                  <a:schemeClr val="dk1"/>
                </a:solidFill>
              </a:rPr>
              <a:t>ληρούντ</a:t>
            </a:r>
            <a:r>
              <a:rPr dirty="0">
                <a:solidFill>
                  <a:schemeClr val="dk1"/>
                </a:solidFill>
              </a:rPr>
              <a:t>αι όλα τα </a:t>
            </a:r>
            <a:r>
              <a:rPr b="1" dirty="0">
                <a:solidFill>
                  <a:schemeClr val="dk1"/>
                </a:solidFill>
              </a:rPr>
              <a:t>τεχνικά κριτήρια ασφάλειας</a:t>
            </a:r>
            <a:r>
              <a:rPr dirty="0"/>
              <a:t>, και</a:t>
            </a:r>
            <a:endParaRPr i="0" u="none" strike="noStrike" cap="none" dirty="0">
              <a:solidFill>
                <a:schemeClr val="dk1"/>
              </a:solidFill>
              <a:latin typeface="Calibri"/>
              <a:ea typeface="Calibri"/>
              <a:cs typeface="Calibri"/>
              <a:sym typeface="Calibri"/>
            </a:endParaRPr>
          </a:p>
          <a:p>
            <a:pPr marL="800100" lvl="1" indent="-342900">
              <a:spcAft>
                <a:spcPts val="600"/>
              </a:spcAft>
              <a:buClr>
                <a:srgbClr val="C00000"/>
              </a:buClr>
              <a:buSzPct val="100000"/>
              <a:buFont typeface="Wingdings" panose="05000000000000000000" pitchFamily="2" charset="2"/>
              <a:buChar char="ü"/>
              <a:defRPr>
                <a:solidFill>
                  <a:schemeClr val="dk1"/>
                </a:solidFill>
              </a:defRPr>
            </a:pPr>
            <a:r>
              <a:rPr dirty="0"/>
              <a:t>μπ</a:t>
            </a:r>
            <a:r>
              <a:rPr dirty="0" err="1"/>
              <a:t>ορούμε</a:t>
            </a:r>
            <a:r>
              <a:rPr dirty="0"/>
              <a:t> να </a:t>
            </a:r>
            <a:r>
              <a:rPr dirty="0" err="1"/>
              <a:t>δι</a:t>
            </a:r>
            <a:r>
              <a:rPr dirty="0"/>
              <a:t>ασφαλίσουμε ότι ο ιστότοπος </a:t>
            </a:r>
            <a:r>
              <a:rPr b="1" dirty="0"/>
              <a:t>είναι </a:t>
            </a:r>
            <a:r>
              <a:rPr lang="el-GR" b="1" dirty="0"/>
              <a:t>ο αυθεντικός</a:t>
            </a:r>
            <a:r>
              <a:rPr b="1" dirty="0"/>
              <a:t> </a:t>
            </a:r>
            <a:r>
              <a:rPr dirty="0"/>
              <a:t>και </a:t>
            </a:r>
            <a:r>
              <a:rPr dirty="0" err="1"/>
              <a:t>όχι</a:t>
            </a:r>
            <a:r>
              <a:rPr dirty="0"/>
              <a:t> </a:t>
            </a:r>
            <a:r>
              <a:rPr lang="el-GR" dirty="0"/>
              <a:t>πλαστός</a:t>
            </a:r>
            <a:r>
              <a:rPr dirty="0"/>
              <a:t>.</a:t>
            </a:r>
          </a:p>
          <a:p>
            <a:pPr marL="228600" lvl="0" indent="-87629" algn="l" rtl="0">
              <a:lnSpc>
                <a:spcPct val="100000"/>
              </a:lnSpc>
              <a:spcBef>
                <a:spcPts val="1200"/>
              </a:spcBef>
              <a:spcAft>
                <a:spcPts val="0"/>
              </a:spcAft>
              <a:buSzPct val="100000"/>
              <a:buNone/>
            </a:pPr>
            <a:endParaRPr dirty="0"/>
          </a:p>
        </p:txBody>
      </p:sp>
      <p:sp>
        <p:nvSpPr>
          <p:cNvPr id="6" name="Google Shape;380;p27">
            <a:extLst>
              <a:ext uri="{FF2B5EF4-FFF2-40B4-BE49-F238E27FC236}">
                <a16:creationId xmlns:a16="http://schemas.microsoft.com/office/drawing/2014/main" id="{93A78BE9-013F-4086-8ACF-BE8EDFC5806D}"/>
              </a:ext>
            </a:extLst>
          </p:cNvPr>
          <p:cNvSpPr/>
          <p:nvPr/>
        </p:nvSpPr>
        <p:spPr>
          <a:xfrm>
            <a:off x="7468714" y="1712998"/>
            <a:ext cx="4619568" cy="2519989"/>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rPr lang="el-GR" dirty="0"/>
              <a:t>Πως </a:t>
            </a:r>
            <a:r>
              <a:rPr dirty="0"/>
              <a:t>απ</a:t>
            </a:r>
            <a:r>
              <a:rPr dirty="0" err="1"/>
              <a:t>οφ</a:t>
            </a:r>
            <a:r>
              <a:rPr dirty="0"/>
              <a:t>ασ</a:t>
            </a:r>
            <a:r>
              <a:rPr lang="el-GR" dirty="0" err="1"/>
              <a:t>ίζουμε</a:t>
            </a:r>
            <a:r>
              <a:rPr lang="el-GR" dirty="0"/>
              <a:t> </a:t>
            </a:r>
            <a:r>
              <a:rPr dirty="0"/>
              <a:t>αν </a:t>
            </a:r>
            <a:r>
              <a:rPr lang="el-GR" dirty="0"/>
              <a:t>ένας</a:t>
            </a:r>
            <a:r>
              <a:rPr dirty="0"/>
              <a:t> </a:t>
            </a:r>
            <a:r>
              <a:rPr dirty="0" err="1"/>
              <a:t>ιστ</a:t>
            </a:r>
            <a:r>
              <a:rPr lang="el-GR" dirty="0" err="1"/>
              <a:t>ότοπος</a:t>
            </a:r>
            <a:r>
              <a:rPr dirty="0"/>
              <a:t> είναι ασφαλής;</a:t>
            </a:r>
          </a:p>
        </p:txBody>
      </p:sp>
      <p:sp>
        <p:nvSpPr>
          <p:cNvPr id="7" name="Google Shape;379;p27">
            <a:extLst>
              <a:ext uri="{FF2B5EF4-FFF2-40B4-BE49-F238E27FC236}">
                <a16:creationId xmlns:a16="http://schemas.microsoft.com/office/drawing/2014/main" id="{87939656-E27F-A98C-86AA-FD7D5D435213}"/>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09093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Είναι ασφαλής η ιστοσελίδα;</a:t>
            </a:r>
          </a:p>
        </p:txBody>
      </p:sp>
      <p:sp>
        <p:nvSpPr>
          <p:cNvPr id="398" name="Google Shape;398;p29"/>
          <p:cNvSpPr txBox="1"/>
          <p:nvPr/>
        </p:nvSpPr>
        <p:spPr>
          <a:xfrm>
            <a:off x="558000" y="1685096"/>
            <a:ext cx="7076689" cy="503468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defRPr sz="2400">
                <a:solidFill>
                  <a:schemeClr val="dk1"/>
                </a:solidFill>
                <a:latin typeface="Calibri"/>
                <a:ea typeface="Calibri"/>
                <a:cs typeface="Calibri"/>
                <a:sym typeface="Calibri"/>
              </a:defRPr>
            </a:pPr>
            <a:r>
              <a:t>Ξεκινήστε μια λίστα:</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t>.................</a:t>
            </a: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t>.................</a:t>
            </a:r>
          </a:p>
          <a:p>
            <a:pPr marL="685800" marR="0" lvl="1" indent="-228600" algn="l" rtl="0">
              <a:lnSpc>
                <a:spcPct val="120000"/>
              </a:lnSpc>
              <a:spcBef>
                <a:spcPts val="1200"/>
              </a:spcBef>
              <a:spcAft>
                <a:spcPts val="0"/>
              </a:spcAft>
              <a:buClr>
                <a:srgbClr val="C01E24"/>
              </a:buClr>
              <a:buSzPts val="2640"/>
              <a:buFont typeface="Calibri"/>
              <a:buChar char="✔"/>
              <a:defRPr sz="2200" i="1">
                <a:solidFill>
                  <a:schemeClr val="dk1"/>
                </a:solidFill>
                <a:latin typeface="Calibri"/>
                <a:ea typeface="Calibri"/>
                <a:cs typeface="Calibri"/>
                <a:sym typeface="Calibri"/>
              </a:defRPr>
            </a:pPr>
            <a:r>
              <a:t>.................</a:t>
            </a:r>
            <a:endParaRPr sz="2200" b="0" i="1" u="none" strike="noStrike" cap="none">
              <a:solidFill>
                <a:srgbClr val="FF0000"/>
              </a:solidFill>
              <a:latin typeface="Calibri"/>
              <a:ea typeface="Calibri"/>
              <a:cs typeface="Calibri"/>
              <a:sym typeface="Calibri"/>
            </a:endParaRPr>
          </a:p>
          <a:p>
            <a:pPr marL="685800" lvl="6" indent="-228600">
              <a:lnSpc>
                <a:spcPct val="120000"/>
              </a:lnSpc>
              <a:spcBef>
                <a:spcPts val="1200"/>
              </a:spcBef>
              <a:buClr>
                <a:srgbClr val="C01E24"/>
              </a:buClr>
              <a:buSzPts val="2640"/>
              <a:buFont typeface="Calibri"/>
              <a:buChar char="✔"/>
            </a:pPr>
            <a:endParaRPr sz="2200" b="0" i="0" u="none" strike="noStrike" cap="none">
              <a:solidFill>
                <a:schemeClr val="dk1"/>
              </a:solidFill>
              <a:latin typeface="Calibri"/>
              <a:ea typeface="Calibri"/>
              <a:cs typeface="Calibri"/>
              <a:sym typeface="Calibri"/>
            </a:endParaRPr>
          </a:p>
          <a:p>
            <a:pPr marL="685800" marR="0" lvl="1" indent="-60959" algn="l" rtl="0">
              <a:lnSpc>
                <a:spcPct val="120000"/>
              </a:lnSpc>
              <a:spcBef>
                <a:spcPts val="1200"/>
              </a:spcBef>
              <a:spcAft>
                <a:spcPts val="0"/>
              </a:spcAft>
              <a:buClr>
                <a:srgbClr val="C01E24"/>
              </a:buClr>
              <a:buSzPts val="2640"/>
              <a:buFont typeface="Calibri"/>
              <a:buNone/>
            </a:pPr>
            <a:endParaRPr sz="2200" b="0" i="0" u="none" strike="noStrike" cap="none">
              <a:solidFill>
                <a:schemeClr val="dk1"/>
              </a:solidFill>
              <a:latin typeface="Calibri"/>
              <a:ea typeface="Calibri"/>
              <a:cs typeface="Calibri"/>
              <a:sym typeface="Calibri"/>
            </a:endParaRPr>
          </a:p>
        </p:txBody>
      </p:sp>
      <p:sp>
        <p:nvSpPr>
          <p:cNvPr id="399" name="Google Shape;399;p29"/>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t>ΠΕΡΙΣΣΟΤΕΡΕΣ ΠΛΗΡΟΦΟΡΙΕΣ: [40]</a:t>
            </a:r>
            <a:endParaRPr sz="1200" b="0" i="0" u="none" strike="noStrike" cap="none">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F9DB0813-72F4-4802-9334-E1B96703D4FB}"/>
              </a:ext>
            </a:extLst>
          </p:cNvPr>
          <p:cNvSpPr txBox="1"/>
          <p:nvPr/>
        </p:nvSpPr>
        <p:spPr>
          <a:xfrm>
            <a:off x="3920060" y="3032254"/>
            <a:ext cx="4671490" cy="1892826"/>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sz="700" dirty="0">
              <a:solidFill>
                <a:schemeClr val="dk1"/>
              </a:solidFill>
              <a:latin typeface="Calibri"/>
              <a:ea typeface="Calibri"/>
              <a:cs typeface="Calibri"/>
              <a:sym typeface="Calibri"/>
            </a:endParaRPr>
          </a:p>
          <a:p>
            <a:pPr marL="540000" lvl="1" indent="-54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lang="el-GR" dirty="0"/>
              <a:t>Ικανοποιούνται</a:t>
            </a:r>
            <a:r>
              <a:rPr dirty="0"/>
              <a:t> οι τεχνικές απαιτήσεις; π.χ. «</a:t>
            </a:r>
            <a:r>
              <a:rPr b="1" dirty="0"/>
              <a:t>https</a:t>
            </a:r>
            <a:r>
              <a:rPr dirty="0"/>
              <a:t>» </a:t>
            </a:r>
            <a:r>
              <a:rPr dirty="0" err="1"/>
              <a:t>στην</a:t>
            </a:r>
            <a:r>
              <a:rPr dirty="0"/>
              <a:t> α</a:t>
            </a:r>
            <a:r>
              <a:rPr dirty="0" err="1"/>
              <a:t>ρχή</a:t>
            </a:r>
            <a:r>
              <a:rPr dirty="0"/>
              <a:t> </a:t>
            </a:r>
            <a:r>
              <a:rPr dirty="0" err="1"/>
              <a:t>του</a:t>
            </a:r>
            <a:r>
              <a:rPr dirty="0"/>
              <a:t> </a:t>
            </a:r>
            <a:r>
              <a:rPr dirty="0" err="1"/>
              <a:t>συνδέσμου</a:t>
            </a:r>
            <a:r>
              <a:rPr dirty="0"/>
              <a:t>. </a:t>
            </a:r>
          </a:p>
          <a:p>
            <a:pPr marL="540000" lvl="1" indent="-54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err="1"/>
              <a:t>Εμφ</a:t>
            </a:r>
            <a:r>
              <a:rPr dirty="0"/>
              <a:t>ανίζεται σωστά ο ιστότοπος στο πρόγραμμα περιήγησης και λειτουργεί </a:t>
            </a:r>
            <a:r>
              <a:rPr lang="el-GR" dirty="0"/>
              <a:t>ορθά </a:t>
            </a:r>
            <a:r>
              <a:rPr dirty="0"/>
              <a:t>σε </a:t>
            </a:r>
            <a:r>
              <a:rPr lang="el-GR" dirty="0"/>
              <a:t>όλα τα τμήματά του</a:t>
            </a:r>
            <a:r>
              <a:rPr dirty="0"/>
              <a:t>; </a:t>
            </a:r>
            <a:endParaRPr sz="1800" i="1" dirty="0">
              <a:solidFill>
                <a:srgbClr val="FF0000"/>
              </a:solidFill>
              <a:sym typeface="Calibri"/>
            </a:endParaRPr>
          </a:p>
        </p:txBody>
      </p:sp>
      <p:sp>
        <p:nvSpPr>
          <p:cNvPr id="8" name="pop-up">
            <a:extLst>
              <a:ext uri="{FF2B5EF4-FFF2-40B4-BE49-F238E27FC236}">
                <a16:creationId xmlns:a16="http://schemas.microsoft.com/office/drawing/2014/main" id="{DDBD3066-29A0-4A29-ADFB-585E543B4F1E}"/>
              </a:ext>
            </a:extLst>
          </p:cNvPr>
          <p:cNvSpPr/>
          <p:nvPr/>
        </p:nvSpPr>
        <p:spPr>
          <a:xfrm>
            <a:off x="3920061" y="2217779"/>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solidFill>
                <a:srgbClr val="E12A3C"/>
              </a:solidFill>
            </a:endParaRPr>
          </a:p>
          <a:p>
            <a:pPr algn="ctr">
              <a:defRPr b="1">
                <a:solidFill>
                  <a:srgbClr val="E12A3C"/>
                </a:solidFill>
              </a:defRPr>
            </a:pPr>
            <a:r>
              <a:t>Κάντε κλικ εδώ για να ελέγξετε τη λίστα σας!</a:t>
            </a:r>
          </a:p>
          <a:p>
            <a:pPr algn="ctr"/>
            <a:endParaRPr b="1">
              <a:solidFill>
                <a:srgbClr val="E12A3C"/>
              </a:solidFill>
            </a:endParaRPr>
          </a:p>
        </p:txBody>
      </p:sp>
      <p:sp>
        <p:nvSpPr>
          <p:cNvPr id="11" name="Google Shape;380;p27">
            <a:extLst>
              <a:ext uri="{FF2B5EF4-FFF2-40B4-BE49-F238E27FC236}">
                <a16:creationId xmlns:a16="http://schemas.microsoft.com/office/drawing/2014/main" id="{4116E022-0EC0-7D85-6070-5917520B049A}"/>
              </a:ext>
            </a:extLst>
          </p:cNvPr>
          <p:cNvSpPr/>
          <p:nvPr/>
        </p:nvSpPr>
        <p:spPr>
          <a:xfrm>
            <a:off x="7373688" y="512265"/>
            <a:ext cx="4619568" cy="2519989"/>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rPr lang="el-GR" dirty="0"/>
              <a:t>Πως </a:t>
            </a:r>
            <a:r>
              <a:rPr dirty="0"/>
              <a:t>απ</a:t>
            </a:r>
            <a:r>
              <a:rPr dirty="0" err="1"/>
              <a:t>οφ</a:t>
            </a:r>
            <a:r>
              <a:rPr dirty="0"/>
              <a:t>ασ</a:t>
            </a:r>
            <a:r>
              <a:rPr lang="el-GR" dirty="0" err="1"/>
              <a:t>ίζουμε</a:t>
            </a:r>
            <a:r>
              <a:rPr lang="el-GR" dirty="0"/>
              <a:t> </a:t>
            </a:r>
            <a:r>
              <a:rPr dirty="0"/>
              <a:t>αν </a:t>
            </a:r>
            <a:r>
              <a:rPr lang="el-GR" dirty="0"/>
              <a:t>ένας</a:t>
            </a:r>
            <a:r>
              <a:rPr dirty="0"/>
              <a:t> </a:t>
            </a:r>
            <a:r>
              <a:rPr dirty="0" err="1"/>
              <a:t>ιστ</a:t>
            </a:r>
            <a:r>
              <a:rPr lang="el-GR" dirty="0" err="1"/>
              <a:t>ότοπος</a:t>
            </a:r>
            <a:r>
              <a:rPr dirty="0"/>
              <a:t> είναι ασφαλής;</a:t>
            </a:r>
          </a:p>
        </p:txBody>
      </p:sp>
      <p:sp>
        <p:nvSpPr>
          <p:cNvPr id="12" name="Google Shape;379;p27">
            <a:extLst>
              <a:ext uri="{FF2B5EF4-FFF2-40B4-BE49-F238E27FC236}">
                <a16:creationId xmlns:a16="http://schemas.microsoft.com/office/drawing/2014/main" id="{5E86A2AF-9FD4-5A2B-8C57-D4E2EAB89FA1}"/>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t>Είναι ασφαλής η ιστοσελίδα;</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7999" y="1799999"/>
            <a:ext cx="11059692" cy="4865977"/>
          </a:xfrm>
        </p:spPr>
        <p:txBody>
          <a:bodyPr>
            <a:normAutofit/>
          </a:bodyPr>
          <a:lstStyle/>
          <a:p>
            <a:pPr>
              <a:lnSpc>
                <a:spcPct val="120000"/>
              </a:lnSpc>
              <a:spcAft>
                <a:spcPts val="600"/>
              </a:spcAft>
              <a:buFont typeface="Wingdings" panose="05000000000000000000" pitchFamily="2" charset="2"/>
              <a:buChar char="§"/>
            </a:pPr>
            <a:r>
              <a:rPr dirty="0"/>
              <a:t>Ένας </a:t>
            </a:r>
            <a:r>
              <a:rPr b="1" dirty="0"/>
              <a:t>α</a:t>
            </a:r>
            <a:r>
              <a:rPr b="1" dirty="0" err="1"/>
              <a:t>σφ</a:t>
            </a:r>
            <a:r>
              <a:rPr b="1" dirty="0"/>
              <a:t>αλής ιστότοπος </a:t>
            </a:r>
            <a:r>
              <a:rPr dirty="0"/>
              <a:t>έχει έναν σύνδεσμο στον οποίο </a:t>
            </a:r>
          </a:p>
          <a:p>
            <a:pPr lvl="1">
              <a:lnSpc>
                <a:spcPct val="120000"/>
              </a:lnSpc>
              <a:spcAft>
                <a:spcPts val="600"/>
              </a:spcAft>
              <a:buFont typeface="Courier New" panose="02070309020205020404" pitchFamily="49" charset="0"/>
              <a:buChar char="o"/>
            </a:pPr>
            <a:r>
              <a:rPr dirty="0" err="1"/>
              <a:t>το</a:t>
            </a:r>
            <a:r>
              <a:rPr dirty="0"/>
              <a:t> π</a:t>
            </a:r>
            <a:r>
              <a:rPr dirty="0" err="1"/>
              <a:t>ρωτόκολλο</a:t>
            </a:r>
            <a:r>
              <a:rPr dirty="0"/>
              <a:t> </a:t>
            </a:r>
            <a:r>
              <a:rPr b="1" dirty="0"/>
              <a:t>http</a:t>
            </a:r>
            <a:r>
              <a:rPr sz="2400" b="1" dirty="0">
                <a:solidFill>
                  <a:srgbClr val="C00000"/>
                </a:solidFill>
              </a:rPr>
              <a:t>s </a:t>
            </a:r>
            <a:r>
              <a:rPr dirty="0" err="1"/>
              <a:t>χρησιμο</a:t>
            </a:r>
            <a:r>
              <a:rPr dirty="0"/>
              <a:t>ποιείται, </a:t>
            </a:r>
            <a:r>
              <a:rPr sz="2400" b="1" dirty="0">
                <a:solidFill>
                  <a:srgbClr val="C00000"/>
                </a:solidFill>
              </a:rPr>
              <a:t>s</a:t>
            </a:r>
            <a:r>
              <a:rPr dirty="0"/>
              <a:t> σημαίνει ασφαλές</a:t>
            </a:r>
          </a:p>
          <a:p>
            <a:pPr>
              <a:lnSpc>
                <a:spcPct val="120000"/>
              </a:lnSpc>
              <a:spcAft>
                <a:spcPts val="600"/>
              </a:spcAft>
              <a:buFont typeface="Wingdings" panose="05000000000000000000" pitchFamily="2" charset="2"/>
              <a:buChar char="§"/>
            </a:pPr>
            <a:r>
              <a:rPr dirty="0"/>
              <a:t>Ένας </a:t>
            </a:r>
            <a:r>
              <a:rPr lang="el-GR" b="1" dirty="0"/>
              <a:t>αυθεντικός</a:t>
            </a:r>
            <a:r>
              <a:rPr b="1" dirty="0"/>
              <a:t> ιστότοπος, </a:t>
            </a:r>
            <a:r>
              <a:rPr dirty="0"/>
              <a:t>π.χ. ένας </a:t>
            </a:r>
            <a:r>
              <a:rPr dirty="0" err="1"/>
              <a:t>ιστότο</a:t>
            </a:r>
            <a:r>
              <a:rPr dirty="0"/>
              <a:t>πος μιας τράπεζας, έχει έναν σύνδεσμο στον οποίο</a:t>
            </a:r>
          </a:p>
          <a:p>
            <a:pPr lvl="1">
              <a:lnSpc>
                <a:spcPct val="120000"/>
              </a:lnSpc>
              <a:spcAft>
                <a:spcPts val="600"/>
              </a:spcAft>
              <a:buFont typeface="Courier New" panose="02070309020205020404" pitchFamily="49" charset="0"/>
              <a:buChar char="o"/>
            </a:pPr>
            <a:r>
              <a:rPr dirty="0" err="1"/>
              <a:t>το</a:t>
            </a:r>
            <a:r>
              <a:rPr dirty="0"/>
              <a:t> </a:t>
            </a:r>
            <a:r>
              <a:rPr dirty="0" err="1"/>
              <a:t>όνομ</a:t>
            </a:r>
            <a:r>
              <a:rPr dirty="0"/>
              <a:t>α τομέα περιλαμβάνει το επίσημο όνομά του, ή είναι κοντά σε αυτό </a:t>
            </a:r>
          </a:p>
          <a:p>
            <a:pPr lvl="1">
              <a:lnSpc>
                <a:spcPct val="120000"/>
              </a:lnSpc>
              <a:spcAft>
                <a:spcPts val="600"/>
              </a:spcAft>
              <a:buFont typeface="Courier New" panose="02070309020205020404" pitchFamily="49" charset="0"/>
              <a:buChar char="o"/>
            </a:pPr>
            <a:r>
              <a:rPr dirty="0"/>
              <a:t>είναι </a:t>
            </a:r>
            <a:r>
              <a:rPr dirty="0" err="1"/>
              <a:t>σχετικά</a:t>
            </a:r>
            <a:r>
              <a:rPr dirty="0"/>
              <a:t> </a:t>
            </a:r>
            <a:r>
              <a:rPr dirty="0" err="1"/>
              <a:t>σύντομο</a:t>
            </a:r>
            <a:endParaRPr dirty="0">
              <a:highlight>
                <a:srgbClr val="FFFF00"/>
              </a:highlight>
            </a:endParaRPr>
          </a:p>
        </p:txBody>
      </p:sp>
      <p:sp>
        <p:nvSpPr>
          <p:cNvPr id="5" name="TextBox 4">
            <a:extLst>
              <a:ext uri="{FF2B5EF4-FFF2-40B4-BE49-F238E27FC236}">
                <a16:creationId xmlns:a16="http://schemas.microsoft.com/office/drawing/2014/main" id="{25FADD85-AA7A-449D-9A54-DB25E84B776D}"/>
              </a:ext>
            </a:extLst>
          </p:cNvPr>
          <p:cNvSpPr txBox="1"/>
          <p:nvPr/>
        </p:nvSpPr>
        <p:spPr>
          <a:xfrm>
            <a:off x="2349588" y="3429000"/>
            <a:ext cx="8538565" cy="2928750"/>
          </a:xfrm>
          <a:prstGeom prst="rect">
            <a:avLst/>
          </a:prstGeom>
          <a:solidFill>
            <a:schemeClr val="bg1">
              <a:lumMod val="95000"/>
            </a:schemeClr>
          </a:solidFill>
          <a:ln>
            <a:solidFill>
              <a:srgbClr val="0070C0"/>
            </a:solidFill>
          </a:ln>
        </p:spPr>
        <p:txBody>
          <a:bodyPr wrap="square">
            <a:spAutoFit/>
          </a:bodyPr>
          <a:lstStyle/>
          <a:p>
            <a:pPr marL="685800" lvl="1" indent="-228600">
              <a:lnSpc>
                <a:spcPct val="120000"/>
              </a:lnSpc>
              <a:spcBef>
                <a:spcPts val="1200"/>
              </a:spcBef>
              <a:buSzPts val="2640"/>
              <a:buFont typeface="Calibri"/>
              <a:buChar char="✔"/>
            </a:pPr>
            <a:endParaRPr sz="1000" dirty="0"/>
          </a:p>
          <a:p>
            <a:pPr lvl="1">
              <a:lnSpc>
                <a:spcPct val="120000"/>
              </a:lnSpc>
              <a:spcAft>
                <a:spcPts val="600"/>
              </a:spcAft>
              <a:defRPr sz="1600">
                <a:latin typeface="Calibri" panose="020F0502020204030204" pitchFamily="34" charset="0"/>
                <a:cs typeface="Calibri" panose="020F0502020204030204" pitchFamily="34" charset="0"/>
              </a:defRPr>
            </a:pPr>
            <a:r>
              <a:rPr b="1" dirty="0" err="1"/>
              <a:t>Το</a:t>
            </a:r>
            <a:r>
              <a:rPr b="1" dirty="0"/>
              <a:t> Hypertext Transfer Protocol Secure (HTTPS) </a:t>
            </a:r>
            <a:r>
              <a:rPr dirty="0"/>
              <a:t>είναι </a:t>
            </a:r>
            <a:r>
              <a:rPr dirty="0" err="1"/>
              <a:t>μι</a:t>
            </a:r>
            <a:r>
              <a:rPr dirty="0"/>
              <a:t>α επέκταση του </a:t>
            </a:r>
            <a:r>
              <a:rPr b="1" dirty="0"/>
              <a:t>Hypertext Transfer Protocol (HTTP). </a:t>
            </a:r>
            <a:r>
              <a:rPr dirty="0" err="1"/>
              <a:t>Χρησιμο</a:t>
            </a:r>
            <a:r>
              <a:rPr dirty="0"/>
              <a:t>ποιείται για ασφαλή επικοινωνία μέσω δικτύου υπολογιστών και χρησιμοποιείται ευρέως στο Διαδίκτυο.</a:t>
            </a:r>
          </a:p>
          <a:p>
            <a:pPr lvl="1">
              <a:lnSpc>
                <a:spcPct val="120000"/>
              </a:lnSpc>
              <a:spcAft>
                <a:spcPts val="600"/>
              </a:spcAft>
              <a:defRPr sz="1600">
                <a:latin typeface="Calibri" panose="020F0502020204030204" pitchFamily="34" charset="0"/>
                <a:cs typeface="Calibri" panose="020F0502020204030204" pitchFamily="34" charset="0"/>
              </a:defRPr>
            </a:pPr>
            <a:r>
              <a:rPr dirty="0" err="1"/>
              <a:t>Το</a:t>
            </a:r>
            <a:r>
              <a:rPr dirty="0"/>
              <a:t> π</a:t>
            </a:r>
            <a:r>
              <a:rPr dirty="0" err="1"/>
              <a:t>ρωτόκολλο</a:t>
            </a:r>
            <a:r>
              <a:rPr b="1" dirty="0"/>
              <a:t> https </a:t>
            </a:r>
            <a:r>
              <a:rPr dirty="0" err="1"/>
              <a:t>εξ</a:t>
            </a:r>
            <a:r>
              <a:rPr dirty="0"/>
              <a:t>ασφαλίζει ότι</a:t>
            </a:r>
          </a:p>
          <a:p>
            <a:pPr marL="285750" indent="-285750">
              <a:lnSpc>
                <a:spcPct val="120000"/>
              </a:lnSpc>
              <a:spcAft>
                <a:spcPts val="600"/>
              </a:spcAft>
              <a:buFont typeface="Wingdings" panose="05000000000000000000" pitchFamily="2" charset="2"/>
              <a:buChar char="§"/>
              <a:defRPr sz="1600">
                <a:latin typeface="Calibri" panose="020F0502020204030204" pitchFamily="34" charset="0"/>
                <a:cs typeface="Calibri" panose="020F0502020204030204" pitchFamily="34" charset="0"/>
              </a:defRPr>
            </a:pPr>
            <a:r>
              <a:rPr dirty="0"/>
              <a:t>τα </a:t>
            </a:r>
            <a:r>
              <a:rPr dirty="0" err="1"/>
              <a:t>δεδομέν</a:t>
            </a:r>
            <a:r>
              <a:rPr dirty="0"/>
              <a:t>α κρυπτογραφούνται κατά τη διάρκεια της μετάδοσης μέσω του Διαδικτύου, και κανείς δεν μπορεί να τα διαβάσει (κρυπτογράφηση)</a:t>
            </a:r>
          </a:p>
          <a:p>
            <a:pPr marL="285750" lvl="4" indent="-285750">
              <a:lnSpc>
                <a:spcPct val="120000"/>
              </a:lnSpc>
              <a:spcAft>
                <a:spcPts val="600"/>
              </a:spcAft>
              <a:buFont typeface="Wingdings" panose="05000000000000000000" pitchFamily="2" charset="2"/>
              <a:buChar char="§"/>
              <a:defRPr sz="1600">
                <a:latin typeface="Calibri" panose="020F0502020204030204" pitchFamily="34" charset="0"/>
                <a:cs typeface="Calibri" panose="020F0502020204030204" pitchFamily="34" charset="0"/>
              </a:defRPr>
            </a:pPr>
            <a:r>
              <a:rPr dirty="0"/>
              <a:t>ο </a:t>
            </a:r>
            <a:r>
              <a:rPr dirty="0" err="1"/>
              <a:t>δέκτης</a:t>
            </a:r>
            <a:r>
              <a:rPr dirty="0"/>
              <a:t> είναι π</a:t>
            </a:r>
            <a:r>
              <a:rPr dirty="0" err="1"/>
              <a:t>ράγμ</a:t>
            </a:r>
            <a:r>
              <a:rPr dirty="0"/>
              <a:t>ατι ο δέκτης και όχι κάποιος που προσποιείται (επαλήθευση ταυτότητας) </a:t>
            </a:r>
          </a:p>
          <a:p>
            <a:pPr lvl="4">
              <a:lnSpc>
                <a:spcPct val="120000"/>
              </a:lnSpc>
              <a:spcAft>
                <a:spcPts val="600"/>
              </a:spcAft>
              <a:defRPr sz="1600">
                <a:latin typeface="Calibri" panose="020F0502020204030204" pitchFamily="34" charset="0"/>
                <a:cs typeface="Calibri" panose="020F0502020204030204" pitchFamily="34" charset="0"/>
              </a:defRPr>
            </a:pPr>
            <a:r>
              <a:rPr dirty="0" err="1"/>
              <a:t>Γι</a:t>
            </a:r>
            <a:r>
              <a:rPr dirty="0"/>
              <a:t>α περισσότερες πληροφορίες επισκεφθείτε τη διεύθυνση </a:t>
            </a:r>
            <a:r>
              <a:rPr dirty="0">
                <a:hlinkClick r:id="rId2"/>
              </a:rPr>
              <a:t>https://e</a:t>
            </a:r>
            <a:r>
              <a:rPr lang="en-US" dirty="0">
                <a:hlinkClick r:id="rId2"/>
              </a:rPr>
              <a:t>l</a:t>
            </a:r>
            <a:r>
              <a:rPr dirty="0">
                <a:hlinkClick r:id="rId2"/>
              </a:rPr>
              <a:t>.wikipedia.org/wiki/HTTPS</a:t>
            </a:r>
            <a:r>
              <a:rPr dirty="0"/>
              <a:t> </a:t>
            </a:r>
            <a:endParaRPr sz="1600" dirty="0">
              <a:latin typeface="Calibri" panose="020F0502020204030204" pitchFamily="34" charset="0"/>
              <a:cs typeface="Calibri" panose="020F0502020204030204" pitchFamily="34" charset="0"/>
            </a:endParaRPr>
          </a:p>
        </p:txBody>
      </p:sp>
      <p:sp>
        <p:nvSpPr>
          <p:cNvPr id="6" name="pop-up">
            <a:extLst>
              <a:ext uri="{FF2B5EF4-FFF2-40B4-BE49-F238E27FC236}">
                <a16:creationId xmlns:a16="http://schemas.microsoft.com/office/drawing/2014/main" id="{B1DB52AA-D7D5-4684-A204-64CA3F8F428D}"/>
              </a:ext>
            </a:extLst>
          </p:cNvPr>
          <p:cNvSpPr/>
          <p:nvPr/>
        </p:nvSpPr>
        <p:spPr>
          <a:xfrm>
            <a:off x="8708599" y="1917700"/>
            <a:ext cx="2963501" cy="898299"/>
          </a:xfrm>
          <a:prstGeom prst="borderCallout1">
            <a:avLst>
              <a:gd name="adj1" fmla="val 44024"/>
              <a:gd name="adj2" fmla="val -214"/>
              <a:gd name="adj3" fmla="val 106392"/>
              <a:gd name="adj4" fmla="val -715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solidFill>
                <a:srgbClr val="C00000"/>
              </a:solidFill>
            </a:endParaRPr>
          </a:p>
          <a:p>
            <a:pPr algn="ctr">
              <a:defRPr b="1">
                <a:solidFill>
                  <a:schemeClr val="bg1">
                    <a:lumMod val="65000"/>
                  </a:schemeClr>
                </a:solidFill>
              </a:defRPr>
            </a:pPr>
            <a:r>
              <a:t>Κάντε κλικ εδώ για περισσότερες πληροφορίες σχετικά με το πρωτόκολλο https</a:t>
            </a:r>
          </a:p>
          <a:p>
            <a:pPr algn="ctr"/>
            <a:endParaRPr b="1">
              <a:solidFill>
                <a:srgbClr val="C00000"/>
              </a:solidFill>
            </a:endParaRPr>
          </a:p>
        </p:txBody>
      </p:sp>
      <p:sp>
        <p:nvSpPr>
          <p:cNvPr id="7" name="Google Shape;379;p27">
            <a:extLst>
              <a:ext uri="{FF2B5EF4-FFF2-40B4-BE49-F238E27FC236}">
                <a16:creationId xmlns:a16="http://schemas.microsoft.com/office/drawing/2014/main" id="{CFBBD2E2-951E-1B9B-4BA8-8B547F51ACA6}"/>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32149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715A9D-A22E-419C-92ED-5D9713162B77}"/>
              </a:ext>
            </a:extLst>
          </p:cNvPr>
          <p:cNvSpPr>
            <a:spLocks noGrp="1"/>
          </p:cNvSpPr>
          <p:nvPr>
            <p:ph type="title"/>
          </p:nvPr>
        </p:nvSpPr>
        <p:spPr/>
        <p:txBody>
          <a:bodyPr/>
          <a:lstStyle/>
          <a:p>
            <a:r>
              <a:t>Πώς να ελέγξετε αν χρησιμοποιείται το https</a:t>
            </a:r>
          </a:p>
        </p:txBody>
      </p:sp>
      <p:sp>
        <p:nvSpPr>
          <p:cNvPr id="3" name="Θέση κειμένου 2">
            <a:extLst>
              <a:ext uri="{FF2B5EF4-FFF2-40B4-BE49-F238E27FC236}">
                <a16:creationId xmlns:a16="http://schemas.microsoft.com/office/drawing/2014/main" id="{CDA17781-05D1-4F8B-86E3-218EA5BB525C}"/>
              </a:ext>
            </a:extLst>
          </p:cNvPr>
          <p:cNvSpPr>
            <a:spLocks noGrp="1"/>
          </p:cNvSpPr>
          <p:nvPr>
            <p:ph type="body" idx="1"/>
          </p:nvPr>
        </p:nvSpPr>
        <p:spPr>
          <a:xfrm>
            <a:off x="557998" y="1799999"/>
            <a:ext cx="4672027" cy="4865977"/>
          </a:xfrm>
        </p:spPr>
        <p:txBody>
          <a:bodyPr>
            <a:normAutofit/>
          </a:bodyPr>
          <a:lstStyle/>
          <a:p>
            <a:pPr>
              <a:spcAft>
                <a:spcPts val="600"/>
              </a:spcAft>
            </a:pPr>
            <a:r>
              <a:rPr dirty="0" err="1"/>
              <a:t>Το</a:t>
            </a:r>
            <a:r>
              <a:rPr dirty="0"/>
              <a:t> </a:t>
            </a:r>
            <a:r>
              <a:rPr lang="en-US" dirty="0"/>
              <a:t>"</a:t>
            </a:r>
            <a:r>
              <a:rPr b="1" dirty="0"/>
              <a:t>http</a:t>
            </a:r>
            <a:r>
              <a:rPr b="1" dirty="0">
                <a:solidFill>
                  <a:srgbClr val="C00000"/>
                </a:solidFill>
              </a:rPr>
              <a:t>s</a:t>
            </a:r>
            <a:r>
              <a:rPr lang="en-US" dirty="0">
                <a:solidFill>
                  <a:schemeClr val="tx1"/>
                </a:solidFill>
              </a:rPr>
              <a:t>"</a:t>
            </a:r>
            <a:r>
              <a:rPr dirty="0">
                <a:solidFill>
                  <a:schemeClr val="tx1"/>
                </a:solidFill>
              </a:rPr>
              <a:t> </a:t>
            </a:r>
            <a:r>
              <a:rPr dirty="0"/>
              <a:t>π</a:t>
            </a:r>
            <a:r>
              <a:rPr dirty="0" err="1"/>
              <a:t>εριλ</a:t>
            </a:r>
            <a:r>
              <a:rPr dirty="0"/>
              <a:t>αμβάνεται στον σύνδεσμο.</a:t>
            </a:r>
          </a:p>
          <a:p>
            <a:pPr>
              <a:spcAft>
                <a:spcPts val="600"/>
              </a:spcAft>
            </a:pPr>
            <a:r>
              <a:rPr dirty="0" err="1"/>
              <a:t>Ότ</a:t>
            </a:r>
            <a:r>
              <a:rPr dirty="0"/>
              <a:t>αν ένα πρόγραμμα περιήγησης είναι συνδεδεμένο σε έναν ασφαλή ιστότοπο, εμφανίζεται ένα </a:t>
            </a:r>
            <a:r>
              <a:rPr b="1" dirty="0"/>
              <a:t>σύμβολο κλειδώματος </a:t>
            </a:r>
            <a:r>
              <a:rPr dirty="0"/>
              <a:t>δίπλα στον σύνδεσμο.</a:t>
            </a:r>
          </a:p>
          <a:p>
            <a:pPr>
              <a:spcAft>
                <a:spcPts val="600"/>
              </a:spcAft>
            </a:pPr>
            <a:r>
              <a:rPr dirty="0" err="1"/>
              <a:t>Το</a:t>
            </a:r>
            <a:r>
              <a:rPr dirty="0"/>
              <a:t> </a:t>
            </a:r>
            <a:r>
              <a:rPr dirty="0" err="1"/>
              <a:t>σύμ</a:t>
            </a:r>
            <a:r>
              <a:rPr dirty="0"/>
              <a:t>βολο αυτό υποδηλώνει ότι ο </a:t>
            </a:r>
            <a:r>
              <a:rPr b="1" dirty="0">
                <a:solidFill>
                  <a:schemeClr val="tx1"/>
                </a:solidFill>
              </a:rPr>
              <a:t>ιστότοπος είναι ασφαλής</a:t>
            </a:r>
            <a:r>
              <a:rPr dirty="0"/>
              <a:t>.</a:t>
            </a:r>
          </a:p>
          <a:p>
            <a:pPr marL="76200" indent="0">
              <a:spcAft>
                <a:spcPts val="600"/>
              </a:spcAft>
              <a:buNone/>
            </a:pPr>
            <a:endParaRPr dirty="0"/>
          </a:p>
          <a:p>
            <a:pPr>
              <a:spcAft>
                <a:spcPts val="600"/>
              </a:spcAft>
            </a:pPr>
            <a:endParaRPr dirty="0"/>
          </a:p>
        </p:txBody>
      </p:sp>
      <p:pic>
        <p:nvPicPr>
          <p:cNvPr id="5" name="Εικόνα 4">
            <a:extLst>
              <a:ext uri="{FF2B5EF4-FFF2-40B4-BE49-F238E27FC236}">
                <a16:creationId xmlns:a16="http://schemas.microsoft.com/office/drawing/2014/main" id="{466FC003-CCB8-4BEC-8CA1-151686C59C99}"/>
              </a:ext>
            </a:extLst>
          </p:cNvPr>
          <p:cNvPicPr>
            <a:picLocks noChangeAspect="1"/>
          </p:cNvPicPr>
          <p:nvPr/>
        </p:nvPicPr>
        <p:blipFill>
          <a:blip r:embed="rId2"/>
          <a:stretch>
            <a:fillRect/>
          </a:stretch>
        </p:blipFill>
        <p:spPr>
          <a:xfrm>
            <a:off x="7833177" y="1864448"/>
            <a:ext cx="4154317" cy="854797"/>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B098037B-9B23-4F18-80BE-E4A4F5773660}"/>
              </a:ext>
            </a:extLst>
          </p:cNvPr>
          <p:cNvPicPr>
            <a:picLocks noChangeAspect="1"/>
          </p:cNvPicPr>
          <p:nvPr/>
        </p:nvPicPr>
        <p:blipFill>
          <a:blip r:embed="rId3"/>
          <a:stretch>
            <a:fillRect/>
          </a:stretch>
        </p:blipFill>
        <p:spPr>
          <a:xfrm>
            <a:off x="7833177" y="2952797"/>
            <a:ext cx="4179006" cy="854797"/>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1BCBE142-89DA-463E-B315-DBCBF59285F0}"/>
              </a:ext>
            </a:extLst>
          </p:cNvPr>
          <p:cNvPicPr>
            <a:picLocks noChangeAspect="1"/>
          </p:cNvPicPr>
          <p:nvPr/>
        </p:nvPicPr>
        <p:blipFill>
          <a:blip r:embed="rId4"/>
          <a:stretch>
            <a:fillRect/>
          </a:stretch>
        </p:blipFill>
        <p:spPr>
          <a:xfrm>
            <a:off x="7873083" y="4080039"/>
            <a:ext cx="4139101" cy="452253"/>
          </a:xfrm>
          <a:prstGeom prst="rect">
            <a:avLst/>
          </a:prstGeom>
          <a:ln>
            <a:noFill/>
          </a:ln>
          <a:effectLst>
            <a:outerShdw blurRad="292100" dist="139700" dir="2700000" algn="tl" rotWithShape="0">
              <a:srgbClr val="333333">
                <a:alpha val="65000"/>
              </a:srgbClr>
            </a:outerShdw>
          </a:effectLst>
        </p:spPr>
      </p:pic>
      <p:pic>
        <p:nvPicPr>
          <p:cNvPr id="11" name="Εικόνα 10">
            <a:extLst>
              <a:ext uri="{FF2B5EF4-FFF2-40B4-BE49-F238E27FC236}">
                <a16:creationId xmlns:a16="http://schemas.microsoft.com/office/drawing/2014/main" id="{B107339B-6262-4AE2-AB9C-F869891B12E5}"/>
              </a:ext>
            </a:extLst>
          </p:cNvPr>
          <p:cNvPicPr>
            <a:picLocks noChangeAspect="1"/>
          </p:cNvPicPr>
          <p:nvPr/>
        </p:nvPicPr>
        <p:blipFill>
          <a:blip r:embed="rId5"/>
          <a:stretch>
            <a:fillRect/>
          </a:stretch>
        </p:blipFill>
        <p:spPr>
          <a:xfrm>
            <a:off x="7873083" y="4934097"/>
            <a:ext cx="4114411" cy="628382"/>
          </a:xfrm>
          <a:prstGeom prst="rect">
            <a:avLst/>
          </a:prstGeom>
          <a:ln>
            <a:noFill/>
          </a:ln>
          <a:effectLst>
            <a:outerShdw blurRad="292100" dist="139700" dir="2700000" algn="tl" rotWithShape="0">
              <a:srgbClr val="333333">
                <a:alpha val="65000"/>
              </a:srgbClr>
            </a:outerShdw>
          </a:effectLst>
        </p:spPr>
      </p:pic>
      <p:sp>
        <p:nvSpPr>
          <p:cNvPr id="12" name="Οβάλ 11">
            <a:extLst>
              <a:ext uri="{FF2B5EF4-FFF2-40B4-BE49-F238E27FC236}">
                <a16:creationId xmlns:a16="http://schemas.microsoft.com/office/drawing/2014/main" id="{7EFAEA26-6E2D-4100-AD26-F53D92604B5A}"/>
              </a:ext>
            </a:extLst>
          </p:cNvPr>
          <p:cNvSpPr/>
          <p:nvPr/>
        </p:nvSpPr>
        <p:spPr>
          <a:xfrm>
            <a:off x="9731263" y="1984092"/>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Οβάλ 12">
            <a:extLst>
              <a:ext uri="{FF2B5EF4-FFF2-40B4-BE49-F238E27FC236}">
                <a16:creationId xmlns:a16="http://schemas.microsoft.com/office/drawing/2014/main" id="{EC000799-5D71-4246-99FB-F119241B6F72}"/>
              </a:ext>
            </a:extLst>
          </p:cNvPr>
          <p:cNvSpPr/>
          <p:nvPr/>
        </p:nvSpPr>
        <p:spPr>
          <a:xfrm>
            <a:off x="9576015" y="2948345"/>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Οβάλ 13">
            <a:extLst>
              <a:ext uri="{FF2B5EF4-FFF2-40B4-BE49-F238E27FC236}">
                <a16:creationId xmlns:a16="http://schemas.microsoft.com/office/drawing/2014/main" id="{52E9A1F4-684E-4C99-8C91-0F5B46CABC29}"/>
              </a:ext>
            </a:extLst>
          </p:cNvPr>
          <p:cNvSpPr/>
          <p:nvPr/>
        </p:nvSpPr>
        <p:spPr>
          <a:xfrm>
            <a:off x="10292438" y="4049330"/>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Οβάλ 14">
            <a:extLst>
              <a:ext uri="{FF2B5EF4-FFF2-40B4-BE49-F238E27FC236}">
                <a16:creationId xmlns:a16="http://schemas.microsoft.com/office/drawing/2014/main" id="{D66134F6-5013-4EB3-92B0-9FFC47D7DF79}"/>
              </a:ext>
            </a:extLst>
          </p:cNvPr>
          <p:cNvSpPr/>
          <p:nvPr/>
        </p:nvSpPr>
        <p:spPr>
          <a:xfrm>
            <a:off x="9966269" y="4962308"/>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1026" name="Picture 2" descr="Read Only, Readonly, Locked, Lock, Closed, Protected">
            <a:extLst>
              <a:ext uri="{FF2B5EF4-FFF2-40B4-BE49-F238E27FC236}">
                <a16:creationId xmlns:a16="http://schemas.microsoft.com/office/drawing/2014/main" id="{E1F22330-8E64-486B-A709-F412AF1A5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9603" y="1864448"/>
            <a:ext cx="2648925" cy="258082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379;p27">
            <a:extLst>
              <a:ext uri="{FF2B5EF4-FFF2-40B4-BE49-F238E27FC236}">
                <a16:creationId xmlns:a16="http://schemas.microsoft.com/office/drawing/2014/main" id="{97749BE4-3233-524A-36DD-572F7710CF99}"/>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17204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19">
            <a:extLst>
              <a:ext uri="{FF2B5EF4-FFF2-40B4-BE49-F238E27FC236}">
                <a16:creationId xmlns:a16="http://schemas.microsoft.com/office/drawing/2014/main" id="{BCDAF3ED-4978-4B4E-BFD2-1D5D80F0813F}"/>
              </a:ext>
            </a:extLst>
          </p:cNvPr>
          <p:cNvPicPr>
            <a:picLocks noChangeAspect="1"/>
          </p:cNvPicPr>
          <p:nvPr/>
        </p:nvPicPr>
        <p:blipFill>
          <a:blip r:embed="rId2"/>
          <a:stretch>
            <a:fillRect/>
          </a:stretch>
        </p:blipFill>
        <p:spPr>
          <a:xfrm>
            <a:off x="8327313" y="4892373"/>
            <a:ext cx="2238375" cy="295275"/>
          </a:xfrm>
          <a:prstGeom prst="rect">
            <a:avLst/>
          </a:prstGeom>
          <a:ln>
            <a:noFill/>
          </a:ln>
          <a:effectLst>
            <a:outerShdw blurRad="190500" algn="tl" rotWithShape="0">
              <a:srgbClr val="000000">
                <a:alpha val="70000"/>
              </a:srgbClr>
            </a:outerShdw>
          </a:effectLst>
        </p:spPr>
      </p:pic>
      <p:pic>
        <p:nvPicPr>
          <p:cNvPr id="18" name="Εικόνα 17">
            <a:extLst>
              <a:ext uri="{FF2B5EF4-FFF2-40B4-BE49-F238E27FC236}">
                <a16:creationId xmlns:a16="http://schemas.microsoft.com/office/drawing/2014/main" id="{EF97F228-8030-4909-8F1B-83A814C15253}"/>
              </a:ext>
            </a:extLst>
          </p:cNvPr>
          <p:cNvPicPr>
            <a:picLocks noChangeAspect="1"/>
          </p:cNvPicPr>
          <p:nvPr/>
        </p:nvPicPr>
        <p:blipFill>
          <a:blip r:embed="rId3"/>
          <a:stretch>
            <a:fillRect/>
          </a:stretch>
        </p:blipFill>
        <p:spPr>
          <a:xfrm>
            <a:off x="8232063" y="3752922"/>
            <a:ext cx="2333625" cy="400050"/>
          </a:xfrm>
          <a:prstGeom prst="rect">
            <a:avLst/>
          </a:prstGeom>
          <a:ln>
            <a:noFill/>
          </a:ln>
          <a:effectLst>
            <a:outerShdw blurRad="190500" algn="tl" rotWithShape="0">
              <a:srgbClr val="000000">
                <a:alpha val="70000"/>
              </a:srgbClr>
            </a:outerShdw>
          </a:effectLst>
        </p:spPr>
      </p:pic>
      <p:pic>
        <p:nvPicPr>
          <p:cNvPr id="6" name="Εικόνα 5">
            <a:extLst>
              <a:ext uri="{FF2B5EF4-FFF2-40B4-BE49-F238E27FC236}">
                <a16:creationId xmlns:a16="http://schemas.microsoft.com/office/drawing/2014/main" id="{B50E817B-94AB-421A-AB49-A9EBBF293DC0}"/>
              </a:ext>
            </a:extLst>
          </p:cNvPr>
          <p:cNvPicPr>
            <a:picLocks noChangeAspect="1"/>
          </p:cNvPicPr>
          <p:nvPr/>
        </p:nvPicPr>
        <p:blipFill>
          <a:blip r:embed="rId4"/>
          <a:stretch>
            <a:fillRect/>
          </a:stretch>
        </p:blipFill>
        <p:spPr>
          <a:xfrm>
            <a:off x="8232063" y="1281658"/>
            <a:ext cx="2152950" cy="495369"/>
          </a:xfrm>
          <a:prstGeom prst="rect">
            <a:avLst/>
          </a:prstGeom>
          <a:ln>
            <a:noFill/>
          </a:ln>
          <a:effectLst>
            <a:outerShdw blurRad="190500" algn="tl" rotWithShape="0">
              <a:srgbClr val="000000">
                <a:alpha val="70000"/>
              </a:srgbClr>
            </a:outerShdw>
          </a:effectLst>
        </p:spPr>
      </p:pic>
      <p:pic>
        <p:nvPicPr>
          <p:cNvPr id="10" name="Εικόνα 9">
            <a:extLst>
              <a:ext uri="{FF2B5EF4-FFF2-40B4-BE49-F238E27FC236}">
                <a16:creationId xmlns:a16="http://schemas.microsoft.com/office/drawing/2014/main" id="{BDCE1E0F-2588-4599-9417-236C0FD22227}"/>
              </a:ext>
            </a:extLst>
          </p:cNvPr>
          <p:cNvPicPr>
            <a:picLocks noChangeAspect="1"/>
          </p:cNvPicPr>
          <p:nvPr/>
        </p:nvPicPr>
        <p:blipFill>
          <a:blip r:embed="rId5"/>
          <a:stretch>
            <a:fillRect/>
          </a:stretch>
        </p:blipFill>
        <p:spPr>
          <a:xfrm>
            <a:off x="7994912" y="2656361"/>
            <a:ext cx="3057952" cy="400106"/>
          </a:xfrm>
          <a:prstGeom prst="rect">
            <a:avLst/>
          </a:prstGeom>
          <a:ln>
            <a:noFill/>
          </a:ln>
          <a:effectLst>
            <a:outerShdw blurRad="190500" algn="tl" rotWithShape="0">
              <a:srgbClr val="000000">
                <a:alpha val="70000"/>
              </a:srgbClr>
            </a:outerShdw>
          </a:effectLst>
        </p:spPr>
      </p:pic>
      <p:sp>
        <p:nvSpPr>
          <p:cNvPr id="2" name="Τίτλος 1">
            <a:extLst>
              <a:ext uri="{FF2B5EF4-FFF2-40B4-BE49-F238E27FC236}">
                <a16:creationId xmlns:a16="http://schemas.microsoft.com/office/drawing/2014/main" id="{B4715A9D-A22E-419C-92ED-5D9713162B77}"/>
              </a:ext>
            </a:extLst>
          </p:cNvPr>
          <p:cNvSpPr>
            <a:spLocks noGrp="1"/>
          </p:cNvSpPr>
          <p:nvPr>
            <p:ph type="title"/>
          </p:nvPr>
        </p:nvSpPr>
        <p:spPr/>
        <p:txBody>
          <a:bodyPr/>
          <a:lstStyle/>
          <a:p>
            <a:r>
              <a:t>Μη ασφαλείς ιστότοποι ή σύνδεσμοι</a:t>
            </a:r>
          </a:p>
        </p:txBody>
      </p:sp>
      <p:sp>
        <p:nvSpPr>
          <p:cNvPr id="3" name="Θέση κειμένου 2">
            <a:extLst>
              <a:ext uri="{FF2B5EF4-FFF2-40B4-BE49-F238E27FC236}">
                <a16:creationId xmlns:a16="http://schemas.microsoft.com/office/drawing/2014/main" id="{CDA17781-05D1-4F8B-86E3-218EA5BB525C}"/>
              </a:ext>
            </a:extLst>
          </p:cNvPr>
          <p:cNvSpPr>
            <a:spLocks noGrp="1"/>
          </p:cNvSpPr>
          <p:nvPr>
            <p:ph type="body" idx="1"/>
          </p:nvPr>
        </p:nvSpPr>
        <p:spPr>
          <a:xfrm>
            <a:off x="557997" y="1777027"/>
            <a:ext cx="5639916" cy="4994476"/>
          </a:xfrm>
        </p:spPr>
        <p:txBody>
          <a:bodyPr>
            <a:normAutofit fontScale="92500" lnSpcReduction="10000"/>
          </a:bodyPr>
          <a:lstStyle/>
          <a:p>
            <a:pPr>
              <a:spcAft>
                <a:spcPts val="600"/>
              </a:spcAft>
            </a:pPr>
            <a:r>
              <a:rPr dirty="0" err="1"/>
              <a:t>Το</a:t>
            </a:r>
            <a:r>
              <a:rPr dirty="0"/>
              <a:t> </a:t>
            </a:r>
            <a:r>
              <a:rPr lang="en-US" dirty="0"/>
              <a:t>"</a:t>
            </a:r>
            <a:r>
              <a:rPr b="1" dirty="0"/>
              <a:t>http</a:t>
            </a:r>
            <a:r>
              <a:rPr lang="en-US" dirty="0"/>
              <a:t>"</a:t>
            </a:r>
            <a:r>
              <a:rPr dirty="0"/>
              <a:t> π</a:t>
            </a:r>
            <a:r>
              <a:rPr dirty="0" err="1"/>
              <a:t>εριλ</a:t>
            </a:r>
            <a:r>
              <a:rPr dirty="0"/>
              <a:t>αμβάνεται στον σύνδεσμο.</a:t>
            </a:r>
          </a:p>
          <a:p>
            <a:pPr>
              <a:spcAft>
                <a:spcPts val="600"/>
              </a:spcAft>
            </a:pPr>
            <a:r>
              <a:rPr dirty="0" err="1"/>
              <a:t>Ότ</a:t>
            </a:r>
            <a:r>
              <a:rPr dirty="0"/>
              <a:t>αν ένα πρόγραμμα περιήγησης είναι συνδεδεμένο σε μια μη ασφαλή ιστοσελίδα,</a:t>
            </a:r>
          </a:p>
          <a:p>
            <a:pPr lvl="1">
              <a:spcAft>
                <a:spcPts val="600"/>
              </a:spcAft>
              <a:buFont typeface="Courier New" panose="02070309020205020404" pitchFamily="49" charset="0"/>
              <a:buChar char="o"/>
              <a:defRPr b="1"/>
            </a:pPr>
            <a:r>
              <a:rPr lang="el-GR" dirty="0"/>
              <a:t>το </a:t>
            </a:r>
            <a:r>
              <a:rPr dirty="0" err="1"/>
              <a:t>σύμ</a:t>
            </a:r>
            <a:r>
              <a:rPr dirty="0"/>
              <a:t>βολο «κλειδώματος με κόκκινη γραμμή», ή </a:t>
            </a:r>
          </a:p>
          <a:p>
            <a:pPr lvl="1">
              <a:spcAft>
                <a:spcPts val="600"/>
              </a:spcAft>
              <a:buFont typeface="Courier New" panose="02070309020205020404" pitchFamily="49" charset="0"/>
              <a:buChar char="o"/>
              <a:defRPr b="1"/>
            </a:pPr>
            <a:r>
              <a:rPr dirty="0"/>
              <a:t>ένα </a:t>
            </a:r>
            <a:r>
              <a:rPr dirty="0" err="1"/>
              <a:t>τρίγωνο</a:t>
            </a:r>
            <a:r>
              <a:rPr dirty="0"/>
              <a:t> </a:t>
            </a:r>
            <a:r>
              <a:rPr dirty="0" err="1"/>
              <a:t>με</a:t>
            </a:r>
            <a:r>
              <a:rPr dirty="0"/>
              <a:t> </a:t>
            </a:r>
            <a:r>
              <a:rPr dirty="0" err="1"/>
              <a:t>το</a:t>
            </a:r>
            <a:r>
              <a:rPr dirty="0"/>
              <a:t> </a:t>
            </a:r>
            <a:r>
              <a:rPr dirty="0" err="1"/>
              <a:t>σημάδι</a:t>
            </a:r>
            <a:r>
              <a:rPr dirty="0"/>
              <a:t> π</a:t>
            </a:r>
            <a:r>
              <a:rPr dirty="0" err="1"/>
              <a:t>ροσοχής</a:t>
            </a:r>
            <a:endParaRPr dirty="0"/>
          </a:p>
          <a:p>
            <a:pPr lvl="1">
              <a:spcAft>
                <a:spcPts val="600"/>
              </a:spcAft>
              <a:buFont typeface="Courier New" panose="02070309020205020404" pitchFamily="49" charset="0"/>
              <a:buChar char="o"/>
            </a:pPr>
            <a:r>
              <a:rPr b="1" dirty="0"/>
              <a:t>«</a:t>
            </a:r>
            <a:r>
              <a:rPr b="1" dirty="0" err="1"/>
              <a:t>Μη</a:t>
            </a:r>
            <a:r>
              <a:rPr b="1" dirty="0"/>
              <a:t> α</a:t>
            </a:r>
            <a:r>
              <a:rPr b="1" dirty="0" err="1"/>
              <a:t>σφ</a:t>
            </a:r>
            <a:r>
              <a:rPr b="1" dirty="0"/>
              <a:t>αλές» </a:t>
            </a:r>
            <a:r>
              <a:rPr dirty="0"/>
              <a:t>μήνυμα</a:t>
            </a:r>
          </a:p>
          <a:p>
            <a:pPr marL="76200" indent="0">
              <a:spcAft>
                <a:spcPts val="600"/>
              </a:spcAft>
              <a:buNone/>
            </a:pPr>
            <a:r>
              <a:rPr dirty="0"/>
              <a:t>      </a:t>
            </a:r>
            <a:r>
              <a:rPr dirty="0" err="1"/>
              <a:t>εμφ</a:t>
            </a:r>
            <a:r>
              <a:rPr dirty="0"/>
              <a:t>ανίζεται δίπλα στο λινκ.</a:t>
            </a:r>
          </a:p>
          <a:p>
            <a:pPr>
              <a:spcAft>
                <a:spcPts val="600"/>
              </a:spcAft>
            </a:pPr>
            <a:r>
              <a:rPr dirty="0" err="1"/>
              <a:t>Αυτά</a:t>
            </a:r>
            <a:r>
              <a:rPr dirty="0"/>
              <a:t> τα </a:t>
            </a:r>
            <a:r>
              <a:rPr dirty="0" err="1"/>
              <a:t>σύμ</a:t>
            </a:r>
            <a:r>
              <a:rPr dirty="0"/>
              <a:t>βολα και μηνύματα δείχνουν ότι ο </a:t>
            </a:r>
            <a:r>
              <a:rPr b="1" dirty="0">
                <a:solidFill>
                  <a:schemeClr val="tx1"/>
                </a:solidFill>
              </a:rPr>
              <a:t>ιστότοπος ή ο σύνδεσμος δεν είναι ασφαλής</a:t>
            </a:r>
            <a:r>
              <a:rPr dirty="0"/>
              <a:t>.</a:t>
            </a:r>
          </a:p>
          <a:p>
            <a:pPr marL="76200" indent="0">
              <a:spcAft>
                <a:spcPts val="600"/>
              </a:spcAft>
              <a:buNone/>
            </a:pPr>
            <a:endParaRPr dirty="0"/>
          </a:p>
          <a:p>
            <a:pPr>
              <a:spcAft>
                <a:spcPts val="600"/>
              </a:spcAft>
            </a:pPr>
            <a:endParaRPr dirty="0"/>
          </a:p>
        </p:txBody>
      </p:sp>
      <p:sp>
        <p:nvSpPr>
          <p:cNvPr id="12" name="Οβάλ 11">
            <a:extLst>
              <a:ext uri="{FF2B5EF4-FFF2-40B4-BE49-F238E27FC236}">
                <a16:creationId xmlns:a16="http://schemas.microsoft.com/office/drawing/2014/main" id="{7EFAEA26-6E2D-4100-AD26-F53D92604B5A}"/>
              </a:ext>
            </a:extLst>
          </p:cNvPr>
          <p:cNvSpPr/>
          <p:nvPr/>
        </p:nvSpPr>
        <p:spPr>
          <a:xfrm>
            <a:off x="9261989" y="1242534"/>
            <a:ext cx="1013075" cy="5083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Οβάλ 12">
            <a:extLst>
              <a:ext uri="{FF2B5EF4-FFF2-40B4-BE49-F238E27FC236}">
                <a16:creationId xmlns:a16="http://schemas.microsoft.com/office/drawing/2014/main" id="{EC000799-5D71-4246-99FB-F119241B6F72}"/>
              </a:ext>
            </a:extLst>
          </p:cNvPr>
          <p:cNvSpPr/>
          <p:nvPr/>
        </p:nvSpPr>
        <p:spPr>
          <a:xfrm>
            <a:off x="10724453" y="2642793"/>
            <a:ext cx="41874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Οβάλ 13">
            <a:extLst>
              <a:ext uri="{FF2B5EF4-FFF2-40B4-BE49-F238E27FC236}">
                <a16:creationId xmlns:a16="http://schemas.microsoft.com/office/drawing/2014/main" id="{52E9A1F4-684E-4C99-8C91-0F5B46CABC29}"/>
              </a:ext>
            </a:extLst>
          </p:cNvPr>
          <p:cNvSpPr/>
          <p:nvPr/>
        </p:nvSpPr>
        <p:spPr>
          <a:xfrm>
            <a:off x="9493566" y="3752922"/>
            <a:ext cx="1072122"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Οβάλ 14">
            <a:extLst>
              <a:ext uri="{FF2B5EF4-FFF2-40B4-BE49-F238E27FC236}">
                <a16:creationId xmlns:a16="http://schemas.microsoft.com/office/drawing/2014/main" id="{D66134F6-5013-4EB3-92B0-9FFC47D7DF79}"/>
              </a:ext>
            </a:extLst>
          </p:cNvPr>
          <p:cNvSpPr/>
          <p:nvPr/>
        </p:nvSpPr>
        <p:spPr>
          <a:xfrm>
            <a:off x="9488183" y="4842483"/>
            <a:ext cx="1281494" cy="393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22" name="Picture 2" descr="Read Only, Readonly, Locked, Lock, Closed, Protected">
            <a:extLst>
              <a:ext uri="{FF2B5EF4-FFF2-40B4-BE49-F238E27FC236}">
                <a16:creationId xmlns:a16="http://schemas.microsoft.com/office/drawing/2014/main" id="{681D6FEA-46A3-45B9-95E0-6590ED0176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7630" y="1979694"/>
            <a:ext cx="1384225" cy="1348636"/>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Ευθεία γραμμή σύνδεσης 22">
            <a:extLst>
              <a:ext uri="{FF2B5EF4-FFF2-40B4-BE49-F238E27FC236}">
                <a16:creationId xmlns:a16="http://schemas.microsoft.com/office/drawing/2014/main" id="{A492AE61-0612-42CC-920F-261B6FBAF97B}"/>
              </a:ext>
            </a:extLst>
          </p:cNvPr>
          <p:cNvCxnSpPr>
            <a:cxnSpLocks/>
          </p:cNvCxnSpPr>
          <p:nvPr/>
        </p:nvCxnSpPr>
        <p:spPr>
          <a:xfrm>
            <a:off x="6410778" y="2097193"/>
            <a:ext cx="914919" cy="9742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Ισοσκελές τρίγωνο 27">
            <a:extLst>
              <a:ext uri="{FF2B5EF4-FFF2-40B4-BE49-F238E27FC236}">
                <a16:creationId xmlns:a16="http://schemas.microsoft.com/office/drawing/2014/main" id="{7FAB9A9E-B5CD-4CD2-8648-5A2F883BD7A8}"/>
              </a:ext>
            </a:extLst>
          </p:cNvPr>
          <p:cNvSpPr/>
          <p:nvPr/>
        </p:nvSpPr>
        <p:spPr>
          <a:xfrm>
            <a:off x="6392565" y="3752922"/>
            <a:ext cx="1105993" cy="880216"/>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a:p>
        </p:txBody>
      </p:sp>
      <p:sp>
        <p:nvSpPr>
          <p:cNvPr id="29" name="TextBox 28">
            <a:extLst>
              <a:ext uri="{FF2B5EF4-FFF2-40B4-BE49-F238E27FC236}">
                <a16:creationId xmlns:a16="http://schemas.microsoft.com/office/drawing/2014/main" id="{BB760AAB-8921-40E1-B66B-DD318C5D6B04}"/>
              </a:ext>
            </a:extLst>
          </p:cNvPr>
          <p:cNvSpPr txBox="1"/>
          <p:nvPr/>
        </p:nvSpPr>
        <p:spPr>
          <a:xfrm>
            <a:off x="6750636" y="3864217"/>
            <a:ext cx="389850" cy="830997"/>
          </a:xfrm>
          <a:prstGeom prst="rect">
            <a:avLst/>
          </a:prstGeom>
          <a:noFill/>
        </p:spPr>
        <p:txBody>
          <a:bodyPr wrap="none">
            <a:spAutoFit/>
          </a:bodyPr>
          <a:lstStyle/>
          <a:p>
            <a:pPr>
              <a:defRPr sz="4800" b="1">
                <a:solidFill>
                  <a:schemeClr val="bg1"/>
                </a:solidFill>
                <a:effectLst>
                  <a:outerShdw blurRad="38100" dist="38100" dir="2700000" algn="tl">
                    <a:srgbClr val="000000">
                      <a:alpha val="43137"/>
                    </a:srgbClr>
                  </a:outerShdw>
                </a:effectLst>
              </a:defRPr>
            </a:pPr>
            <a:r>
              <a:t>!</a:t>
            </a:r>
          </a:p>
        </p:txBody>
      </p:sp>
      <p:sp>
        <p:nvSpPr>
          <p:cNvPr id="17" name="Google Shape;379;p27">
            <a:extLst>
              <a:ext uri="{FF2B5EF4-FFF2-40B4-BE49-F238E27FC236}">
                <a16:creationId xmlns:a16="http://schemas.microsoft.com/office/drawing/2014/main" id="{6805F111-8D1E-2AD6-36A7-171027E326AB}"/>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7997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t>Είναι ασφαλής ένας σύνδεσμος για να επισκεφθείτε;</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8000" y="1799999"/>
            <a:ext cx="7824000" cy="4865977"/>
          </a:xfrm>
        </p:spPr>
        <p:txBody>
          <a:bodyPr>
            <a:normAutofit fontScale="92500"/>
          </a:bodyPr>
          <a:lstStyle/>
          <a:p>
            <a:pPr>
              <a:lnSpc>
                <a:spcPct val="120000"/>
              </a:lnSpc>
              <a:spcAft>
                <a:spcPts val="600"/>
              </a:spcAft>
              <a:buFont typeface="Wingdings" panose="05000000000000000000" pitchFamily="2" charset="2"/>
              <a:buChar char="§"/>
            </a:pPr>
            <a:r>
              <a:rPr dirty="0" err="1"/>
              <a:t>Εάν</a:t>
            </a:r>
            <a:r>
              <a:rPr dirty="0"/>
              <a:t> </a:t>
            </a:r>
            <a:r>
              <a:rPr dirty="0" err="1"/>
              <a:t>το</a:t>
            </a:r>
            <a:r>
              <a:rPr dirty="0"/>
              <a:t> </a:t>
            </a:r>
            <a:r>
              <a:rPr b="1" dirty="0"/>
              <a:t>https </a:t>
            </a:r>
            <a:r>
              <a:rPr dirty="0" err="1"/>
              <a:t>χρησιμο</a:t>
            </a:r>
            <a:r>
              <a:rPr dirty="0"/>
              <a:t>ποιείται σε ένα σύνδεσμο, αλλά το όνομα τομέα δεν είναι κοντά στο επίσημο όνομα, τότε</a:t>
            </a:r>
          </a:p>
          <a:p>
            <a:pPr lvl="1">
              <a:lnSpc>
                <a:spcPct val="120000"/>
              </a:lnSpc>
              <a:spcAft>
                <a:spcPts val="600"/>
              </a:spcAft>
              <a:buFont typeface="Courier New" panose="02070309020205020404" pitchFamily="49" charset="0"/>
              <a:buChar char="o"/>
            </a:pPr>
            <a:r>
              <a:rPr dirty="0"/>
              <a:t>η </a:t>
            </a:r>
            <a:r>
              <a:rPr dirty="0" err="1"/>
              <a:t>ιστοσελίδ</a:t>
            </a:r>
            <a:r>
              <a:rPr dirty="0"/>
              <a:t>α θα μπορούσε να είναι ένας </a:t>
            </a:r>
            <a:r>
              <a:rPr lang="el-GR" dirty="0"/>
              <a:t>πλαστός</a:t>
            </a:r>
            <a:r>
              <a:rPr dirty="0"/>
              <a:t> κλώνος </a:t>
            </a:r>
            <a:r>
              <a:rPr dirty="0" err="1"/>
              <a:t>του</a:t>
            </a:r>
            <a:r>
              <a:rPr dirty="0"/>
              <a:t> </a:t>
            </a:r>
            <a:r>
              <a:rPr lang="el-GR" dirty="0"/>
              <a:t>αυθεντικού</a:t>
            </a:r>
            <a:r>
              <a:rPr dirty="0"/>
              <a:t> με σκοπό να κλέψει τα προσωπικά σας δεδομένα.</a:t>
            </a:r>
          </a:p>
          <a:p>
            <a:pPr marL="548640" indent="-457200">
              <a:lnSpc>
                <a:spcPct val="120000"/>
              </a:lnSpc>
              <a:spcAft>
                <a:spcPts val="600"/>
              </a:spcAft>
              <a:buFont typeface="Wingdings" panose="05000000000000000000" pitchFamily="2" charset="2"/>
              <a:buChar char="§"/>
            </a:pPr>
            <a:r>
              <a:rPr dirty="0" err="1"/>
              <a:t>Εάν</a:t>
            </a:r>
            <a:r>
              <a:rPr dirty="0"/>
              <a:t> </a:t>
            </a:r>
            <a:r>
              <a:rPr dirty="0" err="1"/>
              <a:t>το</a:t>
            </a:r>
            <a:r>
              <a:rPr dirty="0"/>
              <a:t> </a:t>
            </a:r>
            <a:r>
              <a:rPr b="1" dirty="0"/>
              <a:t>http </a:t>
            </a:r>
            <a:r>
              <a:rPr dirty="0" err="1"/>
              <a:t>χρησιμο</a:t>
            </a:r>
            <a:r>
              <a:rPr dirty="0"/>
              <a:t>ποιείται σε έναν σύνδεσμο, </a:t>
            </a:r>
            <a:r>
              <a:rPr i="1" dirty="0"/>
              <a:t>αντί για </a:t>
            </a:r>
            <a:r>
              <a:rPr b="1" i="1" dirty="0"/>
              <a:t>https</a:t>
            </a:r>
            <a:r>
              <a:rPr dirty="0"/>
              <a:t>, αλλά το όνομα τομέα είναι εντάξει, τότε</a:t>
            </a:r>
          </a:p>
          <a:p>
            <a:pPr lvl="1">
              <a:lnSpc>
                <a:spcPct val="120000"/>
              </a:lnSpc>
              <a:spcAft>
                <a:spcPts val="600"/>
              </a:spcAft>
              <a:buFont typeface="Courier New" panose="02070309020205020404" pitchFamily="49" charset="0"/>
              <a:buChar char="o"/>
            </a:pPr>
            <a:r>
              <a:rPr dirty="0"/>
              <a:t>η </a:t>
            </a:r>
            <a:r>
              <a:rPr dirty="0" err="1"/>
              <a:t>δι</a:t>
            </a:r>
            <a:r>
              <a:rPr dirty="0"/>
              <a:t>αβίβαση των προσωπικών δεδομένων μέσω του Διαδικτύου </a:t>
            </a:r>
            <a:r>
              <a:rPr b="1" dirty="0"/>
              <a:t>δεν είναι εξασφαλισμένη</a:t>
            </a:r>
            <a:r>
              <a:rPr dirty="0"/>
              <a:t>, επομένως </a:t>
            </a:r>
            <a:r>
              <a:rPr i="1" dirty="0"/>
              <a:t>δεν θα πρέπει να χρησιμοποιείτε αυτόν τον ιστότοπο</a:t>
            </a:r>
            <a:r>
              <a:rPr dirty="0"/>
              <a:t> για την υποβολή προσωπικών δεδομένων. </a:t>
            </a:r>
          </a:p>
          <a:p>
            <a:pPr lvl="1">
              <a:lnSpc>
                <a:spcPct val="120000"/>
              </a:lnSpc>
              <a:spcAft>
                <a:spcPts val="600"/>
              </a:spcAft>
              <a:buFont typeface="Courier New" panose="02070309020205020404" pitchFamily="49" charset="0"/>
              <a:buChar char="o"/>
            </a:pPr>
            <a:endParaRPr dirty="0"/>
          </a:p>
        </p:txBody>
      </p:sp>
      <p:pic>
        <p:nvPicPr>
          <p:cNvPr id="4098" name="Picture 2" descr="Link, Hyperlink, Chain, Linking, Strong, Weblink">
            <a:extLst>
              <a:ext uri="{FF2B5EF4-FFF2-40B4-BE49-F238E27FC236}">
                <a16:creationId xmlns:a16="http://schemas.microsoft.com/office/drawing/2014/main" id="{2738D00A-416D-4CE6-A53C-CDE8878B3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713" y="1685096"/>
            <a:ext cx="3315529" cy="331552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364;p26">
            <a:extLst>
              <a:ext uri="{FF2B5EF4-FFF2-40B4-BE49-F238E27FC236}">
                <a16:creationId xmlns:a16="http://schemas.microsoft.com/office/drawing/2014/main" id="{11A8D45E-5B8D-4D8B-9EFC-4AC67AF7D052}"/>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5" name="Γραφικό 4" descr="Χειρονομία διπλού πατήματος περίγραμμα">
            <a:extLst>
              <a:ext uri="{FF2B5EF4-FFF2-40B4-BE49-F238E27FC236}">
                <a16:creationId xmlns:a16="http://schemas.microsoft.com/office/drawing/2014/main" id="{805119F6-27AB-4D52-972A-5A12AF8F2B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0425" y="3723445"/>
            <a:ext cx="1882276" cy="1882276"/>
          </a:xfrm>
          <a:prstGeom prst="rect">
            <a:avLst/>
          </a:prstGeom>
        </p:spPr>
      </p:pic>
      <p:sp>
        <p:nvSpPr>
          <p:cNvPr id="8" name="Google Shape;379;p27">
            <a:extLst>
              <a:ext uri="{FF2B5EF4-FFF2-40B4-BE49-F238E27FC236}">
                <a16:creationId xmlns:a16="http://schemas.microsoft.com/office/drawing/2014/main" id="{8B66B972-8C9E-32FF-D9D1-C4FBC78348C4}"/>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00009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C72BC2-249C-4EA6-A175-88F5CF3AED33}"/>
              </a:ext>
            </a:extLst>
          </p:cNvPr>
          <p:cNvSpPr>
            <a:spLocks noGrp="1"/>
          </p:cNvSpPr>
          <p:nvPr>
            <p:ph type="title"/>
          </p:nvPr>
        </p:nvSpPr>
        <p:spPr/>
        <p:txBody>
          <a:bodyPr/>
          <a:lstStyle/>
          <a:p>
            <a:r>
              <a:t>Είναι ο σύνδεσμος ασφαλής για επίσκεψη;</a:t>
            </a:r>
          </a:p>
        </p:txBody>
      </p:sp>
      <p:sp>
        <p:nvSpPr>
          <p:cNvPr id="3" name="Θέση κειμένου 2">
            <a:extLst>
              <a:ext uri="{FF2B5EF4-FFF2-40B4-BE49-F238E27FC236}">
                <a16:creationId xmlns:a16="http://schemas.microsoft.com/office/drawing/2014/main" id="{B79D7D81-9BDB-4F39-BF87-E4BD9806A186}"/>
              </a:ext>
            </a:extLst>
          </p:cNvPr>
          <p:cNvSpPr>
            <a:spLocks noGrp="1"/>
          </p:cNvSpPr>
          <p:nvPr>
            <p:ph type="body" idx="1"/>
          </p:nvPr>
        </p:nvSpPr>
        <p:spPr>
          <a:xfrm>
            <a:off x="557999" y="1543145"/>
            <a:ext cx="11632741" cy="5203644"/>
          </a:xfrm>
        </p:spPr>
        <p:txBody>
          <a:bodyPr>
            <a:noAutofit/>
          </a:bodyPr>
          <a:lstStyle/>
          <a:p>
            <a:pPr marL="76200" indent="0">
              <a:lnSpc>
                <a:spcPct val="120000"/>
              </a:lnSpc>
              <a:spcAft>
                <a:spcPts val="600"/>
              </a:spcAft>
              <a:buNone/>
            </a:pPr>
            <a:r>
              <a:rPr sz="1600" dirty="0" err="1"/>
              <a:t>Εάν</a:t>
            </a:r>
            <a:r>
              <a:rPr sz="1600" dirty="0"/>
              <a:t> </a:t>
            </a:r>
            <a:r>
              <a:rPr sz="1600" dirty="0" err="1"/>
              <a:t>λά</a:t>
            </a:r>
            <a:r>
              <a:rPr sz="1600" dirty="0"/>
              <a:t>βετε ένα μήνυμα ηλεκτρονικού ταχυδρομείου, π.χ. από </a:t>
            </a:r>
            <a:r>
              <a:rPr sz="1600" dirty="0" err="1"/>
              <a:t>μι</a:t>
            </a:r>
            <a:r>
              <a:rPr sz="1600" dirty="0"/>
              <a:t>α τράπεζα, το οποίο σας προτρέπει να πατήσετε ένα σύνδεσμο όπως τα παρακάτω, και να υποβάλετε προσωπικά δεδομένα, όπως όνομα χρήστη, κωδικούς πρόσβασης, στοιχεία πιστωτικής κάρτας, </a:t>
            </a:r>
            <a:r>
              <a:rPr lang="el-GR" sz="1600" dirty="0"/>
              <a:t>κάντε </a:t>
            </a:r>
            <a:r>
              <a:rPr sz="1600" dirty="0"/>
              <a:t>πα</a:t>
            </a:r>
            <a:r>
              <a:rPr sz="1600" dirty="0" err="1"/>
              <a:t>ύση</a:t>
            </a:r>
            <a:r>
              <a:rPr sz="1600" dirty="0"/>
              <a:t> και </a:t>
            </a:r>
            <a:r>
              <a:rPr sz="1600" dirty="0" err="1"/>
              <a:t>σκεφτείτε</a:t>
            </a:r>
            <a:r>
              <a:rPr sz="1600" dirty="0"/>
              <a:t> </a:t>
            </a:r>
            <a:r>
              <a:rPr sz="1600" dirty="0" err="1"/>
              <a:t>δύο</a:t>
            </a:r>
            <a:r>
              <a:rPr sz="1600" dirty="0"/>
              <a:t> φορές!</a:t>
            </a:r>
          </a:p>
          <a:p>
            <a:pPr>
              <a:lnSpc>
                <a:spcPct val="120000"/>
              </a:lnSpc>
              <a:spcAft>
                <a:spcPts val="600"/>
              </a:spcAft>
              <a:buFont typeface="Wingdings" panose="05000000000000000000" pitchFamily="2" charset="2"/>
              <a:buChar char="Ø"/>
              <a:defRPr>
                <a:solidFill>
                  <a:srgbClr val="0070C0"/>
                </a:solidFill>
              </a:defRPr>
            </a:pPr>
            <a:r>
              <a:rPr sz="1600" dirty="0"/>
              <a:t>http://url5423.eka.de/ls/click?upn=V1OaWNMSPs2Lb0JqHpnyTLRlk2703ToIFpo2vd2MKt5gB6dYAUvw1B-2FnC6T5iVsCdbcug7l6pkTad-2FBfACSlC-2BKw-3D-3DhmuAs-OaWNMSPs2Lb0JqHpn-asDvdva</a:t>
            </a:r>
          </a:p>
          <a:p>
            <a:pPr marL="76200" indent="0">
              <a:lnSpc>
                <a:spcPct val="120000"/>
              </a:lnSpc>
              <a:spcAft>
                <a:spcPts val="600"/>
              </a:spcAft>
              <a:buNone/>
            </a:pPr>
            <a:r>
              <a:rPr sz="1600" dirty="0" err="1"/>
              <a:t>Αυτός</a:t>
            </a:r>
            <a:r>
              <a:rPr sz="1600" dirty="0"/>
              <a:t> ο </a:t>
            </a:r>
            <a:r>
              <a:rPr sz="1600" dirty="0" err="1"/>
              <a:t>σύνδεσμος</a:t>
            </a:r>
            <a:r>
              <a:rPr sz="1600" dirty="0"/>
              <a:t> </a:t>
            </a:r>
            <a:r>
              <a:rPr sz="1600" b="1" dirty="0" err="1"/>
              <a:t>δεν</a:t>
            </a:r>
            <a:r>
              <a:rPr sz="1600" b="1" dirty="0"/>
              <a:t> είναι α</a:t>
            </a:r>
            <a:r>
              <a:rPr sz="1600" b="1" dirty="0" err="1"/>
              <a:t>σφ</a:t>
            </a:r>
            <a:r>
              <a:rPr sz="1600" b="1" dirty="0"/>
              <a:t>αλής </a:t>
            </a:r>
            <a:r>
              <a:rPr sz="1600" dirty="0"/>
              <a:t>για πολλούς λόγους: </a:t>
            </a:r>
          </a:p>
          <a:p>
            <a:pPr marL="990600" lvl="1" indent="-457200">
              <a:lnSpc>
                <a:spcPct val="120000"/>
              </a:lnSpc>
              <a:spcAft>
                <a:spcPts val="600"/>
              </a:spcAft>
              <a:buFont typeface="Wingdings" panose="05000000000000000000" pitchFamily="2" charset="2"/>
              <a:buChar char="§"/>
            </a:pPr>
            <a:r>
              <a:rPr sz="1600" dirty="0" err="1"/>
              <a:t>χρησιμο</a:t>
            </a:r>
            <a:r>
              <a:rPr sz="1600" dirty="0"/>
              <a:t>ποιεί http αντί για https</a:t>
            </a:r>
          </a:p>
          <a:p>
            <a:pPr marL="990600" lvl="1" indent="-457200">
              <a:lnSpc>
                <a:spcPct val="120000"/>
              </a:lnSpc>
              <a:spcAft>
                <a:spcPts val="600"/>
              </a:spcAft>
              <a:buFont typeface="Wingdings" panose="05000000000000000000" pitchFamily="2" charset="2"/>
              <a:buChar char="§"/>
            </a:pPr>
            <a:r>
              <a:rPr sz="1600" dirty="0" err="1"/>
              <a:t>το</a:t>
            </a:r>
            <a:r>
              <a:rPr sz="1600" dirty="0"/>
              <a:t> </a:t>
            </a:r>
            <a:r>
              <a:rPr sz="1600" dirty="0" err="1"/>
              <a:t>όνομ</a:t>
            </a:r>
            <a:r>
              <a:rPr sz="1600" dirty="0"/>
              <a:t>α τομέα δεν σχετίζεται με το επίσημο όνομα της τράπεζας</a:t>
            </a:r>
          </a:p>
          <a:p>
            <a:pPr marL="990600" lvl="1" indent="-457200">
              <a:lnSpc>
                <a:spcPct val="120000"/>
              </a:lnSpc>
              <a:spcAft>
                <a:spcPts val="600"/>
              </a:spcAft>
              <a:buFont typeface="Wingdings" panose="05000000000000000000" pitchFamily="2" charset="2"/>
              <a:buChar char="§"/>
            </a:pPr>
            <a:r>
              <a:rPr sz="1600" dirty="0"/>
              <a:t>ο </a:t>
            </a:r>
            <a:r>
              <a:rPr sz="1600" dirty="0" err="1"/>
              <a:t>σύνδεσμος</a:t>
            </a:r>
            <a:r>
              <a:rPr sz="1600" dirty="0"/>
              <a:t> είναι ύποπ</a:t>
            </a:r>
            <a:r>
              <a:rPr sz="1600" dirty="0" err="1"/>
              <a:t>τος</a:t>
            </a:r>
            <a:r>
              <a:rPr sz="1600" dirty="0"/>
              <a:t> </a:t>
            </a:r>
            <a:r>
              <a:rPr lang="el-GR" sz="1600" dirty="0"/>
              <a:t>διότι είναι μακροσκελής</a:t>
            </a:r>
            <a:endParaRPr sz="1600" dirty="0"/>
          </a:p>
          <a:p>
            <a:pPr marL="990600" lvl="1" indent="-457200">
              <a:lnSpc>
                <a:spcPct val="120000"/>
              </a:lnSpc>
              <a:spcAft>
                <a:spcPts val="600"/>
              </a:spcAft>
              <a:buFont typeface="Wingdings" panose="05000000000000000000" pitchFamily="2" charset="2"/>
              <a:buChar char="§"/>
            </a:pPr>
            <a:r>
              <a:rPr sz="1600" dirty="0" err="1"/>
              <a:t>το</a:t>
            </a:r>
            <a:r>
              <a:rPr sz="1600" dirty="0"/>
              <a:t> </a:t>
            </a:r>
            <a:r>
              <a:rPr sz="1600" dirty="0" err="1"/>
              <a:t>όνομ</a:t>
            </a:r>
            <a:r>
              <a:rPr sz="1600" dirty="0"/>
              <a:t>α τομέα του συνδέσμου είναι διαφορετικό από το όνομα τομέα της διεύθυνσης ηλεκτρονικού ταχυδρομείου των αποστολέων</a:t>
            </a:r>
          </a:p>
          <a:p>
            <a:pPr marL="990600" lvl="1" indent="-457200">
              <a:lnSpc>
                <a:spcPct val="120000"/>
              </a:lnSpc>
              <a:spcAft>
                <a:spcPts val="600"/>
              </a:spcAft>
              <a:buFont typeface="Wingdings" panose="05000000000000000000" pitchFamily="2" charset="2"/>
              <a:buChar char="§"/>
            </a:pPr>
            <a:r>
              <a:rPr sz="1600" dirty="0" err="1"/>
              <a:t>μι</a:t>
            </a:r>
            <a:r>
              <a:rPr sz="1600" dirty="0"/>
              <a:t>α πραγματική τράπεζα δεν θα σας ζητήσει ποτέ όνομα χρήστη, κωδικούς πρόσβασης, στοιχεία πιστωτικής κάρτας</a:t>
            </a:r>
            <a:r>
              <a:rPr lang="el-GR" sz="1600" dirty="0"/>
              <a:t> (</a:t>
            </a:r>
            <a:r>
              <a:rPr lang="en-US" sz="1600" dirty="0"/>
              <a:t>CVV)</a:t>
            </a:r>
            <a:endParaRPr sz="1600" dirty="0"/>
          </a:p>
          <a:p>
            <a:pPr marL="548640" lvl="1" indent="0">
              <a:lnSpc>
                <a:spcPct val="120000"/>
              </a:lnSpc>
              <a:spcAft>
                <a:spcPts val="600"/>
              </a:spcAft>
              <a:buNone/>
              <a:defRPr i="1"/>
            </a:pPr>
            <a:r>
              <a:rPr sz="1600" dirty="0" err="1"/>
              <a:t>Δείτε</a:t>
            </a:r>
            <a:r>
              <a:rPr sz="1600" dirty="0"/>
              <a:t> </a:t>
            </a:r>
            <a:r>
              <a:rPr sz="1600" dirty="0" err="1"/>
              <a:t>το</a:t>
            </a:r>
            <a:r>
              <a:rPr sz="1600" dirty="0"/>
              <a:t> </a:t>
            </a:r>
            <a:r>
              <a:rPr sz="1600" dirty="0">
                <a:hlinkClick r:id="rId2" action="ppaction://hlinksldjump"/>
              </a:rPr>
              <a:t>πα</a:t>
            </a:r>
            <a:r>
              <a:rPr sz="1600" dirty="0" err="1">
                <a:hlinkClick r:id="rId2" action="ppaction://hlinksldjump"/>
              </a:rPr>
              <a:t>ράρτημ</a:t>
            </a:r>
            <a:r>
              <a:rPr sz="1600" dirty="0">
                <a:hlinkClick r:id="rId2" action="ppaction://hlinksldjump"/>
              </a:rPr>
              <a:t>α 2</a:t>
            </a:r>
            <a:r>
              <a:rPr sz="1600" dirty="0"/>
              <a:t> για περισσότερες συμβουλές για την προστασία δεδομένων και συσκευών</a:t>
            </a:r>
          </a:p>
        </p:txBody>
      </p:sp>
      <p:sp>
        <p:nvSpPr>
          <p:cNvPr id="5" name="Google Shape;379;p27">
            <a:extLst>
              <a:ext uri="{FF2B5EF4-FFF2-40B4-BE49-F238E27FC236}">
                <a16:creationId xmlns:a16="http://schemas.microsoft.com/office/drawing/2014/main" id="{1722B662-BBCB-68C7-63D0-ECBD127D0706}"/>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8521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5"/>
          <p:cNvGrpSpPr/>
          <p:nvPr/>
        </p:nvGrpSpPr>
        <p:grpSpPr>
          <a:xfrm>
            <a:off x="173418" y="2743200"/>
            <a:ext cx="5943600" cy="2381719"/>
            <a:chOff x="2584350" y="1185766"/>
            <a:chExt cx="3930303" cy="1578507"/>
          </a:xfrm>
        </p:grpSpPr>
        <p:sp>
          <p:nvSpPr>
            <p:cNvPr id="127" name="Google Shape;127;p5"/>
            <p:cNvSpPr/>
            <p:nvPr/>
          </p:nvSpPr>
          <p:spPr>
            <a:xfrm>
              <a:off x="2584350" y="1185766"/>
              <a:ext cx="1577389" cy="157850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8" name="Google Shape;128;p5"/>
            <p:cNvSpPr/>
            <p:nvPr/>
          </p:nvSpPr>
          <p:spPr>
            <a:xfrm>
              <a:off x="2894796" y="1502424"/>
              <a:ext cx="956496" cy="94519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29" name="Google Shape;129;p5"/>
            <p:cNvSpPr/>
            <p:nvPr/>
          </p:nvSpPr>
          <p:spPr>
            <a:xfrm>
              <a:off x="4193661" y="1868859"/>
              <a:ext cx="2320992" cy="38272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30" name="Google Shape;130;p5"/>
            <p:cNvSpPr txBox="1"/>
            <p:nvPr/>
          </p:nvSpPr>
          <p:spPr>
            <a:xfrm>
              <a:off x="4193661" y="1868859"/>
              <a:ext cx="2320992" cy="38272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400" b="0" i="0" u="none" strike="noStrike" cap="none">
                <a:solidFill>
                  <a:srgbClr val="000000"/>
                </a:solidFill>
                <a:latin typeface="Calibri"/>
                <a:ea typeface="Calibri"/>
                <a:cs typeface="Calibri"/>
                <a:sym typeface="Calibri"/>
              </a:endParaRPr>
            </a:p>
          </p:txBody>
        </p:sp>
      </p:grpSp>
      <p:sp>
        <p:nvSpPr>
          <p:cNvPr id="131" name="Google Shape;131;p5"/>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defRPr b="1"/>
            </a:pPr>
            <a:r>
              <a:t>Στόχοι</a:t>
            </a:r>
          </a:p>
        </p:txBody>
      </p:sp>
      <p:sp>
        <p:nvSpPr>
          <p:cNvPr id="132" name="Google Shape;132;p5"/>
          <p:cNvSpPr/>
          <p:nvPr/>
        </p:nvSpPr>
        <p:spPr>
          <a:xfrm>
            <a:off x="36957" y="348996"/>
            <a:ext cx="489461" cy="613530"/>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3" name="Google Shape;133;p5"/>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defRPr sz="2200" b="1">
                <a:solidFill>
                  <a:schemeClr val="lt1"/>
                </a:solidFill>
                <a:effectLst>
                  <a:outerShdw blurRad="38100" dist="38100" dir="2700000" algn="tl">
                    <a:srgbClr val="000000">
                      <a:alpha val="43137"/>
                    </a:srgbClr>
                  </a:outerShdw>
                </a:effectLst>
                <a:latin typeface="Calibri"/>
                <a:ea typeface="Calibri"/>
                <a:cs typeface="Calibri"/>
                <a:sym typeface="Calibri"/>
              </a:defRPr>
            </a:pPr>
            <a:r>
              <a:rPr lang="el-GR" dirty="0"/>
              <a:t>Ψ</a:t>
            </a:r>
            <a:r>
              <a:rPr dirty="0" err="1"/>
              <a:t>ηφι</a:t>
            </a:r>
            <a:r>
              <a:rPr dirty="0"/>
              <a:t>ακά ε</a:t>
            </a:r>
            <a:r>
              <a:rPr lang="el-GR" dirty="0"/>
              <a:t>γράμματος</a:t>
            </a:r>
            <a:r>
              <a:rPr dirty="0"/>
              <a:t> </a:t>
            </a:r>
            <a:endParaRPr sz="1400" b="0" i="0" u="none" strike="noStrike" cap="none" dirty="0">
              <a:solidFill>
                <a:srgbClr val="000000"/>
              </a:solidFill>
              <a:effectLst>
                <a:outerShdw blurRad="38100" dist="38100" dir="2700000" algn="tl">
                  <a:srgbClr val="000000">
                    <a:alpha val="43137"/>
                  </a:srgbClr>
                </a:outerShdw>
              </a:effectLst>
              <a:sym typeface="Calibri"/>
            </a:endParaRPr>
          </a:p>
        </p:txBody>
      </p:sp>
      <p:sp>
        <p:nvSpPr>
          <p:cNvPr id="134" name="Google Shape;134;p5"/>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defRPr sz="2200" b="1">
                <a:solidFill>
                  <a:schemeClr val="lt1"/>
                </a:solidFill>
                <a:latin typeface="Gill Sans"/>
                <a:ea typeface="Gill Sans"/>
                <a:cs typeface="Gill Sans"/>
                <a:sym typeface="Gill Sans"/>
              </a:defRPr>
            </a:pPr>
            <a:r>
              <a:rPr>
                <a:effectLst>
                  <a:outerShdw blurRad="38100" dist="38100" dir="2700000" algn="tl">
                    <a:srgbClr val="000000">
                      <a:alpha val="43137"/>
                    </a:srgbClr>
                  </a:outerShdw>
                </a:effectLst>
              </a:rPr>
              <a:t>4</a:t>
            </a:r>
            <a:r>
              <a:t> </a:t>
            </a:r>
            <a:endParaRPr sz="2200" b="1" i="0" u="none" strike="noStrike" cap="none">
              <a:solidFill>
                <a:schemeClr val="lt1"/>
              </a:solidFill>
              <a:latin typeface="Gill Sans"/>
              <a:ea typeface="Gill Sans"/>
              <a:cs typeface="Gill Sans"/>
              <a:sym typeface="Gill Sans"/>
            </a:endParaRPr>
          </a:p>
        </p:txBody>
      </p:sp>
      <p:pic>
        <p:nvPicPr>
          <p:cNvPr id="135" name="Google Shape;135;p5" descr="Στόχος με συμπαγές γέμισμα"/>
          <p:cNvPicPr preferRelativeResize="0"/>
          <p:nvPr/>
        </p:nvPicPr>
        <p:blipFill rotWithShape="1">
          <a:blip r:embed="rId4">
            <a:alphaModFix/>
          </a:blip>
          <a:srcRect/>
          <a:stretch/>
        </p:blipFill>
        <p:spPr>
          <a:xfrm>
            <a:off x="8412367" y="2213810"/>
            <a:ext cx="3779633" cy="3779633"/>
          </a:xfrm>
          <a:prstGeom prst="rect">
            <a:avLst/>
          </a:prstGeom>
          <a:noFill/>
          <a:ln>
            <a:noFill/>
          </a:ln>
        </p:spPr>
      </p:pic>
      <p:sp>
        <p:nvSpPr>
          <p:cNvPr id="13" name="TextBox 12">
            <a:extLst>
              <a:ext uri="{FF2B5EF4-FFF2-40B4-BE49-F238E27FC236}">
                <a16:creationId xmlns:a16="http://schemas.microsoft.com/office/drawing/2014/main" id="{2D1888EB-6C72-4952-8DCD-2D1F300B79A3}"/>
              </a:ext>
            </a:extLst>
          </p:cNvPr>
          <p:cNvSpPr txBox="1"/>
          <p:nvPr/>
        </p:nvSpPr>
        <p:spPr>
          <a:xfrm>
            <a:off x="2607097" y="3489221"/>
            <a:ext cx="6011802" cy="830997"/>
          </a:xfrm>
          <a:prstGeom prst="rect">
            <a:avLst/>
          </a:prstGeom>
          <a:noFill/>
        </p:spPr>
        <p:txBody>
          <a:bodyPr wrap="square">
            <a:spAutoFit/>
          </a:bodyPr>
          <a:lstStyle/>
          <a:p>
            <a:pPr marL="285750" marR="0" lvl="0" indent="-285750" algn="l" rtl="0">
              <a:lnSpc>
                <a:spcPct val="100000"/>
              </a:lnSpc>
              <a:spcBef>
                <a:spcPts val="0"/>
              </a:spcBef>
              <a:spcAft>
                <a:spcPts val="0"/>
              </a:spcAft>
              <a:buClr>
                <a:schemeClr val="bg1"/>
              </a:buClr>
              <a:buSzPts val="1800"/>
              <a:buFont typeface="Wingdings" panose="05000000000000000000" pitchFamily="2" charset="2"/>
              <a:buChar char="ü"/>
              <a:defRPr sz="2400">
                <a:solidFill>
                  <a:schemeClr val="lt1"/>
                </a:solidFill>
                <a:effectLst>
                  <a:outerShdw blurRad="38100" dist="38100" dir="2700000" algn="tl">
                    <a:srgbClr val="000000">
                      <a:alpha val="43137"/>
                    </a:srgbClr>
                  </a:outerShdw>
                </a:effectLst>
                <a:latin typeface="Calibri"/>
                <a:ea typeface="Calibri"/>
                <a:cs typeface="Calibri"/>
                <a:sym typeface="Calibri"/>
              </a:defRPr>
            </a:pPr>
            <a:r>
              <a:rPr dirty="0" err="1"/>
              <a:t>Βελτίωση</a:t>
            </a:r>
            <a:r>
              <a:rPr dirty="0"/>
              <a:t> </a:t>
            </a:r>
            <a:r>
              <a:rPr dirty="0" err="1"/>
              <a:t>των</a:t>
            </a:r>
            <a:r>
              <a:rPr dirty="0"/>
              <a:t> </a:t>
            </a:r>
            <a:r>
              <a:rPr lang="el-GR" dirty="0"/>
              <a:t>λειτουργικών </a:t>
            </a:r>
            <a:r>
              <a:rPr dirty="0" err="1"/>
              <a:t>δεξιοτήτων</a:t>
            </a:r>
            <a:r>
              <a:rPr dirty="0"/>
              <a:t> για να είναι κανείς ψηφιακ</a:t>
            </a:r>
            <a:r>
              <a:rPr lang="el-GR" dirty="0"/>
              <a:t>ά</a:t>
            </a:r>
            <a:r>
              <a:rPr dirty="0"/>
              <a:t> </a:t>
            </a:r>
            <a:r>
              <a:rPr dirty="0" err="1"/>
              <a:t>ενεργός</a:t>
            </a:r>
            <a:r>
              <a:rPr lang="el-GR" dirty="0"/>
              <a:t>/η</a:t>
            </a:r>
            <a:endParaRPr sz="2400" b="0" i="0" u="none" strike="noStrike" cap="none" dirty="0">
              <a:solidFill>
                <a:srgbClr val="000000"/>
              </a:solidFill>
              <a:effectLst>
                <a:outerShdw blurRad="38100" dist="38100" dir="2700000" algn="tl">
                  <a:srgbClr val="000000">
                    <a:alpha val="43137"/>
                  </a:srgbClr>
                </a:outerShdw>
              </a:effectLst>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rPr dirty="0" err="1"/>
              <a:t>Είν</a:t>
            </a:r>
            <a:r>
              <a:rPr dirty="0"/>
              <a:t>αι πάντα ασφαλής ένας ιστότοπος εάν χρησιμοποιείται «https» στον σύνδεσμο;</a:t>
            </a:r>
            <a:endParaRP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4119562" y="45858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lang="el-GR" dirty="0"/>
              <a:t>Είναι απαραίτητο αλλά δεν αρκεί !</a:t>
            </a:r>
            <a:endParaRP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4119562" y="229282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Όχι</a:t>
            </a:r>
          </a:p>
        </p:txBody>
      </p:sp>
      <p:sp>
        <p:nvSpPr>
          <p:cNvPr id="6" name="Ορθογώνιο 9">
            <a:extLst>
              <a:ext uri="{FF2B5EF4-FFF2-40B4-BE49-F238E27FC236}">
                <a16:creationId xmlns:a16="http://schemas.microsoft.com/office/drawing/2014/main" id="{F56F80DB-C7E2-333B-D6C6-03E26F81B952}"/>
              </a:ext>
            </a:extLst>
          </p:cNvPr>
          <p:cNvSpPr/>
          <p:nvPr/>
        </p:nvSpPr>
        <p:spPr>
          <a:xfrm>
            <a:off x="4119562" y="34219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lang="el-GR" dirty="0"/>
              <a:t>Ναι</a:t>
            </a:r>
            <a:endParaRPr dirty="0"/>
          </a:p>
        </p:txBody>
      </p:sp>
    </p:spTree>
    <p:extLst>
      <p:ext uri="{BB962C8B-B14F-4D97-AF65-F5344CB8AC3E}">
        <p14:creationId xmlns:p14="http://schemas.microsoft.com/office/powerpoint/2010/main" val="4148552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C00000"/>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F6E4FB-8140-4978-9120-ED682EC24664}"/>
              </a:ext>
            </a:extLst>
          </p:cNvPr>
          <p:cNvSpPr>
            <a:spLocks noGrp="1"/>
          </p:cNvSpPr>
          <p:nvPr>
            <p:ph type="title"/>
          </p:nvPr>
        </p:nvSpPr>
        <p:spPr/>
        <p:txBody>
          <a:bodyPr/>
          <a:lstStyle/>
          <a:p>
            <a:r>
              <a:rPr dirty="0" err="1"/>
              <a:t>Τι</a:t>
            </a:r>
            <a:r>
              <a:rPr dirty="0"/>
              <a:t> είναι </a:t>
            </a:r>
            <a:r>
              <a:rPr lang="el-GR" dirty="0"/>
              <a:t>η ιδιωτικότητα </a:t>
            </a:r>
            <a:endParaRPr dirty="0"/>
          </a:p>
        </p:txBody>
      </p:sp>
      <p:sp>
        <p:nvSpPr>
          <p:cNvPr id="3" name="Θέση κειμένου 2">
            <a:extLst>
              <a:ext uri="{FF2B5EF4-FFF2-40B4-BE49-F238E27FC236}">
                <a16:creationId xmlns:a16="http://schemas.microsoft.com/office/drawing/2014/main" id="{CADEB431-FCED-4168-B552-A1E6C4B4F680}"/>
              </a:ext>
            </a:extLst>
          </p:cNvPr>
          <p:cNvSpPr>
            <a:spLocks noGrp="1"/>
          </p:cNvSpPr>
          <p:nvPr>
            <p:ph type="body" idx="1"/>
          </p:nvPr>
        </p:nvSpPr>
        <p:spPr>
          <a:xfrm>
            <a:off x="5168099" y="1685096"/>
            <a:ext cx="6919126" cy="4092904"/>
          </a:xfrm>
        </p:spPr>
        <p:txBody>
          <a:bodyPr>
            <a:normAutofit fontScale="92500"/>
          </a:bodyPr>
          <a:lstStyle/>
          <a:p>
            <a:pPr>
              <a:spcAft>
                <a:spcPts val="600"/>
              </a:spcAft>
              <a:buFont typeface="Wingdings" panose="05000000000000000000" pitchFamily="2" charset="2"/>
              <a:buChar char="§"/>
            </a:pPr>
            <a:r>
              <a:rPr b="1" dirty="0"/>
              <a:t>Η </a:t>
            </a:r>
            <a:r>
              <a:rPr b="1" dirty="0" err="1"/>
              <a:t>ιδιωτικότητ</a:t>
            </a:r>
            <a:r>
              <a:rPr b="1" dirty="0"/>
              <a:t>α</a:t>
            </a:r>
            <a:r>
              <a:rPr dirty="0"/>
              <a:t> </a:t>
            </a:r>
            <a:r>
              <a:rPr lang="el-GR" dirty="0"/>
              <a:t>(</a:t>
            </a:r>
            <a:r>
              <a:rPr lang="en-US" dirty="0"/>
              <a:t>privacy) </a:t>
            </a:r>
            <a:r>
              <a:rPr lang="el-GR" dirty="0"/>
              <a:t>αφορά το </a:t>
            </a:r>
            <a:r>
              <a:rPr dirty="0">
                <a:highlight>
                  <a:srgbClr val="FFFF00"/>
                </a:highlight>
              </a:rPr>
              <a:t> </a:t>
            </a:r>
          </a:p>
          <a:p>
            <a:pPr lvl="1">
              <a:spcAft>
                <a:spcPts val="600"/>
              </a:spcAft>
              <a:buFont typeface="Courier New" panose="02070309020205020404" pitchFamily="49" charset="0"/>
              <a:buChar char="o"/>
              <a:defRPr sz="2400"/>
            </a:pPr>
            <a:r>
              <a:rPr dirty="0"/>
              <a:t>π</a:t>
            </a:r>
            <a:r>
              <a:rPr lang="el-GR" dirty="0"/>
              <a:t>ω</a:t>
            </a:r>
            <a:r>
              <a:rPr dirty="0"/>
              <a:t>ς να </a:t>
            </a:r>
            <a:r>
              <a:rPr b="1" dirty="0" err="1"/>
              <a:t>ελέγ</a:t>
            </a:r>
            <a:r>
              <a:rPr lang="el-GR" b="1" dirty="0"/>
              <a:t>χ</a:t>
            </a:r>
            <a:r>
              <a:rPr b="1" dirty="0" err="1"/>
              <a:t>ουμε</a:t>
            </a:r>
            <a:r>
              <a:rPr b="1" dirty="0"/>
              <a:t> τα π</a:t>
            </a:r>
            <a:r>
              <a:rPr b="1" dirty="0" err="1"/>
              <a:t>ροσω</a:t>
            </a:r>
            <a:r>
              <a:rPr b="1" dirty="0"/>
              <a:t>πικά μας δεδομένα</a:t>
            </a:r>
            <a:endParaRPr dirty="0"/>
          </a:p>
          <a:p>
            <a:pPr lvl="1">
              <a:spcAft>
                <a:spcPts val="600"/>
              </a:spcAft>
              <a:buFont typeface="Courier New" panose="02070309020205020404" pitchFamily="49" charset="0"/>
              <a:buChar char="o"/>
              <a:defRPr sz="2400"/>
            </a:pPr>
            <a:r>
              <a:rPr lang="el-GR" dirty="0"/>
              <a:t>πως να </a:t>
            </a:r>
            <a:r>
              <a:rPr dirty="0"/>
              <a:t>π</a:t>
            </a:r>
            <a:r>
              <a:rPr dirty="0" err="1"/>
              <a:t>ροσδιορί</a:t>
            </a:r>
            <a:r>
              <a:rPr lang="el-GR" dirty="0" err="1"/>
              <a:t>ζουμε</a:t>
            </a:r>
            <a:r>
              <a:rPr dirty="0"/>
              <a:t> </a:t>
            </a:r>
            <a:r>
              <a:rPr b="1" dirty="0" err="1"/>
              <a:t>τον</a:t>
            </a:r>
            <a:r>
              <a:rPr b="1" dirty="0"/>
              <a:t> </a:t>
            </a:r>
            <a:r>
              <a:rPr b="1" dirty="0" err="1"/>
              <a:t>τρό</a:t>
            </a:r>
            <a:r>
              <a:rPr b="1" dirty="0"/>
              <a:t>πο με τον οποίο χρησιμοποιούνται </a:t>
            </a:r>
            <a:r>
              <a:rPr dirty="0"/>
              <a:t>από τα απομακρυσμένα μέρη που τα έχουν λάβει, </a:t>
            </a:r>
            <a:r>
              <a:rPr lang="el-GR" dirty="0"/>
              <a:t>μ</a:t>
            </a:r>
            <a:r>
              <a:rPr dirty="0"/>
              <a:t>ε α</a:t>
            </a:r>
            <a:r>
              <a:rPr dirty="0" err="1"/>
              <a:t>σφ</a:t>
            </a:r>
            <a:r>
              <a:rPr dirty="0"/>
              <a:t>αλή</a:t>
            </a:r>
            <a:r>
              <a:rPr lang="el-GR" dirty="0"/>
              <a:t> τρόπο</a:t>
            </a:r>
            <a:r>
              <a:rPr dirty="0"/>
              <a:t>.</a:t>
            </a:r>
          </a:p>
          <a:p>
            <a:pPr>
              <a:spcAft>
                <a:spcPts val="600"/>
              </a:spcAft>
              <a:buFont typeface="Wingdings" panose="05000000000000000000" pitchFamily="2" charset="2"/>
              <a:buChar char="§"/>
            </a:pPr>
            <a:r>
              <a:rPr dirty="0" err="1"/>
              <a:t>Θυμηθείτε</a:t>
            </a:r>
            <a:r>
              <a:rPr dirty="0"/>
              <a:t> τις </a:t>
            </a:r>
            <a:r>
              <a:rPr b="1" dirty="0"/>
              <a:t>π</a:t>
            </a:r>
            <a:r>
              <a:rPr b="1" dirty="0" err="1"/>
              <a:t>ολιτικές</a:t>
            </a:r>
            <a:r>
              <a:rPr b="1" dirty="0"/>
              <a:t> απ</a:t>
            </a:r>
            <a:r>
              <a:rPr b="1" dirty="0" err="1"/>
              <a:t>ορρήτου</a:t>
            </a:r>
            <a:r>
              <a:rPr b="1" dirty="0"/>
              <a:t> </a:t>
            </a:r>
            <a:r>
              <a:rPr dirty="0"/>
              <a:t>π</a:t>
            </a:r>
            <a:r>
              <a:rPr dirty="0" err="1"/>
              <a:t>ου</a:t>
            </a:r>
            <a:r>
              <a:rPr dirty="0"/>
              <a:t> σας </a:t>
            </a:r>
            <a:r>
              <a:rPr dirty="0" err="1"/>
              <a:t>ζητείτ</a:t>
            </a:r>
            <a:r>
              <a:rPr dirty="0"/>
              <a:t>αι να διαβάσετε και συμφωνείτε όταν αποκτάτε πρόσβαση σε έναν ιστότοπο ή κάνετε λήψη μιας νέας εφαρμογής για smartphone.</a:t>
            </a:r>
            <a:r>
              <a:rPr i="1" dirty="0">
                <a:sym typeface="Wingdings" panose="05000000000000000000" pitchFamily="2" charset="2"/>
              </a:rPr>
              <a:t> </a:t>
            </a:r>
          </a:p>
          <a:p>
            <a:pPr marL="76200" indent="0">
              <a:spcAft>
                <a:spcPts val="600"/>
              </a:spcAft>
              <a:buNone/>
            </a:pPr>
            <a:endParaRPr i="1" dirty="0">
              <a:sym typeface="Wingdings" panose="05000000000000000000" pitchFamily="2" charset="2"/>
            </a:endParaRPr>
          </a:p>
          <a:p>
            <a:pPr>
              <a:spcAft>
                <a:spcPts val="600"/>
              </a:spcAft>
            </a:pPr>
            <a:endParaRPr i="1" dirty="0">
              <a:sym typeface="Wingdings" panose="05000000000000000000" pitchFamily="2" charset="2"/>
            </a:endParaRPr>
          </a:p>
          <a:p>
            <a:pPr>
              <a:spcAft>
                <a:spcPts val="600"/>
              </a:spcAft>
            </a:pPr>
            <a:endParaRPr i="1" dirty="0">
              <a:sym typeface="Wingdings" panose="05000000000000000000" pitchFamily="2" charset="2"/>
            </a:endParaRPr>
          </a:p>
        </p:txBody>
      </p:sp>
      <p:pic>
        <p:nvPicPr>
          <p:cNvPr id="7170" name="Picture 2" descr="Business, Security, Cyber, Privacy, Protection">
            <a:extLst>
              <a:ext uri="{FF2B5EF4-FFF2-40B4-BE49-F238E27FC236}">
                <a16:creationId xmlns:a16="http://schemas.microsoft.com/office/drawing/2014/main" id="{23CB8E05-1EB5-4124-8CF2-E99CACA7F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77" y="1799999"/>
            <a:ext cx="4200525" cy="280035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A116566B-C484-44E2-848D-30F79F513E6C}"/>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5" name="Textfeld 4"/>
          <p:cNvSpPr txBox="1"/>
          <p:nvPr/>
        </p:nvSpPr>
        <p:spPr>
          <a:xfrm>
            <a:off x="4773002" y="5997286"/>
            <a:ext cx="7212459" cy="707886"/>
          </a:xfrm>
          <a:prstGeom prst="rect">
            <a:avLst/>
          </a:prstGeom>
          <a:noFill/>
        </p:spPr>
        <p:txBody>
          <a:bodyPr wrap="square">
            <a:spAutoFit/>
          </a:bodyPr>
          <a:lstStyle/>
          <a:p>
            <a:pPr>
              <a:defRPr sz="2000" i="1"/>
            </a:pPr>
            <a:r>
              <a:t>Βλ. </a:t>
            </a:r>
            <a:r>
              <a:rPr>
                <a:hlinkClick r:id="rId5" action="ppaction://hlinksldjump"/>
              </a:rPr>
              <a:t>παράρτημα 3</a:t>
            </a:r>
            <a:r>
              <a:t> για διαφοροποίηση σχετικά με την ασφάλεια και την ιδιωτική ζωή</a:t>
            </a:r>
          </a:p>
          <a:p>
            <a:endParaRPr sz="2000"/>
          </a:p>
        </p:txBody>
      </p:sp>
      <p:sp>
        <p:nvSpPr>
          <p:cNvPr id="8" name="Google Shape;379;p27">
            <a:extLst>
              <a:ext uri="{FF2B5EF4-FFF2-40B4-BE49-F238E27FC236}">
                <a16:creationId xmlns:a16="http://schemas.microsoft.com/office/drawing/2014/main" id="{9A46482F-0BF3-8791-4AD6-721C2FECF0B1}"/>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47193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FEE482-3206-41BB-BAB8-6B0B1C9FAB93}"/>
              </a:ext>
            </a:extLst>
          </p:cNvPr>
          <p:cNvSpPr>
            <a:spLocks noGrp="1"/>
          </p:cNvSpPr>
          <p:nvPr>
            <p:ph type="title"/>
          </p:nvPr>
        </p:nvSpPr>
        <p:spPr/>
        <p:txBody>
          <a:bodyPr/>
          <a:lstStyle/>
          <a:p>
            <a:r>
              <a:t>Πολιτική απορρήτου</a:t>
            </a:r>
          </a:p>
        </p:txBody>
      </p:sp>
      <p:sp>
        <p:nvSpPr>
          <p:cNvPr id="3" name="Θέση κειμένου 2">
            <a:extLst>
              <a:ext uri="{FF2B5EF4-FFF2-40B4-BE49-F238E27FC236}">
                <a16:creationId xmlns:a16="http://schemas.microsoft.com/office/drawing/2014/main" id="{72A14B6E-6D60-47D8-9995-8182A33B70C5}"/>
              </a:ext>
            </a:extLst>
          </p:cNvPr>
          <p:cNvSpPr>
            <a:spLocks noGrp="1"/>
          </p:cNvSpPr>
          <p:nvPr>
            <p:ph type="body" idx="1"/>
          </p:nvPr>
        </p:nvSpPr>
        <p:spPr>
          <a:xfrm>
            <a:off x="4791529" y="1660682"/>
            <a:ext cx="7340004" cy="5182990"/>
          </a:xfrm>
        </p:spPr>
        <p:txBody>
          <a:bodyPr>
            <a:normAutofit fontScale="77500" lnSpcReduction="20000"/>
          </a:bodyPr>
          <a:lstStyle/>
          <a:p>
            <a:pPr>
              <a:lnSpc>
                <a:spcPct val="120000"/>
              </a:lnSpc>
              <a:spcBef>
                <a:spcPts val="0"/>
              </a:spcBef>
              <a:spcAft>
                <a:spcPts val="300"/>
              </a:spcAft>
              <a:buFont typeface="Wingdings" panose="05000000000000000000" pitchFamily="2" charset="2"/>
              <a:buChar char="§"/>
            </a:pPr>
            <a:r>
              <a:rPr dirty="0"/>
              <a:t>Υπ</a:t>
            </a:r>
            <a:r>
              <a:rPr dirty="0" err="1"/>
              <a:t>άρχει</a:t>
            </a:r>
            <a:r>
              <a:rPr dirty="0"/>
              <a:t> </a:t>
            </a:r>
            <a:r>
              <a:rPr dirty="0" err="1"/>
              <a:t>κά</a:t>
            </a:r>
            <a:r>
              <a:rPr dirty="0"/>
              <a:t>ποια πολιτική που ακολουθεί ο ιστότοπος σχετικά με τα προσωπικά μας δεδομένα,</a:t>
            </a:r>
            <a:r>
              <a:rPr lang="el-GR" dirty="0"/>
              <a:t> η οποία δηλώνει </a:t>
            </a:r>
            <a:r>
              <a:rPr dirty="0" err="1"/>
              <a:t>το</a:t>
            </a:r>
            <a:r>
              <a:rPr lang="el-GR" dirty="0" err="1"/>
              <a:t>υς</a:t>
            </a:r>
            <a:r>
              <a:rPr lang="el-GR" dirty="0"/>
              <a:t> τρόπους με τους οποίους </a:t>
            </a:r>
            <a:r>
              <a:rPr dirty="0"/>
              <a:t>ο ιστότοπος χρησιμοποιεί τα προσωπικά μας δεδομένα; </a:t>
            </a:r>
          </a:p>
          <a:p>
            <a:pPr lvl="1">
              <a:lnSpc>
                <a:spcPct val="120000"/>
              </a:lnSpc>
              <a:spcBef>
                <a:spcPts val="0"/>
              </a:spcBef>
              <a:spcAft>
                <a:spcPts val="300"/>
              </a:spcAft>
              <a:buFont typeface="Courier New" panose="02070309020205020404" pitchFamily="49" charset="0"/>
              <a:buChar char="o"/>
              <a:defRPr sz="2400"/>
            </a:pPr>
            <a:r>
              <a:rPr dirty="0" err="1"/>
              <a:t>Αυτή</a:t>
            </a:r>
            <a:r>
              <a:rPr dirty="0"/>
              <a:t> η π</a:t>
            </a:r>
            <a:r>
              <a:rPr dirty="0" err="1"/>
              <a:t>ολιτική</a:t>
            </a:r>
            <a:r>
              <a:rPr dirty="0"/>
              <a:t> </a:t>
            </a:r>
            <a:r>
              <a:rPr dirty="0" err="1"/>
              <a:t>ονομάζετ</a:t>
            </a:r>
            <a:r>
              <a:rPr dirty="0"/>
              <a:t>αι </a:t>
            </a:r>
            <a:r>
              <a:rPr b="1" dirty="0"/>
              <a:t>πολιτική απορρήτου </a:t>
            </a:r>
            <a:r>
              <a:rPr dirty="0"/>
              <a:t>και θα πρέπει να είναι διαθέσιμη</a:t>
            </a:r>
            <a:r>
              <a:rPr lang="el-GR" dirty="0"/>
              <a:t> στον ιστότοπο</a:t>
            </a:r>
            <a:r>
              <a:rPr dirty="0"/>
              <a:t> και εύκολα προσβάσιμη σε εμάς, ώστε να μπορούμε να την διαβάζουμε και να γνωρίζουμε πώς χρησιμοποιούνται τα δεδομένα μας.</a:t>
            </a:r>
          </a:p>
          <a:p>
            <a:pPr>
              <a:lnSpc>
                <a:spcPct val="120000"/>
              </a:lnSpc>
              <a:spcBef>
                <a:spcPts val="0"/>
              </a:spcBef>
              <a:spcAft>
                <a:spcPts val="300"/>
              </a:spcAft>
              <a:buFont typeface="Wingdings" panose="05000000000000000000" pitchFamily="2" charset="2"/>
              <a:buChar char="§"/>
              <a:defRPr b="1"/>
            </a:pPr>
            <a:r>
              <a:rPr lang="el-GR" dirty="0"/>
              <a:t>Τι πρέπει να κάνετε</a:t>
            </a:r>
            <a:r>
              <a:rPr dirty="0"/>
              <a:t>:</a:t>
            </a:r>
          </a:p>
          <a:p>
            <a:pPr lvl="1">
              <a:lnSpc>
                <a:spcPct val="120000"/>
              </a:lnSpc>
              <a:spcBef>
                <a:spcPts val="0"/>
              </a:spcBef>
              <a:spcAft>
                <a:spcPts val="300"/>
              </a:spcAft>
              <a:buClr>
                <a:schemeClr val="accent6">
                  <a:lumMod val="75000"/>
                </a:schemeClr>
              </a:buClr>
              <a:buSzPct val="120000"/>
              <a:buFont typeface="Wingdings 2" panose="05020102010507070707" pitchFamily="18" charset="2"/>
              <a:buChar char="R"/>
            </a:pPr>
            <a:r>
              <a:rPr dirty="0" err="1"/>
              <a:t>Ελέγξτε</a:t>
            </a:r>
            <a:r>
              <a:rPr dirty="0"/>
              <a:t> και </a:t>
            </a:r>
            <a:r>
              <a:rPr dirty="0" err="1"/>
              <a:t>δι</a:t>
            </a:r>
            <a:r>
              <a:rPr dirty="0"/>
              <a:t>αβάστε την Πολιτική Απορρήτου πριν από την υποβολή τυχόν προσωπικών δεδομένων.</a:t>
            </a:r>
          </a:p>
          <a:p>
            <a:pPr lvl="1">
              <a:lnSpc>
                <a:spcPct val="120000"/>
              </a:lnSpc>
              <a:spcBef>
                <a:spcPts val="0"/>
              </a:spcBef>
              <a:spcAft>
                <a:spcPts val="300"/>
              </a:spcAft>
              <a:buClr>
                <a:schemeClr val="accent6">
                  <a:lumMod val="75000"/>
                </a:schemeClr>
              </a:buClr>
              <a:buSzPct val="120000"/>
              <a:buFont typeface="Wingdings 2" panose="05020102010507070707" pitchFamily="18" charset="2"/>
              <a:buChar char="R"/>
            </a:pPr>
            <a:r>
              <a:rPr dirty="0" err="1"/>
              <a:t>Ελέγξτε</a:t>
            </a:r>
            <a:r>
              <a:rPr dirty="0"/>
              <a:t> π</a:t>
            </a:r>
            <a:r>
              <a:rPr dirty="0" err="1"/>
              <a:t>οιος</a:t>
            </a:r>
            <a:r>
              <a:rPr dirty="0"/>
              <a:t> </a:t>
            </a:r>
            <a:r>
              <a:rPr sz="2200" dirty="0">
                <a:solidFill>
                  <a:schemeClr val="dk1"/>
                </a:solidFill>
              </a:rPr>
              <a:t>είναι </a:t>
            </a:r>
            <a:r>
              <a:rPr dirty="0"/>
              <a:t>ο </a:t>
            </a:r>
            <a:r>
              <a:rPr dirty="0" err="1"/>
              <a:t>ιδιοκτήτης</a:t>
            </a:r>
            <a:r>
              <a:rPr dirty="0"/>
              <a:t>/</a:t>
            </a:r>
            <a:r>
              <a:rPr sz="2200" dirty="0">
                <a:solidFill>
                  <a:schemeClr val="dk1"/>
                </a:solidFill>
              </a:rPr>
              <a:t>υπ</a:t>
            </a:r>
            <a:r>
              <a:rPr sz="2200" dirty="0" err="1">
                <a:solidFill>
                  <a:schemeClr val="dk1"/>
                </a:solidFill>
              </a:rPr>
              <a:t>εύθυνος</a:t>
            </a:r>
            <a:r>
              <a:rPr sz="2200" dirty="0">
                <a:solidFill>
                  <a:schemeClr val="dk1"/>
                </a:solidFill>
              </a:rPr>
              <a:t> </a:t>
            </a:r>
            <a:r>
              <a:rPr sz="2200" dirty="0" err="1">
                <a:solidFill>
                  <a:schemeClr val="dk1"/>
                </a:solidFill>
              </a:rPr>
              <a:t>γι</a:t>
            </a:r>
            <a:r>
              <a:rPr sz="2200" dirty="0">
                <a:solidFill>
                  <a:schemeClr val="dk1"/>
                </a:solidFill>
              </a:rPr>
              <a:t>α τ</a:t>
            </a:r>
            <a:r>
              <a:rPr lang="el-GR" sz="2200" dirty="0">
                <a:solidFill>
                  <a:schemeClr val="dk1"/>
                </a:solidFill>
              </a:rPr>
              <a:t>ον ιστότοπο.</a:t>
            </a:r>
          </a:p>
          <a:p>
            <a:pPr lvl="1">
              <a:lnSpc>
                <a:spcPct val="120000"/>
              </a:lnSpc>
              <a:spcBef>
                <a:spcPts val="0"/>
              </a:spcBef>
              <a:spcAft>
                <a:spcPts val="300"/>
              </a:spcAft>
              <a:buClr>
                <a:schemeClr val="accent6">
                  <a:lumMod val="75000"/>
                </a:schemeClr>
              </a:buClr>
              <a:buSzPct val="120000"/>
              <a:buFont typeface="Wingdings 2" panose="05020102010507070707" pitchFamily="18" charset="2"/>
              <a:buChar char="R"/>
            </a:pPr>
            <a:r>
              <a:rPr dirty="0" err="1"/>
              <a:t>Ελέγξτε</a:t>
            </a:r>
            <a:r>
              <a:rPr dirty="0"/>
              <a:t> και διαβάστε την ενότητα «αποτύπωση</a:t>
            </a:r>
            <a:r>
              <a:rPr lang="el-GR" dirty="0"/>
              <a:t> (</a:t>
            </a:r>
            <a:r>
              <a:rPr lang="en-US" dirty="0"/>
              <a:t>Impact)</a:t>
            </a:r>
            <a:r>
              <a:rPr dirty="0"/>
              <a:t>».</a:t>
            </a:r>
          </a:p>
          <a:p>
            <a:pPr lvl="1">
              <a:lnSpc>
                <a:spcPct val="120000"/>
              </a:lnSpc>
              <a:spcBef>
                <a:spcPts val="0"/>
              </a:spcBef>
              <a:spcAft>
                <a:spcPts val="300"/>
              </a:spcAft>
              <a:buClr>
                <a:schemeClr val="accent6">
                  <a:lumMod val="75000"/>
                </a:schemeClr>
              </a:buClr>
              <a:buSzPct val="120000"/>
              <a:buFont typeface="Wingdings 2" panose="05020102010507070707" pitchFamily="18" charset="2"/>
              <a:buChar char="R"/>
            </a:pPr>
            <a:r>
              <a:rPr dirty="0" err="1"/>
              <a:t>Ελέγξτε</a:t>
            </a:r>
            <a:r>
              <a:rPr dirty="0"/>
              <a:t> </a:t>
            </a:r>
            <a:r>
              <a:rPr dirty="0" err="1"/>
              <a:t>γι</a:t>
            </a:r>
            <a:r>
              <a:rPr dirty="0"/>
              <a:t>α τα στοιχεία επικοινωνίας.</a:t>
            </a:r>
          </a:p>
          <a:p>
            <a:pPr lvl="1">
              <a:lnSpc>
                <a:spcPct val="120000"/>
              </a:lnSpc>
              <a:spcBef>
                <a:spcPts val="0"/>
              </a:spcBef>
              <a:spcAft>
                <a:spcPts val="300"/>
              </a:spcAft>
              <a:buClr>
                <a:schemeClr val="accent6">
                  <a:lumMod val="75000"/>
                </a:schemeClr>
              </a:buClr>
              <a:buSzPct val="120000"/>
              <a:buFont typeface="Wingdings 2" panose="05020102010507070707" pitchFamily="18" charset="2"/>
              <a:buChar char="R"/>
              <a:defRPr sz="2200">
                <a:solidFill>
                  <a:schemeClr val="dk1"/>
                </a:solidFill>
              </a:defRPr>
            </a:pPr>
            <a:r>
              <a:rPr dirty="0" err="1"/>
              <a:t>Ελέγξτε</a:t>
            </a:r>
            <a:r>
              <a:rPr dirty="0"/>
              <a:t> </a:t>
            </a:r>
            <a:r>
              <a:rPr dirty="0" err="1"/>
              <a:t>γι</a:t>
            </a:r>
            <a:r>
              <a:rPr dirty="0"/>
              <a:t>α τους Όρους Χρήσης και τη Νομική Γνωστοποίηση</a:t>
            </a:r>
          </a:p>
          <a:p>
            <a:pPr lvl="1">
              <a:lnSpc>
                <a:spcPct val="120000"/>
              </a:lnSpc>
              <a:spcBef>
                <a:spcPts val="0"/>
              </a:spcBef>
              <a:spcAft>
                <a:spcPts val="300"/>
              </a:spcAft>
              <a:buClr>
                <a:schemeClr val="accent6">
                  <a:lumMod val="75000"/>
                </a:schemeClr>
              </a:buClr>
              <a:buSzPct val="120000"/>
              <a:buFont typeface="Wingdings 2" panose="05020102010507070707" pitchFamily="18" charset="2"/>
              <a:buChar char="R"/>
              <a:defRPr sz="2200">
                <a:solidFill>
                  <a:schemeClr val="dk1"/>
                </a:solidFill>
              </a:defRPr>
            </a:pPr>
            <a:r>
              <a:rPr dirty="0" err="1"/>
              <a:t>Ελέγξτε</a:t>
            </a:r>
            <a:r>
              <a:rPr dirty="0"/>
              <a:t> </a:t>
            </a:r>
            <a:r>
              <a:rPr dirty="0" err="1"/>
              <a:t>γι</a:t>
            </a:r>
            <a:r>
              <a:rPr dirty="0"/>
              <a:t>α τα </a:t>
            </a:r>
            <a:r>
              <a:rPr lang="el-GR" dirty="0"/>
              <a:t>φόρμες </a:t>
            </a:r>
            <a:r>
              <a:rPr dirty="0" err="1"/>
              <a:t>συγκ</a:t>
            </a:r>
            <a:r>
              <a:rPr dirty="0"/>
              <a:t>ατάθεσης</a:t>
            </a:r>
            <a:r>
              <a:rPr lang="el-GR" dirty="0"/>
              <a:t> αποθήκευσης </a:t>
            </a:r>
            <a:r>
              <a:rPr lang="en-US" dirty="0"/>
              <a:t>cookies</a:t>
            </a:r>
            <a:r>
              <a:rPr dirty="0"/>
              <a:t>.</a:t>
            </a:r>
          </a:p>
          <a:p>
            <a:pPr marL="548640" lvl="1" indent="0">
              <a:lnSpc>
                <a:spcPct val="120000"/>
              </a:lnSpc>
              <a:spcBef>
                <a:spcPts val="0"/>
              </a:spcBef>
              <a:spcAft>
                <a:spcPts val="300"/>
              </a:spcAft>
              <a:buNone/>
            </a:pPr>
            <a:endParaRPr i="1" dirty="0">
              <a:sym typeface="Wingdings" panose="05000000000000000000" pitchFamily="2" charset="2"/>
            </a:endParaRPr>
          </a:p>
          <a:p>
            <a:pPr marL="548640" lvl="1" indent="0">
              <a:lnSpc>
                <a:spcPct val="120000"/>
              </a:lnSpc>
              <a:spcBef>
                <a:spcPts val="0"/>
              </a:spcBef>
              <a:spcAft>
                <a:spcPts val="300"/>
              </a:spcAft>
              <a:buNone/>
              <a:defRPr i="1"/>
            </a:pPr>
            <a:r>
              <a:rPr dirty="0" err="1"/>
              <a:t>Γι</a:t>
            </a:r>
            <a:r>
              <a:rPr dirty="0"/>
              <a:t>α περισσότερες </a:t>
            </a:r>
            <a:r>
              <a:rPr dirty="0">
                <a:hlinkClick r:id="rId2" action="ppaction://hlinksldjump"/>
              </a:rPr>
              <a:t>πληροφορίες βλ. πα</a:t>
            </a:r>
            <a:r>
              <a:rPr dirty="0" err="1">
                <a:hlinkClick r:id="rId2" action="ppaction://hlinksldjump"/>
              </a:rPr>
              <a:t>ράρτημ</a:t>
            </a:r>
            <a:r>
              <a:rPr dirty="0">
                <a:hlinkClick r:id="rId2" action="ppaction://hlinksldjump"/>
              </a:rPr>
              <a:t>α 4</a:t>
            </a:r>
          </a:p>
          <a:p>
            <a:pPr lvl="1">
              <a:lnSpc>
                <a:spcPct val="120000"/>
              </a:lnSpc>
              <a:spcBef>
                <a:spcPts val="0"/>
              </a:spcBef>
              <a:spcAft>
                <a:spcPts val="300"/>
              </a:spcAft>
            </a:pPr>
            <a:endParaRPr dirty="0">
              <a:hlinkClick r:id="rId2" action="ppaction://hlinksldjump"/>
            </a:endParaRPr>
          </a:p>
          <a:p>
            <a:pPr>
              <a:lnSpc>
                <a:spcPct val="120000"/>
              </a:lnSpc>
              <a:spcBef>
                <a:spcPts val="0"/>
              </a:spcBef>
              <a:spcAft>
                <a:spcPts val="300"/>
              </a:spcAft>
            </a:pPr>
            <a:endParaRPr dirty="0">
              <a:hlinkClick r:id="rId2" action="ppaction://hlinksldjump"/>
            </a:endParaRPr>
          </a:p>
          <a:p>
            <a:pPr>
              <a:lnSpc>
                <a:spcPct val="120000"/>
              </a:lnSpc>
              <a:spcBef>
                <a:spcPts val="0"/>
              </a:spcBef>
              <a:spcAft>
                <a:spcPts val="300"/>
              </a:spcAft>
            </a:pPr>
            <a:endParaRPr dirty="0">
              <a:hlinkClick r:id="rId2" action="ppaction://hlinksldjump"/>
            </a:endParaRPr>
          </a:p>
        </p:txBody>
      </p:sp>
      <p:pic>
        <p:nvPicPr>
          <p:cNvPr id="6146" name="Picture 2" descr="Datenschutz, Datenschutzerklärung, Dsgvo">
            <a:extLst>
              <a:ext uri="{FF2B5EF4-FFF2-40B4-BE49-F238E27FC236}">
                <a16:creationId xmlns:a16="http://schemas.microsoft.com/office/drawing/2014/main" id="{2DEE3A58-E151-429E-AD4C-11091DFD7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29" y="1805675"/>
            <a:ext cx="4560300" cy="3040199"/>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364;p26">
            <a:extLst>
              <a:ext uri="{FF2B5EF4-FFF2-40B4-BE49-F238E27FC236}">
                <a16:creationId xmlns:a16="http://schemas.microsoft.com/office/drawing/2014/main" id="{796D6C8E-65C4-40AF-AB04-88E4381BFE26}"/>
              </a:ext>
            </a:extLst>
          </p:cNvPr>
          <p:cNvSpPr/>
          <p:nvPr/>
        </p:nvSpPr>
        <p:spPr>
          <a:xfrm>
            <a:off x="10345478" y="6566673"/>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4">
                  <a:extLst>
                    <a:ext uri="{A12FA001-AC4F-418D-AE19-62706E023703}">
                      <ahyp:hlinkClr xmlns:ahyp="http://schemas.microsoft.com/office/drawing/2018/hyperlinkcolor" val="tx"/>
                    </a:ext>
                  </a:extLst>
                </a:hlinkClick>
              </a:rPr>
              <a:t>Πηγή</a:t>
            </a:r>
            <a:r>
              <a:t> | </a:t>
            </a:r>
            <a:r>
              <a:rPr u="sng">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6" name="Google Shape;379;p27">
            <a:extLst>
              <a:ext uri="{FF2B5EF4-FFF2-40B4-BE49-F238E27FC236}">
                <a16:creationId xmlns:a16="http://schemas.microsoft.com/office/drawing/2014/main" id="{8D0CCC4E-23DD-3134-B9F0-B3D958145EBE}"/>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96320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dirty="0"/>
              <a:t>Είναι </a:t>
            </a:r>
            <a:r>
              <a:rPr lang="el-GR" dirty="0"/>
              <a:t>έμπιστη</a:t>
            </a:r>
            <a:r>
              <a:rPr dirty="0"/>
              <a:t> η </a:t>
            </a:r>
            <a:r>
              <a:rPr dirty="0" err="1"/>
              <a:t>ιστοσελίδ</a:t>
            </a:r>
            <a:r>
              <a:rPr dirty="0"/>
              <a:t>α;</a:t>
            </a:r>
          </a:p>
        </p:txBody>
      </p:sp>
      <p:sp>
        <p:nvSpPr>
          <p:cNvPr id="408" name="Google Shape;408;p30"/>
          <p:cNvSpPr/>
          <p:nvPr/>
        </p:nvSpPr>
        <p:spPr>
          <a:xfrm>
            <a:off x="7362836" y="1421027"/>
            <a:ext cx="4619568" cy="2729931"/>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rPr dirty="0" err="1"/>
              <a:t>Ποι</a:t>
            </a:r>
            <a:r>
              <a:rPr dirty="0"/>
              <a:t>α κριτήρια πρέπει να ληφθούν υπόψη για να αποφασί</a:t>
            </a:r>
            <a:r>
              <a:rPr lang="el-GR" dirty="0" err="1"/>
              <a:t>σετε</a:t>
            </a:r>
            <a:r>
              <a:rPr lang="el-GR" dirty="0"/>
              <a:t> </a:t>
            </a:r>
            <a:r>
              <a:rPr lang="el-GR" dirty="0" err="1"/>
              <a:t>εά</a:t>
            </a:r>
            <a:r>
              <a:rPr dirty="0"/>
              <a:t>ν</a:t>
            </a:r>
            <a:r>
              <a:rPr lang="el-GR" dirty="0"/>
              <a:t> ένας</a:t>
            </a:r>
            <a:r>
              <a:rPr dirty="0"/>
              <a:t> </a:t>
            </a:r>
            <a:r>
              <a:rPr dirty="0" err="1"/>
              <a:t>μι</a:t>
            </a:r>
            <a:r>
              <a:rPr dirty="0"/>
              <a:t>α ιστ</a:t>
            </a:r>
            <a:r>
              <a:rPr lang="el-GR" dirty="0" err="1"/>
              <a:t>ότοπος</a:t>
            </a:r>
            <a:r>
              <a:rPr dirty="0"/>
              <a:t> είναι </a:t>
            </a:r>
            <a:r>
              <a:rPr lang="el-GR" dirty="0"/>
              <a:t>έμπιστος</a:t>
            </a:r>
            <a:r>
              <a:rPr dirty="0"/>
              <a:t>;</a:t>
            </a:r>
          </a:p>
        </p:txBody>
      </p:sp>
      <p:sp>
        <p:nvSpPr>
          <p:cNvPr id="409" name="Google Shape;409;p30"/>
          <p:cNvSpPr txBox="1"/>
          <p:nvPr/>
        </p:nvSpPr>
        <p:spPr>
          <a:xfrm>
            <a:off x="557999" y="2121650"/>
            <a:ext cx="6804837" cy="461660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600"/>
              </a:spcBef>
              <a:spcAft>
                <a:spcPts val="600"/>
              </a:spcAft>
              <a:buClr>
                <a:srgbClr val="C00000"/>
              </a:buClr>
              <a:buSzPts val="2800"/>
              <a:buFont typeface="Calibri"/>
              <a:buChar char="▪"/>
              <a:defRPr sz="2400">
                <a:solidFill>
                  <a:schemeClr val="dk1"/>
                </a:solidFill>
                <a:latin typeface="Calibri"/>
                <a:ea typeface="Calibri"/>
                <a:cs typeface="Calibri"/>
                <a:sym typeface="Calibri"/>
              </a:defRPr>
            </a:pPr>
            <a:r>
              <a:rPr sz="2200" dirty="0" err="1"/>
              <a:t>Γι</a:t>
            </a:r>
            <a:r>
              <a:rPr sz="2200" dirty="0"/>
              <a:t>α την προστασία των προσωπικών δεδομένων </a:t>
            </a:r>
            <a:r>
              <a:rPr lang="el-GR" sz="2200" dirty="0"/>
              <a:t>μας </a:t>
            </a:r>
            <a:r>
              <a:rPr sz="2200" dirty="0"/>
              <a:t>και </a:t>
            </a:r>
            <a:r>
              <a:rPr sz="2200" dirty="0" err="1"/>
              <a:t>της</a:t>
            </a:r>
            <a:r>
              <a:rPr sz="2200" dirty="0"/>
              <a:t> </a:t>
            </a:r>
            <a:r>
              <a:rPr sz="2200" dirty="0" err="1"/>
              <a:t>ιδιω</a:t>
            </a:r>
            <a:r>
              <a:rPr lang="el-GR" sz="2200" dirty="0" err="1"/>
              <a:t>τικότητα</a:t>
            </a:r>
            <a:r>
              <a:rPr sz="2200" dirty="0"/>
              <a:t>ς, είναι σημαντικό να αξιολογηθεί εάν η ιστοσελίδα είναι </a:t>
            </a:r>
            <a:r>
              <a:rPr lang="el-GR" sz="2200" b="1" dirty="0"/>
              <a:t>έμπιστη.</a:t>
            </a:r>
            <a:r>
              <a:rPr sz="2200" b="1" dirty="0"/>
              <a:t> </a:t>
            </a:r>
          </a:p>
          <a:p>
            <a:pPr marL="342900" marR="0" lvl="0" indent="-342900" algn="l" rtl="0">
              <a:lnSpc>
                <a:spcPct val="100000"/>
              </a:lnSpc>
              <a:spcBef>
                <a:spcPts val="600"/>
              </a:spcBef>
              <a:spcAft>
                <a:spcPts val="600"/>
              </a:spcAft>
              <a:buClr>
                <a:srgbClr val="C00000"/>
              </a:buClr>
              <a:buSzPts val="2800"/>
              <a:buFont typeface="Calibri"/>
              <a:buChar char="▪"/>
              <a:defRPr sz="2400">
                <a:solidFill>
                  <a:schemeClr val="dk1"/>
                </a:solidFill>
                <a:latin typeface="Calibri"/>
                <a:ea typeface="Calibri"/>
                <a:cs typeface="Calibri"/>
                <a:sym typeface="Calibri"/>
              </a:defRPr>
            </a:pPr>
            <a:r>
              <a:rPr sz="2200" dirty="0"/>
              <a:t>Η</a:t>
            </a:r>
            <a:r>
              <a:rPr sz="2200" b="1" dirty="0"/>
              <a:t> </a:t>
            </a:r>
            <a:r>
              <a:rPr lang="el-GR" sz="2200" b="1" dirty="0"/>
              <a:t>εμπιστοσύνη</a:t>
            </a:r>
            <a:r>
              <a:rPr lang="el-GR" sz="2200" dirty="0"/>
              <a:t>, </a:t>
            </a:r>
            <a:r>
              <a:rPr sz="2200" dirty="0"/>
              <a:t>σε αυτό </a:t>
            </a:r>
            <a:r>
              <a:rPr sz="2200" dirty="0" err="1"/>
              <a:t>το</a:t>
            </a:r>
            <a:r>
              <a:rPr sz="2200" dirty="0"/>
              <a:t> πλα</a:t>
            </a:r>
            <a:r>
              <a:rPr sz="2200" dirty="0" err="1"/>
              <a:t>ίσιο</a:t>
            </a:r>
            <a:r>
              <a:rPr lang="el-GR" sz="2200" dirty="0"/>
              <a:t>,</a:t>
            </a:r>
            <a:r>
              <a:rPr sz="2200" dirty="0"/>
              <a:t> σημαίνει ότι ο ιστότοπος χρησιμοποιεί και επεξεργάζεται τα προσωπικά δεδομένα μας σύμφωνα με τη διαθέσιμη πολιτική απορρήτου και τους κανονισμούς.</a:t>
            </a:r>
          </a:p>
          <a:p>
            <a:pPr marL="342900" lvl="0" indent="-342900">
              <a:spcBef>
                <a:spcPts val="600"/>
              </a:spcBef>
              <a:spcAft>
                <a:spcPts val="600"/>
              </a:spcAft>
              <a:buClr>
                <a:srgbClr val="C00000"/>
              </a:buClr>
              <a:buSzPts val="2800"/>
              <a:buFont typeface="Calibri"/>
              <a:buChar char="▪"/>
              <a:defRPr sz="2400">
                <a:solidFill>
                  <a:schemeClr val="dk1"/>
                </a:solidFill>
                <a:latin typeface="Calibri"/>
                <a:ea typeface="Calibri"/>
                <a:cs typeface="Calibri"/>
                <a:sym typeface="Calibri"/>
              </a:defRPr>
            </a:pPr>
            <a:r>
              <a:rPr lang="el-GR" sz="2200" dirty="0"/>
              <a:t>Παρακαλώ ξεκινήστε την συζήτηση για την κατάρτιση ενός καταλόγου με κριτήρια που θα σας βοηθούν να αποφασίζετε εάν ένας ιστότοπος είναι έμπιστος, (μπορείτε να δείτε έναν τέτοιο κατάλογο  στην επόμενη διαφάνεια):</a:t>
            </a:r>
            <a:endParaRPr sz="2200" b="0" i="0" u="none" strike="noStrike" cap="none" dirty="0">
              <a:solidFill>
                <a:srgbClr val="000000"/>
              </a:solidFill>
              <a:latin typeface="Calibri"/>
              <a:ea typeface="Calibri"/>
              <a:cs typeface="Calibri"/>
              <a:sym typeface="Calibri"/>
            </a:endParaRPr>
          </a:p>
        </p:txBody>
      </p:sp>
      <p:sp>
        <p:nvSpPr>
          <p:cNvPr id="6" name="Google Shape;379;p27">
            <a:extLst>
              <a:ext uri="{FF2B5EF4-FFF2-40B4-BE49-F238E27FC236}">
                <a16:creationId xmlns:a16="http://schemas.microsoft.com/office/drawing/2014/main" id="{37D0F406-7918-5137-718B-51F3BB156154}"/>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Είναι αξιόπιστη η ιστοσελίδα;</a:t>
            </a:r>
          </a:p>
        </p:txBody>
      </p:sp>
      <p:sp>
        <p:nvSpPr>
          <p:cNvPr id="417" name="Google Shape;417;p31"/>
          <p:cNvSpPr txBox="1"/>
          <p:nvPr/>
        </p:nvSpPr>
        <p:spPr>
          <a:xfrm>
            <a:off x="558000" y="2055762"/>
            <a:ext cx="7270199" cy="430007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20000"/>
              </a:lnSpc>
              <a:spcBef>
                <a:spcPts val="0"/>
              </a:spcBef>
              <a:spcAft>
                <a:spcPts val="0"/>
              </a:spcAft>
              <a:buClr>
                <a:srgbClr val="C01E24"/>
              </a:buClr>
              <a:buSzPts val="2400"/>
              <a:buFont typeface="Wingdings" panose="05000000000000000000" pitchFamily="2" charset="2"/>
              <a:buChar char="§"/>
              <a:defRPr sz="2400">
                <a:solidFill>
                  <a:schemeClr val="dk1"/>
                </a:solidFill>
                <a:latin typeface="Calibri"/>
                <a:ea typeface="Calibri"/>
                <a:cs typeface="Calibri"/>
                <a:sym typeface="Calibri"/>
              </a:defRPr>
            </a:pPr>
            <a:r>
              <a:rPr dirty="0" err="1"/>
              <a:t>Ξεκινήστε</a:t>
            </a:r>
            <a:r>
              <a:rPr dirty="0"/>
              <a:t> </a:t>
            </a:r>
            <a:r>
              <a:rPr dirty="0" err="1"/>
              <a:t>μι</a:t>
            </a:r>
            <a:r>
              <a:rPr dirty="0"/>
              <a:t>α λίστα:</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rPr dirty="0"/>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rPr dirty="0"/>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rPr dirty="0"/>
              <a:t>......</a:t>
            </a:r>
            <a:endParaRPr sz="1400" b="0" i="0" u="none" strike="noStrike" cap="none" dirty="0">
              <a:solidFill>
                <a:srgbClr val="000000"/>
              </a:solidFill>
              <a:latin typeface="Calibri"/>
              <a:ea typeface="Calibri"/>
              <a:cs typeface="Calibri"/>
              <a:sym typeface="Calibri"/>
            </a:endParaRPr>
          </a:p>
          <a:p>
            <a:pPr marL="685800" marR="0" lvl="1" indent="-60959" algn="l" rtl="0">
              <a:lnSpc>
                <a:spcPct val="120000"/>
              </a:lnSpc>
              <a:spcBef>
                <a:spcPts val="1200"/>
              </a:spcBef>
              <a:spcAft>
                <a:spcPts val="0"/>
              </a:spcAft>
              <a:buClr>
                <a:srgbClr val="C01E24"/>
              </a:buClr>
              <a:buSzPts val="2640"/>
              <a:buFont typeface="Calibri"/>
              <a:buNone/>
            </a:pPr>
            <a:endParaRPr sz="2200" b="0" i="0" u="none" strike="noStrike" cap="none" dirty="0">
              <a:solidFill>
                <a:schemeClr val="dk1"/>
              </a:solidFill>
              <a:latin typeface="Calibri"/>
              <a:ea typeface="Calibri"/>
              <a:cs typeface="Calibri"/>
              <a:sym typeface="Calibri"/>
            </a:endParaRPr>
          </a:p>
        </p:txBody>
      </p:sp>
      <p:sp>
        <p:nvSpPr>
          <p:cNvPr id="418" name="Google Shape;418;p31"/>
          <p:cNvSpPr/>
          <p:nvPr/>
        </p:nvSpPr>
        <p:spPr>
          <a:xfrm>
            <a:off x="7207388" y="733047"/>
            <a:ext cx="4619568" cy="2645429"/>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rPr dirty="0" err="1"/>
              <a:t>Ποι</a:t>
            </a:r>
            <a:r>
              <a:rPr dirty="0"/>
              <a:t>α κριτήρια πρέπει να ληφθούν υπόψη για να αποφασ</a:t>
            </a:r>
            <a:r>
              <a:rPr lang="el-GR" dirty="0" err="1"/>
              <a:t>ίσετε</a:t>
            </a:r>
            <a:r>
              <a:rPr lang="el-GR" dirty="0"/>
              <a:t> </a:t>
            </a:r>
            <a:r>
              <a:rPr lang="el-GR" dirty="0" err="1"/>
              <a:t>εά</a:t>
            </a:r>
            <a:r>
              <a:rPr dirty="0"/>
              <a:t>ν ένας </a:t>
            </a:r>
            <a:r>
              <a:rPr dirty="0" err="1"/>
              <a:t>ιστότο</a:t>
            </a:r>
            <a:r>
              <a:rPr dirty="0"/>
              <a:t>πος είναι αξιόπιστος;</a:t>
            </a:r>
            <a:endParaRPr sz="2400" b="0" i="0" u="none" strike="noStrike" cap="none" dirty="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53BC2DAC-BE87-4CD1-940A-A067FAA4563F}"/>
              </a:ext>
            </a:extLst>
          </p:cNvPr>
          <p:cNvSpPr txBox="1"/>
          <p:nvPr/>
        </p:nvSpPr>
        <p:spPr>
          <a:xfrm>
            <a:off x="3239344" y="3850640"/>
            <a:ext cx="8394655" cy="2754600"/>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err="1"/>
              <a:t>Ποιος</a:t>
            </a:r>
            <a:r>
              <a:rPr dirty="0"/>
              <a:t> είναι υπ</a:t>
            </a:r>
            <a:r>
              <a:rPr dirty="0" err="1"/>
              <a:t>εύθυνος</a:t>
            </a:r>
            <a:r>
              <a:rPr dirty="0"/>
              <a:t> </a:t>
            </a:r>
            <a:r>
              <a:rPr dirty="0" err="1"/>
              <a:t>γι</a:t>
            </a:r>
            <a:r>
              <a:rPr dirty="0"/>
              <a:t>α την ιστοσελίδα; Το ιστορικό της ιστοσελίδας (π.χ. ο </a:t>
            </a:r>
            <a:r>
              <a:rPr dirty="0" err="1"/>
              <a:t>ιστότο</a:t>
            </a:r>
            <a:r>
              <a:rPr dirty="0"/>
              <a:t>πος λειτουργεί ιδιωτικά ή δημόσια;). Είναι διαθέσιμο το «αποτύπωμα</a:t>
            </a:r>
            <a:r>
              <a:rPr lang="en-US" dirty="0"/>
              <a:t>/impact</a:t>
            </a:r>
            <a:r>
              <a:rPr dirty="0"/>
              <a:t>»;</a:t>
            </a: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defRPr>
            </a:pPr>
            <a:r>
              <a:rPr dirty="0" err="1"/>
              <a:t>Πώς</a:t>
            </a:r>
            <a:r>
              <a:rPr dirty="0"/>
              <a:t> μπ</a:t>
            </a:r>
            <a:r>
              <a:rPr dirty="0" err="1"/>
              <a:t>ορούμε</a:t>
            </a:r>
            <a:r>
              <a:rPr dirty="0"/>
              <a:t> να επ</a:t>
            </a:r>
            <a:r>
              <a:rPr dirty="0" err="1"/>
              <a:t>ικοινωνήσουμε</a:t>
            </a:r>
            <a:r>
              <a:rPr dirty="0"/>
              <a:t> </a:t>
            </a:r>
            <a:r>
              <a:rPr dirty="0" err="1"/>
              <a:t>με</a:t>
            </a:r>
            <a:r>
              <a:rPr dirty="0"/>
              <a:t> </a:t>
            </a:r>
            <a:r>
              <a:rPr dirty="0" err="1"/>
              <a:t>την</a:t>
            </a:r>
            <a:r>
              <a:rPr dirty="0"/>
              <a:t> </a:t>
            </a:r>
            <a:r>
              <a:rPr dirty="0" err="1"/>
              <a:t>ιστοσελίδ</a:t>
            </a:r>
            <a:r>
              <a:rPr dirty="0"/>
              <a:t>α; Υπάρχουν επαρκή στοιχεία επικοινωνίας και ενότητα επικοινωνίας στον ιστότοπο;</a:t>
            </a:r>
            <a:endParaRPr sz="18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a:t>Είναι </a:t>
            </a:r>
            <a:r>
              <a:rPr dirty="0" err="1"/>
              <a:t>δι</a:t>
            </a:r>
            <a:r>
              <a:rPr dirty="0"/>
              <a:t>αθέσιμη η Πολιτική Απορρήτου, η Νομική Γνωστοποίηση, οι Όροι Χρήσης;</a:t>
            </a: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a:t>Είναι </a:t>
            </a:r>
            <a:r>
              <a:rPr dirty="0" err="1"/>
              <a:t>δι</a:t>
            </a:r>
            <a:r>
              <a:rPr dirty="0"/>
              <a:t>αθέσιμο οποιοδήποτε αίτημα συγκατάθεσης </a:t>
            </a:r>
            <a:r>
              <a:rPr lang="el-GR" dirty="0"/>
              <a:t>αποθήκευσης </a:t>
            </a:r>
            <a:r>
              <a:rPr dirty="0"/>
              <a:t>cookies.</a:t>
            </a:r>
            <a:endParaRPr sz="1100" dirty="0"/>
          </a:p>
        </p:txBody>
      </p:sp>
      <p:sp>
        <p:nvSpPr>
          <p:cNvPr id="8" name="pop-up">
            <a:extLst>
              <a:ext uri="{FF2B5EF4-FFF2-40B4-BE49-F238E27FC236}">
                <a16:creationId xmlns:a16="http://schemas.microsoft.com/office/drawing/2014/main" id="{85702264-3306-4A56-B266-D19D82CDD71E}"/>
              </a:ext>
            </a:extLst>
          </p:cNvPr>
          <p:cNvSpPr/>
          <p:nvPr/>
        </p:nvSpPr>
        <p:spPr>
          <a:xfrm>
            <a:off x="3239345" y="2939023"/>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τη λίστα σας!</a:t>
            </a:r>
          </a:p>
          <a:p>
            <a:pPr algn="ctr"/>
            <a:endParaRPr b="1" dirty="0">
              <a:solidFill>
                <a:srgbClr val="E12A3C"/>
              </a:solidFill>
            </a:endParaRPr>
          </a:p>
        </p:txBody>
      </p:sp>
      <p:sp>
        <p:nvSpPr>
          <p:cNvPr id="9" name="Google Shape;379;p27">
            <a:extLst>
              <a:ext uri="{FF2B5EF4-FFF2-40B4-BE49-F238E27FC236}">
                <a16:creationId xmlns:a16="http://schemas.microsoft.com/office/drawing/2014/main" id="{F0C8F40E-1126-07D5-D8E9-5D6EAEB573D5}"/>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471484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7E4B99-4227-418D-9575-AC63469D1B74}"/>
              </a:ext>
            </a:extLst>
          </p:cNvPr>
          <p:cNvSpPr>
            <a:spLocks noGrp="1"/>
          </p:cNvSpPr>
          <p:nvPr>
            <p:ph type="title"/>
          </p:nvPr>
        </p:nvSpPr>
        <p:spPr/>
        <p:txBody>
          <a:bodyPr/>
          <a:lstStyle/>
          <a:p>
            <a:r>
              <a:rPr dirty="0"/>
              <a:t>Είναι α</a:t>
            </a:r>
            <a:r>
              <a:rPr dirty="0" err="1"/>
              <a:t>ξιό</a:t>
            </a:r>
            <a:r>
              <a:rPr dirty="0"/>
              <a:t>πιστ</a:t>
            </a:r>
            <a:r>
              <a:rPr lang="el-GR" dirty="0" err="1"/>
              <a:t>ος</a:t>
            </a:r>
            <a:r>
              <a:rPr lang="el-GR" dirty="0"/>
              <a:t> ο</a:t>
            </a:r>
            <a:r>
              <a:rPr dirty="0"/>
              <a:t> </a:t>
            </a:r>
            <a:r>
              <a:rPr dirty="0" err="1"/>
              <a:t>ιστ</a:t>
            </a:r>
            <a:r>
              <a:rPr lang="el-GR" dirty="0" err="1"/>
              <a:t>ὀτοπος</a:t>
            </a:r>
            <a:r>
              <a:rPr dirty="0"/>
              <a:t>;</a:t>
            </a:r>
          </a:p>
        </p:txBody>
      </p:sp>
      <p:sp>
        <p:nvSpPr>
          <p:cNvPr id="3" name="Θέση κειμένου 2">
            <a:extLst>
              <a:ext uri="{FF2B5EF4-FFF2-40B4-BE49-F238E27FC236}">
                <a16:creationId xmlns:a16="http://schemas.microsoft.com/office/drawing/2014/main" id="{CBD76A25-2C3D-4AD8-88F3-2E42D89068FE}"/>
              </a:ext>
            </a:extLst>
          </p:cNvPr>
          <p:cNvSpPr>
            <a:spLocks noGrp="1"/>
          </p:cNvSpPr>
          <p:nvPr>
            <p:ph type="body" idx="1"/>
          </p:nvPr>
        </p:nvSpPr>
        <p:spPr>
          <a:xfrm>
            <a:off x="557998" y="1799999"/>
            <a:ext cx="9013291" cy="4865977"/>
          </a:xfrm>
        </p:spPr>
        <p:txBody>
          <a:bodyPr>
            <a:normAutofit/>
          </a:bodyPr>
          <a:lstStyle/>
          <a:p>
            <a:pPr marL="76200" indent="0">
              <a:spcAft>
                <a:spcPts val="600"/>
              </a:spcAft>
              <a:buNone/>
            </a:pPr>
            <a:r>
              <a:rPr b="1" dirty="0" err="1"/>
              <a:t>Αξιο</a:t>
            </a:r>
            <a:r>
              <a:rPr b="1" dirty="0"/>
              <a:t>πιστία</a:t>
            </a:r>
            <a:r>
              <a:rPr lang="el-GR" b="1" dirty="0"/>
              <a:t>, </a:t>
            </a:r>
            <a:r>
              <a:rPr dirty="0"/>
              <a:t>σε</a:t>
            </a:r>
            <a:r>
              <a:rPr b="1" dirty="0"/>
              <a:t> </a:t>
            </a:r>
            <a:r>
              <a:rPr dirty="0"/>
              <a:t>αυτό </a:t>
            </a:r>
            <a:r>
              <a:rPr dirty="0" err="1"/>
              <a:t>το</a:t>
            </a:r>
            <a:r>
              <a:rPr dirty="0"/>
              <a:t> πλα</a:t>
            </a:r>
            <a:r>
              <a:rPr dirty="0" err="1"/>
              <a:t>ίσιο</a:t>
            </a:r>
            <a:r>
              <a:rPr lang="el-GR" dirty="0"/>
              <a:t>, </a:t>
            </a:r>
            <a:r>
              <a:rPr dirty="0" err="1"/>
              <a:t>σημ</a:t>
            </a:r>
            <a:r>
              <a:rPr dirty="0"/>
              <a:t>αίνει ότι το περιεχόμενο και οι πληροφορίες που διατίθενται στ</a:t>
            </a:r>
            <a:r>
              <a:rPr lang="el-GR" dirty="0"/>
              <a:t>ο</a:t>
            </a:r>
            <a:r>
              <a:rPr dirty="0"/>
              <a:t>ν </a:t>
            </a:r>
            <a:r>
              <a:rPr dirty="0" err="1"/>
              <a:t>ιστ</a:t>
            </a:r>
            <a:r>
              <a:rPr lang="el-GR" dirty="0" err="1"/>
              <a:t>ότοπο</a:t>
            </a:r>
            <a:r>
              <a:rPr dirty="0"/>
              <a:t> είναι </a:t>
            </a:r>
            <a:r>
              <a:rPr b="1" dirty="0"/>
              <a:t>έγκυρες </a:t>
            </a:r>
            <a:r>
              <a:rPr dirty="0"/>
              <a:t>και μπορούμε να βασιστούμε σε αυτό.</a:t>
            </a:r>
            <a:endParaRPr b="1" dirty="0"/>
          </a:p>
          <a:p>
            <a:pPr marL="76200" indent="0">
              <a:spcAft>
                <a:spcPts val="600"/>
              </a:spcAft>
              <a:buNone/>
              <a:defRPr b="1"/>
            </a:pPr>
            <a:r>
              <a:rPr dirty="0"/>
              <a:t>ΕΡΩΤΗΣΕΙΣ: </a:t>
            </a:r>
          </a:p>
          <a:p>
            <a:pPr>
              <a:spcAft>
                <a:spcPts val="600"/>
              </a:spcAft>
              <a:defRPr i="1"/>
            </a:pPr>
            <a:r>
              <a:rPr dirty="0" err="1"/>
              <a:t>Μι</a:t>
            </a:r>
            <a:r>
              <a:rPr dirty="0"/>
              <a:t>α ιστοσελίδα θα μπορούσε να είναι </a:t>
            </a:r>
            <a:r>
              <a:rPr b="1" dirty="0"/>
              <a:t>ασφαλής </a:t>
            </a:r>
            <a:r>
              <a:rPr dirty="0"/>
              <a:t>για επίσκεψη, καθώς και </a:t>
            </a:r>
            <a:r>
              <a:rPr lang="el-GR" b="1" dirty="0"/>
              <a:t>έμπιστη</a:t>
            </a:r>
            <a:r>
              <a:rPr dirty="0"/>
              <a:t> για την παροχή προσωπικών δεδομένων, αλλά είναι επίσης </a:t>
            </a:r>
            <a:r>
              <a:rPr b="1" dirty="0"/>
              <a:t>αξιόπιστη </a:t>
            </a:r>
            <a:r>
              <a:rPr dirty="0"/>
              <a:t>όσον αφορά το περιεχόμενο; </a:t>
            </a:r>
          </a:p>
          <a:p>
            <a:pPr>
              <a:spcAft>
                <a:spcPts val="600"/>
              </a:spcAft>
              <a:defRPr i="1"/>
            </a:pPr>
            <a:r>
              <a:rPr dirty="0"/>
              <a:t>Μπ</a:t>
            </a:r>
            <a:r>
              <a:rPr dirty="0" err="1"/>
              <a:t>ορούμε</a:t>
            </a:r>
            <a:r>
              <a:rPr dirty="0"/>
              <a:t> να </a:t>
            </a:r>
            <a:r>
              <a:rPr dirty="0" err="1"/>
              <a:t>θεωρήσουμε</a:t>
            </a:r>
            <a:r>
              <a:rPr dirty="0"/>
              <a:t> </a:t>
            </a:r>
            <a:r>
              <a:rPr lang="el-GR" dirty="0"/>
              <a:t>εκ των προτέρων </a:t>
            </a:r>
            <a:r>
              <a:rPr b="1" dirty="0"/>
              <a:t>α</a:t>
            </a:r>
            <a:r>
              <a:rPr b="1" dirty="0" err="1"/>
              <a:t>ξιό</a:t>
            </a:r>
            <a:r>
              <a:rPr b="1" dirty="0"/>
              <a:t>πιστο</a:t>
            </a:r>
            <a:r>
              <a:rPr lang="el-GR" b="1" dirty="0"/>
              <a:t> </a:t>
            </a:r>
            <a:r>
              <a:rPr dirty="0" err="1"/>
              <a:t>το</a:t>
            </a:r>
            <a:r>
              <a:rPr b="1" dirty="0"/>
              <a:t> </a:t>
            </a:r>
            <a:r>
              <a:rPr dirty="0"/>
              <a:t>π</a:t>
            </a:r>
            <a:r>
              <a:rPr dirty="0" err="1"/>
              <a:t>εριεχόμενο</a:t>
            </a:r>
            <a:r>
              <a:rPr dirty="0"/>
              <a:t> </a:t>
            </a:r>
            <a:r>
              <a:rPr dirty="0" err="1"/>
              <a:t>των</a:t>
            </a:r>
            <a:r>
              <a:rPr dirty="0"/>
              <a:t> ιστότοπων που είναι ασφαλείς και </a:t>
            </a:r>
            <a:r>
              <a:rPr lang="el-GR" dirty="0"/>
              <a:t>έμπιστοι</a:t>
            </a:r>
            <a:r>
              <a:rPr dirty="0"/>
              <a:t>;</a:t>
            </a:r>
          </a:p>
          <a:p>
            <a:pPr>
              <a:spcAft>
                <a:spcPts val="600"/>
              </a:spcAft>
              <a:defRPr sz="2400" i="1">
                <a:solidFill>
                  <a:schemeClr val="dk1"/>
                </a:solidFill>
              </a:defRPr>
            </a:pPr>
            <a:r>
              <a:rPr dirty="0"/>
              <a:t>Είναι </a:t>
            </a:r>
            <a:r>
              <a:rPr dirty="0" err="1"/>
              <a:t>έγκυρο</a:t>
            </a:r>
            <a:r>
              <a:rPr dirty="0"/>
              <a:t> </a:t>
            </a:r>
            <a:r>
              <a:rPr dirty="0" err="1"/>
              <a:t>το</a:t>
            </a:r>
            <a:r>
              <a:rPr dirty="0"/>
              <a:t> π</a:t>
            </a:r>
            <a:r>
              <a:rPr dirty="0" err="1"/>
              <a:t>εριεχόμενο</a:t>
            </a:r>
            <a:r>
              <a:rPr dirty="0"/>
              <a:t>; </a:t>
            </a:r>
          </a:p>
          <a:p>
            <a:pPr>
              <a:spcAft>
                <a:spcPts val="600"/>
              </a:spcAft>
            </a:pPr>
            <a:endParaRPr sz="2400" b="1" i="0" u="none" strike="noStrike" cap="none" dirty="0">
              <a:solidFill>
                <a:schemeClr val="dk1"/>
              </a:solidFill>
              <a:latin typeface="Calibri"/>
              <a:ea typeface="Calibri"/>
              <a:cs typeface="Calibri"/>
              <a:sym typeface="Calibri"/>
            </a:endParaRPr>
          </a:p>
          <a:p>
            <a:pPr marL="76200" indent="0">
              <a:spcAft>
                <a:spcPts val="600"/>
              </a:spcAft>
              <a:buNone/>
            </a:pPr>
            <a:endParaRPr sz="2400" b="1" i="0" u="none" strike="noStrike" cap="none" dirty="0">
              <a:solidFill>
                <a:schemeClr val="dk1"/>
              </a:solidFill>
              <a:latin typeface="Calibri"/>
              <a:ea typeface="Calibri"/>
              <a:cs typeface="Calibri"/>
              <a:sym typeface="Calibri"/>
            </a:endParaRPr>
          </a:p>
        </p:txBody>
      </p:sp>
      <p:sp>
        <p:nvSpPr>
          <p:cNvPr id="5" name="Google Shape;379;p27">
            <a:extLst>
              <a:ext uri="{FF2B5EF4-FFF2-40B4-BE49-F238E27FC236}">
                <a16:creationId xmlns:a16="http://schemas.microsoft.com/office/drawing/2014/main" id="{DEEF51A7-61C3-82C8-558C-E627DFDC0E02}"/>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72823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dirty="0"/>
              <a:t>Είναι α</a:t>
            </a:r>
            <a:r>
              <a:rPr dirty="0" err="1"/>
              <a:t>ξιό</a:t>
            </a:r>
            <a:r>
              <a:rPr dirty="0"/>
              <a:t>πιστ</a:t>
            </a:r>
            <a:r>
              <a:rPr lang="el-GR" dirty="0" err="1"/>
              <a:t>ος</a:t>
            </a:r>
            <a:r>
              <a:rPr lang="el-GR" dirty="0"/>
              <a:t> ο </a:t>
            </a:r>
            <a:r>
              <a:rPr dirty="0" err="1"/>
              <a:t>ιστ</a:t>
            </a:r>
            <a:r>
              <a:rPr lang="el-GR" dirty="0" err="1"/>
              <a:t>ότοπος</a:t>
            </a:r>
            <a:r>
              <a:rPr dirty="0"/>
              <a:t>;</a:t>
            </a:r>
          </a:p>
        </p:txBody>
      </p:sp>
      <p:sp>
        <p:nvSpPr>
          <p:cNvPr id="426" name="Google Shape;426;p32"/>
          <p:cNvSpPr txBox="1"/>
          <p:nvPr/>
        </p:nvSpPr>
        <p:spPr>
          <a:xfrm>
            <a:off x="558001" y="1717661"/>
            <a:ext cx="7023900" cy="313373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defRPr sz="2400">
                <a:solidFill>
                  <a:schemeClr val="dk1"/>
                </a:solidFill>
                <a:latin typeface="Calibri"/>
                <a:ea typeface="Calibri"/>
                <a:cs typeface="Calibri"/>
                <a:sym typeface="Calibri"/>
              </a:defRPr>
            </a:pPr>
            <a:r>
              <a:t>Ξεκινήστε μια λίστα:</a:t>
            </a:r>
            <a:endParaRPr sz="1400" b="0" i="0" u="none" strike="noStrike" cap="none">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t> ..................</a:t>
            </a: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t>..................</a:t>
            </a: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ea typeface="Calibri"/>
                <a:cs typeface="Calibri"/>
                <a:sym typeface="Calibri"/>
              </a:defRPr>
            </a:pPr>
            <a:r>
              <a:t>..................</a:t>
            </a:r>
          </a:p>
          <a:p>
            <a:pPr marL="685800" marR="0" lvl="1" indent="-228600" algn="l" rtl="0">
              <a:lnSpc>
                <a:spcPct val="120000"/>
              </a:lnSpc>
              <a:spcBef>
                <a:spcPts val="1200"/>
              </a:spcBef>
              <a:spcAft>
                <a:spcPts val="0"/>
              </a:spcAft>
              <a:buClr>
                <a:srgbClr val="C01E24"/>
              </a:buClr>
              <a:buSzPts val="2640"/>
              <a:buFont typeface="Calibri"/>
              <a:buChar char="✔"/>
              <a:defRPr sz="2200">
                <a:solidFill>
                  <a:schemeClr val="dk1"/>
                </a:solidFill>
                <a:latin typeface="Calibri"/>
                <a:cs typeface="Calibri"/>
                <a:sym typeface="Calibri"/>
              </a:defRPr>
            </a:pPr>
            <a:r>
              <a:t>....................</a:t>
            </a:r>
            <a:endParaRPr sz="1400" b="0" i="0" u="none" strike="noStrike" cap="none">
              <a:solidFill>
                <a:srgbClr val="000000"/>
              </a:solidFill>
              <a:latin typeface="Calibri"/>
              <a:ea typeface="Calibri"/>
              <a:cs typeface="Calibri"/>
              <a:sym typeface="Calibri"/>
            </a:endParaRPr>
          </a:p>
          <a:p>
            <a:pPr marL="457200" marR="0" lvl="1" indent="0" algn="l" rtl="0">
              <a:lnSpc>
                <a:spcPct val="120000"/>
              </a:lnSpc>
              <a:spcBef>
                <a:spcPts val="1200"/>
              </a:spcBef>
              <a:spcAft>
                <a:spcPts val="0"/>
              </a:spcAft>
              <a:buClr>
                <a:srgbClr val="C01E24"/>
              </a:buClr>
              <a:buSzPts val="2640"/>
              <a:buFont typeface="Calibri"/>
              <a:buNone/>
            </a:pPr>
            <a:endParaRPr sz="2200" b="0" i="0" u="none" strike="noStrike" cap="none">
              <a:solidFill>
                <a:schemeClr val="dk1"/>
              </a:solidFill>
              <a:latin typeface="Calibri"/>
              <a:ea typeface="Calibri"/>
              <a:cs typeface="Calibri"/>
              <a:sym typeface="Calibri"/>
            </a:endParaRPr>
          </a:p>
        </p:txBody>
      </p:sp>
      <p:sp>
        <p:nvSpPr>
          <p:cNvPr id="427" name="Google Shape;427;p32"/>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defRPr sz="1200">
                <a:solidFill>
                  <a:schemeClr val="dk1"/>
                </a:solidFill>
              </a:defRPr>
            </a:pPr>
            <a:r>
              <a:rPr lang="el-GR" dirty="0"/>
              <a:t>Για περισσότερες πληροφορίες δείτε την παραπομπή </a:t>
            </a:r>
            <a:r>
              <a:rPr dirty="0"/>
              <a:t>[4]</a:t>
            </a:r>
            <a:endParaRPr sz="1200" b="0" i="0" u="none" strike="noStrike" cap="none" dirty="0">
              <a:solidFill>
                <a:schemeClr val="dk1"/>
              </a:solidFill>
              <a:latin typeface="Calibri"/>
              <a:ea typeface="Calibri"/>
              <a:cs typeface="Calibri"/>
              <a:sym typeface="Calibri"/>
            </a:endParaRPr>
          </a:p>
        </p:txBody>
      </p:sp>
      <p:sp>
        <p:nvSpPr>
          <p:cNvPr id="428" name="Google Shape;428;p32"/>
          <p:cNvSpPr/>
          <p:nvPr/>
        </p:nvSpPr>
        <p:spPr>
          <a:xfrm>
            <a:off x="7581901" y="927150"/>
            <a:ext cx="4184604" cy="2042708"/>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rPr dirty="0" err="1"/>
              <a:t>Ποι</a:t>
            </a:r>
            <a:r>
              <a:rPr dirty="0"/>
              <a:t>α κριτήρια πρέπει να ληφθούν υπόψη για να αποφασ</a:t>
            </a:r>
            <a:r>
              <a:rPr lang="el-GR" dirty="0" err="1"/>
              <a:t>ίσετε</a:t>
            </a:r>
            <a:r>
              <a:rPr dirty="0"/>
              <a:t> αν ένας </a:t>
            </a:r>
            <a:r>
              <a:rPr dirty="0" err="1"/>
              <a:t>ιστότο</a:t>
            </a:r>
            <a:r>
              <a:rPr dirty="0"/>
              <a:t>πος είναι </a:t>
            </a:r>
            <a:r>
              <a:rPr b="1" dirty="0"/>
              <a:t>αξιόπιστος</a:t>
            </a:r>
            <a:r>
              <a:rPr dirty="0"/>
              <a:t>;</a:t>
            </a:r>
          </a:p>
        </p:txBody>
      </p:sp>
      <p:sp>
        <p:nvSpPr>
          <p:cNvPr id="429" name="Google Shape;429;p32"/>
          <p:cNvSpPr txBox="1"/>
          <p:nvPr/>
        </p:nvSpPr>
        <p:spPr>
          <a:xfrm>
            <a:off x="2778492" y="5296516"/>
            <a:ext cx="88392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rPr b="1" dirty="0" err="1"/>
              <a:t>Μι</a:t>
            </a:r>
            <a:r>
              <a:rPr b="1" dirty="0"/>
              <a:t>α συμβουλή: </a:t>
            </a:r>
            <a:r>
              <a:rPr dirty="0"/>
              <a:t>Ο καλύτερος τρόπος για να αναζητήσετε πληροφορίες είναι </a:t>
            </a:r>
            <a:r>
              <a:rPr b="1" dirty="0"/>
              <a:t>στους επίσημους </a:t>
            </a:r>
            <a:r>
              <a:rPr lang="el-GR" b="1" dirty="0" err="1"/>
              <a:t>ιστότο</a:t>
            </a:r>
            <a:r>
              <a:rPr b="1" dirty="0"/>
              <a:t>π</a:t>
            </a:r>
            <a:r>
              <a:rPr b="1" dirty="0" err="1"/>
              <a:t>ους</a:t>
            </a:r>
            <a:r>
              <a:rPr dirty="0"/>
              <a:t>, ιδίως σε εκείνους των οργανισμών που σχετίζονται με την κυβέρνηση.</a:t>
            </a:r>
            <a:endParaRPr sz="2400" b="0" i="0" u="none" strike="noStrike" cap="none" dirty="0">
              <a:solidFill>
                <a:schemeClr val="dk1"/>
              </a:solidFill>
              <a:latin typeface="Calibri"/>
              <a:ea typeface="Calibri"/>
              <a:cs typeface="Calibri"/>
              <a:sym typeface="Calibri"/>
            </a:endParaRPr>
          </a:p>
        </p:txBody>
      </p:sp>
      <p:pic>
        <p:nvPicPr>
          <p:cNvPr id="430" name="Google Shape;430;p32"/>
          <p:cNvPicPr preferRelativeResize="0"/>
          <p:nvPr/>
        </p:nvPicPr>
        <p:blipFill rotWithShape="1">
          <a:blip r:embed="rId3">
            <a:alphaModFix/>
          </a:blip>
          <a:srcRect/>
          <a:stretch/>
        </p:blipFill>
        <p:spPr>
          <a:xfrm>
            <a:off x="929080" y="5058931"/>
            <a:ext cx="1849412" cy="1314816"/>
          </a:xfrm>
          <a:prstGeom prst="rect">
            <a:avLst/>
          </a:prstGeom>
          <a:noFill/>
          <a:ln>
            <a:noFill/>
          </a:ln>
        </p:spPr>
      </p:pic>
      <p:sp>
        <p:nvSpPr>
          <p:cNvPr id="431" name="Google Shape;431;p32"/>
          <p:cNvSpPr/>
          <p:nvPr/>
        </p:nvSpPr>
        <p:spPr>
          <a:xfrm>
            <a:off x="5102203" y="6581278"/>
            <a:ext cx="705994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4">
                  <a:extLst>
                    <a:ext uri="{A12FA001-AC4F-418D-AE19-62706E023703}">
                      <ahyp:hlinkClr xmlns:ahyp="http://schemas.microsoft.com/office/drawing/2018/hyperlinkcolor" val="tx"/>
                    </a:ext>
                  </a:extLst>
                </a:hlinkClick>
              </a:rPr>
              <a:t>Πηγή</a:t>
            </a:r>
            <a:r>
              <a:t> | </a:t>
            </a:r>
            <a:r>
              <a:rPr u="sng">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0A6559A3-2EA6-4963-8E05-4793101127F6}"/>
              </a:ext>
            </a:extLst>
          </p:cNvPr>
          <p:cNvSpPr txBox="1"/>
          <p:nvPr/>
        </p:nvSpPr>
        <p:spPr>
          <a:xfrm>
            <a:off x="3744842" y="2516675"/>
            <a:ext cx="6430947" cy="3924151"/>
          </a:xfrm>
          <a:prstGeom prst="rect">
            <a:avLst/>
          </a:prstGeom>
          <a:solidFill>
            <a:schemeClr val="bg1">
              <a:lumMod val="95000"/>
            </a:schemeClr>
          </a:solidFill>
          <a:ln>
            <a:solidFill>
              <a:srgbClr val="80C141"/>
            </a:solidFill>
          </a:ln>
        </p:spPr>
        <p:txBody>
          <a:bodyPr wrap="square">
            <a:spAutoFit/>
          </a:bodyPr>
          <a:lstStyle/>
          <a:p>
            <a:pPr marL="360000" lvl="1" indent="-360000">
              <a:spcBef>
                <a:spcPts val="600"/>
              </a:spcBef>
              <a:spcAft>
                <a:spcPts val="600"/>
              </a:spcAft>
              <a:buClr>
                <a:srgbClr val="C01E24"/>
              </a:buClr>
              <a:buSzPts val="2640"/>
              <a:buFont typeface="Calibri"/>
              <a:buChar char="✔"/>
            </a:pPr>
            <a:endParaRPr sz="700" dirty="0">
              <a:solidFill>
                <a:schemeClr val="dk1"/>
              </a:solidFill>
              <a:latin typeface="Calibri"/>
              <a:ea typeface="Calibri"/>
              <a:cs typeface="Calibri"/>
              <a:sym typeface="Calibri"/>
            </a:endParaRP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err="1"/>
              <a:t>Πληρούν</a:t>
            </a:r>
            <a:r>
              <a:rPr dirty="0"/>
              <a:t> τα </a:t>
            </a:r>
            <a:r>
              <a:rPr dirty="0" err="1"/>
              <a:t>κριτήρι</a:t>
            </a:r>
            <a:r>
              <a:rPr dirty="0"/>
              <a:t>α για </a:t>
            </a:r>
            <a:r>
              <a:rPr lang="el-GR" dirty="0"/>
              <a:t>ένα</a:t>
            </a:r>
            <a:r>
              <a:rPr dirty="0"/>
              <a:t> ασφαλή και αξιόπιστ</a:t>
            </a:r>
            <a:r>
              <a:rPr lang="el-GR" dirty="0"/>
              <a:t>ο</a:t>
            </a:r>
            <a:r>
              <a:rPr dirty="0"/>
              <a:t> ιστ</a:t>
            </a:r>
            <a:r>
              <a:rPr lang="el-GR" dirty="0" err="1"/>
              <a:t>ότοπο</a:t>
            </a:r>
            <a:r>
              <a:rPr dirty="0"/>
              <a:t>.</a:t>
            </a: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a:t>Είναι </a:t>
            </a:r>
            <a:r>
              <a:rPr dirty="0" err="1"/>
              <a:t>δι</a:t>
            </a:r>
            <a:r>
              <a:rPr dirty="0"/>
              <a:t>αθέσιμοι οι στόχοι τ</a:t>
            </a:r>
            <a:r>
              <a:rPr lang="el-GR" dirty="0"/>
              <a:t>ου</a:t>
            </a:r>
            <a:r>
              <a:rPr dirty="0"/>
              <a:t> </a:t>
            </a:r>
            <a:r>
              <a:rPr dirty="0" err="1"/>
              <a:t>ιστ</a:t>
            </a:r>
            <a:r>
              <a:rPr lang="el-GR" dirty="0" err="1"/>
              <a:t>ότοπου</a:t>
            </a:r>
            <a:r>
              <a:rPr dirty="0"/>
              <a:t>;</a:t>
            </a: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err="1"/>
              <a:t>Ακολουθεί</a:t>
            </a:r>
            <a:r>
              <a:rPr dirty="0"/>
              <a:t> ένα επα</a:t>
            </a:r>
            <a:r>
              <a:rPr dirty="0" err="1"/>
              <a:t>γγελμ</a:t>
            </a:r>
            <a:r>
              <a:rPr dirty="0"/>
              <a:t>ατικό σχ</a:t>
            </a:r>
            <a:r>
              <a:rPr lang="el-GR" dirty="0" err="1"/>
              <a:t>εδιασμό</a:t>
            </a:r>
            <a:r>
              <a:rPr dirty="0"/>
              <a:t>;</a:t>
            </a: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err="1"/>
              <a:t>Το</a:t>
            </a:r>
            <a:r>
              <a:rPr dirty="0"/>
              <a:t> π</a:t>
            </a:r>
            <a:r>
              <a:rPr dirty="0" err="1"/>
              <a:t>εριεχόμενο</a:t>
            </a:r>
            <a:r>
              <a:rPr dirty="0"/>
              <a:t> είναι </a:t>
            </a:r>
            <a:r>
              <a:rPr dirty="0" err="1"/>
              <a:t>υψηλής</a:t>
            </a:r>
            <a:r>
              <a:rPr dirty="0"/>
              <a:t> π</a:t>
            </a:r>
            <a:r>
              <a:rPr dirty="0" err="1"/>
              <a:t>οιότητ</a:t>
            </a:r>
            <a:r>
              <a:rPr dirty="0"/>
              <a:t>ας.</a:t>
            </a: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err="1"/>
              <a:t>Χωρίς</a:t>
            </a:r>
            <a:r>
              <a:rPr dirty="0"/>
              <a:t> </a:t>
            </a:r>
            <a:r>
              <a:rPr dirty="0" err="1"/>
              <a:t>λάθη</a:t>
            </a:r>
            <a:r>
              <a:rPr dirty="0"/>
              <a:t> </a:t>
            </a:r>
            <a:r>
              <a:rPr dirty="0" err="1"/>
              <a:t>γρ</a:t>
            </a:r>
            <a:r>
              <a:rPr dirty="0"/>
              <a:t>αμματικής και ορθογραφίας</a:t>
            </a:r>
            <a:r>
              <a:rPr lang="el-GR" dirty="0"/>
              <a:t>.</a:t>
            </a:r>
            <a:endParaRPr dirty="0"/>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err="1"/>
              <a:t>Το</a:t>
            </a:r>
            <a:r>
              <a:rPr dirty="0"/>
              <a:t> π</a:t>
            </a:r>
            <a:r>
              <a:rPr dirty="0" err="1"/>
              <a:t>εριεχόμενο</a:t>
            </a:r>
            <a:r>
              <a:rPr dirty="0"/>
              <a:t> είναι </a:t>
            </a:r>
            <a:r>
              <a:rPr dirty="0" err="1"/>
              <a:t>ενημερωμένο</a:t>
            </a:r>
            <a:r>
              <a:rPr dirty="0"/>
              <a:t>;</a:t>
            </a: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a:t>Υπ</a:t>
            </a:r>
            <a:r>
              <a:rPr dirty="0" err="1"/>
              <a:t>οστηρίζοντ</a:t>
            </a:r>
            <a:r>
              <a:rPr dirty="0"/>
              <a:t>αι οι δηλώσεις με αναφορά σε πηγές;</a:t>
            </a:r>
          </a:p>
          <a:p>
            <a:pPr marL="360000" lvl="1" indent="-360000">
              <a:spcBef>
                <a:spcPts val="600"/>
              </a:spcBef>
              <a:spcAft>
                <a:spcPts val="600"/>
              </a:spcAft>
              <a:buClr>
                <a:srgbClr val="C01E24"/>
              </a:buClr>
              <a:buSzPts val="2640"/>
              <a:buFont typeface="Calibri"/>
              <a:buChar char="✔"/>
              <a:defRPr sz="1800">
                <a:solidFill>
                  <a:schemeClr val="dk1"/>
                </a:solidFill>
                <a:latin typeface="Calibri"/>
                <a:ea typeface="Calibri"/>
                <a:cs typeface="Calibri"/>
                <a:sym typeface="Calibri"/>
              </a:defRPr>
            </a:pPr>
            <a:r>
              <a:rPr dirty="0"/>
              <a:t>Υπ</a:t>
            </a:r>
            <a:r>
              <a:rPr dirty="0" err="1"/>
              <a:t>άρχουν</a:t>
            </a:r>
            <a:r>
              <a:rPr dirty="0"/>
              <a:t> </a:t>
            </a:r>
            <a:r>
              <a:rPr dirty="0" err="1"/>
              <a:t>σύνδεσμοι</a:t>
            </a:r>
            <a:r>
              <a:rPr dirty="0"/>
              <a:t> σε α</a:t>
            </a:r>
            <a:r>
              <a:rPr dirty="0" err="1"/>
              <a:t>υτόν</a:t>
            </a:r>
            <a:r>
              <a:rPr dirty="0"/>
              <a:t> </a:t>
            </a:r>
            <a:r>
              <a:rPr dirty="0" err="1"/>
              <a:t>τον</a:t>
            </a:r>
            <a:r>
              <a:rPr dirty="0"/>
              <a:t> </a:t>
            </a:r>
            <a:r>
              <a:rPr dirty="0" err="1"/>
              <a:t>ιστότο</a:t>
            </a:r>
            <a:r>
              <a:rPr dirty="0"/>
              <a:t>πο από άλλ</a:t>
            </a:r>
            <a:r>
              <a:rPr lang="el-GR" dirty="0" err="1"/>
              <a:t>ους</a:t>
            </a:r>
            <a:r>
              <a:rPr lang="el-GR" dirty="0"/>
              <a:t> </a:t>
            </a:r>
            <a:r>
              <a:rPr dirty="0" err="1"/>
              <a:t>έγκυρ</a:t>
            </a:r>
            <a:r>
              <a:rPr lang="el-GR" dirty="0" err="1"/>
              <a:t>ους</a:t>
            </a:r>
            <a:r>
              <a:rPr dirty="0"/>
              <a:t>/α</a:t>
            </a:r>
            <a:r>
              <a:rPr dirty="0" err="1"/>
              <a:t>ξιό</a:t>
            </a:r>
            <a:r>
              <a:rPr dirty="0"/>
              <a:t>πιστ</a:t>
            </a:r>
            <a:r>
              <a:rPr lang="el-GR" dirty="0" err="1"/>
              <a:t>ους</a:t>
            </a:r>
            <a:r>
              <a:rPr dirty="0"/>
              <a:t> </a:t>
            </a:r>
            <a:r>
              <a:rPr dirty="0" err="1"/>
              <a:t>ιστ</a:t>
            </a:r>
            <a:r>
              <a:rPr lang="el-GR" dirty="0" err="1"/>
              <a:t>ότοπους</a:t>
            </a:r>
            <a:r>
              <a:rPr lang="el-GR" dirty="0"/>
              <a:t>;</a:t>
            </a:r>
            <a:endParaRPr dirty="0"/>
          </a:p>
        </p:txBody>
      </p:sp>
      <p:sp>
        <p:nvSpPr>
          <p:cNvPr id="11" name="pop-up">
            <a:extLst>
              <a:ext uri="{FF2B5EF4-FFF2-40B4-BE49-F238E27FC236}">
                <a16:creationId xmlns:a16="http://schemas.microsoft.com/office/drawing/2014/main" id="{9C892A02-9371-405C-8041-345E9492C0B2}"/>
              </a:ext>
            </a:extLst>
          </p:cNvPr>
          <p:cNvSpPr/>
          <p:nvPr/>
        </p:nvSpPr>
        <p:spPr>
          <a:xfrm>
            <a:off x="4362680" y="1814061"/>
            <a:ext cx="2963501" cy="495083"/>
          </a:xfrm>
          <a:prstGeom prst="borderCallout1">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dirty="0">
              <a:solidFill>
                <a:srgbClr val="E12A3C"/>
              </a:solidFill>
            </a:endParaRPr>
          </a:p>
          <a:p>
            <a:pPr algn="ctr">
              <a:defRPr b="1">
                <a:solidFill>
                  <a:srgbClr val="E12A3C"/>
                </a:solidFill>
              </a:defRPr>
            </a:pPr>
            <a:r>
              <a:rPr dirty="0" err="1"/>
              <a:t>Κάντε</a:t>
            </a:r>
            <a:r>
              <a:rPr dirty="0"/>
              <a:t> </a:t>
            </a:r>
            <a:r>
              <a:rPr dirty="0" err="1"/>
              <a:t>κλικ</a:t>
            </a:r>
            <a:r>
              <a:rPr dirty="0"/>
              <a:t> </a:t>
            </a:r>
            <a:r>
              <a:rPr dirty="0" err="1"/>
              <a:t>εδώ</a:t>
            </a:r>
            <a:r>
              <a:rPr dirty="0"/>
              <a:t> </a:t>
            </a:r>
            <a:r>
              <a:rPr dirty="0" err="1"/>
              <a:t>γι</a:t>
            </a:r>
            <a:r>
              <a:rPr dirty="0"/>
              <a:t>α να ελέγξετε τη λίστα σας!</a:t>
            </a:r>
          </a:p>
          <a:p>
            <a:pPr algn="ctr"/>
            <a:endParaRPr b="1" dirty="0">
              <a:solidFill>
                <a:srgbClr val="E12A3C"/>
              </a:solidFill>
            </a:endParaRPr>
          </a:p>
        </p:txBody>
      </p:sp>
      <p:sp>
        <p:nvSpPr>
          <p:cNvPr id="12" name="Google Shape;379;p27">
            <a:extLst>
              <a:ext uri="{FF2B5EF4-FFF2-40B4-BE49-F238E27FC236}">
                <a16:creationId xmlns:a16="http://schemas.microsoft.com/office/drawing/2014/main" id="{B2CFB12E-2165-43C3-1A81-DD0FAB6E6FFE}"/>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6" name="Εικόνα 5">
            <a:extLst>
              <a:ext uri="{FF2B5EF4-FFF2-40B4-BE49-F238E27FC236}">
                <a16:creationId xmlns:a16="http://schemas.microsoft.com/office/drawing/2014/main" id="{53BC98D2-5FDD-6D82-FEA6-B9A8C3128AAC}"/>
              </a:ext>
            </a:extLst>
          </p:cNvPr>
          <p:cNvPicPr>
            <a:picLocks noChangeAspect="1"/>
          </p:cNvPicPr>
          <p:nvPr/>
        </p:nvPicPr>
        <p:blipFill>
          <a:blip r:embed="rId3"/>
          <a:stretch>
            <a:fillRect/>
          </a:stretch>
        </p:blipFill>
        <p:spPr>
          <a:xfrm>
            <a:off x="210247" y="5383408"/>
            <a:ext cx="7765106" cy="816197"/>
          </a:xfrm>
          <a:prstGeom prst="rect">
            <a:avLst/>
          </a:prstGeom>
        </p:spPr>
      </p:pic>
      <p:pic>
        <p:nvPicPr>
          <p:cNvPr id="4" name="Εικόνα 3">
            <a:extLst>
              <a:ext uri="{FF2B5EF4-FFF2-40B4-BE49-F238E27FC236}">
                <a16:creationId xmlns:a16="http://schemas.microsoft.com/office/drawing/2014/main" id="{9136DC11-9BB0-F29B-DDE8-69AC97FBB1B0}"/>
              </a:ext>
            </a:extLst>
          </p:cNvPr>
          <p:cNvPicPr>
            <a:picLocks noChangeAspect="1"/>
          </p:cNvPicPr>
          <p:nvPr/>
        </p:nvPicPr>
        <p:blipFill rotWithShape="1">
          <a:blip r:embed="rId4"/>
          <a:srcRect b="64591"/>
          <a:stretch/>
        </p:blipFill>
        <p:spPr>
          <a:xfrm>
            <a:off x="234026" y="2338306"/>
            <a:ext cx="7975901" cy="2428348"/>
          </a:xfrm>
          <a:prstGeom prst="rect">
            <a:avLst/>
          </a:prstGeom>
        </p:spPr>
      </p:pic>
      <p:sp>
        <p:nvSpPr>
          <p:cNvPr id="438" name="Google Shape;438;p3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dirty="0"/>
              <a:t>Πα</a:t>
            </a:r>
            <a:r>
              <a:rPr dirty="0" err="1"/>
              <a:t>ράδειγμ</a:t>
            </a:r>
            <a:r>
              <a:rPr dirty="0"/>
              <a:t>α — Ασφαλής, </a:t>
            </a:r>
            <a:r>
              <a:rPr lang="el-GR" dirty="0"/>
              <a:t>έμπιστη</a:t>
            </a:r>
            <a:r>
              <a:rPr dirty="0"/>
              <a:t> και αξιόπιστη ιστοσελίδα</a:t>
            </a:r>
          </a:p>
        </p:txBody>
      </p:sp>
      <p:sp>
        <p:nvSpPr>
          <p:cNvPr id="440" name="Google Shape;440;p33"/>
          <p:cNvSpPr txBox="1"/>
          <p:nvPr/>
        </p:nvSpPr>
        <p:spPr>
          <a:xfrm>
            <a:off x="7823308" y="1771285"/>
            <a:ext cx="4463972" cy="4657913"/>
          </a:xfrm>
          <a:prstGeom prst="rect">
            <a:avLst/>
          </a:prstGeom>
          <a:noFill/>
          <a:ln>
            <a:noFill/>
          </a:ln>
        </p:spPr>
        <p:txBody>
          <a:bodyPr spcFirstLastPara="1" wrap="square" lIns="91425" tIns="45700" rIns="91425" bIns="45700" anchor="t" anchorCtr="0">
            <a:normAutofit fontScale="85000" lnSpcReduction="20000"/>
          </a:bodyPr>
          <a:lstStyle/>
          <a:p>
            <a:pPr marL="228600" marR="0" lvl="0" indent="-228600" algn="l" rtl="0">
              <a:lnSpc>
                <a:spcPct val="120000"/>
              </a:lnSpc>
              <a:spcBef>
                <a:spcPts val="0"/>
              </a:spcBef>
              <a:spcAft>
                <a:spcPts val="0"/>
              </a:spcAft>
              <a:buClr>
                <a:srgbClr val="C01E24"/>
              </a:buClr>
              <a:buSzPts val="2400"/>
              <a:buFont typeface="Calibri"/>
              <a:buChar char="▪"/>
              <a:defRPr sz="2400">
                <a:solidFill>
                  <a:schemeClr val="dk1"/>
                </a:solidFill>
              </a:defRPr>
            </a:pPr>
            <a:r>
              <a:rPr lang="el-GR" dirty="0"/>
              <a:t>Ελέγξτε </a:t>
            </a:r>
            <a:r>
              <a:rPr dirty="0"/>
              <a:t>τ</a:t>
            </a:r>
            <a:r>
              <a:rPr lang="el-GR" dirty="0"/>
              <a:t>ο</a:t>
            </a:r>
            <a:r>
              <a:rPr dirty="0"/>
              <a:t>ν </a:t>
            </a:r>
            <a:r>
              <a:rPr dirty="0" err="1"/>
              <a:t>ιστ</a:t>
            </a:r>
            <a:r>
              <a:rPr lang="el-GR" dirty="0" err="1"/>
              <a:t>ότοπο</a:t>
            </a:r>
            <a:endParaRPr sz="2400" b="0" i="0" u="none" strike="noStrike" cap="none" dirty="0">
              <a:solidFill>
                <a:schemeClr val="dk1"/>
              </a:solidFill>
              <a:latin typeface="Calibri"/>
              <a:ea typeface="Calibri"/>
              <a:cs typeface="Calibri"/>
              <a:sym typeface="Calibri"/>
            </a:endParaRPr>
          </a:p>
          <a:p>
            <a:pPr marL="685800" marR="0" lvl="1" indent="-228600" algn="l" rtl="0">
              <a:lnSpc>
                <a:spcPct val="120000"/>
              </a:lnSpc>
              <a:spcBef>
                <a:spcPts val="1200"/>
              </a:spcBef>
              <a:spcAft>
                <a:spcPts val="0"/>
              </a:spcAft>
              <a:buClr>
                <a:srgbClr val="00B050"/>
              </a:buClr>
              <a:buSzPts val="2640"/>
              <a:buFont typeface="Calibri"/>
              <a:buChar char="✔"/>
              <a:defRPr sz="2200">
                <a:solidFill>
                  <a:schemeClr val="dk1"/>
                </a:solidFill>
                <a:latin typeface="Calibri"/>
                <a:ea typeface="Calibri"/>
                <a:cs typeface="Calibri"/>
                <a:sym typeface="Calibri"/>
              </a:defRPr>
            </a:pPr>
            <a:r>
              <a:rPr dirty="0"/>
              <a:t>HTTPS </a:t>
            </a:r>
            <a:r>
              <a:rPr dirty="0" err="1"/>
              <a:t>στην</a:t>
            </a:r>
            <a:r>
              <a:rPr dirty="0"/>
              <a:t> α</a:t>
            </a:r>
            <a:r>
              <a:rPr dirty="0" err="1"/>
              <a:t>ρχή</a:t>
            </a:r>
            <a:r>
              <a:rPr dirty="0"/>
              <a:t> </a:t>
            </a:r>
            <a:r>
              <a:rPr dirty="0" err="1"/>
              <a:t>του</a:t>
            </a:r>
            <a:r>
              <a:rPr dirty="0"/>
              <a:t> </a:t>
            </a:r>
            <a:r>
              <a:rPr dirty="0" err="1"/>
              <a:t>συνδέσμου</a:t>
            </a:r>
            <a:r>
              <a:rPr dirty="0"/>
              <a:t>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00B050"/>
              </a:buClr>
              <a:buSzPts val="2640"/>
              <a:buFont typeface="Calibri"/>
              <a:buChar char="✔"/>
              <a:defRPr sz="2200">
                <a:solidFill>
                  <a:schemeClr val="dk1"/>
                </a:solidFill>
                <a:latin typeface="Calibri"/>
                <a:ea typeface="Calibri"/>
                <a:cs typeface="Calibri"/>
                <a:sym typeface="Calibri"/>
              </a:defRPr>
            </a:pPr>
            <a:r>
              <a:rPr dirty="0"/>
              <a:t>Τα </a:t>
            </a:r>
            <a:r>
              <a:rPr dirty="0" err="1"/>
              <a:t>στοιχεί</a:t>
            </a:r>
            <a:r>
              <a:rPr dirty="0"/>
              <a:t>α επικοινωνίας είναι εύκολο να βρεθούν</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00B050"/>
              </a:buClr>
              <a:buSzPts val="2640"/>
              <a:buFont typeface="Calibri"/>
              <a:buChar char="✔"/>
              <a:defRPr sz="2200">
                <a:solidFill>
                  <a:schemeClr val="dk1"/>
                </a:solidFill>
                <a:latin typeface="Calibri"/>
                <a:ea typeface="Calibri"/>
                <a:cs typeface="Calibri"/>
                <a:sym typeface="Calibri"/>
              </a:defRPr>
            </a:pPr>
            <a:r>
              <a:rPr dirty="0"/>
              <a:t>Είναι σα</a:t>
            </a:r>
            <a:r>
              <a:rPr dirty="0" err="1"/>
              <a:t>φώς</a:t>
            </a:r>
            <a:r>
              <a:rPr dirty="0"/>
              <a:t> ανα</a:t>
            </a:r>
            <a:r>
              <a:rPr dirty="0" err="1"/>
              <a:t>γνωρίσιμο</a:t>
            </a:r>
            <a:r>
              <a:rPr dirty="0"/>
              <a:t> π</a:t>
            </a:r>
            <a:r>
              <a:rPr dirty="0" err="1"/>
              <a:t>οιος</a:t>
            </a:r>
            <a:r>
              <a:rPr dirty="0"/>
              <a:t> είναι υπ</a:t>
            </a:r>
            <a:r>
              <a:rPr dirty="0" err="1"/>
              <a:t>εύθυνος</a:t>
            </a:r>
            <a:r>
              <a:rPr dirty="0"/>
              <a:t> </a:t>
            </a:r>
            <a:r>
              <a:rPr dirty="0" err="1"/>
              <a:t>γι</a:t>
            </a:r>
            <a:r>
              <a:rPr dirty="0"/>
              <a:t>α τ</a:t>
            </a:r>
            <a:r>
              <a:rPr lang="el-GR" dirty="0"/>
              <a:t>ον ιστότοπο</a:t>
            </a:r>
          </a:p>
          <a:p>
            <a:pPr marL="685800" marR="0" lvl="1" indent="-228600" algn="l" rtl="0">
              <a:lnSpc>
                <a:spcPct val="120000"/>
              </a:lnSpc>
              <a:spcBef>
                <a:spcPts val="1200"/>
              </a:spcBef>
              <a:spcAft>
                <a:spcPts val="0"/>
              </a:spcAft>
              <a:buClr>
                <a:srgbClr val="00B050"/>
              </a:buClr>
              <a:buSzPts val="2640"/>
              <a:buFont typeface="Calibri"/>
              <a:buChar char="✔"/>
              <a:defRPr sz="2200">
                <a:solidFill>
                  <a:schemeClr val="dk1"/>
                </a:solidFill>
                <a:latin typeface="Calibri"/>
                <a:ea typeface="Calibri"/>
                <a:cs typeface="Calibri"/>
                <a:sym typeface="Calibri"/>
              </a:defRPr>
            </a:pPr>
            <a:r>
              <a:rPr lang="el-GR" dirty="0"/>
              <a:t>Η</a:t>
            </a:r>
            <a:r>
              <a:rPr lang="en-GB" dirty="0"/>
              <a:t> </a:t>
            </a:r>
            <a:r>
              <a:rPr lang="el-GR" dirty="0" err="1"/>
              <a:t>προστ</a:t>
            </a:r>
            <a:r>
              <a:rPr dirty="0"/>
              <a:t>α</a:t>
            </a:r>
            <a:r>
              <a:rPr dirty="0" err="1"/>
              <a:t>σί</a:t>
            </a:r>
            <a:r>
              <a:rPr dirty="0"/>
              <a:t>α των δεδομένων περιλαμβάνεται στον κατάλογο</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00B050"/>
              </a:buClr>
              <a:buSzPts val="2640"/>
              <a:buFont typeface="Calibri"/>
              <a:buChar char="✔"/>
              <a:defRPr sz="2200">
                <a:solidFill>
                  <a:schemeClr val="dk1"/>
                </a:solidFill>
                <a:latin typeface="Calibri"/>
                <a:ea typeface="Calibri"/>
                <a:cs typeface="Calibri"/>
                <a:sym typeface="Calibri"/>
              </a:defRPr>
            </a:pPr>
            <a:r>
              <a:rPr dirty="0"/>
              <a:t>υπ</a:t>
            </a:r>
            <a:r>
              <a:rPr dirty="0" err="1"/>
              <a:t>άρχει</a:t>
            </a:r>
            <a:r>
              <a:rPr dirty="0"/>
              <a:t> </a:t>
            </a:r>
            <a:r>
              <a:rPr lang="el-GR" dirty="0"/>
              <a:t>το </a:t>
            </a:r>
            <a:r>
              <a:rPr lang="en-US" dirty="0"/>
              <a:t>Impact</a:t>
            </a:r>
            <a:r>
              <a:rPr dirty="0"/>
              <a:t>/</a:t>
            </a:r>
            <a:r>
              <a:rPr dirty="0" err="1"/>
              <a:t>νομικ</a:t>
            </a:r>
            <a:r>
              <a:rPr lang="el-GR" dirty="0"/>
              <a:t>ό</a:t>
            </a:r>
            <a:r>
              <a:rPr dirty="0"/>
              <a:t> </a:t>
            </a:r>
            <a:r>
              <a:rPr lang="el-GR" dirty="0"/>
              <a:t>σημείωμα</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20000"/>
              </a:lnSpc>
              <a:spcBef>
                <a:spcPts val="1200"/>
              </a:spcBef>
              <a:spcAft>
                <a:spcPts val="0"/>
              </a:spcAft>
              <a:buClr>
                <a:srgbClr val="00B050"/>
              </a:buClr>
              <a:buSzPts val="2640"/>
              <a:buFont typeface="Calibri"/>
              <a:buChar char="✔"/>
              <a:defRPr sz="2200">
                <a:solidFill>
                  <a:schemeClr val="dk1"/>
                </a:solidFill>
                <a:latin typeface="Calibri"/>
                <a:ea typeface="Calibri"/>
                <a:cs typeface="Calibri"/>
                <a:sym typeface="Calibri"/>
              </a:defRPr>
            </a:pPr>
            <a:r>
              <a:rPr dirty="0" err="1"/>
              <a:t>Το</a:t>
            </a:r>
            <a:r>
              <a:rPr dirty="0"/>
              <a:t> </a:t>
            </a:r>
            <a:r>
              <a:rPr dirty="0" err="1"/>
              <a:t>σήμ</a:t>
            </a:r>
            <a:r>
              <a:rPr dirty="0"/>
              <a:t>α πνευματικής ιδιοκτησίας χρησιμοποιείται</a:t>
            </a:r>
            <a:endParaRPr sz="1400" b="0" i="0" u="none" strike="noStrike" cap="none" dirty="0">
              <a:solidFill>
                <a:srgbClr val="000000"/>
              </a:solidFill>
              <a:latin typeface="Calibri"/>
              <a:ea typeface="Calibri"/>
              <a:cs typeface="Calibri"/>
              <a:sym typeface="Calibri"/>
            </a:endParaRPr>
          </a:p>
        </p:txBody>
      </p:sp>
      <p:sp>
        <p:nvSpPr>
          <p:cNvPr id="443" name="Google Shape;443;p33"/>
          <p:cNvSpPr txBox="1"/>
          <p:nvPr/>
        </p:nvSpPr>
        <p:spPr>
          <a:xfrm>
            <a:off x="142429" y="2263012"/>
            <a:ext cx="601249" cy="36971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444" name="Google Shape;444;p33"/>
          <p:cNvSpPr txBox="1"/>
          <p:nvPr/>
        </p:nvSpPr>
        <p:spPr>
          <a:xfrm>
            <a:off x="1036340" y="2553438"/>
            <a:ext cx="3081934" cy="563864"/>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13" name="Google Shape;379;p27">
            <a:extLst>
              <a:ext uri="{FF2B5EF4-FFF2-40B4-BE49-F238E27FC236}">
                <a16:creationId xmlns:a16="http://schemas.microsoft.com/office/drawing/2014/main" id="{F38C95B3-B1D1-3D6A-BDB0-AC94026265E6}"/>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
        <p:nvSpPr>
          <p:cNvPr id="14" name="Google Shape;427;p32">
            <a:extLst>
              <a:ext uri="{FF2B5EF4-FFF2-40B4-BE49-F238E27FC236}">
                <a16:creationId xmlns:a16="http://schemas.microsoft.com/office/drawing/2014/main" id="{41B95925-64B5-79A1-6FE0-FCC80EBA08F2}"/>
              </a:ext>
            </a:extLst>
          </p:cNvPr>
          <p:cNvSpPr txBox="1"/>
          <p:nvPr/>
        </p:nvSpPr>
        <p:spPr>
          <a:xfrm>
            <a:off x="581129" y="6530749"/>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defRPr sz="1200">
                <a:solidFill>
                  <a:schemeClr val="dk1"/>
                </a:solidFill>
              </a:defRPr>
            </a:pPr>
            <a:r>
              <a:rPr lang="el-GR" dirty="0"/>
              <a:t>Για περισσότερες πληροφορίες δείτε την παραπομπή </a:t>
            </a:r>
            <a:r>
              <a:rPr dirty="0"/>
              <a:t>[</a:t>
            </a:r>
            <a:r>
              <a:rPr lang="el-GR" dirty="0"/>
              <a:t>8</a:t>
            </a:r>
            <a:r>
              <a:rPr dirty="0"/>
              <a:t>]</a:t>
            </a:r>
            <a:endParaRPr sz="1200" b="0" i="0" u="none" strike="noStrike" cap="none" dirty="0">
              <a:solidFill>
                <a:schemeClr val="dk1"/>
              </a:solidFill>
              <a:latin typeface="Calibri"/>
              <a:ea typeface="Calibri"/>
              <a:cs typeface="Calibri"/>
              <a:sym typeface="Calibri"/>
            </a:endParaRPr>
          </a:p>
        </p:txBody>
      </p:sp>
      <p:sp>
        <p:nvSpPr>
          <p:cNvPr id="15" name="TextBox 14">
            <a:extLst>
              <a:ext uri="{FF2B5EF4-FFF2-40B4-BE49-F238E27FC236}">
                <a16:creationId xmlns:a16="http://schemas.microsoft.com/office/drawing/2014/main" id="{A8920C85-09A1-2D12-39E1-7E2538B6319D}"/>
              </a:ext>
            </a:extLst>
          </p:cNvPr>
          <p:cNvSpPr txBox="1"/>
          <p:nvPr/>
        </p:nvSpPr>
        <p:spPr>
          <a:xfrm>
            <a:off x="152196" y="1733330"/>
            <a:ext cx="7595508" cy="369332"/>
          </a:xfrm>
          <a:prstGeom prst="rect">
            <a:avLst/>
          </a:prstGeom>
          <a:noFill/>
        </p:spPr>
        <p:txBody>
          <a:bodyPr wrap="square">
            <a:spAutoFit/>
          </a:bodyPr>
          <a:lstStyle/>
          <a:p>
            <a:r>
              <a:rPr lang="en-GB" sz="1800" dirty="0">
                <a:hlinkClick r:id="rId5"/>
              </a:rPr>
              <a:t>https://vaccination-info.eu/el/covid-19/plirofories-shetika-me-ti-noso-covid-19</a:t>
            </a:r>
            <a:r>
              <a:rPr lang="el-GR" sz="1800" dirty="0"/>
              <a:t> </a:t>
            </a:r>
            <a:endParaRPr lang="en-GB" sz="1800" dirty="0"/>
          </a:p>
        </p:txBody>
      </p:sp>
      <p:cxnSp>
        <p:nvCxnSpPr>
          <p:cNvPr id="8" name="Ευθεία γραμμή σύνδεσης 7">
            <a:extLst>
              <a:ext uri="{FF2B5EF4-FFF2-40B4-BE49-F238E27FC236}">
                <a16:creationId xmlns:a16="http://schemas.microsoft.com/office/drawing/2014/main" id="{AACE6384-2821-C077-6EDC-62A107806212}"/>
              </a:ext>
            </a:extLst>
          </p:cNvPr>
          <p:cNvCxnSpPr/>
          <p:nvPr/>
        </p:nvCxnSpPr>
        <p:spPr>
          <a:xfrm>
            <a:off x="411950" y="5654990"/>
            <a:ext cx="171292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a:extLst>
              <a:ext uri="{FF2B5EF4-FFF2-40B4-BE49-F238E27FC236}">
                <a16:creationId xmlns:a16="http://schemas.microsoft.com/office/drawing/2014/main" id="{70972A5F-24EC-888C-1828-9BA9ABEB5D7F}"/>
              </a:ext>
            </a:extLst>
          </p:cNvPr>
          <p:cNvCxnSpPr>
            <a:cxnSpLocks/>
          </p:cNvCxnSpPr>
          <p:nvPr/>
        </p:nvCxnSpPr>
        <p:spPr>
          <a:xfrm flipV="1">
            <a:off x="2805135" y="5654990"/>
            <a:ext cx="1038011" cy="117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a:extLst>
              <a:ext uri="{FF2B5EF4-FFF2-40B4-BE49-F238E27FC236}">
                <a16:creationId xmlns:a16="http://schemas.microsoft.com/office/drawing/2014/main" id="{941BEB45-C8B3-1338-7E8A-E189A0F7ADE3}"/>
              </a:ext>
            </a:extLst>
          </p:cNvPr>
          <p:cNvCxnSpPr>
            <a:cxnSpLocks/>
          </p:cNvCxnSpPr>
          <p:nvPr/>
        </p:nvCxnSpPr>
        <p:spPr>
          <a:xfrm flipV="1">
            <a:off x="2245416" y="5666718"/>
            <a:ext cx="472161" cy="117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A71EF4D4-75E5-3CFF-39F6-67911ECEE04E}"/>
              </a:ext>
            </a:extLst>
          </p:cNvPr>
          <p:cNvCxnSpPr>
            <a:cxnSpLocks/>
          </p:cNvCxnSpPr>
          <p:nvPr/>
        </p:nvCxnSpPr>
        <p:spPr>
          <a:xfrm>
            <a:off x="6999002" y="6252392"/>
            <a:ext cx="906015"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a:extLst>
              <a:ext uri="{FF2B5EF4-FFF2-40B4-BE49-F238E27FC236}">
                <a16:creationId xmlns:a16="http://schemas.microsoft.com/office/drawing/2014/main" id="{17DAD8D6-3F47-FCFC-BFE3-258A8DF5216A}"/>
              </a:ext>
            </a:extLst>
          </p:cNvPr>
          <p:cNvCxnSpPr>
            <a:cxnSpLocks/>
          </p:cNvCxnSpPr>
          <p:nvPr/>
        </p:nvCxnSpPr>
        <p:spPr>
          <a:xfrm>
            <a:off x="435079" y="6078695"/>
            <a:ext cx="318093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Εικόνα 16">
            <a:extLst>
              <a:ext uri="{FF2B5EF4-FFF2-40B4-BE49-F238E27FC236}">
                <a16:creationId xmlns:a16="http://schemas.microsoft.com/office/drawing/2014/main" id="{7B726947-5F9C-91F2-BB10-FA9C26509D10}"/>
              </a:ext>
            </a:extLst>
          </p:cNvPr>
          <p:cNvPicPr>
            <a:picLocks noChangeAspect="1"/>
          </p:cNvPicPr>
          <p:nvPr/>
        </p:nvPicPr>
        <p:blipFill rotWithShape="1">
          <a:blip r:embed="rId6"/>
          <a:srcRect b="71866"/>
          <a:stretch/>
        </p:blipFill>
        <p:spPr>
          <a:xfrm>
            <a:off x="227165" y="4819820"/>
            <a:ext cx="2548127" cy="492153"/>
          </a:xfrm>
          <a:prstGeom prst="rect">
            <a:avLst/>
          </a:prstGeom>
        </p:spPr>
      </p:pic>
      <p:pic>
        <p:nvPicPr>
          <p:cNvPr id="33" name="Εικόνα 32">
            <a:extLst>
              <a:ext uri="{FF2B5EF4-FFF2-40B4-BE49-F238E27FC236}">
                <a16:creationId xmlns:a16="http://schemas.microsoft.com/office/drawing/2014/main" id="{9769C69C-DA00-D5B9-74BB-58F5BA7A0091}"/>
              </a:ext>
            </a:extLst>
          </p:cNvPr>
          <p:cNvPicPr>
            <a:picLocks noChangeAspect="1"/>
          </p:cNvPicPr>
          <p:nvPr/>
        </p:nvPicPr>
        <p:blipFill rotWithShape="1">
          <a:blip r:embed="rId6"/>
          <a:srcRect l="45364" t="31794" b="33361"/>
          <a:stretch/>
        </p:blipFill>
        <p:spPr>
          <a:xfrm>
            <a:off x="2653278" y="4826522"/>
            <a:ext cx="1108788" cy="485452"/>
          </a:xfrm>
          <a:prstGeom prst="rect">
            <a:avLst/>
          </a:prstGeom>
        </p:spPr>
      </p:pic>
      <p:pic>
        <p:nvPicPr>
          <p:cNvPr id="35" name="Εικόνα 34">
            <a:extLst>
              <a:ext uri="{FF2B5EF4-FFF2-40B4-BE49-F238E27FC236}">
                <a16:creationId xmlns:a16="http://schemas.microsoft.com/office/drawing/2014/main" id="{C5D7F9DA-ACBC-FE2C-4A36-DA8A69D1AC29}"/>
              </a:ext>
            </a:extLst>
          </p:cNvPr>
          <p:cNvPicPr>
            <a:picLocks noChangeAspect="1"/>
          </p:cNvPicPr>
          <p:nvPr/>
        </p:nvPicPr>
        <p:blipFill rotWithShape="1">
          <a:blip r:embed="rId6"/>
          <a:srcRect l="48102" t="66059"/>
          <a:stretch/>
        </p:blipFill>
        <p:spPr>
          <a:xfrm>
            <a:off x="3746755" y="4824584"/>
            <a:ext cx="1081281" cy="485452"/>
          </a:xfrm>
          <a:prstGeom prst="rect">
            <a:avLst/>
          </a:prstGeom>
        </p:spPr>
      </p:pic>
      <p:cxnSp>
        <p:nvCxnSpPr>
          <p:cNvPr id="36" name="Ευθεία γραμμή σύνδεσης 35">
            <a:extLst>
              <a:ext uri="{FF2B5EF4-FFF2-40B4-BE49-F238E27FC236}">
                <a16:creationId xmlns:a16="http://schemas.microsoft.com/office/drawing/2014/main" id="{20EA963A-60E2-2B9E-0701-7999E9B1583B}"/>
              </a:ext>
            </a:extLst>
          </p:cNvPr>
          <p:cNvCxnSpPr>
            <a:cxnSpLocks/>
          </p:cNvCxnSpPr>
          <p:nvPr/>
        </p:nvCxnSpPr>
        <p:spPr>
          <a:xfrm flipV="1">
            <a:off x="494500" y="5814414"/>
            <a:ext cx="472161" cy="117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a:extLst>
              <a:ext uri="{FF2B5EF4-FFF2-40B4-BE49-F238E27FC236}">
                <a16:creationId xmlns:a16="http://schemas.microsoft.com/office/drawing/2014/main" id="{B37B9C52-67B7-5229-94C7-5201E69D0C08}"/>
              </a:ext>
            </a:extLst>
          </p:cNvPr>
          <p:cNvCxnSpPr>
            <a:cxnSpLocks/>
          </p:cNvCxnSpPr>
          <p:nvPr/>
        </p:nvCxnSpPr>
        <p:spPr>
          <a:xfrm flipV="1">
            <a:off x="335750" y="5014314"/>
            <a:ext cx="472161" cy="117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257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dirty="0"/>
              <a:t>Πα</a:t>
            </a:r>
            <a:r>
              <a:rPr dirty="0" err="1"/>
              <a:t>ράδειγμ</a:t>
            </a:r>
            <a:r>
              <a:rPr dirty="0"/>
              <a:t>α — Η ιστοσελίδα δεν είναι ασφαλής, </a:t>
            </a:r>
            <a:r>
              <a:rPr lang="el-GR" dirty="0"/>
              <a:t>έμπιστη</a:t>
            </a:r>
            <a:r>
              <a:rPr dirty="0"/>
              <a:t> ή αξιόπιστη</a:t>
            </a:r>
          </a:p>
        </p:txBody>
      </p:sp>
      <p:sp>
        <p:nvSpPr>
          <p:cNvPr id="455" name="Google Shape;455;p34"/>
          <p:cNvSpPr txBox="1"/>
          <p:nvPr/>
        </p:nvSpPr>
        <p:spPr>
          <a:xfrm>
            <a:off x="7593350" y="1806063"/>
            <a:ext cx="4463972" cy="4657913"/>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rgbClr val="C01E24"/>
              </a:buClr>
              <a:buSzPts val="2400"/>
              <a:buFont typeface="Calibri"/>
              <a:buChar char="▪"/>
              <a:defRPr sz="2400">
                <a:solidFill>
                  <a:schemeClr val="dk1"/>
                </a:solidFill>
                <a:latin typeface="Calibri"/>
                <a:ea typeface="Calibri"/>
                <a:cs typeface="Calibri"/>
                <a:sym typeface="Calibri"/>
              </a:defRPr>
            </a:pPr>
            <a:r>
              <a:rPr lang="el-GR" dirty="0"/>
              <a:t>Ελέγξετε </a:t>
            </a:r>
            <a:r>
              <a:rPr dirty="0"/>
              <a:t>τ</a:t>
            </a:r>
            <a:r>
              <a:rPr lang="el-GR" dirty="0"/>
              <a:t>ο</a:t>
            </a:r>
            <a:r>
              <a:rPr dirty="0"/>
              <a:t>ν </a:t>
            </a:r>
            <a:r>
              <a:rPr dirty="0" err="1"/>
              <a:t>ιστ</a:t>
            </a:r>
            <a:r>
              <a:rPr lang="el-GR" dirty="0" err="1"/>
              <a:t>ότοπο</a:t>
            </a:r>
            <a:endParaRPr sz="2400" b="0" i="0" u="none" strike="noStrike" cap="none" dirty="0">
              <a:solidFill>
                <a:schemeClr val="dk1"/>
              </a:solidFill>
              <a:latin typeface="Calibri"/>
              <a:ea typeface="Calibri"/>
              <a:cs typeface="Calibri"/>
              <a:sym typeface="Calibri"/>
            </a:endParaRPr>
          </a:p>
          <a:p>
            <a:pPr marL="800100" marR="0" lvl="1" indent="-342900" algn="l" rtl="0">
              <a:lnSpc>
                <a:spcPct val="120000"/>
              </a:lnSpc>
              <a:spcBef>
                <a:spcPts val="1200"/>
              </a:spcBef>
              <a:spcAft>
                <a:spcPts val="0"/>
              </a:spcAft>
              <a:buClr>
                <a:srgbClr val="C01E24"/>
              </a:buClr>
              <a:buSzPts val="2640"/>
              <a:buFont typeface="Courier New" panose="02070309020205020404" pitchFamily="49" charset="0"/>
              <a:buChar char="o"/>
              <a:defRPr sz="2200">
                <a:solidFill>
                  <a:schemeClr val="dk1"/>
                </a:solidFill>
                <a:latin typeface="Calibri"/>
                <a:ea typeface="Calibri"/>
                <a:cs typeface="Calibri"/>
                <a:sym typeface="Calibri"/>
              </a:defRPr>
            </a:pPr>
            <a:r>
              <a:rPr lang="el-GR" dirty="0"/>
              <a:t>Δεν υπάρχει </a:t>
            </a:r>
            <a:r>
              <a:rPr dirty="0"/>
              <a:t>https στην αρχή του συνδέσμου </a:t>
            </a:r>
            <a:endParaRPr sz="1400" b="0" i="0" u="none" strike="noStrike" cap="none" dirty="0">
              <a:solidFill>
                <a:srgbClr val="000000"/>
              </a:solidFill>
              <a:latin typeface="Calibri"/>
              <a:ea typeface="Calibri"/>
              <a:cs typeface="Calibri"/>
              <a:sym typeface="Calibri"/>
            </a:endParaRPr>
          </a:p>
          <a:p>
            <a:pPr marL="800100" marR="0" lvl="1" indent="-342900" algn="l" rtl="0">
              <a:lnSpc>
                <a:spcPct val="120000"/>
              </a:lnSpc>
              <a:spcBef>
                <a:spcPts val="1200"/>
              </a:spcBef>
              <a:spcAft>
                <a:spcPts val="0"/>
              </a:spcAft>
              <a:buClr>
                <a:srgbClr val="C01E24"/>
              </a:buClr>
              <a:buSzPts val="2640"/>
              <a:buFont typeface="Courier New" panose="02070309020205020404" pitchFamily="49" charset="0"/>
              <a:buChar char="o"/>
              <a:defRPr sz="2200">
                <a:solidFill>
                  <a:schemeClr val="dk1"/>
                </a:solidFill>
                <a:latin typeface="Calibri"/>
                <a:ea typeface="Calibri"/>
                <a:cs typeface="Calibri"/>
                <a:sym typeface="Calibri"/>
              </a:defRPr>
            </a:pPr>
            <a:r>
              <a:rPr lang="el-GR" dirty="0" err="1"/>
              <a:t>Απουσιάζου</a:t>
            </a:r>
            <a:r>
              <a:rPr dirty="0"/>
              <a:t>ν τα στοιχεία επικοινωνίας</a:t>
            </a:r>
            <a:endParaRPr sz="1400" b="0" i="0" u="none" strike="noStrike" cap="none" dirty="0">
              <a:solidFill>
                <a:srgbClr val="000000"/>
              </a:solidFill>
              <a:latin typeface="Calibri"/>
              <a:ea typeface="Calibri"/>
              <a:cs typeface="Calibri"/>
              <a:sym typeface="Calibri"/>
            </a:endParaRPr>
          </a:p>
          <a:p>
            <a:pPr marL="800100" marR="0" lvl="1" indent="-342900" algn="l" rtl="0">
              <a:lnSpc>
                <a:spcPct val="120000"/>
              </a:lnSpc>
              <a:spcBef>
                <a:spcPts val="1200"/>
              </a:spcBef>
              <a:spcAft>
                <a:spcPts val="0"/>
              </a:spcAft>
              <a:buClr>
                <a:srgbClr val="C01E24"/>
              </a:buClr>
              <a:buSzPts val="2640"/>
              <a:buFont typeface="Courier New" panose="02070309020205020404" pitchFamily="49" charset="0"/>
              <a:buChar char="o"/>
              <a:defRPr sz="2200">
                <a:solidFill>
                  <a:schemeClr val="dk1"/>
                </a:solidFill>
                <a:latin typeface="Calibri"/>
                <a:ea typeface="Calibri"/>
                <a:cs typeface="Calibri"/>
                <a:sym typeface="Calibri"/>
              </a:defRPr>
            </a:pPr>
            <a:r>
              <a:rPr lang="el-GR" dirty="0"/>
              <a:t>Απουσιάζει</a:t>
            </a:r>
            <a:r>
              <a:rPr dirty="0"/>
              <a:t> </a:t>
            </a:r>
            <a:r>
              <a:rPr lang="el-GR" dirty="0"/>
              <a:t>το κείμενο για τ</a:t>
            </a:r>
            <a:r>
              <a:rPr dirty="0"/>
              <a:t>η</a:t>
            </a:r>
            <a:r>
              <a:rPr lang="el-GR" dirty="0"/>
              <a:t>ν</a:t>
            </a:r>
            <a:r>
              <a:rPr dirty="0"/>
              <a:t> προστασία δεδομένων</a:t>
            </a:r>
            <a:endParaRPr sz="1400" b="0" i="0" u="none" strike="noStrike" cap="none" dirty="0">
              <a:solidFill>
                <a:srgbClr val="000000"/>
              </a:solidFill>
              <a:latin typeface="Calibri"/>
              <a:ea typeface="Calibri"/>
              <a:cs typeface="Calibri"/>
              <a:sym typeface="Calibri"/>
            </a:endParaRPr>
          </a:p>
          <a:p>
            <a:pPr marL="800100" marR="0" lvl="1" indent="-342900" algn="l" rtl="0">
              <a:lnSpc>
                <a:spcPct val="120000"/>
              </a:lnSpc>
              <a:spcBef>
                <a:spcPts val="1200"/>
              </a:spcBef>
              <a:spcAft>
                <a:spcPts val="0"/>
              </a:spcAft>
              <a:buClr>
                <a:srgbClr val="C01E24"/>
              </a:buClr>
              <a:buSzPts val="2640"/>
              <a:buFont typeface="Courier New" panose="02070309020205020404" pitchFamily="49" charset="0"/>
              <a:buChar char="o"/>
              <a:defRPr sz="2200">
                <a:solidFill>
                  <a:schemeClr val="dk1"/>
                </a:solidFill>
                <a:latin typeface="Calibri"/>
                <a:ea typeface="Calibri"/>
                <a:cs typeface="Calibri"/>
                <a:sym typeface="Calibri"/>
              </a:defRPr>
            </a:pPr>
            <a:r>
              <a:rPr lang="el-GR" dirty="0"/>
              <a:t>Απουσιάζει το</a:t>
            </a:r>
            <a:r>
              <a:rPr dirty="0"/>
              <a:t> </a:t>
            </a:r>
            <a:r>
              <a:rPr lang="en-US" dirty="0"/>
              <a:t>imprint</a:t>
            </a:r>
            <a:r>
              <a:rPr dirty="0"/>
              <a:t>/νομικ</a:t>
            </a:r>
            <a:r>
              <a:rPr lang="el-GR" dirty="0"/>
              <a:t>ό σημείωμα</a:t>
            </a:r>
            <a:endParaRPr sz="1400" b="0" i="0" u="none" strike="noStrike" cap="none" dirty="0">
              <a:solidFill>
                <a:srgbClr val="000000"/>
              </a:solidFill>
              <a:latin typeface="Calibri"/>
              <a:ea typeface="Calibri"/>
              <a:cs typeface="Calibri"/>
              <a:sym typeface="Calibri"/>
            </a:endParaRPr>
          </a:p>
        </p:txBody>
      </p:sp>
      <p:pic>
        <p:nvPicPr>
          <p:cNvPr id="457" name="Google Shape;457;p34"/>
          <p:cNvPicPr preferRelativeResize="0"/>
          <p:nvPr/>
        </p:nvPicPr>
        <p:blipFill rotWithShape="1">
          <a:blip r:embed="rId3">
            <a:alphaModFix/>
          </a:blip>
          <a:srcRect/>
          <a:stretch/>
        </p:blipFill>
        <p:spPr>
          <a:xfrm>
            <a:off x="400834" y="1685096"/>
            <a:ext cx="7192515" cy="4448681"/>
          </a:xfrm>
          <a:prstGeom prst="rect">
            <a:avLst/>
          </a:prstGeom>
          <a:noFill/>
          <a:ln>
            <a:noFill/>
          </a:ln>
        </p:spPr>
      </p:pic>
      <p:sp>
        <p:nvSpPr>
          <p:cNvPr id="458" name="Google Shape;458;p34"/>
          <p:cNvSpPr txBox="1"/>
          <p:nvPr/>
        </p:nvSpPr>
        <p:spPr>
          <a:xfrm>
            <a:off x="733647" y="1685096"/>
            <a:ext cx="1383252" cy="330199"/>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8" name="Google Shape;379;p27">
            <a:extLst>
              <a:ext uri="{FF2B5EF4-FFF2-40B4-BE49-F238E27FC236}">
                <a16:creationId xmlns:a16="http://schemas.microsoft.com/office/drawing/2014/main" id="{E491B900-C31C-A2C6-DC85-44B001FF9870}"/>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
        <p:nvSpPr>
          <p:cNvPr id="9" name="Google Shape;427;p32">
            <a:extLst>
              <a:ext uri="{FF2B5EF4-FFF2-40B4-BE49-F238E27FC236}">
                <a16:creationId xmlns:a16="http://schemas.microsoft.com/office/drawing/2014/main" id="{4447A61E-8F55-AC1E-68EB-6BC1C0CD7CF8}"/>
              </a:ext>
            </a:extLst>
          </p:cNvPr>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defRPr sz="1200">
                <a:solidFill>
                  <a:schemeClr val="dk1"/>
                </a:solidFill>
              </a:defRPr>
            </a:pPr>
            <a:r>
              <a:rPr lang="el-GR" dirty="0"/>
              <a:t>Για περισσότερες πληροφορίες δείτε την παραπομπή </a:t>
            </a:r>
            <a:r>
              <a:rPr dirty="0"/>
              <a:t>[</a:t>
            </a:r>
            <a:r>
              <a:rPr lang="en-US" dirty="0"/>
              <a:t>6</a:t>
            </a:r>
            <a:r>
              <a:rPr dirty="0"/>
              <a:t>]</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5331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03864"/>
              </a:buClr>
              <a:buSzPct val="100000"/>
              <a:buFont typeface="Calibri"/>
              <a:buNone/>
            </a:pPr>
            <a:r>
              <a:t>Δυναμική δραστηριότητα ομάδας: Μελέτες περιπτώσεων — Είναι η ιστοσελίδα ασφαλής και το περιεχόμενο αξιόπιστο; </a:t>
            </a:r>
          </a:p>
        </p:txBody>
      </p:sp>
      <p:sp>
        <p:nvSpPr>
          <p:cNvPr id="466" name="Google Shape;466;p35"/>
          <p:cNvSpPr txBox="1"/>
          <p:nvPr/>
        </p:nvSpPr>
        <p:spPr>
          <a:xfrm>
            <a:off x="558001" y="3903345"/>
            <a:ext cx="11634000" cy="280072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400"/>
              <a:buFont typeface="Calibri"/>
              <a:buAutoNum type="arabicPeriod"/>
              <a:defRPr sz="2400">
                <a:solidFill>
                  <a:schemeClr val="dk1"/>
                </a:solidFill>
                <a:latin typeface="Calibri"/>
                <a:ea typeface="Calibri"/>
                <a:cs typeface="Calibri"/>
                <a:sym typeface="Calibri"/>
              </a:defRPr>
            </a:pPr>
            <a:r>
              <a:rPr>
                <a:hlinkClick r:id="rId3"/>
              </a:rPr>
              <a:t>https://www.who.int/emergencies/diseases/novel-coronavirus-2019/covid-19-vaccines/advice</a:t>
            </a:r>
            <a:r>
              <a:t> </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2400"/>
              <a:buFont typeface="Calibri"/>
              <a:buAutoNum type="arabicPeriod"/>
              <a:defRPr sz="2400">
                <a:solidFill>
                  <a:schemeClr val="dk1"/>
                </a:solidFill>
                <a:latin typeface="Calibri"/>
                <a:ea typeface="Calibri"/>
                <a:cs typeface="Calibri"/>
                <a:sym typeface="Calibri"/>
              </a:defRPr>
            </a:pPr>
            <a:r>
              <a:rPr>
                <a:hlinkClick r:id="rId4"/>
              </a:rPr>
              <a:t>https://theconversation.com/should-i-get-my-covid-vaccine-booster-yes-it-increases-protection-against-covid-including-omicron-172965</a:t>
            </a:r>
            <a:r>
              <a:t> </a:t>
            </a:r>
          </a:p>
          <a:p>
            <a:pPr marL="444500" marR="0" lvl="0" indent="-444500" algn="l"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t>3.   </a:t>
            </a:r>
            <a:r>
              <a:rPr>
                <a:hlinkClick r:id="rId5"/>
              </a:rPr>
              <a:t>https://ec.europa.eu/info/live-work-travel-eu/coronavirus-response/safe-covid-19-vaccines-europeans/questions-and-answers-covid-19-vaccination-eu_en</a:t>
            </a:r>
            <a:r>
              <a:t> </a:t>
            </a:r>
          </a:p>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67" name="Google Shape;467;p35"/>
          <p:cNvSpPr txBox="1"/>
          <p:nvPr/>
        </p:nvSpPr>
        <p:spPr>
          <a:xfrm>
            <a:off x="629979" y="2072440"/>
            <a:ext cx="10363200" cy="2308284"/>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rPr dirty="0"/>
              <a:t>Μπ</a:t>
            </a:r>
            <a:r>
              <a:rPr dirty="0" err="1"/>
              <a:t>ορείτε</a:t>
            </a:r>
            <a:r>
              <a:rPr dirty="0"/>
              <a:t> να β</a:t>
            </a:r>
            <a:r>
              <a:rPr dirty="0" err="1"/>
              <a:t>ρείτε</a:t>
            </a:r>
            <a:r>
              <a:rPr dirty="0"/>
              <a:t> </a:t>
            </a:r>
            <a:r>
              <a:rPr dirty="0" err="1"/>
              <a:t>μερικά</a:t>
            </a:r>
            <a:r>
              <a:rPr dirty="0"/>
              <a:t> </a:t>
            </a:r>
            <a:r>
              <a:rPr dirty="0" err="1"/>
              <a:t>δι</a:t>
            </a:r>
            <a:r>
              <a:rPr dirty="0"/>
              <a:t>αφορετικά είδη ιστότοπων παρακάτω, όλοι που ασχολούνται με την ερώτηση «Πρέπει να εμβολιαστώ κατά της COVID-19;». Παρακα</a:t>
            </a:r>
            <a:r>
              <a:rPr dirty="0" err="1"/>
              <a:t>λώ</a:t>
            </a:r>
            <a:r>
              <a:rPr dirty="0"/>
              <a:t> απ</a:t>
            </a:r>
            <a:r>
              <a:rPr dirty="0" err="1"/>
              <a:t>οφ</a:t>
            </a:r>
            <a:r>
              <a:rPr dirty="0"/>
              <a:t>ασίστε σε ομάδες 3-5 ατόμων εάν ο ιστότοπος είναι ασφαλής και </a:t>
            </a:r>
            <a:r>
              <a:rPr lang="el-GR" dirty="0"/>
              <a:t>έμπιστος</a:t>
            </a:r>
            <a:r>
              <a:rPr dirty="0"/>
              <a:t>. Μπ</a:t>
            </a:r>
            <a:r>
              <a:rPr dirty="0" err="1"/>
              <a:t>ορείτε</a:t>
            </a:r>
            <a:r>
              <a:rPr dirty="0"/>
              <a:t> να </a:t>
            </a:r>
            <a:r>
              <a:rPr dirty="0" err="1"/>
              <a:t>χρησιμο</a:t>
            </a:r>
            <a:r>
              <a:rPr dirty="0"/>
              <a:t>ποιήσετε τον κατάλογο των κριτηρίων για να αιτιολογήσετε την απόφασή σας.</a:t>
            </a:r>
            <a:endParaRPr lang="el-GR" dirty="0"/>
          </a:p>
          <a:p>
            <a:pPr marL="0" marR="0" lvl="0" indent="0" algn="l"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endParaRPr dirty="0"/>
          </a:p>
        </p:txBody>
      </p:sp>
      <p:sp>
        <p:nvSpPr>
          <p:cNvPr id="6" name="Google Shape;379;p27">
            <a:extLst>
              <a:ext uri="{FF2B5EF4-FFF2-40B4-BE49-F238E27FC236}">
                <a16:creationId xmlns:a16="http://schemas.microsoft.com/office/drawing/2014/main" id="{E601F8DD-72AD-9CC9-B78F-1DB45B6FE724}"/>
              </a:ext>
            </a:extLst>
          </p:cNvPr>
          <p:cNvSpPr/>
          <p:nvPr/>
        </p:nvSpPr>
        <p:spPr>
          <a:xfrm>
            <a:off x="7733211" y="-3933"/>
            <a:ext cx="4457530" cy="421944"/>
          </a:xfrm>
          <a:prstGeom prst="rect">
            <a:avLst/>
          </a:prstGeom>
          <a:solidFill>
            <a:srgbClr val="7F7F7F"/>
          </a:solidFill>
          <a:ln>
            <a:noFill/>
          </a:ln>
        </p:spPr>
        <p:txBody>
          <a:bodyPr spcFirstLastPara="1" wrap="square" lIns="91425" tIns="45700" rIns="91425" bIns="45700" anchor="ctr" anchorCtr="0">
            <a:normAutofit fontScale="85000" lnSpcReduction="10000"/>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4.4 Ασφάλεια και προστασία προσωπικών δεδομένων </a:t>
            </a:r>
            <a:endParaRPr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body" idx="1"/>
          </p:nvPr>
        </p:nvSpPr>
        <p:spPr>
          <a:xfrm>
            <a:off x="36957" y="2217190"/>
            <a:ext cx="8152449" cy="3781541"/>
          </a:xfrm>
          <a:prstGeom prst="rect">
            <a:avLst/>
          </a:prstGeom>
          <a:noFill/>
          <a:ln>
            <a:noFill/>
          </a:ln>
        </p:spPr>
        <p:txBody>
          <a:bodyPr spcFirstLastPara="1" wrap="square" lIns="91425" tIns="45700" rIns="91425" bIns="45700" anchor="t" anchorCtr="0">
            <a:noAutofit/>
          </a:bodyPr>
          <a:lstStyle/>
          <a:p>
            <a:pPr marL="0" lvl="0" indent="0" algn="l" rtl="0">
              <a:spcAft>
                <a:spcPts val="600"/>
              </a:spcAft>
              <a:buClr>
                <a:srgbClr val="C01E24"/>
              </a:buClr>
              <a:buSzPts val="2000"/>
              <a:buNone/>
              <a:defRPr sz="2200"/>
            </a:pPr>
            <a:r>
              <a:rPr lang="el-GR" sz="2000" dirty="0"/>
              <a:t>Με την ολοκλήρωση της Ενότητας 4 θα μπορείτε να:</a:t>
            </a:r>
          </a:p>
          <a:p>
            <a:pPr marL="360000" lvl="0" indent="-360000" algn="l" rtl="0">
              <a:spcAft>
                <a:spcPts val="600"/>
              </a:spcAft>
              <a:buClr>
                <a:srgbClr val="C01E24"/>
              </a:buClr>
              <a:buSzPts val="2000"/>
              <a:buFont typeface="Calibri"/>
              <a:buChar char="✔"/>
              <a:defRPr sz="2200"/>
            </a:pPr>
            <a:r>
              <a:rPr lang="el-GR" sz="2000" dirty="0"/>
              <a:t>Διακρίνετε τις </a:t>
            </a:r>
            <a:r>
              <a:rPr sz="2000" dirty="0" err="1"/>
              <a:t>δι</a:t>
            </a:r>
            <a:r>
              <a:rPr sz="2000" dirty="0"/>
              <a:t>αφορ</a:t>
            </a:r>
            <a:r>
              <a:rPr lang="el-GR" sz="2000" dirty="0" err="1"/>
              <a:t>ές</a:t>
            </a:r>
            <a:r>
              <a:rPr lang="el-GR" sz="2000" dirty="0"/>
              <a:t> ανάμεσα στον</a:t>
            </a:r>
            <a:r>
              <a:rPr sz="2000" dirty="0"/>
              <a:t> </a:t>
            </a:r>
            <a:r>
              <a:rPr lang="el-GR" sz="2000" dirty="0"/>
              <a:t>υ</a:t>
            </a:r>
            <a:r>
              <a:rPr sz="2000" dirty="0"/>
              <a:t>π</a:t>
            </a:r>
            <a:r>
              <a:rPr sz="2000" dirty="0" err="1"/>
              <a:t>ολογιστή</a:t>
            </a:r>
            <a:r>
              <a:rPr sz="2000" dirty="0"/>
              <a:t>, </a:t>
            </a:r>
            <a:r>
              <a:rPr lang="el-GR" sz="2000" dirty="0"/>
              <a:t>το </a:t>
            </a:r>
            <a:r>
              <a:rPr lang="en-US" sz="2000" dirty="0"/>
              <a:t>smartphone </a:t>
            </a:r>
            <a:r>
              <a:rPr sz="2000" dirty="0"/>
              <a:t>και </a:t>
            </a:r>
            <a:r>
              <a:rPr lang="el-GR" sz="2000" dirty="0"/>
              <a:t>το </a:t>
            </a:r>
            <a:r>
              <a:rPr lang="en-US" sz="2000" dirty="0"/>
              <a:t>t</a:t>
            </a:r>
            <a:r>
              <a:rPr sz="2000" dirty="0"/>
              <a:t>ablet </a:t>
            </a:r>
            <a:r>
              <a:rPr lang="el-GR" sz="2000" dirty="0"/>
              <a:t>καθώς </a:t>
            </a:r>
            <a:r>
              <a:rPr sz="2000" dirty="0"/>
              <a:t>και </a:t>
            </a:r>
            <a:r>
              <a:rPr lang="el-GR" sz="2000" dirty="0"/>
              <a:t>να κατανοείτε </a:t>
            </a:r>
            <a:r>
              <a:rPr sz="2000" dirty="0" err="1"/>
              <a:t>τη</a:t>
            </a:r>
            <a:r>
              <a:rPr lang="el-GR" sz="2000" dirty="0"/>
              <a:t>ν</a:t>
            </a:r>
            <a:r>
              <a:rPr sz="2000" dirty="0"/>
              <a:t> </a:t>
            </a:r>
            <a:r>
              <a:rPr sz="2000" dirty="0" err="1"/>
              <a:t>δι</a:t>
            </a:r>
            <a:r>
              <a:rPr sz="2000" dirty="0"/>
              <a:t>αφορετική</a:t>
            </a:r>
            <a:r>
              <a:rPr lang="el-GR" sz="2000" dirty="0"/>
              <a:t> </a:t>
            </a:r>
            <a:r>
              <a:rPr sz="2000" dirty="0" err="1"/>
              <a:t>χρήση</a:t>
            </a:r>
            <a:r>
              <a:rPr sz="2000" dirty="0"/>
              <a:t> </a:t>
            </a:r>
            <a:r>
              <a:rPr sz="2000" dirty="0" err="1"/>
              <a:t>του</a:t>
            </a:r>
            <a:r>
              <a:rPr lang="el-GR" sz="2000" dirty="0"/>
              <a:t>ς</a:t>
            </a:r>
            <a:endParaRPr sz="2000" dirty="0"/>
          </a:p>
          <a:p>
            <a:pPr marL="360000" lvl="0" indent="-360000" algn="l" rtl="0">
              <a:spcAft>
                <a:spcPts val="600"/>
              </a:spcAft>
              <a:buClr>
                <a:srgbClr val="C01E24"/>
              </a:buClr>
              <a:buSzPts val="2000"/>
              <a:buFont typeface="Calibri"/>
              <a:buChar char="✔"/>
              <a:defRPr sz="2200"/>
            </a:pPr>
            <a:r>
              <a:rPr lang="el-GR" sz="2000" dirty="0"/>
              <a:t>Περιηγείστε στο Παγκόσμιο Ιστό και </a:t>
            </a:r>
            <a:r>
              <a:rPr sz="2000" dirty="0"/>
              <a:t>αναζ</a:t>
            </a:r>
            <a:r>
              <a:rPr lang="el-GR" sz="2000" dirty="0" err="1"/>
              <a:t>ητάτε</a:t>
            </a:r>
            <a:r>
              <a:rPr sz="2000" dirty="0"/>
              <a:t> π</a:t>
            </a:r>
            <a:r>
              <a:rPr sz="2000" dirty="0" err="1"/>
              <a:t>ληροφορ</a:t>
            </a:r>
            <a:r>
              <a:rPr lang="el-GR" sz="2000" dirty="0"/>
              <a:t>ίες σε αυτόν</a:t>
            </a:r>
            <a:endParaRPr sz="2000" dirty="0"/>
          </a:p>
          <a:p>
            <a:pPr marL="360000" lvl="0" indent="-360000" algn="l" rtl="0">
              <a:spcAft>
                <a:spcPts val="600"/>
              </a:spcAft>
              <a:buClr>
                <a:srgbClr val="C01E24"/>
              </a:buClr>
              <a:buSzPts val="2000"/>
              <a:buFont typeface="Calibri"/>
              <a:buChar char="✔"/>
              <a:defRPr sz="2200"/>
            </a:pPr>
            <a:r>
              <a:rPr lang="el-GR" sz="2000" dirty="0"/>
              <a:t>Προστατεύετε τα δεδομένα σας στο Διαδίκτυο μέσω της κατανόησης των θεμάτων σχετικών μ</a:t>
            </a:r>
            <a:r>
              <a:rPr sz="2000" dirty="0"/>
              <a:t>ε </a:t>
            </a:r>
            <a:r>
              <a:rPr sz="2000" dirty="0" err="1"/>
              <a:t>την</a:t>
            </a:r>
            <a:r>
              <a:rPr sz="2000" dirty="0"/>
              <a:t> π</a:t>
            </a:r>
            <a:r>
              <a:rPr sz="2000" dirty="0" err="1"/>
              <a:t>ροστ</a:t>
            </a:r>
            <a:r>
              <a:rPr sz="2000" dirty="0"/>
              <a:t>ασία και την ασφάλεια των δεδομένων στο διαδίκτυο</a:t>
            </a:r>
          </a:p>
          <a:p>
            <a:pPr marL="360000" lvl="0" indent="-360000" algn="l" rtl="0">
              <a:spcAft>
                <a:spcPts val="600"/>
              </a:spcAft>
              <a:buClr>
                <a:srgbClr val="C01E24"/>
              </a:buClr>
              <a:buSzPts val="2000"/>
              <a:buFont typeface="Calibri"/>
              <a:buChar char="✔"/>
              <a:defRPr sz="2200"/>
            </a:pPr>
            <a:r>
              <a:rPr lang="el-GR" sz="2000" dirty="0"/>
              <a:t>Χρησιμοποιείτε βασικούς</a:t>
            </a:r>
            <a:r>
              <a:rPr sz="2000" dirty="0"/>
              <a:t> </a:t>
            </a:r>
            <a:r>
              <a:rPr sz="2000" dirty="0" err="1"/>
              <a:t>δι</a:t>
            </a:r>
            <a:r>
              <a:rPr sz="2000" dirty="0"/>
              <a:t>αύλους επικοινωνίας στο </a:t>
            </a:r>
            <a:r>
              <a:rPr lang="el-GR" sz="2000" dirty="0"/>
              <a:t>Δ</a:t>
            </a:r>
            <a:r>
              <a:rPr sz="2000" dirty="0"/>
              <a:t>ια</a:t>
            </a:r>
            <a:r>
              <a:rPr sz="2000" dirty="0" err="1"/>
              <a:t>δίκτυο</a:t>
            </a:r>
            <a:endParaRPr sz="2000" dirty="0"/>
          </a:p>
        </p:txBody>
      </p:sp>
      <p:pic>
        <p:nvPicPr>
          <p:cNvPr id="142" name="Google Shape;142;p6"/>
          <p:cNvPicPr preferRelativeResize="0"/>
          <p:nvPr/>
        </p:nvPicPr>
        <p:blipFill rotWithShape="1">
          <a:blip r:embed="rId3">
            <a:alphaModFix/>
          </a:blip>
          <a:srcRect/>
          <a:stretch/>
        </p:blipFill>
        <p:spPr>
          <a:xfrm>
            <a:off x="7421181" y="2500643"/>
            <a:ext cx="4770819" cy="3231252"/>
          </a:xfrm>
          <a:prstGeom prst="rect">
            <a:avLst/>
          </a:prstGeom>
          <a:noFill/>
          <a:ln>
            <a:noFill/>
          </a:ln>
        </p:spPr>
      </p:pic>
      <p:sp>
        <p:nvSpPr>
          <p:cNvPr id="143" name="Google Shape;143;p6"/>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4">
                  <a:extLst>
                    <a:ext uri="{A12FA001-AC4F-418D-AE19-62706E023703}">
                      <ahyp:hlinkClr xmlns:ahyp="http://schemas.microsoft.com/office/drawing/2018/hyperlinkcolor" val="tx"/>
                    </a:ext>
                  </a:extLst>
                </a:hlinkClick>
              </a:rPr>
              <a:t>Πηγή</a:t>
            </a:r>
            <a:r>
              <a:t> | </a:t>
            </a:r>
            <a:r>
              <a:rPr u="sng">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144" name="Google Shape;144;p6"/>
          <p:cNvSpPr txBox="1">
            <a:spLocks noGrp="1"/>
          </p:cNvSpPr>
          <p:nvPr>
            <p:ph type="title"/>
          </p:nvPr>
        </p:nvSpPr>
        <p:spPr>
          <a:xfrm>
            <a:off x="536509"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defRPr sz="2200" b="1"/>
            </a:pPr>
            <a:r>
              <a:rPr lang="el-GR" dirty="0"/>
              <a:t>Ικανότητες</a:t>
            </a:r>
            <a:endParaRPr dirty="0"/>
          </a:p>
        </p:txBody>
      </p:sp>
      <p:sp>
        <p:nvSpPr>
          <p:cNvPr id="145" name="Google Shape;145;p6"/>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6" name="Google Shape;146;p6"/>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200"/>
              <a:buFont typeface="Calibri"/>
              <a:buNone/>
              <a:defRPr sz="2200" b="1">
                <a:solidFill>
                  <a:schemeClr val="lt1"/>
                </a:solidFill>
                <a:latin typeface="Calibri"/>
                <a:ea typeface="Calibri"/>
                <a:cs typeface="Calibri"/>
                <a:sym typeface="Calibri"/>
              </a:defRPr>
            </a:pPr>
            <a:r>
              <a:rPr lang="el-GR" dirty="0"/>
              <a:t>Ψ</a:t>
            </a:r>
            <a:r>
              <a:rPr dirty="0" err="1"/>
              <a:t>ηφι</a:t>
            </a:r>
            <a:r>
              <a:rPr dirty="0"/>
              <a:t>ακά </a:t>
            </a:r>
            <a:r>
              <a:rPr lang="el-GR" dirty="0"/>
              <a:t>εγγράμματος</a:t>
            </a:r>
            <a:r>
              <a:rPr dirty="0"/>
              <a:t> </a:t>
            </a:r>
            <a:endParaRPr sz="1400" b="0" i="0" u="none" strike="noStrike" cap="none" dirty="0">
              <a:solidFill>
                <a:srgbClr val="000000"/>
              </a:solidFill>
              <a:latin typeface="Calibri"/>
              <a:ea typeface="Calibri"/>
              <a:cs typeface="Calibri"/>
              <a:sym typeface="Calibri"/>
            </a:endParaRPr>
          </a:p>
        </p:txBody>
      </p:sp>
      <p:sp>
        <p:nvSpPr>
          <p:cNvPr id="147" name="Google Shape;147;p6"/>
          <p:cNvSpPr/>
          <p:nvPr/>
        </p:nvSpPr>
        <p:spPr>
          <a:xfrm>
            <a:off x="117332" y="438863"/>
            <a:ext cx="45236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Calibri"/>
              <a:buNone/>
              <a:defRPr sz="2200" b="1">
                <a:solidFill>
                  <a:schemeClr val="lt1"/>
                </a:solidFill>
                <a:latin typeface="Gill Sans"/>
                <a:ea typeface="Gill Sans"/>
                <a:cs typeface="Gill Sans"/>
                <a:sym typeface="Gill Sans"/>
              </a:defRPr>
            </a:pPr>
            <a:r>
              <a:t>4 </a:t>
            </a:r>
            <a:endParaRPr sz="2200" b="1" i="0" u="none" strike="noStrike" cap="none">
              <a:solidFill>
                <a:schemeClr val="lt1"/>
              </a:solidFill>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rtl="0">
              <a:lnSpc>
                <a:spcPct val="100000"/>
              </a:lnSpc>
              <a:spcBef>
                <a:spcPts val="0"/>
              </a:spcBef>
              <a:spcAft>
                <a:spcPts val="0"/>
              </a:spcAft>
              <a:buClr>
                <a:srgbClr val="000000"/>
              </a:buClr>
              <a:buSzPts val="2000"/>
              <a:buFont typeface="Calibri"/>
              <a:buNone/>
              <a:defRPr sz="2000" b="1">
                <a:solidFill>
                  <a:srgbClr val="203864"/>
                </a:solidFill>
                <a:latin typeface="Calibri"/>
                <a:ea typeface="Calibri"/>
                <a:cs typeface="Calibri"/>
                <a:sym typeface="Calibri"/>
              </a:defRPr>
            </a:pPr>
            <a:r>
              <a:rPr dirty="0" err="1"/>
              <a:t>Τι</a:t>
            </a:r>
            <a:r>
              <a:rPr dirty="0"/>
              <a:t> </a:t>
            </a:r>
            <a:r>
              <a:rPr lang="el-GR" dirty="0"/>
              <a:t>ΔΕΝ</a:t>
            </a:r>
            <a:r>
              <a:rPr dirty="0"/>
              <a:t> είναι απαρα</a:t>
            </a:r>
            <a:r>
              <a:rPr dirty="0" err="1"/>
              <a:t>ίτητο</a:t>
            </a:r>
            <a:r>
              <a:rPr dirty="0"/>
              <a:t> </a:t>
            </a:r>
            <a:r>
              <a:rPr dirty="0" err="1"/>
              <a:t>γι</a:t>
            </a:r>
            <a:r>
              <a:rPr dirty="0"/>
              <a:t>α να αποφασίσετε αν μια ιστοσελίδα είναι ασφαλής και </a:t>
            </a:r>
            <a:r>
              <a:rPr lang="el-GR" dirty="0"/>
              <a:t>έμπιστη</a:t>
            </a:r>
            <a:r>
              <a:rPr dirty="0"/>
              <a:t>;</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dirty="0"/>
              <a:t>Α. Ύπα</a:t>
            </a:r>
            <a:r>
              <a:rPr dirty="0" err="1"/>
              <a:t>ρξη</a:t>
            </a:r>
            <a:r>
              <a:rPr dirty="0"/>
              <a:t> </a:t>
            </a:r>
            <a:r>
              <a:rPr dirty="0" err="1"/>
              <a:t>ενός</a:t>
            </a:r>
            <a:r>
              <a:rPr dirty="0"/>
              <a:t> απ</a:t>
            </a:r>
            <a:r>
              <a:rPr dirty="0" err="1"/>
              <a:t>οτυ</a:t>
            </a:r>
            <a:r>
              <a:rPr dirty="0"/>
              <a:t>πώματος</a:t>
            </a:r>
            <a:r>
              <a:rPr lang="el-GR" dirty="0"/>
              <a:t>/</a:t>
            </a:r>
            <a:r>
              <a:rPr lang="en-US" dirty="0"/>
              <a:t>impact</a:t>
            </a:r>
            <a:r>
              <a:rPr dirty="0"/>
              <a:t>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Β. Συμμόρφωση με τις νομικές απαιτήσεις</a:t>
            </a: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Γ. «https» στην αρχή</a:t>
            </a: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t>Δ. Η ιστοσελίδα είναι διαθέσιμη σε διάφορες γλώσσες</a:t>
            </a: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153859" cy="307777"/>
          </a:xfrm>
          <a:prstGeom prst="rect">
            <a:avLst/>
          </a:prstGeom>
        </p:spPr>
        <p:txBody>
          <a:bodyPr wrap="none">
            <a:spAutoFit/>
          </a:bodyPr>
          <a:lstStyle/>
          <a:p>
            <a:pPr algn="l">
              <a:defRPr sz="1400" i="1"/>
            </a:pPr>
            <a:r>
              <a:t>Μόνο μία απάντηση είναι σωστή!</a:t>
            </a:r>
            <a:endParaRPr sz="1400" i="1"/>
          </a:p>
        </p:txBody>
      </p:sp>
    </p:spTree>
    <p:extLst>
      <p:ext uri="{BB962C8B-B14F-4D97-AF65-F5344CB8AC3E}">
        <p14:creationId xmlns:p14="http://schemas.microsoft.com/office/powerpoint/2010/main" val="4008420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Σύνδεση με την ενότητα 5</a:t>
            </a:r>
          </a:p>
        </p:txBody>
      </p:sp>
      <p:sp>
        <p:nvSpPr>
          <p:cNvPr id="5" name="Google Shape;569;p44">
            <a:extLst>
              <a:ext uri="{FF2B5EF4-FFF2-40B4-BE49-F238E27FC236}">
                <a16:creationId xmlns:a16="http://schemas.microsoft.com/office/drawing/2014/main" id="{9402A6C4-D951-4729-A47C-2001ED8DC928}"/>
              </a:ext>
            </a:extLst>
          </p:cNvPr>
          <p:cNvSpPr/>
          <p:nvPr/>
        </p:nvSpPr>
        <p:spPr>
          <a:xfrm>
            <a:off x="2679407" y="2310932"/>
            <a:ext cx="7233849" cy="2910292"/>
          </a:xfrm>
          <a:prstGeom prst="roundRect">
            <a:avLst>
              <a:gd name="adj" fmla="val 16667"/>
            </a:avLst>
          </a:prstGeom>
          <a:solidFill>
            <a:schemeClr val="bg1">
              <a:lumMod val="9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Calibri"/>
              <a:buNone/>
              <a:defRPr sz="3200">
                <a:latin typeface="Calibri"/>
                <a:cs typeface="Calibri"/>
              </a:defRPr>
            </a:pPr>
            <a:r>
              <a:rPr b="1" dirty="0">
                <a:solidFill>
                  <a:schemeClr val="tx1"/>
                </a:solidFill>
                <a:ea typeface="Calibri"/>
                <a:sym typeface="Calibri"/>
              </a:rPr>
              <a:t>Η α</a:t>
            </a:r>
            <a:r>
              <a:rPr b="1" dirty="0" err="1">
                <a:solidFill>
                  <a:schemeClr val="tx1"/>
                </a:solidFill>
                <a:ea typeface="Calibri"/>
                <a:sym typeface="Calibri"/>
              </a:rPr>
              <a:t>ξιολόγηση</a:t>
            </a:r>
            <a:r>
              <a:rPr b="1" dirty="0">
                <a:solidFill>
                  <a:schemeClr val="tx1"/>
                </a:solidFill>
                <a:ea typeface="Calibri"/>
                <a:sym typeface="Calibri"/>
              </a:rPr>
              <a:t> </a:t>
            </a:r>
            <a:r>
              <a:rPr b="1" dirty="0" err="1">
                <a:solidFill>
                  <a:schemeClr val="tx1"/>
                </a:solidFill>
                <a:ea typeface="Calibri"/>
                <a:sym typeface="Calibri"/>
              </a:rPr>
              <a:t>της</a:t>
            </a:r>
            <a:r>
              <a:rPr b="1" dirty="0">
                <a:solidFill>
                  <a:schemeClr val="tx1"/>
                </a:solidFill>
                <a:ea typeface="Calibri"/>
                <a:sym typeface="Calibri"/>
              </a:rPr>
              <a:t> α</a:t>
            </a:r>
            <a:r>
              <a:rPr b="1" dirty="0" err="1">
                <a:solidFill>
                  <a:schemeClr val="tx1"/>
                </a:solidFill>
                <a:ea typeface="Calibri"/>
                <a:sym typeface="Calibri"/>
              </a:rPr>
              <a:t>σφάλει</a:t>
            </a:r>
            <a:r>
              <a:rPr b="1" dirty="0">
                <a:solidFill>
                  <a:schemeClr val="tx1"/>
                </a:solidFill>
                <a:ea typeface="Calibri"/>
                <a:sym typeface="Calibri"/>
              </a:rPr>
              <a:t>ας και της αξιοπιστίας των ιστοτόπων θα εξεταστεί λεπτομερέστερα στην </a:t>
            </a:r>
            <a:r>
              <a:rPr lang="en-US" b="1" dirty="0">
                <a:solidFill>
                  <a:srgbClr val="C00000"/>
                </a:solidFill>
              </a:rPr>
              <a:t>E</a:t>
            </a:r>
            <a:r>
              <a:rPr b="1" dirty="0">
                <a:solidFill>
                  <a:srgbClr val="C00000"/>
                </a:solidFill>
                <a:ea typeface="Calibri"/>
                <a:sym typeface="Calibri"/>
              </a:rPr>
              <a:t>νότητα 5 </a:t>
            </a:r>
            <a:r>
              <a:rPr dirty="0">
                <a:solidFill>
                  <a:srgbClr val="C00000"/>
                </a:solidFill>
                <a:ea typeface="Calibri"/>
                <a:sym typeface="Calibri"/>
              </a:rPr>
              <a:t>— «</a:t>
            </a:r>
            <a:r>
              <a:rPr dirty="0">
                <a:solidFill>
                  <a:srgbClr val="C00000"/>
                </a:solidFill>
              </a:rPr>
              <a:t>Τι είδους πληροφορίες μπορούμε να βρούμε στο διαδίκτυο;»</a:t>
            </a:r>
            <a:endParaRPr sz="3200" dirty="0">
              <a:solidFill>
                <a:srgbClr val="C00000"/>
              </a:solidFill>
              <a:latin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a:buClr>
                <a:srgbClr val="C01E24"/>
              </a:buClr>
              <a:buSzPts val="2000"/>
              <a:defRPr>
                <a:solidFill>
                  <a:srgbClr val="C01E24"/>
                </a:solidFill>
              </a:defRPr>
            </a:pPr>
            <a:r>
              <a:rPr lang="el-GR" sz="2000" dirty="0"/>
              <a:t>Δράση </a:t>
            </a:r>
            <a:r>
              <a:rPr sz="2000" dirty="0"/>
              <a:t>4.</a:t>
            </a:r>
            <a:r>
              <a:rPr lang="el-GR" sz="2000" dirty="0"/>
              <a:t>2.2 </a:t>
            </a:r>
            <a:br>
              <a:rPr lang="el-GR" sz="2000" dirty="0">
                <a:highlight>
                  <a:srgbClr val="FFFF00"/>
                </a:highlight>
              </a:rPr>
            </a:br>
            <a:r>
              <a:rPr lang="el-GR" dirty="0"/>
              <a:t>Ψηφιακή επικοινωνία</a:t>
            </a:r>
            <a:endParaRPr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defRPr sz="2200"/>
            </a:pPr>
            <a:r>
              <a:rPr lang="el-GR" dirty="0"/>
              <a:t>Μαθησιακοί σ</a:t>
            </a:r>
            <a:r>
              <a:rPr dirty="0" err="1"/>
              <a:t>τόχοι</a:t>
            </a:r>
            <a:endParaRPr dirty="0"/>
          </a:p>
        </p:txBody>
      </p:sp>
      <p:sp>
        <p:nvSpPr>
          <p:cNvPr id="264" name="Google Shape;264;p17"/>
          <p:cNvSpPr txBox="1">
            <a:spLocks noGrp="1"/>
          </p:cNvSpPr>
          <p:nvPr>
            <p:ph type="body" idx="2"/>
          </p:nvPr>
        </p:nvSpPr>
        <p:spPr>
          <a:xfrm>
            <a:off x="558000" y="2849842"/>
            <a:ext cx="5806936"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defRPr sz="2000"/>
            </a:pPr>
            <a:r>
              <a:rPr dirty="0"/>
              <a:t>Υπ</a:t>
            </a:r>
            <a:r>
              <a:rPr dirty="0" err="1"/>
              <a:t>άρχουν</a:t>
            </a:r>
            <a:r>
              <a:rPr dirty="0"/>
              <a:t> </a:t>
            </a:r>
            <a:r>
              <a:rPr dirty="0" err="1"/>
              <a:t>διάφοροι</a:t>
            </a:r>
            <a:r>
              <a:rPr dirty="0"/>
              <a:t> </a:t>
            </a:r>
            <a:r>
              <a:rPr dirty="0" err="1"/>
              <a:t>τρό</a:t>
            </a:r>
            <a:r>
              <a:rPr dirty="0"/>
              <a:t>ποι επικοινωνίας στο ψηφιακό περιβάλλον — από άτυπες επιλογές όπως το WhatsApp και τα Social Media μέχρι πιο επίσημες όπως το e-mail. </a:t>
            </a:r>
          </a:p>
          <a:p>
            <a:pPr marL="342900" lvl="0" indent="-342900" algn="l" rtl="0">
              <a:lnSpc>
                <a:spcPct val="120000"/>
              </a:lnSpc>
              <a:spcBef>
                <a:spcPts val="1200"/>
              </a:spcBef>
              <a:spcAft>
                <a:spcPts val="0"/>
              </a:spcAft>
              <a:buSzPts val="2000"/>
              <a:buChar char="▪"/>
              <a:defRPr sz="2000"/>
            </a:pPr>
            <a:r>
              <a:rPr dirty="0" err="1"/>
              <a:t>Το</a:t>
            </a:r>
            <a:r>
              <a:rPr dirty="0"/>
              <a:t> </a:t>
            </a:r>
            <a:r>
              <a:rPr dirty="0" err="1"/>
              <a:t>μέρος</a:t>
            </a:r>
            <a:r>
              <a:rPr dirty="0"/>
              <a:t> </a:t>
            </a:r>
            <a:r>
              <a:rPr lang="el-GR" dirty="0"/>
              <a:t>αυτό </a:t>
            </a:r>
            <a:r>
              <a:rPr dirty="0"/>
              <a:t>θα επ</a:t>
            </a:r>
            <a:r>
              <a:rPr dirty="0" err="1"/>
              <a:t>ικεντρωθεί</a:t>
            </a:r>
            <a:r>
              <a:rPr dirty="0"/>
              <a:t> </a:t>
            </a:r>
            <a:r>
              <a:rPr dirty="0" err="1"/>
              <a:t>στην</a:t>
            </a:r>
            <a:r>
              <a:rPr dirty="0"/>
              <a:t> επ</a:t>
            </a:r>
            <a:r>
              <a:rPr dirty="0" err="1"/>
              <a:t>ικοινωνί</a:t>
            </a:r>
            <a:r>
              <a:rPr dirty="0"/>
              <a:t>α μέσω </a:t>
            </a:r>
            <a:r>
              <a:rPr b="1" dirty="0"/>
              <a:t>ηλεκτρονικού ταχυδρομείου</a:t>
            </a:r>
            <a:r>
              <a:rPr dirty="0"/>
              <a:t> ή </a:t>
            </a:r>
            <a:r>
              <a:rPr lang="el-GR" b="1" dirty="0"/>
              <a:t>ηλεκτρονικής φόρμας</a:t>
            </a:r>
            <a:r>
              <a:rPr dirty="0"/>
              <a:t>, δεδομένου ότι αυτές είναι δύο καλές επιλογές </a:t>
            </a:r>
            <a:r>
              <a:rPr dirty="0" err="1"/>
              <a:t>γι</a:t>
            </a:r>
            <a:r>
              <a:rPr dirty="0"/>
              <a:t>α </a:t>
            </a:r>
            <a:r>
              <a:rPr lang="el-GR" dirty="0"/>
              <a:t>μια</a:t>
            </a:r>
            <a:r>
              <a:rPr dirty="0"/>
              <a:t> πιο επίσημη επικοινωνία.</a:t>
            </a:r>
          </a:p>
        </p:txBody>
      </p:sp>
      <p:sp>
        <p:nvSpPr>
          <p:cNvPr id="265" name="Google Shape;265;p17"/>
          <p:cNvSpPr/>
          <p:nvPr/>
        </p:nvSpPr>
        <p:spPr>
          <a:xfrm>
            <a:off x="7980099" y="6453317"/>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pic>
        <p:nvPicPr>
          <p:cNvPr id="3" name="Εικόνα 2" descr="Εικόνα που περιέχει παιχνίδι, ανυσματικά γραφικά  Περιγραφή που δημιουργήθηκε αυτόματα">
            <a:extLst>
              <a:ext uri="{FF2B5EF4-FFF2-40B4-BE49-F238E27FC236}">
                <a16:creationId xmlns:a16="http://schemas.microsoft.com/office/drawing/2014/main" id="{C0686108-C6B9-4956-B75A-EF9C72F7B3B5}"/>
              </a:ext>
            </a:extLst>
          </p:cNvPr>
          <p:cNvPicPr>
            <a:picLocks noChangeAspect="1"/>
          </p:cNvPicPr>
          <p:nvPr/>
        </p:nvPicPr>
        <p:blipFill rotWithShape="1">
          <a:blip r:embed="rId5"/>
          <a:srcRect l="18893" t="11110" r="19537" b="16742"/>
          <a:stretch/>
        </p:blipFill>
        <p:spPr>
          <a:xfrm>
            <a:off x="6239221" y="1740018"/>
            <a:ext cx="4329218" cy="3384640"/>
          </a:xfrm>
          <a:prstGeom prst="rect">
            <a:avLst/>
          </a:prstGeom>
        </p:spPr>
      </p:pic>
      <p:sp>
        <p:nvSpPr>
          <p:cNvPr id="13" name="Google Shape;168;p7">
            <a:extLst>
              <a:ext uri="{FF2B5EF4-FFF2-40B4-BE49-F238E27FC236}">
                <a16:creationId xmlns:a16="http://schemas.microsoft.com/office/drawing/2014/main" id="{3EC019CD-5548-579F-55E9-3EAD87E4F323}"/>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4.2.1</a:t>
            </a:r>
            <a:endParaRPr sz="2000" dirty="0">
              <a:solidFill>
                <a:schemeClr val="bg1"/>
              </a:solidFill>
            </a:endParaRPr>
          </a:p>
        </p:txBody>
      </p:sp>
      <p:sp>
        <p:nvSpPr>
          <p:cNvPr id="14" name="Google Shape;168;p7">
            <a:extLst>
              <a:ext uri="{FF2B5EF4-FFF2-40B4-BE49-F238E27FC236}">
                <a16:creationId xmlns:a16="http://schemas.microsoft.com/office/drawing/2014/main" id="{CD8437D1-9F6B-411D-822D-C7D87BE1AA80}"/>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rPr>
              <a:t>4</a:t>
            </a:r>
            <a:r>
              <a:rPr lang="de-DE" sz="1800" dirty="0">
                <a:solidFill>
                  <a:srgbClr val="C00000"/>
                </a:solidFill>
                <a:latin typeface="Calibri"/>
                <a:cs typeface="Calibri"/>
                <a:sym typeface="Calibri"/>
              </a:rPr>
              <a:t>.2.2</a:t>
            </a:r>
            <a:endParaRPr sz="1800" dirty="0">
              <a:solidFill>
                <a:srgbClr val="C00000"/>
              </a:solidFill>
              <a:latin typeface="Calibri"/>
              <a:cs typeface="Calibri"/>
              <a:sym typeface="Calibri"/>
            </a:endParaRPr>
          </a:p>
        </p:txBody>
      </p:sp>
      <p:sp>
        <p:nvSpPr>
          <p:cNvPr id="15" name="Google Shape;168;p7">
            <a:extLst>
              <a:ext uri="{FF2B5EF4-FFF2-40B4-BE49-F238E27FC236}">
                <a16:creationId xmlns:a16="http://schemas.microsoft.com/office/drawing/2014/main" id="{3CF688A7-CA5C-11AE-5888-E0653DC1972E}"/>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5834DAD5-93F2-8CE7-E333-5BDDB816FC0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7" name="Google Shape;168;p7">
            <a:extLst>
              <a:ext uri="{FF2B5EF4-FFF2-40B4-BE49-F238E27FC236}">
                <a16:creationId xmlns:a16="http://schemas.microsoft.com/office/drawing/2014/main" id="{91D80783-1EF2-47EF-82A7-24BC09FE158B}"/>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1194561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8" name="Google Shape;518;p38"/>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4.5 Ψηφιακή επικοινωνία </a:t>
            </a:r>
            <a:endParaRPr sz="1500" b="0" i="0" u="none" strike="noStrike" cap="none">
              <a:solidFill>
                <a:schemeClr val="lt1"/>
              </a:solidFill>
              <a:latin typeface="Calibri"/>
              <a:ea typeface="Calibri"/>
              <a:cs typeface="Calibri"/>
              <a:sym typeface="Calibri"/>
            </a:endParaRPr>
          </a:p>
        </p:txBody>
      </p:sp>
      <p:sp>
        <p:nvSpPr>
          <p:cNvPr id="519" name="Google Shape;519;p38"/>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520" name="Google Shape;520;p3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Ποια εργαλεία επικοινωνίας χρησιμοποιείτε;</a:t>
            </a:r>
          </a:p>
        </p:txBody>
      </p:sp>
      <p:sp>
        <p:nvSpPr>
          <p:cNvPr id="7" name="Google Shape;227;p13">
            <a:extLst>
              <a:ext uri="{FF2B5EF4-FFF2-40B4-BE49-F238E27FC236}">
                <a16:creationId xmlns:a16="http://schemas.microsoft.com/office/drawing/2014/main" id="{4D6287FD-1736-4F61-9582-395705D2183A}"/>
              </a:ext>
            </a:extLst>
          </p:cNvPr>
          <p:cNvSpPr/>
          <p:nvPr/>
        </p:nvSpPr>
        <p:spPr>
          <a:xfrm>
            <a:off x="1311464" y="1695108"/>
            <a:ext cx="5894558" cy="2246483"/>
          </a:xfrm>
          <a:prstGeom prst="wedgeEllipseCallout">
            <a:avLst>
              <a:gd name="adj1" fmla="val -20833"/>
              <a:gd name="adj2" fmla="val 62500"/>
            </a:avLst>
          </a:prstGeom>
          <a:solidFill>
            <a:schemeClr val="lt1"/>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t>1. Ποιους τρόπους επικοινωνίας χρησιμοποιείτε στο ψηφιακό περιβάλλον; </a:t>
            </a:r>
          </a:p>
        </p:txBody>
      </p:sp>
      <p:sp>
        <p:nvSpPr>
          <p:cNvPr id="8" name="TextBox 7">
            <a:extLst>
              <a:ext uri="{FF2B5EF4-FFF2-40B4-BE49-F238E27FC236}">
                <a16:creationId xmlns:a16="http://schemas.microsoft.com/office/drawing/2014/main" id="{9CAEE058-AA0A-449F-B5EC-DE98C49248B0}"/>
              </a:ext>
            </a:extLst>
          </p:cNvPr>
          <p:cNvSpPr txBox="1"/>
          <p:nvPr/>
        </p:nvSpPr>
        <p:spPr>
          <a:xfrm>
            <a:off x="8250621" y="1841955"/>
            <a:ext cx="2963501" cy="2339358"/>
          </a:xfrm>
          <a:prstGeom prst="rect">
            <a:avLst/>
          </a:prstGeom>
          <a:solidFill>
            <a:schemeClr val="bg1">
              <a:lumMod val="95000"/>
            </a:schemeClr>
          </a:solidFill>
          <a:ln>
            <a:solidFill>
              <a:srgbClr val="80C141"/>
            </a:solidFill>
          </a:ln>
        </p:spPr>
        <p:txBody>
          <a:bodyPr wrap="square">
            <a:spAutoFit/>
          </a:bodyPr>
          <a:lstStyle/>
          <a:p>
            <a:pPr marL="742950" lvl="1" indent="-285750">
              <a:lnSpc>
                <a:spcPct val="120000"/>
              </a:lnSpc>
              <a:spcBef>
                <a:spcPts val="1200"/>
              </a:spcBef>
              <a:buSzPts val="2640"/>
              <a:buFont typeface="Wingdings" panose="05000000000000000000" pitchFamily="2" charset="2"/>
              <a:buChar char="§"/>
              <a:defRPr sz="1800"/>
            </a:pPr>
            <a:r>
              <a:rPr dirty="0"/>
              <a:t>WhatsApp</a:t>
            </a:r>
          </a:p>
          <a:p>
            <a:pPr marL="742950" lvl="1" indent="-285750">
              <a:lnSpc>
                <a:spcPct val="120000"/>
              </a:lnSpc>
              <a:spcBef>
                <a:spcPts val="1200"/>
              </a:spcBef>
              <a:buSzPts val="2640"/>
              <a:buFont typeface="Wingdings" panose="05000000000000000000" pitchFamily="2" charset="2"/>
              <a:buChar char="§"/>
              <a:defRPr sz="1800"/>
            </a:pPr>
            <a:r>
              <a:rPr lang="el-GR" sz="1800" dirty="0" err="1"/>
              <a:t>Ηλεκτ</a:t>
            </a:r>
            <a:r>
              <a:rPr lang="el-GR" sz="1800" dirty="0"/>
              <a:t>. ταχυδρομείο</a:t>
            </a:r>
            <a:endParaRPr sz="1800" dirty="0"/>
          </a:p>
          <a:p>
            <a:pPr marL="742950" lvl="1" indent="-285750">
              <a:lnSpc>
                <a:spcPct val="120000"/>
              </a:lnSpc>
              <a:spcBef>
                <a:spcPts val="1200"/>
              </a:spcBef>
              <a:buSzPts val="2640"/>
              <a:buFont typeface="Wingdings" panose="05000000000000000000" pitchFamily="2" charset="2"/>
              <a:buChar char="§"/>
              <a:defRPr sz="1800"/>
            </a:pPr>
            <a:r>
              <a:rPr lang="el-GR" dirty="0"/>
              <a:t>Φόρουμ</a:t>
            </a:r>
            <a:endParaRPr dirty="0"/>
          </a:p>
          <a:p>
            <a:pPr marL="742950" lvl="1" indent="-285750">
              <a:lnSpc>
                <a:spcPct val="120000"/>
              </a:lnSpc>
              <a:spcBef>
                <a:spcPts val="1200"/>
              </a:spcBef>
              <a:buSzPts val="2640"/>
              <a:buFont typeface="Wingdings" panose="05000000000000000000" pitchFamily="2" charset="2"/>
              <a:buChar char="§"/>
              <a:defRPr sz="1800"/>
            </a:pPr>
            <a:r>
              <a:rPr lang="el-GR" dirty="0"/>
              <a:t>Ηλεκτρονική</a:t>
            </a:r>
            <a:r>
              <a:rPr dirty="0"/>
              <a:t> </a:t>
            </a:r>
            <a:r>
              <a:rPr dirty="0" err="1"/>
              <a:t>φόρμ</a:t>
            </a:r>
            <a:r>
              <a:rPr dirty="0"/>
              <a:t>α</a:t>
            </a:r>
          </a:p>
          <a:p>
            <a:pPr marL="742950" lvl="1" indent="-285750">
              <a:lnSpc>
                <a:spcPct val="120000"/>
              </a:lnSpc>
              <a:spcBef>
                <a:spcPts val="1200"/>
              </a:spcBef>
              <a:buSzPts val="2640"/>
              <a:buFont typeface="Wingdings" panose="05000000000000000000" pitchFamily="2" charset="2"/>
              <a:buChar char="§"/>
              <a:defRPr sz="1800"/>
            </a:pPr>
            <a:r>
              <a:rPr lang="el-GR" dirty="0"/>
              <a:t>Ά</a:t>
            </a:r>
            <a:r>
              <a:rPr dirty="0" err="1"/>
              <a:t>λλος</a:t>
            </a:r>
            <a:r>
              <a:rPr dirty="0"/>
              <a:t>...</a:t>
            </a:r>
          </a:p>
        </p:txBody>
      </p:sp>
      <p:sp>
        <p:nvSpPr>
          <p:cNvPr id="9" name="pop-up">
            <a:extLst>
              <a:ext uri="{FF2B5EF4-FFF2-40B4-BE49-F238E27FC236}">
                <a16:creationId xmlns:a16="http://schemas.microsoft.com/office/drawing/2014/main" id="{CE8E534A-2D60-4553-B7CD-E4E9B9DEE2FE}"/>
              </a:ext>
            </a:extLst>
          </p:cNvPr>
          <p:cNvSpPr/>
          <p:nvPr/>
        </p:nvSpPr>
        <p:spPr>
          <a:xfrm>
            <a:off x="8250621" y="1187381"/>
            <a:ext cx="2963501" cy="495083"/>
          </a:xfrm>
          <a:prstGeom prst="borderCallout1">
            <a:avLst>
              <a:gd name="adj1" fmla="val 49143"/>
              <a:gd name="adj2" fmla="val -2474"/>
              <a:gd name="adj3" fmla="val 201342"/>
              <a:gd name="adj4" fmla="val -49660"/>
            </a:avLst>
          </a:prstGeom>
          <a:solidFill>
            <a:schemeClr val="bg1"/>
          </a:solidFill>
          <a:ln>
            <a:solidFill>
              <a:srgbClr val="E12A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solidFill>
                <a:srgbClr val="E12A3C"/>
              </a:solidFill>
            </a:endParaRPr>
          </a:p>
          <a:p>
            <a:pPr algn="ctr">
              <a:defRPr b="1">
                <a:solidFill>
                  <a:srgbClr val="E12A3C"/>
                </a:solidFill>
              </a:defRPr>
            </a:pPr>
            <a:r>
              <a:t>Κάντε κλικ εδώ για να βρείτε μερικούς τρόπους!</a:t>
            </a:r>
          </a:p>
          <a:p>
            <a:pPr algn="ctr"/>
            <a:endParaRPr b="1">
              <a:solidFill>
                <a:srgbClr val="E12A3C"/>
              </a:solidFill>
            </a:endParaRPr>
          </a:p>
        </p:txBody>
      </p:sp>
      <p:sp>
        <p:nvSpPr>
          <p:cNvPr id="12" name="Google Shape;227;p13">
            <a:extLst>
              <a:ext uri="{FF2B5EF4-FFF2-40B4-BE49-F238E27FC236}">
                <a16:creationId xmlns:a16="http://schemas.microsoft.com/office/drawing/2014/main" id="{006A2925-F9D5-4269-85F0-7EBA4A3D3FA2}"/>
              </a:ext>
            </a:extLst>
          </p:cNvPr>
          <p:cNvSpPr/>
          <p:nvPr/>
        </p:nvSpPr>
        <p:spPr>
          <a:xfrm>
            <a:off x="1591186" y="4310178"/>
            <a:ext cx="5894558" cy="2246483"/>
          </a:xfrm>
          <a:prstGeom prst="wedgeEllipseCallout">
            <a:avLst>
              <a:gd name="adj1" fmla="val -20833"/>
              <a:gd name="adj2" fmla="val 62500"/>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defRPr sz="2400">
                <a:solidFill>
                  <a:schemeClr val="dk1"/>
                </a:solidFill>
                <a:latin typeface="Calibri"/>
                <a:ea typeface="Calibri"/>
                <a:cs typeface="Calibri"/>
                <a:sym typeface="Calibri"/>
              </a:defRPr>
            </a:pPr>
            <a:r>
              <a:t>2. Πώς αποφασίζετε τι είδους επικοινωνία θα χρησιμοποιήσετε;</a:t>
            </a:r>
          </a:p>
        </p:txBody>
      </p:sp>
      <p:sp>
        <p:nvSpPr>
          <p:cNvPr id="13" name="TextBox 12">
            <a:extLst>
              <a:ext uri="{FF2B5EF4-FFF2-40B4-BE49-F238E27FC236}">
                <a16:creationId xmlns:a16="http://schemas.microsoft.com/office/drawing/2014/main" id="{412F614A-7521-40D5-A9FF-7ADEEEFF87E9}"/>
              </a:ext>
            </a:extLst>
          </p:cNvPr>
          <p:cNvSpPr txBox="1"/>
          <p:nvPr/>
        </p:nvSpPr>
        <p:spPr>
          <a:xfrm>
            <a:off x="7724776" y="5094608"/>
            <a:ext cx="4331066" cy="1707519"/>
          </a:xfrm>
          <a:prstGeom prst="rect">
            <a:avLst/>
          </a:prstGeom>
          <a:solidFill>
            <a:schemeClr val="bg1">
              <a:lumMod val="95000"/>
            </a:schemeClr>
          </a:solidFill>
          <a:ln>
            <a:solidFill>
              <a:srgbClr val="80C141"/>
            </a:solidFill>
          </a:ln>
        </p:spPr>
        <p:txBody>
          <a:bodyPr wrap="square">
            <a:spAutoFit/>
          </a:bodyPr>
          <a:lstStyle/>
          <a:p>
            <a:pPr marL="742950" lvl="1" indent="-285750">
              <a:lnSpc>
                <a:spcPct val="120000"/>
              </a:lnSpc>
              <a:spcBef>
                <a:spcPts val="1200"/>
              </a:spcBef>
              <a:buSzPts val="2640"/>
              <a:buFont typeface="Wingdings" panose="05000000000000000000" pitchFamily="2" charset="2"/>
              <a:buChar char="§"/>
              <a:defRPr sz="1800"/>
            </a:pPr>
            <a:r>
              <a:rPr dirty="0" err="1"/>
              <a:t>Ανάλογ</a:t>
            </a:r>
            <a:r>
              <a:rPr dirty="0"/>
              <a:t>α με το ποιος είναι ο δέκτης</a:t>
            </a:r>
          </a:p>
          <a:p>
            <a:pPr marL="742950" lvl="1" indent="-285750">
              <a:lnSpc>
                <a:spcPct val="120000"/>
              </a:lnSpc>
              <a:spcBef>
                <a:spcPts val="1200"/>
              </a:spcBef>
              <a:buSzPts val="2640"/>
              <a:buFont typeface="Wingdings" panose="05000000000000000000" pitchFamily="2" charset="2"/>
              <a:buChar char="§"/>
              <a:defRPr sz="1800"/>
            </a:pPr>
            <a:r>
              <a:rPr dirty="0" err="1"/>
              <a:t>Με</a:t>
            </a:r>
            <a:r>
              <a:rPr dirty="0"/>
              <a:t> β</a:t>
            </a:r>
            <a:r>
              <a:rPr dirty="0" err="1"/>
              <a:t>άση</a:t>
            </a:r>
            <a:r>
              <a:rPr dirty="0"/>
              <a:t> </a:t>
            </a:r>
            <a:r>
              <a:rPr dirty="0" err="1"/>
              <a:t>το</a:t>
            </a:r>
            <a:r>
              <a:rPr dirty="0"/>
              <a:t> </a:t>
            </a:r>
            <a:r>
              <a:rPr dirty="0" err="1"/>
              <a:t>θέμ</a:t>
            </a:r>
            <a:r>
              <a:rPr dirty="0"/>
              <a:t>α</a:t>
            </a:r>
          </a:p>
          <a:p>
            <a:pPr marL="742950" lvl="1" indent="-285750">
              <a:lnSpc>
                <a:spcPct val="120000"/>
              </a:lnSpc>
              <a:spcBef>
                <a:spcPts val="1200"/>
              </a:spcBef>
              <a:buSzPts val="2640"/>
              <a:buFont typeface="Wingdings" panose="05000000000000000000" pitchFamily="2" charset="2"/>
              <a:buChar char="§"/>
              <a:defRPr sz="1800"/>
            </a:pPr>
            <a:r>
              <a:rPr lang="el-GR" dirty="0"/>
              <a:t>Τον τρόπο αποστολής των </a:t>
            </a:r>
            <a:r>
              <a:rPr dirty="0"/>
              <a:t> π</a:t>
            </a:r>
            <a:r>
              <a:rPr dirty="0" err="1"/>
              <a:t>ληροφορ</a:t>
            </a:r>
            <a:r>
              <a:rPr lang="el-GR" dirty="0"/>
              <a:t>ιών</a:t>
            </a:r>
            <a:endParaRPr dirty="0"/>
          </a:p>
        </p:txBody>
      </p:sp>
      <p:sp>
        <p:nvSpPr>
          <p:cNvPr id="14" name="pop-up">
            <a:extLst>
              <a:ext uri="{FF2B5EF4-FFF2-40B4-BE49-F238E27FC236}">
                <a16:creationId xmlns:a16="http://schemas.microsoft.com/office/drawing/2014/main" id="{729584B9-9943-483E-8AC9-F813AFF895EE}"/>
              </a:ext>
            </a:extLst>
          </p:cNvPr>
          <p:cNvSpPr/>
          <p:nvPr/>
        </p:nvSpPr>
        <p:spPr>
          <a:xfrm>
            <a:off x="7943851" y="4346109"/>
            <a:ext cx="3673840" cy="495083"/>
          </a:xfrm>
          <a:prstGeom prst="borderCallout1">
            <a:avLst>
              <a:gd name="adj1" fmla="val 49143"/>
              <a:gd name="adj2" fmla="val -2474"/>
              <a:gd name="adj3" fmla="val 111583"/>
              <a:gd name="adj4" fmla="val -21588"/>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b="1">
              <a:solidFill>
                <a:srgbClr val="E12A3C"/>
              </a:solidFill>
            </a:endParaRPr>
          </a:p>
          <a:p>
            <a:pPr algn="ctr">
              <a:defRPr b="1">
                <a:solidFill>
                  <a:srgbClr val="FFC000"/>
                </a:solidFill>
              </a:defRPr>
            </a:pPr>
            <a:r>
              <a:t>Κάντε κλικ εδώ για να βρείτε μερικούς τύπους!</a:t>
            </a:r>
          </a:p>
          <a:p>
            <a:pPr algn="ctr"/>
            <a:endParaRPr b="1">
              <a:solidFill>
                <a:srgbClr val="E12A3C"/>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8" grpId="1" animBg="1"/>
      <p:bldP spid="13" grpId="0" animBg="1"/>
      <p:bldP spid="13"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72FC6-A945-47D9-84FA-95C30A91D6AC}"/>
              </a:ext>
            </a:extLst>
          </p:cNvPr>
          <p:cNvSpPr>
            <a:spLocks noGrp="1"/>
          </p:cNvSpPr>
          <p:nvPr>
            <p:ph type="title"/>
          </p:nvPr>
        </p:nvSpPr>
        <p:spPr/>
        <p:txBody>
          <a:bodyPr/>
          <a:lstStyle/>
          <a:p>
            <a:r>
              <a:rPr dirty="0"/>
              <a:t>Ε</a:t>
            </a:r>
            <a:r>
              <a:rPr lang="el-GR" dirty="0" err="1"/>
              <a:t>ίδος</a:t>
            </a:r>
            <a:r>
              <a:rPr lang="el-GR" dirty="0"/>
              <a:t> επικοινωνίας</a:t>
            </a:r>
            <a:endParaRPr dirty="0"/>
          </a:p>
        </p:txBody>
      </p:sp>
      <p:sp>
        <p:nvSpPr>
          <p:cNvPr id="3" name="Θέση κειμένου 2">
            <a:extLst>
              <a:ext uri="{FF2B5EF4-FFF2-40B4-BE49-F238E27FC236}">
                <a16:creationId xmlns:a16="http://schemas.microsoft.com/office/drawing/2014/main" id="{7B999723-5BD9-4AA9-AF8C-0AF9E1D03033}"/>
              </a:ext>
            </a:extLst>
          </p:cNvPr>
          <p:cNvSpPr>
            <a:spLocks noGrp="1"/>
          </p:cNvSpPr>
          <p:nvPr>
            <p:ph type="body" idx="1"/>
          </p:nvPr>
        </p:nvSpPr>
        <p:spPr>
          <a:xfrm>
            <a:off x="557999" y="1799999"/>
            <a:ext cx="7683958" cy="4865977"/>
          </a:xfrm>
        </p:spPr>
        <p:txBody>
          <a:bodyPr>
            <a:normAutofit/>
          </a:bodyPr>
          <a:lstStyle/>
          <a:p>
            <a:pPr>
              <a:spcAft>
                <a:spcPts val="600"/>
              </a:spcAft>
            </a:pPr>
            <a:r>
              <a:rPr dirty="0"/>
              <a:t>Μπ</a:t>
            </a:r>
            <a:r>
              <a:rPr dirty="0" err="1"/>
              <a:t>ορούμε</a:t>
            </a:r>
            <a:r>
              <a:rPr dirty="0"/>
              <a:t> να π</a:t>
            </a:r>
            <a:r>
              <a:rPr dirty="0" err="1"/>
              <a:t>ούμε</a:t>
            </a:r>
            <a:r>
              <a:rPr dirty="0"/>
              <a:t> </a:t>
            </a:r>
            <a:r>
              <a:rPr dirty="0" err="1"/>
              <a:t>ότι</a:t>
            </a:r>
            <a:r>
              <a:rPr dirty="0"/>
              <a:t> η επ</a:t>
            </a:r>
            <a:r>
              <a:rPr dirty="0" err="1"/>
              <a:t>ικοινωνί</a:t>
            </a:r>
            <a:r>
              <a:rPr dirty="0"/>
              <a:t>α μπορ</a:t>
            </a:r>
            <a:r>
              <a:rPr lang="el-GR" dirty="0" err="1"/>
              <a:t>εί</a:t>
            </a:r>
            <a:r>
              <a:rPr dirty="0"/>
              <a:t> να είναι:</a:t>
            </a:r>
          </a:p>
          <a:p>
            <a:pPr lvl="1">
              <a:spcAft>
                <a:spcPts val="600"/>
              </a:spcAft>
              <a:buFont typeface="Courier New" panose="02070309020205020404" pitchFamily="49" charset="0"/>
              <a:buChar char="o"/>
            </a:pPr>
            <a:r>
              <a:rPr b="1" dirty="0"/>
              <a:t>α</a:t>
            </a:r>
            <a:r>
              <a:rPr b="1" dirty="0" err="1"/>
              <a:t>νε</a:t>
            </a:r>
            <a:r>
              <a:rPr b="1" dirty="0"/>
              <a:t>πίσημ</a:t>
            </a:r>
            <a:r>
              <a:rPr lang="el-GR" b="1" dirty="0"/>
              <a:t>η</a:t>
            </a:r>
            <a:r>
              <a:rPr dirty="0"/>
              <a:t>, όπως ο </a:t>
            </a:r>
            <a:r>
              <a:rPr dirty="0" err="1"/>
              <a:t>τρό</a:t>
            </a:r>
            <a:r>
              <a:rPr dirty="0"/>
              <a:t>πος με τον οποίο επικοινωνούμε με τους ανθρώπους που είμαστε πολύ κοντά, π.χ. τα </a:t>
            </a:r>
            <a:r>
              <a:rPr dirty="0" err="1"/>
              <a:t>μέλη</a:t>
            </a:r>
            <a:r>
              <a:rPr dirty="0"/>
              <a:t> </a:t>
            </a:r>
            <a:r>
              <a:rPr dirty="0" err="1"/>
              <a:t>της</a:t>
            </a:r>
            <a:r>
              <a:rPr dirty="0"/>
              <a:t> </a:t>
            </a:r>
            <a:r>
              <a:rPr dirty="0" err="1"/>
              <a:t>οικογένειάς</a:t>
            </a:r>
            <a:r>
              <a:rPr dirty="0"/>
              <a:t> μας και </a:t>
            </a:r>
            <a:r>
              <a:rPr lang="el-GR" dirty="0"/>
              <a:t>τους</a:t>
            </a:r>
            <a:r>
              <a:rPr dirty="0"/>
              <a:t> </a:t>
            </a:r>
            <a:r>
              <a:rPr dirty="0" err="1"/>
              <a:t>φίλο</a:t>
            </a:r>
            <a:r>
              <a:rPr lang="el-GR" dirty="0" err="1"/>
              <a:t>υς</a:t>
            </a:r>
            <a:r>
              <a:rPr lang="el-GR" dirty="0"/>
              <a:t> </a:t>
            </a:r>
            <a:r>
              <a:rPr dirty="0"/>
              <a:t>μας</a:t>
            </a:r>
          </a:p>
          <a:p>
            <a:pPr lvl="1">
              <a:spcAft>
                <a:spcPts val="600"/>
              </a:spcAft>
              <a:buFont typeface="Courier New" panose="02070309020205020404" pitchFamily="49" charset="0"/>
              <a:buChar char="o"/>
            </a:pPr>
            <a:r>
              <a:rPr b="1" dirty="0"/>
              <a:t>επ</a:t>
            </a:r>
            <a:r>
              <a:rPr b="1" dirty="0" err="1"/>
              <a:t>ίσημη</a:t>
            </a:r>
            <a:r>
              <a:rPr dirty="0"/>
              <a:t>, η οπ</a:t>
            </a:r>
            <a:r>
              <a:rPr dirty="0" err="1"/>
              <a:t>οί</a:t>
            </a:r>
            <a:r>
              <a:rPr dirty="0"/>
              <a:t>α περιλαμβάνει έναν επίσημο τρόπο επικοινωνίας με οργανισμούς και ανθρώπους που δεν γνωρίζουμε</a:t>
            </a:r>
          </a:p>
          <a:p>
            <a:pPr lvl="1">
              <a:spcAft>
                <a:spcPts val="600"/>
              </a:spcAft>
              <a:buFont typeface="Courier New" panose="02070309020205020404" pitchFamily="49" charset="0"/>
              <a:buChar char="o"/>
            </a:pPr>
            <a:r>
              <a:rPr b="1" dirty="0" err="1"/>
              <a:t>ημι-τυ</a:t>
            </a:r>
            <a:r>
              <a:rPr b="1" dirty="0"/>
              <a:t>πικ</a:t>
            </a:r>
            <a:r>
              <a:rPr lang="el-GR" b="1" dirty="0"/>
              <a:t>ή</a:t>
            </a:r>
            <a:r>
              <a:rPr dirty="0"/>
              <a:t>, δηλαδή μεταξύ ανεπίσημων και επίσημων, π.χ., μπορείτε να εξετάσετε το ενδεχόμενο να χρησιμοποιήσετε αυτόν τον τύπο σε ένα φόρουμ</a:t>
            </a:r>
          </a:p>
          <a:p>
            <a:pPr marL="548640" lvl="1" indent="0">
              <a:spcAft>
                <a:spcPts val="600"/>
              </a:spcAft>
              <a:buNone/>
            </a:pPr>
            <a:endParaRPr dirty="0"/>
          </a:p>
        </p:txBody>
      </p:sp>
      <p:sp>
        <p:nvSpPr>
          <p:cNvPr id="4" name="Ορθογώνιο 3">
            <a:extLst>
              <a:ext uri="{FF2B5EF4-FFF2-40B4-BE49-F238E27FC236}">
                <a16:creationId xmlns:a16="http://schemas.microsoft.com/office/drawing/2014/main" id="{3C28AC90-D28F-4BD6-8A9E-2D5B01048979}"/>
              </a:ext>
            </a:extLst>
          </p:cNvPr>
          <p:cNvSpPr/>
          <p:nvPr/>
        </p:nvSpPr>
        <p:spPr>
          <a:xfrm>
            <a:off x="8701509" y="2287472"/>
            <a:ext cx="2916183" cy="923330"/>
          </a:xfrm>
          <a:prstGeom prst="rect">
            <a:avLst/>
          </a:prstGeom>
          <a:noFill/>
        </p:spPr>
        <p:txBody>
          <a:bodyPr wrap="none" lIns="91440" tIns="45720" rIns="91440" bIns="45720">
            <a:spAutoFit/>
          </a:bodyPr>
          <a:lstStyle/>
          <a:p>
            <a:pPr algn="ctr">
              <a:defRPr sz="5400" b="1" i="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rPr dirty="0"/>
              <a:t>α</a:t>
            </a:r>
            <a:r>
              <a:rPr dirty="0" err="1"/>
              <a:t>νε</a:t>
            </a:r>
            <a:r>
              <a:rPr dirty="0"/>
              <a:t>πίσημος</a:t>
            </a:r>
            <a:endParaRPr sz="5400" b="1" i="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Ορθογώνιο 4">
            <a:extLst>
              <a:ext uri="{FF2B5EF4-FFF2-40B4-BE49-F238E27FC236}">
                <a16:creationId xmlns:a16="http://schemas.microsoft.com/office/drawing/2014/main" id="{5F472BEE-2D4B-451E-87DC-3103BF4059FA}"/>
              </a:ext>
            </a:extLst>
          </p:cNvPr>
          <p:cNvSpPr/>
          <p:nvPr/>
        </p:nvSpPr>
        <p:spPr>
          <a:xfrm>
            <a:off x="9317062" y="3309657"/>
            <a:ext cx="2300630" cy="923330"/>
          </a:xfrm>
          <a:prstGeom prst="rect">
            <a:avLst/>
          </a:prstGeom>
          <a:noFill/>
        </p:spPr>
        <p:txBody>
          <a:bodyPr wrap="none" lIns="91440" tIns="45720" rIns="91440" bIns="45720">
            <a:spAutoFit/>
          </a:bodyPr>
          <a:lstStyle/>
          <a:p>
            <a:pPr algn="ctr">
              <a:defRPr sz="5400" b="1" i="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επίσημος</a:t>
            </a:r>
            <a:endParaRPr sz="5400" b="1" i="1" cap="none">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Google Shape;518;p38">
            <a:extLst>
              <a:ext uri="{FF2B5EF4-FFF2-40B4-BE49-F238E27FC236}">
                <a16:creationId xmlns:a16="http://schemas.microsoft.com/office/drawing/2014/main" id="{FD7CEC01-ABFF-4FA3-9A68-F25D35D06318}"/>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4.5 Ψηφιακή επικοινωνία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47711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972FC6-A945-47D9-84FA-95C30A91D6AC}"/>
              </a:ext>
            </a:extLst>
          </p:cNvPr>
          <p:cNvSpPr>
            <a:spLocks noGrp="1"/>
          </p:cNvSpPr>
          <p:nvPr>
            <p:ph type="title"/>
          </p:nvPr>
        </p:nvSpPr>
        <p:spPr/>
        <p:txBody>
          <a:bodyPr>
            <a:normAutofit/>
          </a:bodyPr>
          <a:lstStyle/>
          <a:p>
            <a:r>
              <a:t>Πώς να επικοινωνήσετε με έναν οργανισμό ή επαγγελματίες</a:t>
            </a:r>
          </a:p>
        </p:txBody>
      </p:sp>
      <p:sp>
        <p:nvSpPr>
          <p:cNvPr id="3" name="Θέση κειμένου 2">
            <a:extLst>
              <a:ext uri="{FF2B5EF4-FFF2-40B4-BE49-F238E27FC236}">
                <a16:creationId xmlns:a16="http://schemas.microsoft.com/office/drawing/2014/main" id="{7B999723-5BD9-4AA9-AF8C-0AF9E1D03033}"/>
              </a:ext>
            </a:extLst>
          </p:cNvPr>
          <p:cNvSpPr>
            <a:spLocks noGrp="1"/>
          </p:cNvSpPr>
          <p:nvPr>
            <p:ph type="body" idx="1"/>
          </p:nvPr>
        </p:nvSpPr>
        <p:spPr>
          <a:xfrm>
            <a:off x="557997" y="1685097"/>
            <a:ext cx="11341559" cy="5172904"/>
          </a:xfrm>
        </p:spPr>
        <p:txBody>
          <a:bodyPr>
            <a:normAutofit fontScale="85000" lnSpcReduction="20000"/>
          </a:bodyPr>
          <a:lstStyle/>
          <a:p>
            <a:pPr>
              <a:lnSpc>
                <a:spcPct val="110000"/>
              </a:lnSpc>
              <a:spcAft>
                <a:spcPts val="600"/>
              </a:spcAft>
            </a:pPr>
            <a:r>
              <a:rPr dirty="0" err="1"/>
              <a:t>Κάθε</a:t>
            </a:r>
            <a:r>
              <a:rPr dirty="0"/>
              <a:t> </a:t>
            </a:r>
            <a:r>
              <a:rPr dirty="0" err="1"/>
              <a:t>οργ</a:t>
            </a:r>
            <a:r>
              <a:rPr dirty="0"/>
              <a:t>ανισμός ή επαγγελματίας έχει τα στοιχεία επικοινωνίας του είτε στην ιστοσελίδα του — αναζητήστε την περιοχή «Επικοινωνία» — είτε/και μια επαγγελματική κάρτα.</a:t>
            </a:r>
          </a:p>
          <a:p>
            <a:pPr>
              <a:lnSpc>
                <a:spcPct val="110000"/>
              </a:lnSpc>
              <a:spcAft>
                <a:spcPts val="600"/>
              </a:spcAft>
            </a:pPr>
            <a:r>
              <a:rPr dirty="0"/>
              <a:t>Τα </a:t>
            </a:r>
            <a:r>
              <a:rPr dirty="0" err="1"/>
              <a:t>στοιχεί</a:t>
            </a:r>
            <a:r>
              <a:rPr dirty="0"/>
              <a:t>α επικοινωνίας περιέχουν συνήθως:</a:t>
            </a:r>
          </a:p>
          <a:p>
            <a:pPr lvl="1">
              <a:lnSpc>
                <a:spcPct val="110000"/>
              </a:lnSpc>
              <a:spcAft>
                <a:spcPts val="600"/>
              </a:spcAft>
              <a:buFont typeface="Courier New" panose="02070309020205020404" pitchFamily="49" charset="0"/>
              <a:buChar char="o"/>
            </a:pPr>
            <a:r>
              <a:rPr lang="el-GR" b="1" dirty="0"/>
              <a:t>Δ</a:t>
            </a:r>
            <a:r>
              <a:rPr b="1" dirty="0" err="1"/>
              <a:t>ιεύθυνση</a:t>
            </a:r>
            <a:r>
              <a:rPr b="1" dirty="0"/>
              <a:t> </a:t>
            </a:r>
            <a:r>
              <a:rPr b="1" dirty="0" err="1"/>
              <a:t>ηλεκτρονικού</a:t>
            </a:r>
            <a:r>
              <a:rPr b="1" dirty="0"/>
              <a:t> τα</a:t>
            </a:r>
            <a:r>
              <a:rPr b="1" dirty="0" err="1"/>
              <a:t>χυδρομείου</a:t>
            </a:r>
            <a:r>
              <a:rPr b="1" dirty="0"/>
              <a:t>, </a:t>
            </a:r>
            <a:r>
              <a:rPr dirty="0" err="1"/>
              <a:t>την</a:t>
            </a:r>
            <a:r>
              <a:rPr dirty="0"/>
              <a:t> οπ</a:t>
            </a:r>
            <a:r>
              <a:rPr dirty="0" err="1"/>
              <a:t>οί</a:t>
            </a:r>
            <a:r>
              <a:rPr dirty="0"/>
              <a:t>α μπορείτε να χρησιμοποιήσετε για την αποστολή ηλεκτρονικού ταχυδρομείου με </a:t>
            </a:r>
            <a:r>
              <a:rPr b="1" dirty="0"/>
              <a:t>επίσημο τρόπο</a:t>
            </a:r>
          </a:p>
          <a:p>
            <a:pPr lvl="1">
              <a:lnSpc>
                <a:spcPct val="110000"/>
              </a:lnSpc>
              <a:spcAft>
                <a:spcPts val="600"/>
              </a:spcAft>
              <a:buFont typeface="Courier New" panose="02070309020205020404" pitchFamily="49" charset="0"/>
              <a:buChar char="o"/>
            </a:pPr>
            <a:r>
              <a:rPr lang="el-GR" b="1" dirty="0"/>
              <a:t>Ηλεκτρονική φόρμα </a:t>
            </a:r>
            <a:r>
              <a:rPr lang="el-GR" dirty="0"/>
              <a:t>(</a:t>
            </a:r>
            <a:r>
              <a:rPr lang="en-US" dirty="0"/>
              <a:t>online form)</a:t>
            </a:r>
            <a:r>
              <a:rPr dirty="0"/>
              <a:t>, τ</a:t>
            </a:r>
            <a:r>
              <a:rPr lang="el-GR" dirty="0"/>
              <a:t>ην</a:t>
            </a:r>
            <a:r>
              <a:rPr dirty="0"/>
              <a:t> οπ</a:t>
            </a:r>
            <a:r>
              <a:rPr dirty="0" err="1"/>
              <a:t>οί</a:t>
            </a:r>
            <a:r>
              <a:rPr lang="el-GR" dirty="0"/>
              <a:t>α </a:t>
            </a:r>
            <a:r>
              <a:rPr dirty="0"/>
              <a:t>μπ</a:t>
            </a:r>
            <a:r>
              <a:rPr dirty="0" err="1"/>
              <a:t>ορείτε</a:t>
            </a:r>
            <a:r>
              <a:rPr dirty="0"/>
              <a:t> να χρησιμοποιήσετε για τη σύνταξη κειμένου με </a:t>
            </a:r>
            <a:r>
              <a:rPr b="1" dirty="0"/>
              <a:t>επίσημο τρόπο </a:t>
            </a:r>
            <a:r>
              <a:rPr dirty="0"/>
              <a:t>και την υποβολή του </a:t>
            </a:r>
          </a:p>
          <a:p>
            <a:pPr lvl="1">
              <a:lnSpc>
                <a:spcPct val="110000"/>
              </a:lnSpc>
              <a:spcAft>
                <a:spcPts val="600"/>
              </a:spcAft>
              <a:buFont typeface="Courier New" panose="02070309020205020404" pitchFamily="49" charset="0"/>
              <a:buChar char="o"/>
            </a:pPr>
            <a:r>
              <a:rPr lang="el-GR" b="1" dirty="0"/>
              <a:t>Ηλεκτρονική φόρμα </a:t>
            </a:r>
            <a:r>
              <a:rPr b="1" dirty="0" err="1"/>
              <a:t>με</a:t>
            </a:r>
            <a:r>
              <a:rPr b="1" dirty="0"/>
              <a:t> ημερολόγιο, </a:t>
            </a:r>
            <a:r>
              <a:rPr lang="el-GR" dirty="0"/>
              <a:t>την </a:t>
            </a:r>
            <a:r>
              <a:rPr dirty="0"/>
              <a:t>οπ</a:t>
            </a:r>
            <a:r>
              <a:rPr dirty="0" err="1"/>
              <a:t>οί</a:t>
            </a:r>
            <a:r>
              <a:rPr lang="el-GR" dirty="0"/>
              <a:t>α</a:t>
            </a:r>
            <a:r>
              <a:rPr dirty="0"/>
              <a:t> μπορείτε να χρησιμοποιήσετε για </a:t>
            </a:r>
            <a:r>
              <a:rPr lang="el-GR" dirty="0"/>
              <a:t>να </a:t>
            </a:r>
            <a:r>
              <a:rPr dirty="0"/>
              <a:t>π</a:t>
            </a:r>
            <a:r>
              <a:rPr dirty="0" err="1"/>
              <a:t>ρογρ</a:t>
            </a:r>
            <a:r>
              <a:rPr dirty="0"/>
              <a:t>αμματ</a:t>
            </a:r>
            <a:r>
              <a:rPr lang="el-GR" dirty="0" err="1"/>
              <a:t>ίσετε</a:t>
            </a:r>
            <a:r>
              <a:rPr lang="el-GR" dirty="0"/>
              <a:t> διαδικτυακά</a:t>
            </a:r>
            <a:r>
              <a:rPr dirty="0"/>
              <a:t> το ραντεβού σας</a:t>
            </a:r>
          </a:p>
          <a:p>
            <a:pPr marL="1005840" lvl="2" indent="0">
              <a:lnSpc>
                <a:spcPct val="110000"/>
              </a:lnSpc>
              <a:spcAft>
                <a:spcPts val="600"/>
              </a:spcAft>
              <a:buNone/>
              <a:defRPr b="1" i="1">
                <a:solidFill>
                  <a:srgbClr val="C00000"/>
                </a:solidFill>
              </a:defRPr>
            </a:pPr>
            <a:r>
              <a:rPr dirty="0"/>
              <a:t>Παρακα</a:t>
            </a:r>
            <a:r>
              <a:rPr dirty="0" err="1"/>
              <a:t>λείστε</a:t>
            </a:r>
            <a:r>
              <a:rPr dirty="0"/>
              <a:t> να </a:t>
            </a:r>
            <a:r>
              <a:rPr dirty="0" err="1"/>
              <a:t>σημειώσετε</a:t>
            </a:r>
            <a:r>
              <a:rPr dirty="0"/>
              <a:t> </a:t>
            </a:r>
            <a:r>
              <a:rPr dirty="0" err="1"/>
              <a:t>ότι</a:t>
            </a:r>
            <a:r>
              <a:rPr dirty="0"/>
              <a:t> </a:t>
            </a:r>
            <a:r>
              <a:rPr dirty="0" err="1"/>
              <a:t>γι</a:t>
            </a:r>
            <a:r>
              <a:rPr dirty="0"/>
              <a:t>α τα παραπάνω χρειάζεστε έγκυρο λογαριασμό ηλεκτρονικού ταχυδρομείου (διεύθυνση)!</a:t>
            </a:r>
          </a:p>
          <a:p>
            <a:pPr lvl="1">
              <a:lnSpc>
                <a:spcPct val="110000"/>
              </a:lnSpc>
              <a:spcAft>
                <a:spcPts val="600"/>
              </a:spcAft>
              <a:buFont typeface="Courier New" panose="02070309020205020404" pitchFamily="49" charset="0"/>
              <a:buChar char="o"/>
            </a:pPr>
            <a:r>
              <a:rPr lang="el-GR" dirty="0"/>
              <a:t>Έ</a:t>
            </a:r>
            <a:r>
              <a:rPr dirty="0"/>
              <a:t>ναν </a:t>
            </a:r>
            <a:r>
              <a:rPr b="1" dirty="0"/>
              <a:t>α</a:t>
            </a:r>
            <a:r>
              <a:rPr b="1" dirty="0" err="1"/>
              <a:t>ριθμό</a:t>
            </a:r>
            <a:r>
              <a:rPr b="1" dirty="0"/>
              <a:t> </a:t>
            </a:r>
            <a:r>
              <a:rPr b="1" dirty="0" err="1"/>
              <a:t>κλήσης</a:t>
            </a:r>
            <a:r>
              <a:rPr dirty="0"/>
              <a:t>, </a:t>
            </a:r>
            <a:r>
              <a:rPr dirty="0" err="1"/>
              <a:t>τον</a:t>
            </a:r>
            <a:r>
              <a:rPr dirty="0"/>
              <a:t> οπ</a:t>
            </a:r>
            <a:r>
              <a:rPr dirty="0" err="1"/>
              <a:t>οίο</a:t>
            </a:r>
            <a:r>
              <a:rPr dirty="0"/>
              <a:t> μπ</a:t>
            </a:r>
            <a:r>
              <a:rPr dirty="0" err="1"/>
              <a:t>ορείτε</a:t>
            </a:r>
            <a:r>
              <a:rPr dirty="0"/>
              <a:t> να </a:t>
            </a:r>
            <a:r>
              <a:rPr dirty="0" err="1"/>
              <a:t>χρησιμο</a:t>
            </a:r>
            <a:r>
              <a:rPr dirty="0"/>
              <a:t>ποιήσετε για να καλέσετε μέσω του κανονικού ή του κινητού σας τηλεφώνου.</a:t>
            </a:r>
          </a:p>
          <a:p>
            <a:pPr lvl="2">
              <a:lnSpc>
                <a:spcPct val="110000"/>
              </a:lnSpc>
              <a:spcAft>
                <a:spcPts val="600"/>
              </a:spcAft>
            </a:pPr>
            <a:r>
              <a:rPr dirty="0" err="1"/>
              <a:t>μην</a:t>
            </a:r>
            <a:r>
              <a:rPr dirty="0"/>
              <a:t> </a:t>
            </a:r>
            <a:r>
              <a:rPr dirty="0" err="1"/>
              <a:t>στέλνετε</a:t>
            </a:r>
            <a:r>
              <a:rPr dirty="0"/>
              <a:t> SMS ή οπ</a:t>
            </a:r>
            <a:r>
              <a:rPr dirty="0" err="1"/>
              <a:t>οιοδή</a:t>
            </a:r>
            <a:r>
              <a:rPr dirty="0"/>
              <a:t>ποτε μήνυμα μέσω WhatsApp, Viber ή άλλων εφαρμογών, εκτός εάν</a:t>
            </a:r>
            <a:r>
              <a:rPr lang="el-GR" dirty="0"/>
              <a:t> σας</a:t>
            </a:r>
            <a:r>
              <a:rPr dirty="0"/>
              <a:t> </a:t>
            </a:r>
            <a:r>
              <a:rPr dirty="0" err="1"/>
              <a:t>το</a:t>
            </a:r>
            <a:r>
              <a:rPr dirty="0"/>
              <a:t> επ</a:t>
            </a:r>
            <a:r>
              <a:rPr dirty="0" err="1"/>
              <a:t>ιτρ</a:t>
            </a:r>
            <a:r>
              <a:rPr lang="el-GR" dirty="0" err="1"/>
              <a:t>έψει</a:t>
            </a:r>
            <a:r>
              <a:rPr lang="el-GR" dirty="0"/>
              <a:t> ο αποδέκτης σε πρόσωπο με πρόσωπο </a:t>
            </a:r>
            <a:r>
              <a:rPr dirty="0"/>
              <a:t>ρα</a:t>
            </a:r>
            <a:r>
              <a:rPr dirty="0" err="1"/>
              <a:t>ντε</a:t>
            </a:r>
            <a:r>
              <a:rPr dirty="0"/>
              <a:t>βού</a:t>
            </a:r>
            <a:r>
              <a:rPr lang="el-GR" dirty="0"/>
              <a:t>.</a:t>
            </a:r>
            <a:endParaRPr dirty="0"/>
          </a:p>
          <a:p>
            <a:pPr lvl="1">
              <a:spcAft>
                <a:spcPts val="600"/>
              </a:spcAft>
            </a:pPr>
            <a:endParaRPr dirty="0"/>
          </a:p>
        </p:txBody>
      </p:sp>
      <p:sp>
        <p:nvSpPr>
          <p:cNvPr id="4" name="Google Shape;518;p38">
            <a:extLst>
              <a:ext uri="{FF2B5EF4-FFF2-40B4-BE49-F238E27FC236}">
                <a16:creationId xmlns:a16="http://schemas.microsoft.com/office/drawing/2014/main" id="{28164AFB-228A-4C9E-96C5-D8B658DD1FED}"/>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4.5 Ψηφιακή επικοινωνία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93242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B2FB57-2758-40D2-9463-A6C1979E9B41}"/>
              </a:ext>
            </a:extLst>
          </p:cNvPr>
          <p:cNvSpPr>
            <a:spLocks noGrp="1"/>
          </p:cNvSpPr>
          <p:nvPr>
            <p:ph type="title"/>
          </p:nvPr>
        </p:nvSpPr>
        <p:spPr/>
        <p:txBody>
          <a:bodyPr/>
          <a:lstStyle/>
          <a:p>
            <a:r>
              <a:t>ΠΡΟΣΟΧΗ</a:t>
            </a:r>
          </a:p>
        </p:txBody>
      </p:sp>
      <p:sp>
        <p:nvSpPr>
          <p:cNvPr id="3" name="Θέση κειμένου 2">
            <a:extLst>
              <a:ext uri="{FF2B5EF4-FFF2-40B4-BE49-F238E27FC236}">
                <a16:creationId xmlns:a16="http://schemas.microsoft.com/office/drawing/2014/main" id="{EDBB804F-1589-4C4E-8689-5E00681BE8CC}"/>
              </a:ext>
            </a:extLst>
          </p:cNvPr>
          <p:cNvSpPr>
            <a:spLocks noGrp="1"/>
          </p:cNvSpPr>
          <p:nvPr>
            <p:ph type="body" idx="1"/>
          </p:nvPr>
        </p:nvSpPr>
        <p:spPr>
          <a:xfrm>
            <a:off x="557999" y="2615185"/>
            <a:ext cx="10819061" cy="3162816"/>
          </a:xfrm>
        </p:spPr>
        <p:txBody>
          <a:bodyPr>
            <a:normAutofit/>
          </a:bodyPr>
          <a:lstStyle/>
          <a:p>
            <a:pPr marL="76200" indent="0" algn="ctr">
              <a:buNone/>
              <a:defRPr sz="2800" b="1">
                <a:solidFill>
                  <a:srgbClr val="C00000"/>
                </a:solidFill>
              </a:defRPr>
            </a:pPr>
            <a:r>
              <a:rPr dirty="0"/>
              <a:t>Να π</a:t>
            </a:r>
            <a:r>
              <a:rPr dirty="0" err="1"/>
              <a:t>ροσέχ</a:t>
            </a:r>
            <a:r>
              <a:rPr lang="el-GR" dirty="0" err="1"/>
              <a:t>ετε</a:t>
            </a:r>
            <a:r>
              <a:rPr dirty="0"/>
              <a:t>!</a:t>
            </a:r>
          </a:p>
          <a:p>
            <a:pPr marL="76200" indent="0" algn="ctr">
              <a:buNone/>
              <a:defRPr b="1">
                <a:solidFill>
                  <a:srgbClr val="C00000"/>
                </a:solidFill>
              </a:defRPr>
            </a:pPr>
            <a:r>
              <a:rPr dirty="0"/>
              <a:t> </a:t>
            </a:r>
            <a:r>
              <a:rPr dirty="0" err="1"/>
              <a:t>Μην</a:t>
            </a:r>
            <a:r>
              <a:rPr dirty="0"/>
              <a:t> απ</a:t>
            </a:r>
            <a:r>
              <a:rPr dirty="0" err="1"/>
              <a:t>οστέλλετε</a:t>
            </a:r>
            <a:r>
              <a:rPr dirty="0"/>
              <a:t> </a:t>
            </a:r>
            <a:r>
              <a:rPr dirty="0" err="1"/>
              <a:t>μέσω</a:t>
            </a:r>
            <a:r>
              <a:rPr dirty="0"/>
              <a:t> e-mail ή </a:t>
            </a:r>
            <a:r>
              <a:rPr lang="el-GR" dirty="0"/>
              <a:t>υποβάλλετε</a:t>
            </a:r>
            <a:r>
              <a:rPr dirty="0"/>
              <a:t> σε </a:t>
            </a:r>
            <a:r>
              <a:rPr dirty="0" err="1"/>
              <a:t>μι</a:t>
            </a:r>
            <a:r>
              <a:rPr dirty="0"/>
              <a:t>α ηλεκτρονική φόρμα ευαίσθητα προσωπικά δεδομένα, όπως δεδομένα υγείας!</a:t>
            </a:r>
          </a:p>
        </p:txBody>
      </p:sp>
      <p:sp>
        <p:nvSpPr>
          <p:cNvPr id="4" name="Google Shape;518;p38">
            <a:extLst>
              <a:ext uri="{FF2B5EF4-FFF2-40B4-BE49-F238E27FC236}">
                <a16:creationId xmlns:a16="http://schemas.microsoft.com/office/drawing/2014/main" id="{BC89C445-41E8-445F-ABE5-4C6C3ACB1AFA}"/>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4.5 Ψηφιακή επικοινωνία </a:t>
            </a:r>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62416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40"/>
          <p:cNvSpPr txBox="1">
            <a:spLocks noGrp="1"/>
          </p:cNvSpPr>
          <p:nvPr>
            <p:ph type="body" idx="1"/>
          </p:nvPr>
        </p:nvSpPr>
        <p:spPr>
          <a:xfrm>
            <a:off x="557999" y="1839195"/>
            <a:ext cx="11366271" cy="472747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120000"/>
              </a:lnSpc>
              <a:spcBef>
                <a:spcPts val="0"/>
              </a:spcBef>
              <a:spcAft>
                <a:spcPts val="0"/>
              </a:spcAft>
              <a:buSzPts val="2400"/>
              <a:buFont typeface="Wingdings" panose="05000000000000000000" pitchFamily="2" charset="2"/>
              <a:buChar char="§"/>
            </a:pPr>
            <a:r>
              <a:rPr b="1" dirty="0" err="1"/>
              <a:t>Πρ</a:t>
            </a:r>
            <a:r>
              <a:rPr b="1" dirty="0"/>
              <a:t>ακτική Δραστηριότητα 1: </a:t>
            </a:r>
            <a:r>
              <a:rPr i="1" dirty="0"/>
              <a:t>Ο καθένας δημιουργεί μια προσωπική διεύθυνση ηλεκτρονικού ταχυδρομείου.</a:t>
            </a:r>
          </a:p>
          <a:p>
            <a:pPr marL="800100" lvl="1" indent="-342900" algn="l" rtl="0">
              <a:lnSpc>
                <a:spcPct val="120000"/>
              </a:lnSpc>
              <a:spcBef>
                <a:spcPts val="1200"/>
              </a:spcBef>
              <a:spcAft>
                <a:spcPts val="0"/>
              </a:spcAft>
              <a:buSzPts val="2640"/>
              <a:buFont typeface="Calibri" panose="020B0604020202020204" pitchFamily="34" charset="0"/>
              <a:buChar char="•"/>
            </a:pPr>
            <a:r>
              <a:rPr dirty="0"/>
              <a:t>Απ</a:t>
            </a:r>
            <a:r>
              <a:rPr dirty="0" err="1"/>
              <a:t>οφ</a:t>
            </a:r>
            <a:r>
              <a:rPr dirty="0"/>
              <a:t>ασίστε πού να δημιουργήσετε έναν προσωπικό λογαριασμό ηλεκτρονικού ταχυδρομείου </a:t>
            </a:r>
          </a:p>
          <a:p>
            <a:pPr marL="1257300" lvl="2">
              <a:lnSpc>
                <a:spcPct val="120000"/>
              </a:lnSpc>
              <a:spcBef>
                <a:spcPts val="1200"/>
              </a:spcBef>
              <a:buSzPct val="100000"/>
              <a:buFont typeface="Calibri" panose="020F0502020204030204" pitchFamily="34" charset="0"/>
              <a:buChar char="̶"/>
            </a:pPr>
            <a:r>
              <a:rPr dirty="0"/>
              <a:t>yahoo.</a:t>
            </a:r>
            <a:r>
              <a:rPr lang="en-US" dirty="0"/>
              <a:t>com</a:t>
            </a:r>
            <a:r>
              <a:rPr dirty="0"/>
              <a:t>; googlemail.com </a:t>
            </a:r>
            <a:r>
              <a:rPr dirty="0" err="1"/>
              <a:t>κ.λ</a:t>
            </a:r>
            <a:r>
              <a:rPr dirty="0"/>
              <a:t>π. </a:t>
            </a:r>
          </a:p>
          <a:p>
            <a:pPr marL="800100" lvl="1" indent="-342900" algn="l" rtl="0">
              <a:lnSpc>
                <a:spcPct val="120000"/>
              </a:lnSpc>
              <a:spcBef>
                <a:spcPts val="1200"/>
              </a:spcBef>
              <a:spcAft>
                <a:spcPts val="0"/>
              </a:spcAft>
              <a:buSzPts val="2640"/>
              <a:buFont typeface="Calibri" panose="020B0604020202020204" pitchFamily="34" charset="0"/>
              <a:buChar char="•"/>
            </a:pPr>
            <a:r>
              <a:rPr dirty="0" err="1"/>
              <a:t>Χρησιμο</a:t>
            </a:r>
            <a:r>
              <a:rPr dirty="0"/>
              <a:t>ποιήστε ένα σοβαρό όνομα για το λογαριασμό ηλεκτρονικού ταχυδρομείου σας </a:t>
            </a:r>
          </a:p>
          <a:p>
            <a:pPr marL="1257300" lvl="2">
              <a:lnSpc>
                <a:spcPct val="120000"/>
              </a:lnSpc>
              <a:spcBef>
                <a:spcPts val="1200"/>
              </a:spcBef>
              <a:buSzPct val="100000"/>
              <a:buFont typeface="Calibri" panose="020F0502020204030204" pitchFamily="34" charset="0"/>
              <a:buChar char="̶"/>
            </a:pPr>
            <a:r>
              <a:rPr dirty="0"/>
              <a:t>π.χ. </a:t>
            </a:r>
            <a:r>
              <a:rPr dirty="0" err="1"/>
              <a:t>όνομ</a:t>
            </a:r>
            <a:r>
              <a:rPr dirty="0"/>
              <a:t>α και επώνυμο: </a:t>
            </a:r>
            <a:r>
              <a:rPr lang="en-US" u="sng" dirty="0">
                <a:solidFill>
                  <a:schemeClr val="hlink"/>
                </a:solidFill>
                <a:hlinkClick r:id="rId3"/>
              </a:rPr>
              <a:t>Georgios.Ioannou@yahoo.gr</a:t>
            </a:r>
            <a:r>
              <a:rPr lang="el-GR" u="sng" dirty="0">
                <a:solidFill>
                  <a:schemeClr val="hlink"/>
                </a:solidFill>
              </a:rPr>
              <a:t> </a:t>
            </a:r>
            <a:r>
              <a:rPr dirty="0"/>
              <a:t>α</a:t>
            </a:r>
            <a:r>
              <a:rPr dirty="0" err="1"/>
              <a:t>ντί</a:t>
            </a:r>
            <a:r>
              <a:rPr dirty="0"/>
              <a:t> για </a:t>
            </a:r>
            <a:r>
              <a:rPr lang="en-US" u="sng" dirty="0">
                <a:solidFill>
                  <a:schemeClr val="hlink"/>
                </a:solidFill>
              </a:rPr>
              <a:t>geoioa</a:t>
            </a:r>
            <a:r>
              <a:rPr u="sng" dirty="0">
                <a:solidFill>
                  <a:schemeClr val="hlink"/>
                </a:solidFill>
              </a:rPr>
              <a:t>85@yahoo.</a:t>
            </a:r>
            <a:r>
              <a:rPr lang="en-US" u="sng" dirty="0">
                <a:solidFill>
                  <a:schemeClr val="hlink"/>
                </a:solidFill>
              </a:rPr>
              <a:t>gr</a:t>
            </a:r>
            <a:r>
              <a:rPr dirty="0"/>
              <a:t>)</a:t>
            </a:r>
          </a:p>
          <a:p>
            <a:pPr marL="800100" lvl="1" indent="-342900" algn="l" rtl="0">
              <a:lnSpc>
                <a:spcPct val="120000"/>
              </a:lnSpc>
              <a:spcBef>
                <a:spcPts val="1200"/>
              </a:spcBef>
              <a:spcAft>
                <a:spcPts val="0"/>
              </a:spcAft>
              <a:buSzPts val="2640"/>
              <a:buFont typeface="Calibri" panose="020B0604020202020204" pitchFamily="34" charset="0"/>
              <a:buChar char="•"/>
            </a:pPr>
            <a:r>
              <a:rPr dirty="0" err="1"/>
              <a:t>Δημιουργήστε</a:t>
            </a:r>
            <a:r>
              <a:rPr dirty="0"/>
              <a:t> έναν α</a:t>
            </a:r>
            <a:r>
              <a:rPr dirty="0" err="1"/>
              <a:t>σφ</a:t>
            </a:r>
            <a:r>
              <a:rPr dirty="0"/>
              <a:t>αλή κωδικό πρόσβασης</a:t>
            </a:r>
          </a:p>
          <a:p>
            <a:pPr marL="1257300" lvl="2" algn="l" rtl="0">
              <a:lnSpc>
                <a:spcPct val="120000"/>
              </a:lnSpc>
              <a:spcBef>
                <a:spcPts val="1200"/>
              </a:spcBef>
              <a:spcAft>
                <a:spcPts val="0"/>
              </a:spcAft>
              <a:buSzPts val="2000"/>
              <a:buFont typeface="Calibri" panose="020F0502020204030204" pitchFamily="34" charset="0"/>
              <a:buChar char="̶"/>
            </a:pPr>
            <a:r>
              <a:rPr lang="en-US" dirty="0"/>
              <a:t>X</a:t>
            </a:r>
            <a:r>
              <a:rPr lang="el-GR" dirty="0" err="1"/>
              <a:t>ρησιμοποιήστε</a:t>
            </a:r>
            <a:r>
              <a:rPr lang="el-GR" dirty="0"/>
              <a:t> μεγάλο αριθμό χαρακτήρων</a:t>
            </a:r>
            <a:endParaRPr dirty="0"/>
          </a:p>
          <a:p>
            <a:pPr marL="1257300" lvl="2" algn="l" rtl="0">
              <a:lnSpc>
                <a:spcPct val="120000"/>
              </a:lnSpc>
              <a:spcBef>
                <a:spcPts val="1200"/>
              </a:spcBef>
              <a:spcAft>
                <a:spcPts val="0"/>
              </a:spcAft>
              <a:buSzPts val="2000"/>
              <a:buFont typeface="Calibri" panose="020F0502020204030204" pitchFamily="34" charset="0"/>
              <a:buChar char="̶"/>
              <a:defRPr sz="2100"/>
            </a:pPr>
            <a:r>
              <a:rPr dirty="0" err="1"/>
              <a:t>Χρησιμο</a:t>
            </a:r>
            <a:r>
              <a:rPr dirty="0"/>
              <a:t>ποιήστε ένα μείγμα χαρακτήρων</a:t>
            </a:r>
            <a:r>
              <a:rPr lang="el-GR" dirty="0"/>
              <a:t> από αριθμούς, σύμβολα, πεζά και κεφαλαία γράμματα</a:t>
            </a:r>
            <a:endParaRPr dirty="0"/>
          </a:p>
          <a:p>
            <a:pPr marL="1257300" lvl="2" algn="l" rtl="0">
              <a:lnSpc>
                <a:spcPct val="120000"/>
              </a:lnSpc>
              <a:spcBef>
                <a:spcPts val="1200"/>
              </a:spcBef>
              <a:spcAft>
                <a:spcPts val="0"/>
              </a:spcAft>
              <a:buSzPts val="2000"/>
              <a:buFont typeface="Calibri" panose="020F0502020204030204" pitchFamily="34" charset="0"/>
              <a:buChar char="̶"/>
            </a:pPr>
            <a:r>
              <a:rPr sz="2100" dirty="0" err="1"/>
              <a:t>Μην</a:t>
            </a:r>
            <a:r>
              <a:rPr sz="2100" dirty="0"/>
              <a:t> </a:t>
            </a:r>
            <a:r>
              <a:rPr sz="2100" dirty="0" err="1"/>
              <a:t>χρησιμο</a:t>
            </a:r>
            <a:r>
              <a:rPr sz="2100" dirty="0"/>
              <a:t>ποιείτε </a:t>
            </a:r>
            <a:r>
              <a:rPr lang="el-GR" sz="2100" dirty="0"/>
              <a:t>σειρές γραμμάτων από το</a:t>
            </a:r>
            <a:r>
              <a:rPr dirty="0"/>
              <a:t> π</a:t>
            </a:r>
            <a:r>
              <a:rPr dirty="0" err="1"/>
              <a:t>ληκτρολ</a:t>
            </a:r>
            <a:r>
              <a:rPr lang="el-GR" dirty="0" err="1"/>
              <a:t>όγιο</a:t>
            </a:r>
            <a:r>
              <a:rPr dirty="0"/>
              <a:t> (όπως: </a:t>
            </a:r>
            <a:r>
              <a:rPr lang="en-US" dirty="0"/>
              <a:t>qwerty</a:t>
            </a:r>
            <a:r>
              <a:rPr dirty="0"/>
              <a:t>)</a:t>
            </a:r>
          </a:p>
        </p:txBody>
      </p:sp>
      <p:sp>
        <p:nvSpPr>
          <p:cNvPr id="539" name="Google Shape;539;p40"/>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03864"/>
              </a:buClr>
              <a:buSzPts val="2800"/>
              <a:buFont typeface="Calibri"/>
              <a:buNone/>
            </a:pPr>
            <a:r>
              <a:rPr dirty="0" err="1">
                <a:solidFill>
                  <a:srgbClr val="C00000"/>
                </a:solidFill>
              </a:rPr>
              <a:t>Πρ</a:t>
            </a:r>
            <a:r>
              <a:rPr dirty="0">
                <a:solidFill>
                  <a:srgbClr val="C00000"/>
                </a:solidFill>
              </a:rPr>
              <a:t>ακτική δραστηριότητα: </a:t>
            </a:r>
            <a:br>
              <a:rPr lang="el-GR" dirty="0">
                <a:solidFill>
                  <a:srgbClr val="C00000"/>
                </a:solidFill>
              </a:rPr>
            </a:br>
            <a:r>
              <a:rPr dirty="0" err="1"/>
              <a:t>Δημιουργί</a:t>
            </a:r>
            <a:r>
              <a:rPr dirty="0"/>
              <a:t>α λογαριασμού ηλεκτρονικού ταχυδρομείου</a:t>
            </a:r>
          </a:p>
        </p:txBody>
      </p:sp>
      <p:sp>
        <p:nvSpPr>
          <p:cNvPr id="9" name="Google Shape;518;p38">
            <a:extLst>
              <a:ext uri="{FF2B5EF4-FFF2-40B4-BE49-F238E27FC236}">
                <a16:creationId xmlns:a16="http://schemas.microsoft.com/office/drawing/2014/main" id="{0A04310F-F62C-4728-80BA-FA0E9AF6D51D}"/>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4.5 Ψηφιακή επικοινωνία </a:t>
            </a:r>
            <a:endParaRPr sz="1500" b="0" i="0" u="none" strike="noStrike" cap="none">
              <a:solidFill>
                <a:schemeClr val="lt1"/>
              </a:solidFill>
              <a:latin typeface="Calibri"/>
              <a:ea typeface="Calibri"/>
              <a:cs typeface="Calibri"/>
              <a:sym typeface="Calibri"/>
            </a:endParaRPr>
          </a:p>
        </p:txBody>
      </p:sp>
      <p:pic>
        <p:nvPicPr>
          <p:cNvPr id="7" name="Google Shape;142;p6">
            <a:extLst>
              <a:ext uri="{FF2B5EF4-FFF2-40B4-BE49-F238E27FC236}">
                <a16:creationId xmlns:a16="http://schemas.microsoft.com/office/drawing/2014/main" id="{7B4C35C7-CFDA-4A0C-B03A-040C71546B92}"/>
              </a:ext>
            </a:extLst>
          </p:cNvPr>
          <p:cNvPicPr preferRelativeResize="0"/>
          <p:nvPr/>
        </p:nvPicPr>
        <p:blipFill rotWithShape="1">
          <a:blip r:embed="rId4">
            <a:alphaModFix/>
          </a:blip>
          <a:srcRect/>
          <a:stretch/>
        </p:blipFill>
        <p:spPr>
          <a:xfrm>
            <a:off x="557999" y="566000"/>
            <a:ext cx="1729212" cy="1196146"/>
          </a:xfrm>
          <a:prstGeom prst="rect">
            <a:avLst/>
          </a:prstGeom>
          <a:noFill/>
          <a:ln>
            <a:noFill/>
          </a:ln>
        </p:spPr>
      </p:pic>
      <p:sp>
        <p:nvSpPr>
          <p:cNvPr id="8" name="Ορθογώνιο 7">
            <a:extLst>
              <a:ext uri="{FF2B5EF4-FFF2-40B4-BE49-F238E27FC236}">
                <a16:creationId xmlns:a16="http://schemas.microsoft.com/office/drawing/2014/main" id="{37D00142-F358-4714-94C9-2BCCCCB4E0B6}"/>
              </a:ext>
            </a:extLst>
          </p:cNvPr>
          <p:cNvSpPr/>
          <p:nvPr/>
        </p:nvSpPr>
        <p:spPr>
          <a:xfrm>
            <a:off x="8710542" y="295065"/>
            <a:ext cx="3498073" cy="707886"/>
          </a:xfrm>
          <a:prstGeom prst="rect">
            <a:avLst/>
          </a:prstGeom>
          <a:noFill/>
        </p:spPr>
        <p:txBody>
          <a:bodyPr wrap="non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αστηριότητ</a:t>
            </a:r>
            <a:r>
              <a:rPr lang="el-GR" dirty="0"/>
              <a:t>α</a:t>
            </a:r>
            <a:endParaRPr dirty="0"/>
          </a:p>
        </p:txBody>
      </p:sp>
      <p:sp>
        <p:nvSpPr>
          <p:cNvPr id="10" name="Google Shape;427;p32">
            <a:extLst>
              <a:ext uri="{FF2B5EF4-FFF2-40B4-BE49-F238E27FC236}">
                <a16:creationId xmlns:a16="http://schemas.microsoft.com/office/drawing/2014/main" id="{14ED6AAC-CE8D-7D4B-7C93-BDB9B112BEB5}"/>
              </a:ext>
            </a:extLst>
          </p:cNvPr>
          <p:cNvSpPr txBox="1"/>
          <p:nvPr/>
        </p:nvSpPr>
        <p:spPr>
          <a:xfrm>
            <a:off x="693668" y="6581278"/>
            <a:ext cx="1179958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Calibri"/>
              <a:buNone/>
              <a:defRPr sz="1200">
                <a:solidFill>
                  <a:schemeClr val="dk1"/>
                </a:solidFill>
              </a:defRPr>
            </a:pPr>
            <a:r>
              <a:rPr lang="el-GR" dirty="0"/>
              <a:t>Για περισσότερες πληροφορίες δείτε την παραπομπή </a:t>
            </a:r>
            <a:r>
              <a:rPr dirty="0"/>
              <a:t>[</a:t>
            </a:r>
            <a:r>
              <a:rPr lang="en-US" dirty="0"/>
              <a:t>7</a:t>
            </a:r>
            <a:r>
              <a:rPr dirty="0"/>
              <a:t>]</a:t>
            </a: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1"/>
          <p:cNvSpPr txBox="1">
            <a:spLocks noGrp="1"/>
          </p:cNvSpPr>
          <p:nvPr>
            <p:ph type="body" idx="1"/>
          </p:nvPr>
        </p:nvSpPr>
        <p:spPr>
          <a:xfrm>
            <a:off x="557998" y="1852551"/>
            <a:ext cx="8977888"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b="1" dirty="0" err="1"/>
              <a:t>Πρ</a:t>
            </a:r>
            <a:r>
              <a:rPr b="1" dirty="0"/>
              <a:t>ακτική Δραστηριότητα 2: </a:t>
            </a:r>
            <a:r>
              <a:rPr i="1" dirty="0"/>
              <a:t>Μπορείτε να βρείτε διευθύνσεις ηλεκτρονικού ταχυδρομείου σχετικ</a:t>
            </a:r>
            <a:r>
              <a:rPr lang="el-GR" i="1" dirty="0" err="1"/>
              <a:t>ές</a:t>
            </a:r>
            <a:r>
              <a:rPr lang="el-GR" i="1" dirty="0"/>
              <a:t> </a:t>
            </a:r>
            <a:r>
              <a:rPr i="1" dirty="0" err="1"/>
              <a:t>με</a:t>
            </a:r>
            <a:r>
              <a:rPr i="1" dirty="0"/>
              <a:t> τα ακόλουθα θέματα:</a:t>
            </a:r>
          </a:p>
          <a:p>
            <a:pPr marL="800100" lvl="1" indent="-342900" algn="l" rtl="0">
              <a:lnSpc>
                <a:spcPct val="120000"/>
              </a:lnSpc>
              <a:spcBef>
                <a:spcPts val="1200"/>
              </a:spcBef>
              <a:spcAft>
                <a:spcPts val="0"/>
              </a:spcAft>
              <a:buSzPts val="2640"/>
              <a:buFont typeface="Calibri" panose="020B0604020202020204" pitchFamily="34" charset="0"/>
              <a:buChar char="•"/>
            </a:pPr>
            <a:r>
              <a:rPr dirty="0" err="1"/>
              <a:t>Θέλετε</a:t>
            </a:r>
            <a:r>
              <a:rPr dirty="0"/>
              <a:t> να </a:t>
            </a:r>
            <a:r>
              <a:rPr lang="el-GR" dirty="0"/>
              <a:t>εμβολιαστείτε </a:t>
            </a:r>
            <a:r>
              <a:rPr dirty="0"/>
              <a:t>κα</a:t>
            </a:r>
            <a:r>
              <a:rPr dirty="0" err="1"/>
              <a:t>τά</a:t>
            </a:r>
            <a:r>
              <a:rPr dirty="0"/>
              <a:t> της COVID-19.</a:t>
            </a:r>
          </a:p>
          <a:p>
            <a:pPr marL="800100" lvl="1" indent="-342900" algn="l" rtl="0">
              <a:lnSpc>
                <a:spcPct val="120000"/>
              </a:lnSpc>
              <a:spcBef>
                <a:spcPts val="1200"/>
              </a:spcBef>
              <a:spcAft>
                <a:spcPts val="0"/>
              </a:spcAft>
              <a:buSzPts val="2640"/>
              <a:buFont typeface="Calibri" panose="020B0604020202020204" pitchFamily="34" charset="0"/>
              <a:buChar char="•"/>
            </a:pPr>
            <a:r>
              <a:rPr dirty="0" err="1"/>
              <a:t>Θέλετε</a:t>
            </a:r>
            <a:r>
              <a:rPr dirty="0"/>
              <a:t> να </a:t>
            </a:r>
            <a:r>
              <a:rPr dirty="0" err="1"/>
              <a:t>μάθετε</a:t>
            </a:r>
            <a:r>
              <a:rPr dirty="0"/>
              <a:t> </a:t>
            </a:r>
            <a:r>
              <a:rPr dirty="0" err="1"/>
              <a:t>τη</a:t>
            </a:r>
            <a:r>
              <a:rPr dirty="0"/>
              <a:t> </a:t>
            </a:r>
            <a:r>
              <a:rPr dirty="0" err="1"/>
              <a:t>διεύθυνση</a:t>
            </a:r>
            <a:r>
              <a:rPr dirty="0"/>
              <a:t> </a:t>
            </a:r>
            <a:r>
              <a:rPr dirty="0" err="1"/>
              <a:t>ηλεκτρονικού</a:t>
            </a:r>
            <a:r>
              <a:rPr dirty="0"/>
              <a:t> τα</a:t>
            </a:r>
            <a:r>
              <a:rPr dirty="0" err="1"/>
              <a:t>χυδρομείου</a:t>
            </a:r>
            <a:r>
              <a:rPr dirty="0"/>
              <a:t> </a:t>
            </a:r>
            <a:r>
              <a:rPr dirty="0" err="1"/>
              <a:t>του</a:t>
            </a:r>
            <a:r>
              <a:rPr dirty="0"/>
              <a:t> </a:t>
            </a:r>
            <a:r>
              <a:rPr dirty="0" err="1"/>
              <a:t>γι</a:t>
            </a:r>
            <a:r>
              <a:rPr dirty="0"/>
              <a:t>ατρού σας ή μια</a:t>
            </a:r>
            <a:r>
              <a:rPr lang="el-GR" dirty="0"/>
              <a:t>ς</a:t>
            </a:r>
            <a:r>
              <a:rPr dirty="0"/>
              <a:t> υπ</a:t>
            </a:r>
            <a:r>
              <a:rPr dirty="0" err="1"/>
              <a:t>ηρεσί</a:t>
            </a:r>
            <a:r>
              <a:rPr dirty="0"/>
              <a:t>α</a:t>
            </a:r>
            <a:r>
              <a:rPr lang="el-GR" dirty="0"/>
              <a:t>ς</a:t>
            </a:r>
            <a:r>
              <a:rPr dirty="0"/>
              <a:t> που σχετίζεται με την υγειονομική περίθαλψη</a:t>
            </a:r>
          </a:p>
        </p:txBody>
      </p:sp>
      <p:sp>
        <p:nvSpPr>
          <p:cNvPr id="550" name="Google Shape;550;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03864"/>
              </a:buClr>
              <a:buSzPts val="2800"/>
              <a:buFont typeface="Calibri"/>
              <a:buNone/>
            </a:pPr>
            <a:r>
              <a:rPr dirty="0" err="1">
                <a:solidFill>
                  <a:srgbClr val="C00000"/>
                </a:solidFill>
              </a:rPr>
              <a:t>Πρ</a:t>
            </a:r>
            <a:r>
              <a:rPr dirty="0">
                <a:solidFill>
                  <a:srgbClr val="C00000"/>
                </a:solidFill>
              </a:rPr>
              <a:t>ακτική δραστηριότητα: </a:t>
            </a:r>
            <a:br>
              <a:rPr lang="en-US" dirty="0">
                <a:solidFill>
                  <a:srgbClr val="C00000"/>
                </a:solidFill>
              </a:rPr>
            </a:br>
            <a:r>
              <a:rPr dirty="0"/>
              <a:t>Βρείτε διευθύνσεις ηλεκτρονικού ταχυδρομείου</a:t>
            </a:r>
          </a:p>
        </p:txBody>
      </p:sp>
      <p:sp>
        <p:nvSpPr>
          <p:cNvPr id="8" name="Google Shape;518;p38">
            <a:extLst>
              <a:ext uri="{FF2B5EF4-FFF2-40B4-BE49-F238E27FC236}">
                <a16:creationId xmlns:a16="http://schemas.microsoft.com/office/drawing/2014/main" id="{F4797E6E-C9FA-4982-BB8D-2EB2DA7E7845}"/>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4.5 Ψηφιακή επικοινωνία </a:t>
            </a:r>
            <a:endParaRPr sz="1500" b="0" i="0" u="none" strike="noStrike" cap="none">
              <a:solidFill>
                <a:schemeClr val="lt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E224F8C8-1FAD-4DB4-A7D3-2996352979C0}"/>
              </a:ext>
            </a:extLst>
          </p:cNvPr>
          <p:cNvSpPr/>
          <p:nvPr/>
        </p:nvSpPr>
        <p:spPr>
          <a:xfrm>
            <a:off x="8650666" y="295065"/>
            <a:ext cx="3498073" cy="707886"/>
          </a:xfrm>
          <a:prstGeom prst="rect">
            <a:avLst/>
          </a:prstGeom>
          <a:noFill/>
        </p:spPr>
        <p:txBody>
          <a:bodyPr wrap="non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a:t>
            </a:r>
            <a:r>
              <a:rPr lang="el-GR" dirty="0"/>
              <a:t>τα</a:t>
            </a:r>
            <a:endParaRPr dirty="0"/>
          </a:p>
        </p:txBody>
      </p:sp>
      <p:pic>
        <p:nvPicPr>
          <p:cNvPr id="10" name="Google Shape;142;p6">
            <a:extLst>
              <a:ext uri="{FF2B5EF4-FFF2-40B4-BE49-F238E27FC236}">
                <a16:creationId xmlns:a16="http://schemas.microsoft.com/office/drawing/2014/main" id="{BCD7C3A5-EB7D-4AA9-99CC-00B49E887405}"/>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1"/>
          <p:cNvSpPr txBox="1">
            <a:spLocks noGrp="1"/>
          </p:cNvSpPr>
          <p:nvPr>
            <p:ph type="body" idx="1"/>
          </p:nvPr>
        </p:nvSpPr>
        <p:spPr>
          <a:xfrm>
            <a:off x="557998" y="1852551"/>
            <a:ext cx="8162489" cy="486597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400"/>
              <a:buChar char="▪"/>
            </a:pPr>
            <a:r>
              <a:rPr b="1" dirty="0" err="1"/>
              <a:t>Πρ</a:t>
            </a:r>
            <a:r>
              <a:rPr b="1" dirty="0"/>
              <a:t>ακτική Δραστηριότητα 3: </a:t>
            </a:r>
            <a:r>
              <a:rPr i="1" dirty="0"/>
              <a:t>Μπορείτε να βρείτε ηλεκτρονικά έντυπα σχετικά με τα ακόλουθα θέματα:</a:t>
            </a:r>
          </a:p>
          <a:p>
            <a:pPr marL="800100" lvl="1" indent="-342900" algn="l" rtl="0">
              <a:lnSpc>
                <a:spcPct val="120000"/>
              </a:lnSpc>
              <a:spcBef>
                <a:spcPts val="1200"/>
              </a:spcBef>
              <a:spcAft>
                <a:spcPts val="0"/>
              </a:spcAft>
              <a:buSzPts val="2640"/>
              <a:buFont typeface="Calibri" panose="020B0604020202020204" pitchFamily="34" charset="0"/>
              <a:buChar char="•"/>
            </a:pPr>
            <a:r>
              <a:rPr dirty="0" err="1"/>
              <a:t>Θέλετε</a:t>
            </a:r>
            <a:r>
              <a:rPr dirty="0"/>
              <a:t> να π</a:t>
            </a:r>
            <a:r>
              <a:rPr dirty="0" err="1"/>
              <a:t>ρογρ</a:t>
            </a:r>
            <a:r>
              <a:rPr dirty="0"/>
              <a:t>αμματίσετε εμβολιασμό κατά της COVID-19.</a:t>
            </a:r>
          </a:p>
          <a:p>
            <a:pPr marL="800100" lvl="1" indent="-342900" algn="l" rtl="0">
              <a:lnSpc>
                <a:spcPct val="120000"/>
              </a:lnSpc>
              <a:spcBef>
                <a:spcPts val="1200"/>
              </a:spcBef>
              <a:spcAft>
                <a:spcPts val="0"/>
              </a:spcAft>
              <a:buSzPts val="2640"/>
              <a:buFont typeface="Calibri" panose="020B0604020202020204" pitchFamily="34" charset="0"/>
              <a:buChar char="•"/>
            </a:pPr>
            <a:r>
              <a:rPr dirty="0" err="1"/>
              <a:t>Θέλετε</a:t>
            </a:r>
            <a:r>
              <a:rPr dirty="0"/>
              <a:t> να επ</a:t>
            </a:r>
            <a:r>
              <a:rPr dirty="0" err="1"/>
              <a:t>ικοινωνήσετε</a:t>
            </a:r>
            <a:r>
              <a:rPr dirty="0"/>
              <a:t> </a:t>
            </a:r>
            <a:r>
              <a:rPr dirty="0" err="1"/>
              <a:t>με</a:t>
            </a:r>
            <a:r>
              <a:rPr dirty="0"/>
              <a:t> </a:t>
            </a:r>
            <a:r>
              <a:rPr dirty="0" err="1"/>
              <a:t>το</a:t>
            </a:r>
            <a:r>
              <a:rPr dirty="0"/>
              <a:t> </a:t>
            </a:r>
            <a:r>
              <a:rPr dirty="0" err="1"/>
              <a:t>γι</a:t>
            </a:r>
            <a:r>
              <a:rPr dirty="0"/>
              <a:t>ατρό σας ή μια υπηρεσία που σχετίζεται με την υγειονομική περίθαλψη μέσω ενός ηλεκτρονικού εντύπου.</a:t>
            </a:r>
          </a:p>
        </p:txBody>
      </p:sp>
      <p:sp>
        <p:nvSpPr>
          <p:cNvPr id="550" name="Google Shape;550;p4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03864"/>
              </a:buClr>
              <a:buSzPts val="2800"/>
              <a:buFont typeface="Calibri"/>
              <a:buNone/>
            </a:pPr>
            <a:r>
              <a:rPr dirty="0" err="1">
                <a:solidFill>
                  <a:srgbClr val="C00000"/>
                </a:solidFill>
              </a:rPr>
              <a:t>Πρ</a:t>
            </a:r>
            <a:r>
              <a:rPr dirty="0">
                <a:solidFill>
                  <a:srgbClr val="C00000"/>
                </a:solidFill>
              </a:rPr>
              <a:t>ακτική δραστηριότητα: </a:t>
            </a:r>
            <a:br>
              <a:rPr lang="el-GR" dirty="0">
                <a:solidFill>
                  <a:srgbClr val="C00000"/>
                </a:solidFill>
              </a:rPr>
            </a:br>
            <a:r>
              <a:rPr dirty="0" err="1"/>
              <a:t>Βρείτε</a:t>
            </a:r>
            <a:r>
              <a:rPr dirty="0"/>
              <a:t> </a:t>
            </a:r>
            <a:r>
              <a:rPr dirty="0" err="1"/>
              <a:t>μι</a:t>
            </a:r>
            <a:r>
              <a:rPr dirty="0"/>
              <a:t>α ηλεκτρονική φόρμα</a:t>
            </a:r>
          </a:p>
        </p:txBody>
      </p:sp>
      <p:sp>
        <p:nvSpPr>
          <p:cNvPr id="8" name="Google Shape;518;p38">
            <a:extLst>
              <a:ext uri="{FF2B5EF4-FFF2-40B4-BE49-F238E27FC236}">
                <a16:creationId xmlns:a16="http://schemas.microsoft.com/office/drawing/2014/main" id="{F4797E6E-C9FA-4982-BB8D-2EB2DA7E7845}"/>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4.5 Ψηφιακή επικοινωνία </a:t>
            </a:r>
            <a:endParaRPr sz="1500" b="0" i="0" u="none" strike="noStrike" cap="none">
              <a:solidFill>
                <a:schemeClr val="lt1"/>
              </a:solidFill>
              <a:latin typeface="Calibri"/>
              <a:ea typeface="Calibri"/>
              <a:cs typeface="Calibri"/>
              <a:sym typeface="Calibri"/>
            </a:endParaRPr>
          </a:p>
        </p:txBody>
      </p:sp>
      <p:sp>
        <p:nvSpPr>
          <p:cNvPr id="9" name="Ορθογώνιο 8">
            <a:extLst>
              <a:ext uri="{FF2B5EF4-FFF2-40B4-BE49-F238E27FC236}">
                <a16:creationId xmlns:a16="http://schemas.microsoft.com/office/drawing/2014/main" id="{E224F8C8-1FAD-4DB4-A7D3-2996352979C0}"/>
              </a:ext>
            </a:extLst>
          </p:cNvPr>
          <p:cNvSpPr/>
          <p:nvPr/>
        </p:nvSpPr>
        <p:spPr>
          <a:xfrm>
            <a:off x="8665642" y="372114"/>
            <a:ext cx="3498073" cy="707886"/>
          </a:xfrm>
          <a:prstGeom prst="rect">
            <a:avLst/>
          </a:prstGeom>
          <a:noFill/>
        </p:spPr>
        <p:txBody>
          <a:bodyPr wrap="none" lIns="91440" tIns="45720" rIns="91440" bIns="45720">
            <a:spAutoFit/>
          </a:bodyPr>
          <a:lstStyle/>
          <a:p>
            <a:pPr algn="ctr">
              <a:defRPr sz="4000" b="1">
                <a:ln w="6600">
                  <a:solidFill>
                    <a:schemeClr val="accent2"/>
                  </a:solidFill>
                  <a:prstDash val="solid"/>
                </a:ln>
                <a:solidFill>
                  <a:schemeClr val="accent4">
                    <a:lumMod val="20000"/>
                    <a:lumOff val="80000"/>
                  </a:schemeClr>
                </a:solidFill>
                <a:effectLst>
                  <a:outerShdw dist="38100" dir="2700000" algn="tl" rotWithShape="0">
                    <a:schemeClr val="accent2"/>
                  </a:outerShdw>
                </a:effectLst>
              </a:defRPr>
            </a:pPr>
            <a:r>
              <a:rPr dirty="0" err="1"/>
              <a:t>Δρ</a:t>
            </a:r>
            <a:r>
              <a:rPr dirty="0"/>
              <a:t>αστηριότητ</a:t>
            </a:r>
            <a:r>
              <a:rPr lang="el-GR" dirty="0"/>
              <a:t>α</a:t>
            </a:r>
            <a:endParaRPr dirty="0"/>
          </a:p>
        </p:txBody>
      </p:sp>
      <p:pic>
        <p:nvPicPr>
          <p:cNvPr id="10" name="Google Shape;142;p6">
            <a:extLst>
              <a:ext uri="{FF2B5EF4-FFF2-40B4-BE49-F238E27FC236}">
                <a16:creationId xmlns:a16="http://schemas.microsoft.com/office/drawing/2014/main" id="{BCD7C3A5-EB7D-4AA9-99CC-00B49E887405}"/>
              </a:ext>
            </a:extLst>
          </p:cNvPr>
          <p:cNvPicPr preferRelativeResize="0"/>
          <p:nvPr/>
        </p:nvPicPr>
        <p:blipFill rotWithShape="1">
          <a:blip r:embed="rId3">
            <a:alphaModFix/>
          </a:blip>
          <a:srcRect/>
          <a:stretch/>
        </p:blipFill>
        <p:spPr>
          <a:xfrm>
            <a:off x="557999" y="566000"/>
            <a:ext cx="1729212" cy="1196146"/>
          </a:xfrm>
          <a:prstGeom prst="rect">
            <a:avLst/>
          </a:prstGeom>
          <a:noFill/>
          <a:ln>
            <a:noFill/>
          </a:ln>
        </p:spPr>
      </p:pic>
    </p:spTree>
    <p:extLst>
      <p:ext uri="{BB962C8B-B14F-4D97-AF65-F5344CB8AC3E}">
        <p14:creationId xmlns:p14="http://schemas.microsoft.com/office/powerpoint/2010/main" val="314326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1E24"/>
              </a:buClr>
              <a:buSzPts val="2000"/>
              <a:buFont typeface="Calibri"/>
              <a:buNone/>
              <a:defRPr>
                <a:solidFill>
                  <a:srgbClr val="C01E24"/>
                </a:solidFill>
              </a:defRPr>
            </a:pPr>
            <a:r>
              <a:rPr lang="el-GR" sz="2000" dirty="0"/>
              <a:t>Δράση </a:t>
            </a:r>
            <a:r>
              <a:rPr sz="2000" dirty="0"/>
              <a:t>4.1</a:t>
            </a:r>
            <a:r>
              <a:rPr lang="el-GR" sz="2000" dirty="0"/>
              <a:t>.1</a:t>
            </a:r>
            <a:br>
              <a:rPr lang="el-GR" sz="2000" dirty="0"/>
            </a:br>
            <a:r>
              <a:rPr lang="el-GR" dirty="0">
                <a:solidFill>
                  <a:srgbClr val="C01E24"/>
                </a:solidFill>
              </a:rPr>
              <a:t>Εισαγωγή</a:t>
            </a:r>
            <a:endParaRPr dirty="0">
              <a:solidFill>
                <a:srgbClr val="C01E24"/>
              </a:solidFill>
            </a:endParaRPr>
          </a:p>
        </p:txBody>
      </p:sp>
      <p:sp>
        <p:nvSpPr>
          <p:cNvPr id="154" name="Google Shape;154;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defRPr sz="2200"/>
            </a:pPr>
            <a:r>
              <a:rPr lang="el-GR" dirty="0"/>
              <a:t>Μαθησιακοί σ</a:t>
            </a:r>
            <a:r>
              <a:rPr dirty="0" err="1"/>
              <a:t>τόχοι</a:t>
            </a:r>
            <a:endParaRPr dirty="0"/>
          </a:p>
        </p:txBody>
      </p:sp>
      <p:sp>
        <p:nvSpPr>
          <p:cNvPr id="155" name="Google Shape;155;p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defRPr sz="2000"/>
            </a:pPr>
            <a:r>
              <a:rPr dirty="0"/>
              <a:t>Θα </a:t>
            </a:r>
            <a:r>
              <a:rPr dirty="0" err="1"/>
              <a:t>μάθετε</a:t>
            </a:r>
            <a:r>
              <a:rPr dirty="0"/>
              <a:t> </a:t>
            </a:r>
            <a:r>
              <a:rPr dirty="0" err="1"/>
              <a:t>γι</a:t>
            </a:r>
            <a:r>
              <a:rPr dirty="0"/>
              <a:t>α </a:t>
            </a:r>
            <a:r>
              <a:rPr b="1" dirty="0"/>
              <a:t>τον ψηφιακό </a:t>
            </a:r>
            <a:r>
              <a:rPr lang="el-GR" b="1" dirty="0" err="1"/>
              <a:t>αλφαβητι</a:t>
            </a:r>
            <a:r>
              <a:rPr b="1" dirty="0" err="1"/>
              <a:t>σμό</a:t>
            </a:r>
            <a:r>
              <a:rPr lang="el-GR" b="1" dirty="0"/>
              <a:t> στην υγεία</a:t>
            </a:r>
            <a:r>
              <a:rPr b="1" dirty="0"/>
              <a:t> </a:t>
            </a:r>
            <a:r>
              <a:rPr dirty="0"/>
              <a:t>και πώς να </a:t>
            </a:r>
            <a:r>
              <a:rPr dirty="0" err="1"/>
              <a:t>είστε</a:t>
            </a:r>
            <a:r>
              <a:rPr dirty="0"/>
              <a:t> </a:t>
            </a:r>
            <a:r>
              <a:rPr lang="el-GR" dirty="0"/>
              <a:t>γενικά </a:t>
            </a:r>
            <a:r>
              <a:rPr dirty="0" err="1"/>
              <a:t>δρ</a:t>
            </a:r>
            <a:r>
              <a:rPr dirty="0"/>
              <a:t>αστήριοι στο ψηφιακό περιβάλλον</a:t>
            </a:r>
            <a:r>
              <a:rPr lang="el-GR" dirty="0"/>
              <a:t>. Ε</a:t>
            </a:r>
            <a:r>
              <a:rPr dirty="0" err="1"/>
              <a:t>ιδικά</a:t>
            </a:r>
            <a:r>
              <a:rPr lang="el-GR" dirty="0"/>
              <a:t>, θα</a:t>
            </a:r>
          </a:p>
          <a:p>
            <a:pPr marL="800100" lvl="1" indent="-342900">
              <a:lnSpc>
                <a:spcPct val="120000"/>
              </a:lnSpc>
              <a:spcBef>
                <a:spcPts val="1200"/>
              </a:spcBef>
              <a:buSzPts val="2000"/>
              <a:defRPr sz="2000"/>
            </a:pPr>
            <a:r>
              <a:rPr lang="el-GR" dirty="0"/>
              <a:t>γνωρίσετε </a:t>
            </a:r>
            <a:r>
              <a:rPr dirty="0" err="1"/>
              <a:t>τη</a:t>
            </a:r>
            <a:r>
              <a:rPr dirty="0"/>
              <a:t> χρήση διαφορετικών ψηφιακών συσκευών</a:t>
            </a:r>
            <a:r>
              <a:rPr lang="el-GR" dirty="0"/>
              <a:t>, και</a:t>
            </a:r>
          </a:p>
          <a:p>
            <a:pPr marL="800100" lvl="1" indent="-342900">
              <a:lnSpc>
                <a:spcPct val="120000"/>
              </a:lnSpc>
              <a:spcBef>
                <a:spcPts val="1200"/>
              </a:spcBef>
              <a:buSzPts val="2000"/>
              <a:defRPr sz="2000"/>
            </a:pPr>
            <a:r>
              <a:rPr lang="el-GR" dirty="0"/>
              <a:t>αποκτήσετε π</a:t>
            </a:r>
            <a:r>
              <a:rPr dirty="0" err="1"/>
              <a:t>ρόσθετ</a:t>
            </a:r>
            <a:r>
              <a:rPr lang="el-GR" dirty="0" err="1"/>
              <a:t>ες</a:t>
            </a:r>
            <a:r>
              <a:rPr dirty="0"/>
              <a:t> </a:t>
            </a:r>
            <a:r>
              <a:rPr dirty="0" err="1"/>
              <a:t>δεξι</a:t>
            </a:r>
            <a:r>
              <a:rPr lang="el-GR" dirty="0" err="1"/>
              <a:t>ότητες</a:t>
            </a:r>
            <a:r>
              <a:rPr dirty="0"/>
              <a:t>, όπως η αξιολόγηση της </a:t>
            </a:r>
            <a:r>
              <a:rPr dirty="0" err="1"/>
              <a:t>ψηφι</a:t>
            </a:r>
            <a:r>
              <a:rPr dirty="0"/>
              <a:t>ακής πληροφορ</a:t>
            </a:r>
            <a:r>
              <a:rPr lang="el-GR" dirty="0"/>
              <a:t>ία</a:t>
            </a:r>
            <a:r>
              <a:rPr dirty="0"/>
              <a:t>ς.</a:t>
            </a:r>
          </a:p>
          <a:p>
            <a:pPr marL="0" lvl="0" indent="0" algn="l" rtl="0">
              <a:lnSpc>
                <a:spcPct val="120000"/>
              </a:lnSpc>
              <a:spcBef>
                <a:spcPts val="1200"/>
              </a:spcBef>
              <a:spcAft>
                <a:spcPts val="0"/>
              </a:spcAft>
              <a:buSzPts val="2000"/>
              <a:buNone/>
            </a:pPr>
            <a:endParaRPr sz="2000" dirty="0"/>
          </a:p>
        </p:txBody>
      </p:sp>
      <p:pic>
        <p:nvPicPr>
          <p:cNvPr id="163" name="Google Shape;163;p7" descr="Ομιλία περίγραμμα"/>
          <p:cNvPicPr preferRelativeResize="0"/>
          <p:nvPr/>
        </p:nvPicPr>
        <p:blipFill rotWithShape="1">
          <a:blip r:embed="rId3">
            <a:alphaModFix/>
          </a:blip>
          <a:srcRect/>
          <a:stretch/>
        </p:blipFill>
        <p:spPr>
          <a:xfrm>
            <a:off x="6476216" y="1392675"/>
            <a:ext cx="4744778" cy="4846200"/>
          </a:xfrm>
          <a:prstGeom prst="rect">
            <a:avLst/>
          </a:prstGeom>
          <a:noFill/>
          <a:ln>
            <a:noFill/>
          </a:ln>
        </p:spPr>
      </p:pic>
      <p:sp>
        <p:nvSpPr>
          <p:cNvPr id="164" name="Google Shape;164;p7"/>
          <p:cNvSpPr txBox="1"/>
          <p:nvPr/>
        </p:nvSpPr>
        <p:spPr>
          <a:xfrm>
            <a:off x="7315170" y="3010228"/>
            <a:ext cx="325863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defRPr sz="3200">
                <a:solidFill>
                  <a:srgbClr val="203864"/>
                </a:solidFill>
                <a:latin typeface="Calibri"/>
                <a:ea typeface="Calibri"/>
                <a:cs typeface="Calibri"/>
                <a:sym typeface="Calibri"/>
              </a:defRPr>
            </a:pPr>
            <a:r>
              <a:rPr dirty="0" err="1"/>
              <a:t>Ας</a:t>
            </a:r>
            <a:r>
              <a:rPr dirty="0"/>
              <a:t> </a:t>
            </a:r>
            <a:r>
              <a:rPr dirty="0" err="1"/>
              <a:t>ξεκινήσουμε</a:t>
            </a:r>
            <a:r>
              <a:rPr dirty="0"/>
              <a:t>...</a:t>
            </a:r>
            <a:endParaRPr sz="3200" b="0" i="0" u="none" strike="noStrike" cap="none" dirty="0">
              <a:solidFill>
                <a:srgbClr val="203864"/>
              </a:solidFill>
              <a:latin typeface="Calibri"/>
              <a:ea typeface="Calibri"/>
              <a:cs typeface="Calibri"/>
              <a:sym typeface="Calibri"/>
            </a:endParaRPr>
          </a:p>
        </p:txBody>
      </p:sp>
      <p:sp>
        <p:nvSpPr>
          <p:cNvPr id="13" name="Google Shape;168;p7">
            <a:extLst>
              <a:ext uri="{FF2B5EF4-FFF2-40B4-BE49-F238E27FC236}">
                <a16:creationId xmlns:a16="http://schemas.microsoft.com/office/drawing/2014/main" id="{487AB7BC-EE87-E92A-4375-2B53B161E0EF}"/>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C01E24"/>
                </a:solidFill>
              </a:rPr>
              <a:t>4.1.1</a:t>
            </a:r>
            <a:endParaRPr sz="2000" dirty="0">
              <a:solidFill>
                <a:srgbClr val="C01E24"/>
              </a:solidFill>
            </a:endParaRPr>
          </a:p>
        </p:txBody>
      </p:sp>
      <p:sp>
        <p:nvSpPr>
          <p:cNvPr id="14" name="Google Shape;168;p7">
            <a:extLst>
              <a:ext uri="{FF2B5EF4-FFF2-40B4-BE49-F238E27FC236}">
                <a16:creationId xmlns:a16="http://schemas.microsoft.com/office/drawing/2014/main" id="{335698ED-7F54-DB4F-66ED-D3105DF59964}"/>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.1.2</a:t>
            </a:r>
            <a:endParaRPr sz="1800" dirty="0">
              <a:solidFill>
                <a:schemeClr val="lt1"/>
              </a:solidFill>
              <a:latin typeface="Calibri"/>
              <a:cs typeface="Calibri"/>
              <a:sym typeface="Calibri"/>
            </a:endParaRPr>
          </a:p>
        </p:txBody>
      </p:sp>
      <p:sp>
        <p:nvSpPr>
          <p:cNvPr id="15" name="Google Shape;168;p7">
            <a:extLst>
              <a:ext uri="{FF2B5EF4-FFF2-40B4-BE49-F238E27FC236}">
                <a16:creationId xmlns:a16="http://schemas.microsoft.com/office/drawing/2014/main" id="{B3EF2198-D5A8-0E49-0859-9A83C9475FD5}"/>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.1.3</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F5CFE1FE-BF89-ECA8-83F2-A209EAF26969}"/>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latin typeface="Calibri"/>
                <a:cs typeface="Calibri"/>
                <a:sym typeface="Calibri"/>
              </a:rPr>
              <a:t>4.1</a:t>
            </a:r>
            <a:endParaRPr sz="2000" dirty="0">
              <a:solidFill>
                <a:srgbClr val="203864"/>
              </a:solidFill>
              <a:latin typeface="Calibri"/>
              <a:cs typeface="Calibri"/>
              <a:sym typeface="Calibri"/>
            </a:endParaRPr>
          </a:p>
        </p:txBody>
      </p:sp>
      <p:sp>
        <p:nvSpPr>
          <p:cNvPr id="17" name="Google Shape;168;p7">
            <a:extLst>
              <a:ext uri="{FF2B5EF4-FFF2-40B4-BE49-F238E27FC236}">
                <a16:creationId xmlns:a16="http://schemas.microsoft.com/office/drawing/2014/main" id="{CB966CD2-0300-8CC5-3053-DA1CF9A84E8E}"/>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a:t>
            </a:r>
            <a:r>
              <a:rPr lang="de-DE" sz="2000" dirty="0">
                <a:solidFill>
                  <a:schemeClr val="bg1"/>
                </a:solidFill>
                <a:latin typeface="Calibri"/>
                <a:cs typeface="Calibri"/>
                <a:sym typeface="Calibri"/>
              </a:rPr>
              <a:t>.</a:t>
            </a:r>
            <a:r>
              <a:rPr lang="el-GR" sz="2000" dirty="0">
                <a:solidFill>
                  <a:schemeClr val="bg1"/>
                </a:solidFill>
                <a:latin typeface="Calibri"/>
                <a:cs typeface="Calibri"/>
                <a:sym typeface="Calibri"/>
              </a:rPr>
              <a:t>2</a:t>
            </a:r>
            <a:endParaRPr sz="2000" dirty="0">
              <a:solidFill>
                <a:schemeClr val="bg1"/>
              </a:solidFill>
              <a:latin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t>Σύνδεση με την ενότητα 6</a:t>
            </a:r>
          </a:p>
        </p:txBody>
      </p:sp>
      <p:sp>
        <p:nvSpPr>
          <p:cNvPr id="569" name="Google Shape;569;p44"/>
          <p:cNvSpPr/>
          <p:nvPr/>
        </p:nvSpPr>
        <p:spPr>
          <a:xfrm>
            <a:off x="2788212" y="2612684"/>
            <a:ext cx="6630107" cy="3045166"/>
          </a:xfrm>
          <a:prstGeom prst="roundRect">
            <a:avLst>
              <a:gd name="adj" fmla="val 16667"/>
            </a:avLst>
          </a:prstGeom>
          <a:solidFill>
            <a:schemeClr val="bg1">
              <a:lumMod val="95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Calibri"/>
              <a:buNone/>
              <a:defRPr sz="3200">
                <a:latin typeface="Calibri"/>
                <a:ea typeface="Calibri"/>
                <a:cs typeface="Calibri"/>
                <a:sym typeface="Calibri"/>
              </a:defRPr>
            </a:pPr>
            <a:r>
              <a:rPr b="1" dirty="0" err="1">
                <a:solidFill>
                  <a:srgbClr val="C00000"/>
                </a:solidFill>
              </a:rPr>
              <a:t>Ενότητ</a:t>
            </a:r>
            <a:r>
              <a:rPr b="1" dirty="0">
                <a:solidFill>
                  <a:srgbClr val="C00000"/>
                </a:solidFill>
              </a:rPr>
              <a:t>α 6 </a:t>
            </a:r>
            <a:r>
              <a:rPr dirty="0">
                <a:solidFill>
                  <a:srgbClr val="C00000"/>
                </a:solidFill>
              </a:rPr>
              <a:t>- «</a:t>
            </a:r>
            <a:r>
              <a:rPr lang="el-GR" dirty="0">
                <a:solidFill>
                  <a:srgbClr val="C00000"/>
                </a:solidFill>
              </a:rPr>
              <a:t>Δραστηριότητα στο ψηφιακό περιβάλλον υγείας</a:t>
            </a:r>
            <a:r>
              <a:rPr dirty="0">
                <a:solidFill>
                  <a:srgbClr val="C00000"/>
                </a:solidFill>
              </a:rPr>
              <a:t>» </a:t>
            </a:r>
            <a:r>
              <a:rPr b="1" dirty="0">
                <a:solidFill>
                  <a:schemeClr val="tx1"/>
                </a:solidFill>
              </a:rPr>
              <a:t>ασχολείται με τη σύνταξη μηνυμάτων ηλεκτρονικού ταχυδρομείου και δημοσιεύσεων φόρουμ</a:t>
            </a:r>
          </a:p>
        </p:txBody>
      </p:sp>
      <p:sp>
        <p:nvSpPr>
          <p:cNvPr id="6" name="Google Shape;518;p38">
            <a:extLst>
              <a:ext uri="{FF2B5EF4-FFF2-40B4-BE49-F238E27FC236}">
                <a16:creationId xmlns:a16="http://schemas.microsoft.com/office/drawing/2014/main" id="{2E322338-DDB6-44A1-80CC-E6E47AF2E53F}"/>
              </a:ext>
            </a:extLst>
          </p:cNvPr>
          <p:cNvSpPr/>
          <p:nvPr/>
        </p:nvSpPr>
        <p:spPr>
          <a:xfrm>
            <a:off x="9227239" y="-3933"/>
            <a:ext cx="2963501"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4.5 Ψηφιακή επικοινωνία </a:t>
            </a:r>
            <a:endParaRPr sz="1500" b="0" i="0" u="none" strike="noStrike" cap="none">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a:buClr>
                <a:srgbClr val="C01E24"/>
              </a:buClr>
              <a:buSzPts val="2000"/>
            </a:pPr>
            <a:r>
              <a:rPr sz="2000" dirty="0">
                <a:solidFill>
                  <a:srgbClr val="C01E24"/>
                </a:solidFill>
              </a:rPr>
              <a:t>4.6</a:t>
            </a:r>
            <a:br>
              <a:rPr lang="el-GR" sz="2000" dirty="0">
                <a:solidFill>
                  <a:srgbClr val="C01E24"/>
                </a:solidFill>
              </a:rPr>
            </a:br>
            <a:r>
              <a:rPr lang="el-GR" sz="3200" dirty="0">
                <a:solidFill>
                  <a:srgbClr val="C01E24"/>
                </a:solidFill>
              </a:rPr>
              <a:t>Κλείσιμο</a:t>
            </a:r>
            <a:endParaRPr dirty="0">
              <a:solidFill>
                <a:srgbClr val="C01E24"/>
              </a:solidFill>
            </a:endParaRPr>
          </a:p>
        </p:txBody>
      </p:sp>
      <p:sp>
        <p:nvSpPr>
          <p:cNvPr id="263" name="Google Shape;263;p1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defRPr sz="2200"/>
            </a:pPr>
            <a:r>
              <a:t>Στόχοι</a:t>
            </a:r>
          </a:p>
        </p:txBody>
      </p:sp>
      <p:sp>
        <p:nvSpPr>
          <p:cNvPr id="264" name="Google Shape;264;p17"/>
          <p:cNvSpPr txBox="1">
            <a:spLocks noGrp="1"/>
          </p:cNvSpPr>
          <p:nvPr>
            <p:ph type="body" idx="2"/>
          </p:nvPr>
        </p:nvSpPr>
        <p:spPr>
          <a:xfrm>
            <a:off x="617621" y="2849843"/>
            <a:ext cx="5937120" cy="4008158"/>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200"/>
              </a:spcBef>
              <a:spcAft>
                <a:spcPts val="0"/>
              </a:spcAft>
              <a:buSzPts val="2000"/>
              <a:buChar char="▪"/>
              <a:defRPr sz="2000"/>
            </a:pPr>
            <a:r>
              <a:rPr lang="el-GR" dirty="0"/>
              <a:t>Σύνοψη</a:t>
            </a:r>
            <a:endParaRPr dirty="0"/>
          </a:p>
          <a:p>
            <a:pPr marL="342900" lvl="0" indent="-342900" algn="l" rtl="0">
              <a:lnSpc>
                <a:spcPct val="120000"/>
              </a:lnSpc>
              <a:spcBef>
                <a:spcPts val="1200"/>
              </a:spcBef>
              <a:spcAft>
                <a:spcPts val="0"/>
              </a:spcAft>
              <a:buSzPts val="2000"/>
              <a:buChar char="▪"/>
              <a:defRPr sz="2000"/>
            </a:pPr>
            <a:r>
              <a:rPr lang="el-GR" dirty="0"/>
              <a:t>Απορίες</a:t>
            </a:r>
            <a:r>
              <a:rPr dirty="0"/>
              <a:t> και ερωτήσεις;</a:t>
            </a:r>
          </a:p>
          <a:p>
            <a:pPr marL="342900" lvl="0" indent="-342900" algn="l" rtl="0">
              <a:lnSpc>
                <a:spcPct val="120000"/>
              </a:lnSpc>
              <a:spcBef>
                <a:spcPts val="1200"/>
              </a:spcBef>
              <a:spcAft>
                <a:spcPts val="0"/>
              </a:spcAft>
              <a:buSzPts val="2000"/>
              <a:buChar char="▪"/>
              <a:defRPr sz="2000"/>
            </a:pPr>
            <a:r>
              <a:rPr dirty="0"/>
              <a:t>Επ</a:t>
            </a:r>
            <a:r>
              <a:rPr dirty="0" err="1"/>
              <a:t>εξήγηση</a:t>
            </a:r>
            <a:r>
              <a:rPr dirty="0"/>
              <a:t> </a:t>
            </a:r>
            <a:r>
              <a:rPr dirty="0" err="1"/>
              <a:t>της</a:t>
            </a:r>
            <a:r>
              <a:rPr dirty="0"/>
              <a:t> </a:t>
            </a:r>
            <a:r>
              <a:rPr dirty="0" err="1"/>
              <a:t>δι</a:t>
            </a:r>
            <a:r>
              <a:rPr dirty="0"/>
              <a:t>αδικτυακής συνεδρίας</a:t>
            </a:r>
          </a:p>
        </p:txBody>
      </p:sp>
      <p:pic>
        <p:nvPicPr>
          <p:cNvPr id="12" name="Google Shape;163;p7" descr="Ομιλία περίγραμμα">
            <a:extLst>
              <a:ext uri="{FF2B5EF4-FFF2-40B4-BE49-F238E27FC236}">
                <a16:creationId xmlns:a16="http://schemas.microsoft.com/office/drawing/2014/main" id="{758D1846-538E-4CD2-B607-DEA76394D199}"/>
              </a:ext>
            </a:extLst>
          </p:cNvPr>
          <p:cNvPicPr preferRelativeResize="0"/>
          <p:nvPr/>
        </p:nvPicPr>
        <p:blipFill rotWithShape="1">
          <a:blip r:embed="rId3">
            <a:alphaModFix/>
          </a:blip>
          <a:srcRect/>
          <a:stretch/>
        </p:blipFill>
        <p:spPr>
          <a:xfrm>
            <a:off x="6309363" y="1434426"/>
            <a:ext cx="4802406" cy="4008158"/>
          </a:xfrm>
          <a:prstGeom prst="rect">
            <a:avLst/>
          </a:prstGeom>
          <a:noFill/>
          <a:ln>
            <a:noFill/>
          </a:ln>
        </p:spPr>
      </p:pic>
      <p:sp>
        <p:nvSpPr>
          <p:cNvPr id="14" name="Google Shape;164;p7">
            <a:extLst>
              <a:ext uri="{FF2B5EF4-FFF2-40B4-BE49-F238E27FC236}">
                <a16:creationId xmlns:a16="http://schemas.microsoft.com/office/drawing/2014/main" id="{6F9A35B1-13EB-4D31-B6CD-CBEDB00E274B}"/>
              </a:ext>
            </a:extLst>
          </p:cNvPr>
          <p:cNvSpPr txBox="1"/>
          <p:nvPr/>
        </p:nvSpPr>
        <p:spPr>
          <a:xfrm>
            <a:off x="7488576" y="2593053"/>
            <a:ext cx="3139862"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defRPr sz="3200">
                <a:solidFill>
                  <a:srgbClr val="203864"/>
                </a:solidFill>
                <a:latin typeface="Calibri"/>
                <a:ea typeface="Calibri"/>
                <a:cs typeface="Calibri"/>
                <a:sym typeface="Calibri"/>
              </a:defRPr>
            </a:pPr>
            <a:r>
              <a:rPr dirty="0" err="1"/>
              <a:t>Ας</a:t>
            </a:r>
            <a:r>
              <a:rPr dirty="0"/>
              <a:t> </a:t>
            </a:r>
            <a:r>
              <a:rPr dirty="0" err="1"/>
              <a:t>συνοψίσουμε</a:t>
            </a:r>
            <a:r>
              <a:rPr dirty="0"/>
              <a:t>...</a:t>
            </a:r>
            <a:endParaRPr sz="3200" b="0" i="0" u="none" strike="noStrike" cap="none" dirty="0">
              <a:solidFill>
                <a:srgbClr val="203864"/>
              </a:solidFill>
              <a:latin typeface="Calibri"/>
              <a:ea typeface="Calibri"/>
              <a:cs typeface="Calibri"/>
              <a:sym typeface="Calibri"/>
            </a:endParaRPr>
          </a:p>
        </p:txBody>
      </p:sp>
      <p:sp>
        <p:nvSpPr>
          <p:cNvPr id="13" name="Google Shape;168;p7">
            <a:extLst>
              <a:ext uri="{FF2B5EF4-FFF2-40B4-BE49-F238E27FC236}">
                <a16:creationId xmlns:a16="http://schemas.microsoft.com/office/drawing/2014/main" id="{701E4420-DD5D-0FB0-8D02-1701A94C4544}"/>
              </a:ext>
            </a:extLst>
          </p:cNvPr>
          <p:cNvSpPr/>
          <p:nvPr/>
        </p:nvSpPr>
        <p:spPr>
          <a:xfrm>
            <a:off x="11469624" y="173031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rPr>
              <a:t>4.2.1</a:t>
            </a:r>
            <a:endParaRPr sz="2000" dirty="0">
              <a:solidFill>
                <a:schemeClr val="bg1"/>
              </a:solidFill>
            </a:endParaRPr>
          </a:p>
        </p:txBody>
      </p:sp>
      <p:sp>
        <p:nvSpPr>
          <p:cNvPr id="15" name="Google Shape;168;p7">
            <a:extLst>
              <a:ext uri="{FF2B5EF4-FFF2-40B4-BE49-F238E27FC236}">
                <a16:creationId xmlns:a16="http://schemas.microsoft.com/office/drawing/2014/main" id="{F5CA6BA4-3D9A-6523-2C89-A3DD2FBCB734}"/>
              </a:ext>
            </a:extLst>
          </p:cNvPr>
          <p:cNvSpPr/>
          <p:nvPr/>
        </p:nvSpPr>
        <p:spPr>
          <a:xfrm>
            <a:off x="11469624" y="2393253"/>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chemeClr val="lt1"/>
                </a:solidFill>
              </a:rPr>
              <a:t>4</a:t>
            </a:r>
            <a:r>
              <a:rPr lang="de-DE" sz="1800" dirty="0">
                <a:solidFill>
                  <a:schemeClr val="lt1"/>
                </a:solidFill>
                <a:latin typeface="Calibri"/>
                <a:cs typeface="Calibri"/>
                <a:sym typeface="Calibri"/>
              </a:rPr>
              <a:t>.2.2</a:t>
            </a:r>
            <a:endParaRPr sz="1800" dirty="0">
              <a:solidFill>
                <a:schemeClr val="lt1"/>
              </a:solidFill>
              <a:latin typeface="Calibri"/>
              <a:cs typeface="Calibri"/>
              <a:sym typeface="Calibri"/>
            </a:endParaRPr>
          </a:p>
        </p:txBody>
      </p:sp>
      <p:sp>
        <p:nvSpPr>
          <p:cNvPr id="16" name="Google Shape;168;p7">
            <a:extLst>
              <a:ext uri="{FF2B5EF4-FFF2-40B4-BE49-F238E27FC236}">
                <a16:creationId xmlns:a16="http://schemas.microsoft.com/office/drawing/2014/main" id="{E4C77090-AFB8-8DFD-FF2F-9E10A4046095}"/>
              </a:ext>
            </a:extLst>
          </p:cNvPr>
          <p:cNvSpPr/>
          <p:nvPr/>
        </p:nvSpPr>
        <p:spPr>
          <a:xfrm>
            <a:off x="11469624" y="305746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dirty="0">
                <a:solidFill>
                  <a:srgbClr val="C00000"/>
                </a:solidFill>
              </a:rPr>
              <a:t>4</a:t>
            </a:r>
            <a:r>
              <a:rPr lang="de-DE" sz="1800" dirty="0">
                <a:solidFill>
                  <a:srgbClr val="C00000"/>
                </a:solidFill>
                <a:latin typeface="Calibri"/>
                <a:cs typeface="Calibri"/>
                <a:sym typeface="Calibri"/>
              </a:rPr>
              <a:t>.2.3</a:t>
            </a:r>
            <a:endParaRPr sz="1800" dirty="0">
              <a:solidFill>
                <a:srgbClr val="C00000"/>
              </a:solidFill>
              <a:latin typeface="Calibri"/>
              <a:cs typeface="Calibri"/>
              <a:sym typeface="Calibri"/>
            </a:endParaRPr>
          </a:p>
        </p:txBody>
      </p:sp>
      <p:sp>
        <p:nvSpPr>
          <p:cNvPr id="17" name="Google Shape;168;p7">
            <a:extLst>
              <a:ext uri="{FF2B5EF4-FFF2-40B4-BE49-F238E27FC236}">
                <a16:creationId xmlns:a16="http://schemas.microsoft.com/office/drawing/2014/main" id="{8744EC6F-CB99-E5F1-C3F8-FE56AEE846AA}"/>
              </a:ext>
            </a:extLst>
          </p:cNvPr>
          <p:cNvSpPr/>
          <p:nvPr/>
        </p:nvSpPr>
        <p:spPr>
          <a:xfrm>
            <a:off x="10748719" y="1729357"/>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chemeClr val="bg1"/>
                </a:solidFill>
                <a:latin typeface="Calibri"/>
                <a:cs typeface="Calibri"/>
                <a:sym typeface="Calibri"/>
              </a:rPr>
              <a:t>4.1</a:t>
            </a:r>
            <a:endParaRPr sz="2000" dirty="0">
              <a:solidFill>
                <a:schemeClr val="bg1"/>
              </a:solidFill>
              <a:latin typeface="Calibri"/>
              <a:cs typeface="Calibri"/>
              <a:sym typeface="Calibri"/>
            </a:endParaRPr>
          </a:p>
        </p:txBody>
      </p:sp>
      <p:sp>
        <p:nvSpPr>
          <p:cNvPr id="18" name="Google Shape;168;p7">
            <a:extLst>
              <a:ext uri="{FF2B5EF4-FFF2-40B4-BE49-F238E27FC236}">
                <a16:creationId xmlns:a16="http://schemas.microsoft.com/office/drawing/2014/main" id="{55B184C7-3422-28B0-393D-270EF7194CB1}"/>
              </a:ext>
            </a:extLst>
          </p:cNvPr>
          <p:cNvSpPr/>
          <p:nvPr/>
        </p:nvSpPr>
        <p:spPr>
          <a:xfrm>
            <a:off x="10747248" y="2389978"/>
            <a:ext cx="722376" cy="6635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dirty="0">
                <a:solidFill>
                  <a:srgbClr val="203864"/>
                </a:solidFill>
              </a:rPr>
              <a:t>4</a:t>
            </a:r>
            <a:r>
              <a:rPr lang="de-DE" sz="2000" dirty="0">
                <a:solidFill>
                  <a:srgbClr val="203864"/>
                </a:solidFill>
                <a:latin typeface="Calibri"/>
                <a:cs typeface="Calibri"/>
                <a:sym typeface="Calibri"/>
              </a:rPr>
              <a:t>.</a:t>
            </a:r>
            <a:r>
              <a:rPr lang="el-GR" sz="2000" dirty="0">
                <a:solidFill>
                  <a:srgbClr val="203864"/>
                </a:solidFill>
                <a:latin typeface="Calibri"/>
                <a:cs typeface="Calibri"/>
                <a:sym typeface="Calibri"/>
              </a:rPr>
              <a:t>2</a:t>
            </a:r>
            <a:endParaRPr sz="2000" dirty="0">
              <a:solidFill>
                <a:srgbClr val="203864"/>
              </a:solidFill>
              <a:latin typeface="Calibri"/>
              <a:cs typeface="Calibri"/>
              <a:sym typeface="Calibri"/>
            </a:endParaRPr>
          </a:p>
        </p:txBody>
      </p:sp>
    </p:spTree>
    <p:extLst>
      <p:ext uri="{BB962C8B-B14F-4D97-AF65-F5344CB8AC3E}">
        <p14:creationId xmlns:p14="http://schemas.microsoft.com/office/powerpoint/2010/main" val="132901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7" name="Google Shape;587;p47"/>
          <p:cNvSpPr txBox="1">
            <a:spLocks noGrp="1"/>
          </p:cNvSpPr>
          <p:nvPr>
            <p:ph type="body" idx="1"/>
          </p:nvPr>
        </p:nvSpPr>
        <p:spPr>
          <a:xfrm>
            <a:off x="416680" y="2057400"/>
            <a:ext cx="6119754" cy="41783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fontScale="92500"/>
          </a:bodyPr>
          <a:lstStyle/>
          <a:p>
            <a:pPr marL="0" lvl="0" indent="0" algn="l" rtl="0">
              <a:lnSpc>
                <a:spcPct val="120000"/>
              </a:lnSpc>
              <a:spcBef>
                <a:spcPts val="0"/>
              </a:spcBef>
              <a:spcAft>
                <a:spcPts val="0"/>
              </a:spcAft>
              <a:buClr>
                <a:srgbClr val="E3010E"/>
              </a:buClr>
              <a:buSzPts val="2400"/>
              <a:buNone/>
            </a:pPr>
            <a:r>
              <a:rPr dirty="0"/>
              <a:t>Σε α</a:t>
            </a:r>
            <a:r>
              <a:rPr dirty="0" err="1"/>
              <a:t>υτή</a:t>
            </a:r>
            <a:r>
              <a:rPr dirty="0"/>
              <a:t> </a:t>
            </a:r>
            <a:r>
              <a:rPr dirty="0" err="1"/>
              <a:t>την</a:t>
            </a:r>
            <a:r>
              <a:rPr dirty="0"/>
              <a:t> </a:t>
            </a:r>
            <a:r>
              <a:rPr dirty="0" err="1"/>
              <a:t>ενότητ</a:t>
            </a:r>
            <a:r>
              <a:rPr dirty="0"/>
              <a:t>α μάθ</a:t>
            </a:r>
            <a:r>
              <a:rPr lang="el-GR" dirty="0" err="1"/>
              <a:t>ατε</a:t>
            </a:r>
            <a:r>
              <a:rPr dirty="0"/>
              <a:t>:</a:t>
            </a:r>
          </a:p>
          <a:p>
            <a:pPr marL="540000" lvl="0" indent="-540000" algn="l" rtl="0">
              <a:lnSpc>
                <a:spcPct val="110000"/>
              </a:lnSpc>
              <a:spcAft>
                <a:spcPts val="600"/>
              </a:spcAft>
              <a:buClr>
                <a:srgbClr val="C00000"/>
              </a:buClr>
              <a:buSzPct val="120000"/>
              <a:buFont typeface="Wingdings 2" panose="05020102010507070707" pitchFamily="18" charset="2"/>
              <a:buChar char="R"/>
            </a:pPr>
            <a:r>
              <a:rPr dirty="0" err="1"/>
              <a:t>Ποι</a:t>
            </a:r>
            <a:r>
              <a:rPr lang="el-GR" dirty="0" err="1"/>
              <a:t>ές</a:t>
            </a:r>
            <a:r>
              <a:rPr dirty="0"/>
              <a:t> είναι </a:t>
            </a:r>
            <a:r>
              <a:rPr lang="el-GR" dirty="0"/>
              <a:t>οι</a:t>
            </a:r>
            <a:r>
              <a:rPr dirty="0"/>
              <a:t> </a:t>
            </a:r>
            <a:r>
              <a:rPr dirty="0" err="1"/>
              <a:t>δι</a:t>
            </a:r>
            <a:r>
              <a:rPr dirty="0"/>
              <a:t>αφορ</a:t>
            </a:r>
            <a:r>
              <a:rPr lang="el-GR" dirty="0" err="1"/>
              <a:t>ές</a:t>
            </a:r>
            <a:r>
              <a:rPr dirty="0"/>
              <a:t> μεταξύ των διαφόρων ψηφιακών συσκευών</a:t>
            </a:r>
          </a:p>
          <a:p>
            <a:pPr marL="540000" lvl="0" indent="-540000" algn="l" rtl="0">
              <a:lnSpc>
                <a:spcPct val="110000"/>
              </a:lnSpc>
              <a:spcAft>
                <a:spcPts val="600"/>
              </a:spcAft>
              <a:buClr>
                <a:srgbClr val="C00000"/>
              </a:buClr>
              <a:buSzPct val="120000"/>
              <a:buFont typeface="Wingdings 2" panose="05020102010507070707" pitchFamily="18" charset="2"/>
              <a:buChar char="R"/>
            </a:pPr>
            <a:r>
              <a:rPr dirty="0" err="1"/>
              <a:t>Πώς</a:t>
            </a:r>
            <a:r>
              <a:rPr dirty="0"/>
              <a:t> να </a:t>
            </a:r>
            <a:r>
              <a:rPr lang="el-GR" dirty="0" err="1"/>
              <a:t>αναζητεἰτε</a:t>
            </a:r>
            <a:r>
              <a:rPr lang="el-GR" dirty="0"/>
              <a:t> πληροφορίες</a:t>
            </a:r>
            <a:r>
              <a:rPr dirty="0"/>
              <a:t> </a:t>
            </a:r>
            <a:r>
              <a:rPr dirty="0" err="1"/>
              <a:t>στο</a:t>
            </a:r>
            <a:r>
              <a:rPr dirty="0"/>
              <a:t> </a:t>
            </a:r>
            <a:r>
              <a:rPr lang="el-GR" dirty="0"/>
              <a:t>Δ</a:t>
            </a:r>
            <a:r>
              <a:rPr dirty="0"/>
              <a:t>ια</a:t>
            </a:r>
            <a:r>
              <a:rPr dirty="0" err="1"/>
              <a:t>δίκτυο</a:t>
            </a:r>
            <a:endParaRPr dirty="0"/>
          </a:p>
          <a:p>
            <a:pPr marL="540000" lvl="0" indent="-540000" algn="l" rtl="0">
              <a:lnSpc>
                <a:spcPct val="110000"/>
              </a:lnSpc>
              <a:spcAft>
                <a:spcPts val="600"/>
              </a:spcAft>
              <a:buClr>
                <a:srgbClr val="C00000"/>
              </a:buClr>
              <a:buSzPct val="120000"/>
              <a:buFont typeface="Wingdings 2" panose="05020102010507070707" pitchFamily="18" charset="2"/>
              <a:buChar char="R"/>
            </a:pPr>
            <a:r>
              <a:rPr lang="el-GR" dirty="0"/>
              <a:t>Βασικές</a:t>
            </a:r>
            <a:r>
              <a:rPr dirty="0"/>
              <a:t> </a:t>
            </a:r>
            <a:r>
              <a:rPr dirty="0" err="1"/>
              <a:t>έννοιες</a:t>
            </a:r>
            <a:r>
              <a:rPr dirty="0"/>
              <a:t> και</a:t>
            </a:r>
            <a:r>
              <a:rPr lang="el-GR" dirty="0"/>
              <a:t> </a:t>
            </a:r>
            <a:r>
              <a:rPr dirty="0" err="1"/>
              <a:t>συμ</a:t>
            </a:r>
            <a:r>
              <a:rPr dirty="0"/>
              <a:t>βουλές για την ασφάλεια και την ιδιωτικότητα στο ψηφιακό περιβάλλον</a:t>
            </a:r>
          </a:p>
          <a:p>
            <a:pPr marL="540000" lvl="0" indent="-540000" algn="l" rtl="0">
              <a:lnSpc>
                <a:spcPct val="110000"/>
              </a:lnSpc>
              <a:spcAft>
                <a:spcPts val="600"/>
              </a:spcAft>
              <a:buClr>
                <a:srgbClr val="C00000"/>
              </a:buClr>
              <a:buSzPct val="120000"/>
              <a:buFont typeface="Wingdings 2" panose="05020102010507070707" pitchFamily="18" charset="2"/>
              <a:buChar char="R"/>
            </a:pPr>
            <a:r>
              <a:rPr dirty="0" err="1"/>
              <a:t>Σχετικά</a:t>
            </a:r>
            <a:r>
              <a:rPr dirty="0"/>
              <a:t> </a:t>
            </a:r>
            <a:r>
              <a:rPr dirty="0" err="1"/>
              <a:t>με</a:t>
            </a:r>
            <a:r>
              <a:rPr dirty="0"/>
              <a:t> </a:t>
            </a:r>
            <a:r>
              <a:rPr dirty="0" err="1"/>
              <a:t>ορισμέν</a:t>
            </a:r>
            <a:r>
              <a:rPr dirty="0"/>
              <a:t>α εργαλεία για την επίσημη επικοινωνία στο ψηφιακό περιβάλλον</a:t>
            </a:r>
          </a:p>
        </p:txBody>
      </p:sp>
      <p:sp>
        <p:nvSpPr>
          <p:cNvPr id="588" name="Google Shape;588;p47"/>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pPr>
            <a:r>
              <a:rPr lang="el-GR" dirty="0"/>
              <a:t>Σύνοψη</a:t>
            </a:r>
            <a:endParaRPr dirty="0"/>
          </a:p>
        </p:txBody>
      </p:sp>
      <p:sp>
        <p:nvSpPr>
          <p:cNvPr id="6" name="Google Shape;577;p46">
            <a:extLst>
              <a:ext uri="{FF2B5EF4-FFF2-40B4-BE49-F238E27FC236}">
                <a16:creationId xmlns:a16="http://schemas.microsoft.com/office/drawing/2014/main" id="{0801079F-6212-4619-8ECD-AF5B95F17C37}"/>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4.6 Κλείσιμο </a:t>
            </a:r>
            <a:endParaRPr sz="1500" b="0" i="0" u="none" strike="noStrike" cap="none">
              <a:solidFill>
                <a:schemeClr val="lt1"/>
              </a:solidFill>
              <a:latin typeface="Calibri"/>
              <a:ea typeface="Calibri"/>
              <a:cs typeface="Calibri"/>
              <a:sym typeface="Calibri"/>
            </a:endParaRPr>
          </a:p>
        </p:txBody>
      </p:sp>
      <p:sp>
        <p:nvSpPr>
          <p:cNvPr id="7" name="Ορθογώνιο 6">
            <a:extLst>
              <a:ext uri="{FF2B5EF4-FFF2-40B4-BE49-F238E27FC236}">
                <a16:creationId xmlns:a16="http://schemas.microsoft.com/office/drawing/2014/main" id="{D4C6F7E5-0C5E-45ED-90CB-B38350125B47}"/>
              </a:ext>
            </a:extLst>
          </p:cNvPr>
          <p:cNvSpPr/>
          <p:nvPr/>
        </p:nvSpPr>
        <p:spPr>
          <a:xfrm rot="20434936">
            <a:off x="6546828" y="981860"/>
            <a:ext cx="3052438" cy="584775"/>
          </a:xfrm>
          <a:prstGeom prst="rect">
            <a:avLst/>
          </a:prstGeom>
          <a:noFill/>
        </p:spPr>
        <p:txBody>
          <a:bodyPr wrap="none" lIns="91440" tIns="45720" rIns="91440" bIns="45720">
            <a:spAutoFit/>
          </a:bodyPr>
          <a:lstStyle/>
          <a:p>
            <a:pPr algn="ctr">
              <a:defRPr sz="3200" b="1" i="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Ψηφιακές συσκευές</a:t>
            </a:r>
          </a:p>
        </p:txBody>
      </p:sp>
      <p:sp>
        <p:nvSpPr>
          <p:cNvPr id="8" name="Ορθογώνιο 7">
            <a:extLst>
              <a:ext uri="{FF2B5EF4-FFF2-40B4-BE49-F238E27FC236}">
                <a16:creationId xmlns:a16="http://schemas.microsoft.com/office/drawing/2014/main" id="{957D42D1-BC58-43BA-A668-D7530F61DFCA}"/>
              </a:ext>
            </a:extLst>
          </p:cNvPr>
          <p:cNvSpPr/>
          <p:nvPr/>
        </p:nvSpPr>
        <p:spPr>
          <a:xfrm rot="714423">
            <a:off x="7614034" y="2311410"/>
            <a:ext cx="4216219" cy="584775"/>
          </a:xfrm>
          <a:prstGeom prst="rect">
            <a:avLst/>
          </a:prstGeom>
          <a:noFill/>
        </p:spPr>
        <p:txBody>
          <a:bodyPr wrap="none" lIns="91440" tIns="45720" rIns="91440" bIns="45720">
            <a:spAutoFit/>
          </a:bodyPr>
          <a:lstStyle/>
          <a:p>
            <a:pPr algn="ctr">
              <a:defRPr sz="3200" b="1" i="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Ασφάλεια και Απόρρητο</a:t>
            </a:r>
          </a:p>
        </p:txBody>
      </p:sp>
      <p:sp>
        <p:nvSpPr>
          <p:cNvPr id="9" name="Ορθογώνιο 8">
            <a:extLst>
              <a:ext uri="{FF2B5EF4-FFF2-40B4-BE49-F238E27FC236}">
                <a16:creationId xmlns:a16="http://schemas.microsoft.com/office/drawing/2014/main" id="{A7791402-C1E0-4C79-B9BF-C2FB6EFD0F2B}"/>
              </a:ext>
            </a:extLst>
          </p:cNvPr>
          <p:cNvSpPr/>
          <p:nvPr/>
        </p:nvSpPr>
        <p:spPr>
          <a:xfrm>
            <a:off x="6152574" y="3324849"/>
            <a:ext cx="5123517" cy="584775"/>
          </a:xfrm>
          <a:prstGeom prst="rect">
            <a:avLst/>
          </a:prstGeom>
          <a:noFill/>
        </p:spPr>
        <p:txBody>
          <a:bodyPr wrap="none" lIns="91440" tIns="45720" rIns="91440" bIns="45720">
            <a:spAutoFit/>
          </a:bodyPr>
          <a:lstStyle/>
          <a:p>
            <a:pPr algn="ctr">
              <a:defRPr sz="3200" b="1" i="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t>Αναζήτηση στο διαδίκτυο</a:t>
            </a:r>
          </a:p>
        </p:txBody>
      </p:sp>
      <p:sp>
        <p:nvSpPr>
          <p:cNvPr id="10" name="Ορθογώνιο 9">
            <a:extLst>
              <a:ext uri="{FF2B5EF4-FFF2-40B4-BE49-F238E27FC236}">
                <a16:creationId xmlns:a16="http://schemas.microsoft.com/office/drawing/2014/main" id="{1A1488E7-06D8-45BA-8A18-1CEE0BF54810}"/>
              </a:ext>
            </a:extLst>
          </p:cNvPr>
          <p:cNvSpPr/>
          <p:nvPr/>
        </p:nvSpPr>
        <p:spPr>
          <a:xfrm rot="20880477">
            <a:off x="7509045" y="4504505"/>
            <a:ext cx="2297424" cy="1077218"/>
          </a:xfrm>
          <a:prstGeom prst="rect">
            <a:avLst/>
          </a:prstGeom>
          <a:noFill/>
        </p:spPr>
        <p:txBody>
          <a:bodyPr wrap="none" lIns="91440" tIns="45720" rIns="91440" bIns="45720">
            <a:spAutoFit/>
          </a:bodyPr>
          <a:lstStyle/>
          <a:p>
            <a:pPr algn="ctr">
              <a:defRPr sz="3200" b="1" i="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rPr dirty="0"/>
              <a:t>Επ</a:t>
            </a:r>
            <a:r>
              <a:rPr dirty="0" err="1"/>
              <a:t>ίσημ</a:t>
            </a:r>
            <a:r>
              <a:rPr lang="el-GR" dirty="0"/>
              <a:t>η</a:t>
            </a:r>
            <a:r>
              <a:rPr dirty="0"/>
              <a:t> </a:t>
            </a:r>
          </a:p>
          <a:p>
            <a:pPr algn="ctr">
              <a:defRPr sz="3200" b="1" i="1">
                <a:ln w="10160">
                  <a:solidFill>
                    <a:schemeClr val="accent5"/>
                  </a:solidFill>
                  <a:prstDash val="solid"/>
                </a:ln>
                <a:solidFill>
                  <a:srgbClr val="FFFFFF"/>
                </a:solidFill>
                <a:effectLst>
                  <a:outerShdw blurRad="38100" dist="22860" dir="5400000" algn="tl" rotWithShape="0">
                    <a:srgbClr val="000000">
                      <a:alpha val="30000"/>
                    </a:srgbClr>
                  </a:outerShdw>
                </a:effectLst>
              </a:defRPr>
            </a:pPr>
            <a:r>
              <a:rPr dirty="0"/>
              <a:t>επ</a:t>
            </a:r>
            <a:r>
              <a:rPr dirty="0" err="1"/>
              <a:t>ικοινωνί</a:t>
            </a:r>
            <a:r>
              <a:rPr dirty="0"/>
              <a:t>α</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26" name="Picture 2" descr="Balloons, Clouds, Word Clouds, Abstract, Dialog">
            <a:extLst>
              <a:ext uri="{FF2B5EF4-FFF2-40B4-BE49-F238E27FC236}">
                <a16:creationId xmlns:a16="http://schemas.microsoft.com/office/drawing/2014/main" id="{DF4E6677-0955-47F2-ACB3-589789DE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490" y="561848"/>
            <a:ext cx="8074738" cy="5383159"/>
          </a:xfrm>
          <a:prstGeom prst="rect">
            <a:avLst/>
          </a:prstGeom>
          <a:noFill/>
          <a:extLst>
            <a:ext uri="{909E8E84-426E-40DD-AFC4-6F175D3DCCD1}">
              <a14:hiddenFill xmlns:a14="http://schemas.microsoft.com/office/drawing/2010/main">
                <a:solidFill>
                  <a:srgbClr val="FFFFFF"/>
                </a:solidFill>
              </a14:hiddenFill>
            </a:ext>
          </a:extLst>
        </p:spPr>
      </p:pic>
      <p:sp>
        <p:nvSpPr>
          <p:cNvPr id="596" name="Google Shape;596;p48"/>
          <p:cNvSpPr txBox="1">
            <a:spLocks noGrp="1"/>
          </p:cNvSpPr>
          <p:nvPr>
            <p:ph type="body" idx="1"/>
          </p:nvPr>
        </p:nvSpPr>
        <p:spPr>
          <a:xfrm>
            <a:off x="4100162" y="4001615"/>
            <a:ext cx="4592425" cy="196192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ctr" rtl="0">
              <a:lnSpc>
                <a:spcPct val="120000"/>
              </a:lnSpc>
              <a:spcBef>
                <a:spcPts val="0"/>
              </a:spcBef>
              <a:spcAft>
                <a:spcPts val="0"/>
              </a:spcAft>
              <a:buClr>
                <a:srgbClr val="E3010E"/>
              </a:buClr>
              <a:buSzPts val="2400"/>
              <a:buNone/>
              <a:defRPr sz="2800" b="1">
                <a:solidFill>
                  <a:srgbClr val="389FE4"/>
                </a:solidFill>
              </a:defRPr>
            </a:pPr>
            <a:r>
              <a:rPr dirty="0" err="1"/>
              <a:t>Τώρ</a:t>
            </a:r>
            <a:r>
              <a:rPr dirty="0"/>
              <a:t>α ήρθε η ώρα να συζητήσετε τις ερωτήσεις σας και να διευκρινίσετε τυχόν </a:t>
            </a:r>
            <a:r>
              <a:rPr lang="el-GR" dirty="0"/>
              <a:t>απορίες</a:t>
            </a:r>
            <a:r>
              <a:rPr dirty="0"/>
              <a:t>!</a:t>
            </a:r>
            <a:endParaRPr sz="2800" b="1" dirty="0">
              <a:solidFill>
                <a:srgbClr val="389FE4"/>
              </a:solidFill>
            </a:endParaRPr>
          </a:p>
        </p:txBody>
      </p:sp>
      <p:sp>
        <p:nvSpPr>
          <p:cNvPr id="597" name="Google Shape;597;p48"/>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pPr>
            <a:r>
              <a:rPr lang="el-GR" dirty="0"/>
              <a:t>Απορίες</a:t>
            </a:r>
            <a:r>
              <a:rPr dirty="0"/>
              <a:t> και ερωτήσεις;</a:t>
            </a:r>
            <a:endParaRPr sz="2800" b="1" i="0" u="none" strike="noStrike" cap="none" dirty="0">
              <a:solidFill>
                <a:srgbClr val="203864"/>
              </a:solidFill>
              <a:latin typeface="Calibri"/>
              <a:ea typeface="Calibri"/>
              <a:cs typeface="Calibri"/>
              <a:sym typeface="Calibri"/>
            </a:endParaRPr>
          </a:p>
        </p:txBody>
      </p:sp>
      <p:sp>
        <p:nvSpPr>
          <p:cNvPr id="6" name="Google Shape;577;p46">
            <a:extLst>
              <a:ext uri="{FF2B5EF4-FFF2-40B4-BE49-F238E27FC236}">
                <a16:creationId xmlns:a16="http://schemas.microsoft.com/office/drawing/2014/main" id="{815CE33D-DD30-4C49-9C9A-CFD599625FBD}"/>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4.6 Κλείσιμο </a:t>
            </a:r>
            <a:endParaRPr sz="1500" b="0" i="0" u="none" strike="noStrike" cap="none">
              <a:solidFill>
                <a:schemeClr val="lt1"/>
              </a:solidFill>
              <a:latin typeface="Calibri"/>
              <a:ea typeface="Calibri"/>
              <a:cs typeface="Calibri"/>
              <a:sym typeface="Calibri"/>
            </a:endParaRPr>
          </a:p>
        </p:txBody>
      </p:sp>
      <p:sp>
        <p:nvSpPr>
          <p:cNvPr id="8" name="Google Shape;265;p17">
            <a:extLst>
              <a:ext uri="{FF2B5EF4-FFF2-40B4-BE49-F238E27FC236}">
                <a16:creationId xmlns:a16="http://schemas.microsoft.com/office/drawing/2014/main" id="{6CC9889A-78A8-4745-88A5-8E7BCD7A83CA}"/>
              </a:ext>
            </a:extLst>
          </p:cNvPr>
          <p:cNvSpPr/>
          <p:nvPr/>
        </p:nvSpPr>
        <p:spPr>
          <a:xfrm>
            <a:off x="9779022"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4">
                  <a:extLst>
                    <a:ext uri="{A12FA001-AC4F-418D-AE19-62706E023703}">
                      <ahyp:hlinkClr xmlns:ahyp="http://schemas.microsoft.com/office/drawing/2018/hyperlinkcolor" val="tx"/>
                    </a:ext>
                  </a:extLst>
                </a:hlinkClick>
              </a:rPr>
              <a:t>Πηγή</a:t>
            </a:r>
            <a:r>
              <a:t> | </a:t>
            </a:r>
            <a:r>
              <a:rPr u="sng">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26" name="Picture 2" descr="Balloons, Clouds, Word Clouds, Abstract, Dialog">
            <a:extLst>
              <a:ext uri="{FF2B5EF4-FFF2-40B4-BE49-F238E27FC236}">
                <a16:creationId xmlns:a16="http://schemas.microsoft.com/office/drawing/2014/main" id="{DF4E6677-0955-47F2-ACB3-589789DE5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221" y="920630"/>
            <a:ext cx="7525109" cy="5016740"/>
          </a:xfrm>
          <a:prstGeom prst="rect">
            <a:avLst/>
          </a:prstGeom>
          <a:noFill/>
          <a:extLst>
            <a:ext uri="{909E8E84-426E-40DD-AFC4-6F175D3DCCD1}">
              <a14:hiddenFill xmlns:a14="http://schemas.microsoft.com/office/drawing/2010/main">
                <a:solidFill>
                  <a:srgbClr val="FFFFFF"/>
                </a:solidFill>
              </a14:hiddenFill>
            </a:ext>
          </a:extLst>
        </p:spPr>
      </p:pic>
      <p:sp>
        <p:nvSpPr>
          <p:cNvPr id="597" name="Google Shape;597;p48"/>
          <p:cNvSpPr txBox="1"/>
          <p:nvPr/>
        </p:nvSpPr>
        <p:spPr>
          <a:xfrm>
            <a:off x="41667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pPr>
            <a:r>
              <a:t>Επεξήγηση της διαδικτυακής συνεδρίας</a:t>
            </a:r>
            <a:endParaRPr sz="2800" b="1" i="0" u="none" strike="noStrike" cap="none">
              <a:solidFill>
                <a:srgbClr val="203864"/>
              </a:solidFill>
              <a:latin typeface="Calibri"/>
              <a:ea typeface="Calibri"/>
              <a:cs typeface="Calibri"/>
              <a:sym typeface="Calibri"/>
            </a:endParaRPr>
          </a:p>
        </p:txBody>
      </p:sp>
      <p:sp>
        <p:nvSpPr>
          <p:cNvPr id="6" name="Google Shape;577;p46">
            <a:extLst>
              <a:ext uri="{FF2B5EF4-FFF2-40B4-BE49-F238E27FC236}">
                <a16:creationId xmlns:a16="http://schemas.microsoft.com/office/drawing/2014/main" id="{815CE33D-DD30-4C49-9C9A-CFD599625FBD}"/>
              </a:ext>
            </a:extLst>
          </p:cNvPr>
          <p:cNvSpPr/>
          <p:nvPr/>
        </p:nvSpPr>
        <p:spPr>
          <a:xfrm>
            <a:off x="10693667" y="-3933"/>
            <a:ext cx="1497073" cy="382305"/>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4.6 Κλείσιμο </a:t>
            </a:r>
            <a:endParaRPr sz="1500" b="0" i="0" u="none" strike="noStrike" cap="none">
              <a:solidFill>
                <a:schemeClr val="lt1"/>
              </a:solidFill>
              <a:latin typeface="Calibri"/>
              <a:ea typeface="Calibri"/>
              <a:cs typeface="Calibri"/>
              <a:sym typeface="Calibri"/>
            </a:endParaRPr>
          </a:p>
        </p:txBody>
      </p:sp>
      <p:sp>
        <p:nvSpPr>
          <p:cNvPr id="8" name="Google Shape;265;p17">
            <a:extLst>
              <a:ext uri="{FF2B5EF4-FFF2-40B4-BE49-F238E27FC236}">
                <a16:creationId xmlns:a16="http://schemas.microsoft.com/office/drawing/2014/main" id="{6CC9889A-78A8-4745-88A5-8E7BCD7A83CA}"/>
              </a:ext>
            </a:extLst>
          </p:cNvPr>
          <p:cNvSpPr/>
          <p:nvPr/>
        </p:nvSpPr>
        <p:spPr>
          <a:xfrm>
            <a:off x="9779022" y="6581001"/>
            <a:ext cx="241171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4">
                  <a:extLst>
                    <a:ext uri="{A12FA001-AC4F-418D-AE19-62706E023703}">
                      <ahyp:hlinkClr xmlns:ahyp="http://schemas.microsoft.com/office/drawing/2018/hyperlinkcolor" val="tx"/>
                    </a:ext>
                  </a:extLst>
                </a:hlinkClick>
              </a:rPr>
              <a:t>Πηγή</a:t>
            </a:r>
            <a:r>
              <a:t> | </a:t>
            </a:r>
            <a:r>
              <a:rPr u="sng">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596" name="Google Shape;596;p48"/>
          <p:cNvSpPr txBox="1">
            <a:spLocks noGrp="1"/>
          </p:cNvSpPr>
          <p:nvPr>
            <p:ph type="body" idx="1"/>
          </p:nvPr>
        </p:nvSpPr>
        <p:spPr>
          <a:xfrm>
            <a:off x="3650312" y="4619074"/>
            <a:ext cx="4592425" cy="196192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rmAutofit fontScale="92500"/>
          </a:bodyPr>
          <a:lstStyle/>
          <a:p>
            <a:pPr marL="0" lvl="0" indent="0" algn="ctr" rtl="0">
              <a:lnSpc>
                <a:spcPct val="120000"/>
              </a:lnSpc>
              <a:spcBef>
                <a:spcPts val="0"/>
              </a:spcBef>
              <a:spcAft>
                <a:spcPts val="0"/>
              </a:spcAft>
              <a:buClr>
                <a:srgbClr val="E3010E"/>
              </a:buClr>
              <a:buSzPts val="2400"/>
              <a:buNone/>
              <a:defRPr sz="2800" b="1">
                <a:solidFill>
                  <a:srgbClr val="9D27A1"/>
                </a:solidFill>
              </a:defRPr>
            </a:pPr>
            <a:r>
              <a:rPr dirty="0" err="1"/>
              <a:t>Ας</a:t>
            </a:r>
            <a:r>
              <a:rPr dirty="0"/>
              <a:t> </a:t>
            </a:r>
            <a:r>
              <a:rPr dirty="0" err="1"/>
              <a:t>εξηγήσουμε</a:t>
            </a:r>
            <a:r>
              <a:rPr dirty="0"/>
              <a:t> π</a:t>
            </a:r>
            <a:r>
              <a:rPr dirty="0" err="1"/>
              <a:t>ώς</a:t>
            </a:r>
            <a:r>
              <a:rPr dirty="0"/>
              <a:t> να </a:t>
            </a:r>
            <a:r>
              <a:rPr dirty="0" err="1"/>
              <a:t>χρησιμο</a:t>
            </a:r>
            <a:r>
              <a:rPr dirty="0"/>
              <a:t>ποιήσετε την υπηρεσία </a:t>
            </a:r>
            <a:r>
              <a:rPr lang="el-GR" dirty="0"/>
              <a:t>διαδικτυακής </a:t>
            </a:r>
            <a:r>
              <a:rPr dirty="0" err="1"/>
              <a:t>εκ</a:t>
            </a:r>
            <a:r>
              <a:rPr dirty="0"/>
              <a:t>παίδευσης!</a:t>
            </a:r>
            <a:endParaRPr sz="2800" b="1" dirty="0">
              <a:solidFill>
                <a:srgbClr val="389FE4"/>
              </a:solidFill>
            </a:endParaRPr>
          </a:p>
        </p:txBody>
      </p:sp>
    </p:spTree>
    <p:extLst>
      <p:ext uri="{BB962C8B-B14F-4D97-AF65-F5344CB8AC3E}">
        <p14:creationId xmlns:p14="http://schemas.microsoft.com/office/powerpoint/2010/main" val="2690304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400"/>
              <a:buFont typeface="Calibri"/>
              <a:buNone/>
              <a:defRPr sz="2400"/>
            </a:pPr>
            <a:r>
              <a:t>Παραπομπές και περαιτέρω ανάγνωση</a:t>
            </a:r>
            <a:endParaRPr sz="2400"/>
          </a:p>
        </p:txBody>
      </p:sp>
      <p:sp>
        <p:nvSpPr>
          <p:cNvPr id="605" name="Google Shape;605;p52"/>
          <p:cNvSpPr txBox="1">
            <a:spLocks noGrp="1"/>
          </p:cNvSpPr>
          <p:nvPr>
            <p:ph type="body" idx="1"/>
          </p:nvPr>
        </p:nvSpPr>
        <p:spPr>
          <a:xfrm>
            <a:off x="557999" y="1799999"/>
            <a:ext cx="10816017" cy="4865977"/>
          </a:xfrm>
          <a:prstGeom prst="rect">
            <a:avLst/>
          </a:prstGeom>
          <a:noFill/>
          <a:ln>
            <a:noFill/>
          </a:ln>
        </p:spPr>
        <p:txBody>
          <a:bodyPr spcFirstLastPara="1" wrap="square" lIns="91425" tIns="45700" rIns="91425" bIns="45700" anchor="t" anchorCtr="0">
            <a:norm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a:p>
            <a:pPr marL="228600" lvl="0" indent="-114300" algn="l" rtl="0">
              <a:lnSpc>
                <a:spcPct val="100000"/>
              </a:lnSpc>
              <a:spcBef>
                <a:spcPts val="1200"/>
              </a:spcBef>
              <a:spcAft>
                <a:spcPts val="0"/>
              </a:spcAft>
              <a:buSzPts val="1800"/>
              <a:buNone/>
            </a:pPr>
            <a:endParaRPr sz="1800"/>
          </a:p>
        </p:txBody>
      </p:sp>
      <p:sp>
        <p:nvSpPr>
          <p:cNvPr id="606" name="Google Shape;606;p52"/>
          <p:cNvSpPr txBox="1"/>
          <p:nvPr/>
        </p:nvSpPr>
        <p:spPr>
          <a:xfrm>
            <a:off x="676405" y="1685096"/>
            <a:ext cx="10941287" cy="6032380"/>
          </a:xfrm>
          <a:prstGeom prst="rect">
            <a:avLst/>
          </a:prstGeom>
          <a:noFill/>
          <a:ln>
            <a:noFill/>
          </a:ln>
        </p:spPr>
        <p:txBody>
          <a:bodyPr spcFirstLastPara="1" wrap="square" lIns="91425" tIns="45700" rIns="91425" bIns="45700" anchor="t" anchorCtr="0">
            <a:spAutoFit/>
          </a:bodyPr>
          <a:lstStyle/>
          <a:p>
            <a:pPr>
              <a:spcBef>
                <a:spcPts val="600"/>
              </a:spcBef>
              <a:spcAft>
                <a:spcPts val="600"/>
              </a:spcAft>
              <a:defRPr sz="1600"/>
            </a:pPr>
            <a:r>
              <a:rPr dirty="0">
                <a:solidFill>
                  <a:schemeClr val="dk1"/>
                </a:solidFill>
              </a:rPr>
              <a:t>[1] </a:t>
            </a:r>
            <a:r>
              <a:rPr dirty="0" err="1"/>
              <a:t>Carretero</a:t>
            </a:r>
            <a:r>
              <a:rPr dirty="0"/>
              <a:t> Gomez, S., </a:t>
            </a:r>
            <a:r>
              <a:rPr dirty="0" err="1"/>
              <a:t>Vuorikari</a:t>
            </a:r>
            <a:r>
              <a:rPr dirty="0"/>
              <a:t>, R. και Punie, Y. (2017). </a:t>
            </a:r>
            <a:r>
              <a:rPr i="1" dirty="0" err="1"/>
              <a:t>DigComp</a:t>
            </a:r>
            <a:r>
              <a:rPr i="1" dirty="0"/>
              <a:t> 2.1: </a:t>
            </a:r>
            <a:r>
              <a:rPr i="1" dirty="0" err="1"/>
              <a:t>Το</a:t>
            </a:r>
            <a:r>
              <a:rPr i="1" dirty="0"/>
              <a:t> πλα</a:t>
            </a:r>
            <a:r>
              <a:rPr i="1" dirty="0" err="1"/>
              <a:t>ίσιο</a:t>
            </a:r>
            <a:r>
              <a:rPr i="1" dirty="0"/>
              <a:t> </a:t>
            </a:r>
            <a:r>
              <a:rPr i="1" dirty="0" err="1"/>
              <a:t>ψηφι</a:t>
            </a:r>
            <a:r>
              <a:rPr i="1" dirty="0"/>
              <a:t>ακών ικανοτήτων για τους πολίτες με οκτώ επίπεδα επάρκειας και παραδείγματα χρήσης</a:t>
            </a:r>
            <a:r>
              <a:rPr dirty="0"/>
              <a:t>. Υπ</a:t>
            </a:r>
            <a:r>
              <a:rPr dirty="0" err="1"/>
              <a:t>ηρεσί</a:t>
            </a:r>
            <a:r>
              <a:rPr dirty="0"/>
              <a:t>α Εκδόσεων της Ευρωπαϊκής Ένωσης, Λουξεμβούργο. </a:t>
            </a:r>
            <a:r>
              <a:rPr dirty="0">
                <a:solidFill>
                  <a:schemeClr val="dk1"/>
                </a:solidFill>
                <a:hlinkClick r:id="rId3"/>
              </a:rPr>
              <a:t>https://publications.jrc.ec.europa.eu/repository/bitstream/JRC106281/web-digcomp2.1pdf_%28online%29.pdf</a:t>
            </a:r>
            <a:endParaRPr sz="1600" b="0" i="0" u="none" strike="noStrike" cap="none" dirty="0">
              <a:solidFill>
                <a:schemeClr val="dk1"/>
              </a:solidFill>
              <a:sym typeface="Calibri"/>
            </a:endParaRPr>
          </a:p>
          <a:p>
            <a:pPr marL="0" marR="0" lvl="0" indent="0" algn="l" rtl="0">
              <a:lnSpc>
                <a:spcPct val="100000"/>
              </a:lnSpc>
              <a:spcBef>
                <a:spcPts val="600"/>
              </a:spcBef>
              <a:spcAft>
                <a:spcPts val="600"/>
              </a:spcAft>
              <a:buNone/>
              <a:defRPr sz="1600">
                <a:solidFill>
                  <a:schemeClr val="dk1"/>
                </a:solidFill>
              </a:defRPr>
            </a:pPr>
            <a:r>
              <a:rPr dirty="0">
                <a:sym typeface="Calibri"/>
              </a:rPr>
              <a:t>[2] </a:t>
            </a:r>
            <a:r>
              <a:rPr dirty="0"/>
              <a:t>Leibniz-</a:t>
            </a:r>
            <a:r>
              <a:rPr dirty="0" err="1"/>
              <a:t>Institut</a:t>
            </a:r>
            <a:r>
              <a:rPr dirty="0"/>
              <a:t> für </a:t>
            </a:r>
            <a:r>
              <a:rPr dirty="0" err="1"/>
              <a:t>Wissensmedien</a:t>
            </a:r>
            <a:r>
              <a:rPr dirty="0">
                <a:sym typeface="Calibri"/>
              </a:rPr>
              <a:t>. (2015,</a:t>
            </a:r>
            <a:r>
              <a:rPr baseline="30000" dirty="0">
                <a:sym typeface="Calibri"/>
              </a:rPr>
              <a:t>8</a:t>
            </a:r>
            <a:r>
              <a:rPr dirty="0">
                <a:sym typeface="Calibri"/>
              </a:rPr>
              <a:t> </a:t>
            </a:r>
            <a:r>
              <a:rPr dirty="0" err="1">
                <a:sym typeface="Calibri"/>
              </a:rPr>
              <a:t>Ιουλίου</a:t>
            </a:r>
            <a:r>
              <a:rPr dirty="0">
                <a:sym typeface="Calibri"/>
              </a:rPr>
              <a:t>). </a:t>
            </a:r>
            <a:r>
              <a:rPr i="1" dirty="0" err="1">
                <a:sym typeface="Calibri"/>
              </a:rPr>
              <a:t>Τελεστές</a:t>
            </a:r>
            <a:r>
              <a:rPr i="1" dirty="0">
                <a:sym typeface="Calibri"/>
              </a:rPr>
              <a:t> ανα</a:t>
            </a:r>
            <a:r>
              <a:rPr i="1" dirty="0" err="1">
                <a:sym typeface="Calibri"/>
              </a:rPr>
              <a:t>ζήτησης</a:t>
            </a:r>
            <a:r>
              <a:rPr i="1" dirty="0">
                <a:sym typeface="Calibri"/>
              </a:rPr>
              <a:t> [</a:t>
            </a:r>
            <a:r>
              <a:rPr i="1" dirty="0" err="1">
                <a:sym typeface="Calibri"/>
              </a:rPr>
              <a:t>Suchoperatoren</a:t>
            </a:r>
            <a:r>
              <a:rPr i="1" dirty="0">
                <a:sym typeface="Calibri"/>
              </a:rPr>
              <a:t>]</a:t>
            </a:r>
            <a:r>
              <a:rPr dirty="0">
                <a:sym typeface="Calibri"/>
              </a:rPr>
              <a:t>. </a:t>
            </a:r>
            <a:r>
              <a:rPr lang="en-GB" dirty="0">
                <a:sym typeface="Calibri"/>
                <a:hlinkClick r:id="rId4"/>
              </a:rPr>
              <a:t>https://support.microsoft.com/en-gb/topic/advanced-search-options-b92e25f1-0085-4271-bdf9-14aaea720930</a:t>
            </a:r>
            <a:r>
              <a:rPr lang="el-GR" dirty="0">
                <a:sym typeface="Calibri"/>
              </a:rPr>
              <a:t> </a:t>
            </a:r>
          </a:p>
          <a:p>
            <a:pPr marL="0" marR="0" lvl="0" indent="0" algn="l" rtl="0">
              <a:lnSpc>
                <a:spcPct val="100000"/>
              </a:lnSpc>
              <a:spcBef>
                <a:spcPts val="600"/>
              </a:spcBef>
              <a:spcAft>
                <a:spcPts val="600"/>
              </a:spcAft>
              <a:buNone/>
              <a:defRPr sz="1600">
                <a:solidFill>
                  <a:schemeClr val="dk1"/>
                </a:solidFill>
              </a:defRPr>
            </a:pPr>
            <a:r>
              <a:rPr dirty="0"/>
              <a:t>[3] </a:t>
            </a:r>
            <a:r>
              <a:rPr dirty="0" err="1"/>
              <a:t>Ευρω</a:t>
            </a:r>
            <a:r>
              <a:rPr dirty="0"/>
              <a:t>παϊκή Επιτροπή [2022]. </a:t>
            </a:r>
            <a:r>
              <a:rPr i="1" dirty="0" err="1"/>
              <a:t>Τι</a:t>
            </a:r>
            <a:r>
              <a:rPr i="1" dirty="0"/>
              <a:t> είναι τα π</a:t>
            </a:r>
            <a:r>
              <a:rPr i="1" dirty="0" err="1"/>
              <a:t>ροσω</a:t>
            </a:r>
            <a:r>
              <a:rPr i="1" dirty="0"/>
              <a:t>πικά δεδομένα</a:t>
            </a:r>
            <a:r>
              <a:rPr dirty="0"/>
              <a:t>; https://ec.europa.eu/info/law/law-topic/data-protection/reform/what-personal-data_en </a:t>
            </a:r>
            <a:endParaRPr sz="1600" b="0" u="none" strike="noStrike" cap="none" dirty="0">
              <a:solidFill>
                <a:schemeClr val="dk1"/>
              </a:solidFill>
              <a:sym typeface="Calibri"/>
            </a:endParaRPr>
          </a:p>
          <a:p>
            <a:pPr lvl="0">
              <a:spcBef>
                <a:spcPts val="600"/>
              </a:spcBef>
              <a:spcAft>
                <a:spcPts val="600"/>
              </a:spcAft>
              <a:defRPr sz="1600">
                <a:solidFill>
                  <a:schemeClr val="dk1"/>
                </a:solidFill>
              </a:defRPr>
            </a:pPr>
            <a:r>
              <a:rPr dirty="0"/>
              <a:t>[4</a:t>
            </a:r>
            <a:r>
              <a:rPr dirty="0">
                <a:sym typeface="Calibri"/>
              </a:rPr>
              <a:t>] </a:t>
            </a:r>
            <a:r>
              <a:rPr dirty="0" err="1">
                <a:sym typeface="Calibri"/>
              </a:rPr>
              <a:t>Το</a:t>
            </a:r>
            <a:r>
              <a:rPr dirty="0">
                <a:sym typeface="Calibri"/>
              </a:rPr>
              <a:t> </a:t>
            </a:r>
            <a:r>
              <a:rPr dirty="0" err="1">
                <a:sym typeface="Calibri"/>
              </a:rPr>
              <a:t>Klicksafe</a:t>
            </a:r>
            <a:r>
              <a:rPr dirty="0">
                <a:sym typeface="Calibri"/>
              </a:rPr>
              <a:t>. (2022). Αποπ</a:t>
            </a:r>
            <a:r>
              <a:rPr dirty="0" err="1">
                <a:sym typeface="Calibri"/>
              </a:rPr>
              <a:t>ληροφόρηση</a:t>
            </a:r>
            <a:r>
              <a:rPr dirty="0">
                <a:sym typeface="Calibri"/>
              </a:rPr>
              <a:t> και </a:t>
            </a:r>
            <a:r>
              <a:rPr dirty="0" err="1">
                <a:sym typeface="Calibri"/>
              </a:rPr>
              <a:t>γνωμοδότηση</a:t>
            </a:r>
            <a:r>
              <a:rPr dirty="0">
                <a:sym typeface="Calibri"/>
              </a:rPr>
              <a:t>. </a:t>
            </a:r>
            <a:r>
              <a:rPr dirty="0">
                <a:hlinkClick r:id="rId5"/>
              </a:rPr>
              <a:t>https://www.klicksafe.de/en/desinformation-und-meinung/</a:t>
            </a:r>
            <a:r>
              <a:rPr dirty="0">
                <a:sym typeface="Calibri"/>
              </a:rPr>
              <a:t> </a:t>
            </a:r>
          </a:p>
          <a:p>
            <a:pPr marL="0" marR="0" lvl="0" indent="0" algn="l" rtl="0">
              <a:lnSpc>
                <a:spcPct val="100000"/>
              </a:lnSpc>
              <a:spcBef>
                <a:spcPts val="600"/>
              </a:spcBef>
              <a:spcAft>
                <a:spcPts val="600"/>
              </a:spcAft>
              <a:buNone/>
              <a:defRPr sz="1600">
                <a:solidFill>
                  <a:schemeClr val="dk1"/>
                </a:solidFill>
                <a:sym typeface="Calibri"/>
              </a:defRPr>
            </a:pPr>
            <a:r>
              <a:rPr dirty="0"/>
              <a:t>[5] </a:t>
            </a:r>
            <a:r>
              <a:rPr dirty="0" err="1"/>
              <a:t>Ομοσ</a:t>
            </a:r>
            <a:r>
              <a:rPr dirty="0"/>
              <a:t>πονδιακό Υπουργείο Υγείας [Bundesministerium für Gesundheit]. (2022). </a:t>
            </a:r>
            <a:r>
              <a:rPr dirty="0">
                <a:hlinkClick r:id="rId6"/>
              </a:rPr>
              <a:t>https://www.bundesgesundheitsministerium.de/index.html</a:t>
            </a:r>
            <a:r>
              <a:rPr dirty="0"/>
              <a:t> </a:t>
            </a:r>
            <a:endParaRPr sz="1600" b="0" i="0" u="none" strike="noStrike" cap="none" dirty="0">
              <a:solidFill>
                <a:schemeClr val="dk1"/>
              </a:solidFill>
              <a:sym typeface="Calibri"/>
            </a:endParaRPr>
          </a:p>
          <a:p>
            <a:pPr marL="0" marR="0" lvl="0" indent="0" algn="l" rtl="0">
              <a:lnSpc>
                <a:spcPct val="100000"/>
              </a:lnSpc>
              <a:spcBef>
                <a:spcPts val="600"/>
              </a:spcBef>
              <a:spcAft>
                <a:spcPts val="600"/>
              </a:spcAft>
              <a:buNone/>
              <a:defRPr sz="1600">
                <a:solidFill>
                  <a:schemeClr val="dk1"/>
                </a:solidFill>
                <a:sym typeface="Calibri"/>
              </a:defRPr>
            </a:pPr>
            <a:r>
              <a:rPr dirty="0"/>
              <a:t>[6] </a:t>
            </a:r>
            <a:r>
              <a:rPr dirty="0" err="1"/>
              <a:t>Γι</a:t>
            </a:r>
            <a:r>
              <a:rPr dirty="0"/>
              <a:t>α την VigiAccess. (2021). </a:t>
            </a:r>
            <a:r>
              <a:rPr dirty="0">
                <a:hlinkClick r:id="rId7"/>
              </a:rPr>
              <a:t>http://www.vigiaccess.org/</a:t>
            </a:r>
            <a:r>
              <a:rPr dirty="0"/>
              <a:t> </a:t>
            </a:r>
            <a:endParaRPr sz="1600" dirty="0"/>
          </a:p>
          <a:p>
            <a:pPr marL="0" marR="0" lvl="0" indent="0" algn="l" rtl="0">
              <a:lnSpc>
                <a:spcPct val="100000"/>
              </a:lnSpc>
              <a:spcBef>
                <a:spcPts val="600"/>
              </a:spcBef>
              <a:spcAft>
                <a:spcPts val="600"/>
              </a:spcAft>
              <a:buNone/>
              <a:defRPr sz="1600">
                <a:solidFill>
                  <a:schemeClr val="dk1"/>
                </a:solidFill>
              </a:defRPr>
            </a:pPr>
            <a:r>
              <a:rPr dirty="0">
                <a:sym typeface="Calibri"/>
              </a:rPr>
              <a:t>[7] </a:t>
            </a:r>
            <a:r>
              <a:rPr dirty="0" err="1">
                <a:sym typeface="Calibri"/>
              </a:rPr>
              <a:t>Empey</a:t>
            </a:r>
            <a:r>
              <a:rPr dirty="0">
                <a:sym typeface="Calibri"/>
              </a:rPr>
              <a:t>, C. (2018). </a:t>
            </a:r>
            <a:r>
              <a:rPr dirty="0" err="1">
                <a:sym typeface="Calibri"/>
              </a:rPr>
              <a:t>Πώς</a:t>
            </a:r>
            <a:r>
              <a:rPr dirty="0">
                <a:sym typeface="Calibri"/>
              </a:rPr>
              <a:t> να </a:t>
            </a:r>
            <a:r>
              <a:rPr dirty="0" err="1">
                <a:sym typeface="Calibri"/>
              </a:rPr>
              <a:t>δημιουργήσετε</a:t>
            </a:r>
            <a:r>
              <a:rPr dirty="0">
                <a:sym typeface="Calibri"/>
              </a:rPr>
              <a:t> ένα </a:t>
            </a:r>
            <a:r>
              <a:rPr dirty="0" err="1">
                <a:sym typeface="Calibri"/>
              </a:rPr>
              <a:t>ισχυρό</a:t>
            </a:r>
            <a:r>
              <a:rPr dirty="0">
                <a:sym typeface="Calibri"/>
              </a:rPr>
              <a:t> </a:t>
            </a:r>
            <a:r>
              <a:rPr lang="el-GR" dirty="0"/>
              <a:t>κωδικό. </a:t>
            </a:r>
            <a:r>
              <a:rPr i="1" dirty="0"/>
              <a:t>Avast</a:t>
            </a:r>
            <a:r>
              <a:rPr dirty="0"/>
              <a:t>. </a:t>
            </a:r>
            <a:r>
              <a:rPr dirty="0">
                <a:sym typeface="Calibri"/>
                <a:hlinkClick r:id="rId8"/>
              </a:rPr>
              <a:t>https://blog.avast.com/strong-password-ideas/</a:t>
            </a:r>
            <a:r>
              <a:rPr dirty="0">
                <a:sym typeface="Calibri"/>
              </a:rPr>
              <a:t> </a:t>
            </a:r>
            <a:endParaRPr lang="el-GR" dirty="0">
              <a:sym typeface="Calibri"/>
            </a:endParaRPr>
          </a:p>
          <a:p>
            <a:pPr>
              <a:spcBef>
                <a:spcPts val="600"/>
              </a:spcBef>
              <a:spcAft>
                <a:spcPts val="600"/>
              </a:spcAft>
              <a:defRPr sz="1600">
                <a:solidFill>
                  <a:schemeClr val="dk1"/>
                </a:solidFill>
              </a:defRPr>
            </a:pPr>
            <a:r>
              <a:rPr lang="el-GR" sz="1600" dirty="0">
                <a:solidFill>
                  <a:srgbClr val="002060"/>
                </a:solidFill>
              </a:rPr>
              <a:t>[8] ΕΥΡΩΠΑΪΚΗ ΠΥΛΗ ΠΛΗΡΟΦΟΡΙΩΝ ΕΜΒΟΛΙΑΣΜΟΥ </a:t>
            </a:r>
            <a:r>
              <a:rPr lang="el-GR" sz="1600" dirty="0">
                <a:solidFill>
                  <a:srgbClr val="002060"/>
                </a:solidFill>
                <a:hlinkClick r:id="rId9"/>
              </a:rPr>
              <a:t>https://vaccination-info.eu/el/covid-19/plirofories-shetika-me-ti-noso-covid-19</a:t>
            </a:r>
            <a:r>
              <a:rPr lang="el-GR" sz="1600" dirty="0">
                <a:solidFill>
                  <a:srgbClr val="002060"/>
                </a:solidFill>
              </a:rPr>
              <a:t> </a:t>
            </a:r>
          </a:p>
          <a:p>
            <a:pPr marL="0" marR="0" lvl="0" indent="0" algn="l" rtl="0">
              <a:lnSpc>
                <a:spcPct val="100000"/>
              </a:lnSpc>
              <a:spcBef>
                <a:spcPts val="600"/>
              </a:spcBef>
              <a:spcAft>
                <a:spcPts val="600"/>
              </a:spcAft>
              <a:buNone/>
              <a:defRPr sz="1600">
                <a:solidFill>
                  <a:schemeClr val="dk1"/>
                </a:solidFill>
              </a:defRPr>
            </a:pPr>
            <a:endParaRPr sz="1600" dirty="0"/>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a:buClr>
                <a:srgbClr val="C01E24"/>
              </a:buClr>
              <a:buSzPts val="2000"/>
              <a:defRPr sz="4400" b="1">
                <a:solidFill>
                  <a:srgbClr val="C00000"/>
                </a:solidFill>
              </a:defRPr>
            </a:pPr>
            <a:br>
              <a:rPr lang="en-US" dirty="0"/>
            </a:br>
            <a:r>
              <a:rPr dirty="0"/>
              <a:t>Παρ</a:t>
            </a:r>
            <a:r>
              <a:rPr lang="el-GR" dirty="0"/>
              <a:t>α</a:t>
            </a:r>
            <a:r>
              <a:rPr dirty="0" err="1"/>
              <a:t>ρτ</a:t>
            </a:r>
            <a:r>
              <a:rPr lang="el-GR" dirty="0"/>
              <a:t>ή</a:t>
            </a:r>
            <a:r>
              <a:rPr dirty="0"/>
              <a:t>μα</a:t>
            </a:r>
            <a:r>
              <a:rPr lang="el-GR" dirty="0"/>
              <a:t>τα</a:t>
            </a:r>
            <a:endParaRPr dirty="0">
              <a:solidFill>
                <a:srgbClr val="C01E24"/>
              </a:solidFill>
            </a:endParaRPr>
          </a:p>
        </p:txBody>
      </p:sp>
      <p:sp>
        <p:nvSpPr>
          <p:cNvPr id="264" name="Google Shape;264;p17"/>
          <p:cNvSpPr txBox="1">
            <a:spLocks noGrp="1"/>
          </p:cNvSpPr>
          <p:nvPr>
            <p:ph type="body" idx="2"/>
          </p:nvPr>
        </p:nvSpPr>
        <p:spPr>
          <a:xfrm>
            <a:off x="558000" y="2171749"/>
            <a:ext cx="9522972" cy="4008158"/>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defRPr sz="2000"/>
            </a:pPr>
            <a:r>
              <a:rPr dirty="0" err="1"/>
              <a:t>Εδώ</a:t>
            </a:r>
            <a:r>
              <a:rPr dirty="0"/>
              <a:t> μπ</a:t>
            </a:r>
            <a:r>
              <a:rPr dirty="0" err="1"/>
              <a:t>ορείτε</a:t>
            </a:r>
            <a:r>
              <a:rPr dirty="0"/>
              <a:t> να β</a:t>
            </a:r>
            <a:r>
              <a:rPr dirty="0" err="1"/>
              <a:t>ρείτε</a:t>
            </a:r>
            <a:r>
              <a:rPr dirty="0"/>
              <a:t> </a:t>
            </a:r>
            <a:r>
              <a:rPr dirty="0" err="1"/>
              <a:t>μερικές</a:t>
            </a:r>
            <a:r>
              <a:rPr dirty="0"/>
              <a:t> π</a:t>
            </a:r>
            <a:r>
              <a:rPr dirty="0" err="1"/>
              <a:t>ρόσθετες</a:t>
            </a:r>
            <a:r>
              <a:rPr dirty="0"/>
              <a:t> π</a:t>
            </a:r>
            <a:r>
              <a:rPr dirty="0" err="1"/>
              <a:t>ληροφορίες</a:t>
            </a:r>
            <a:r>
              <a:rPr dirty="0"/>
              <a:t> </a:t>
            </a:r>
            <a:r>
              <a:rPr dirty="0" err="1"/>
              <a:t>σχετικά</a:t>
            </a:r>
            <a:r>
              <a:rPr dirty="0"/>
              <a:t> </a:t>
            </a:r>
            <a:r>
              <a:rPr dirty="0" err="1"/>
              <a:t>με</a:t>
            </a:r>
            <a:r>
              <a:rPr dirty="0"/>
              <a:t> τα </a:t>
            </a:r>
            <a:r>
              <a:rPr dirty="0" err="1"/>
              <a:t>θέμ</a:t>
            </a:r>
            <a:r>
              <a:rPr dirty="0"/>
              <a:t>ατα που συζητούνται στην </a:t>
            </a:r>
            <a:r>
              <a:rPr lang="el-GR" dirty="0"/>
              <a:t>Ε</a:t>
            </a:r>
            <a:r>
              <a:rPr dirty="0" err="1"/>
              <a:t>νότητ</a:t>
            </a:r>
            <a:r>
              <a:rPr dirty="0"/>
              <a:t>α 4.</a:t>
            </a:r>
          </a:p>
          <a:p>
            <a:pPr marL="0" lvl="0" indent="0" algn="l" rtl="0">
              <a:lnSpc>
                <a:spcPct val="120000"/>
              </a:lnSpc>
              <a:spcBef>
                <a:spcPts val="1200"/>
              </a:spcBef>
              <a:spcAft>
                <a:spcPts val="0"/>
              </a:spcAft>
              <a:buSzPts val="2000"/>
              <a:buNone/>
              <a:defRPr sz="2000"/>
            </a:pPr>
            <a:r>
              <a:rPr dirty="0"/>
              <a:t>ΠΕΡΙΕΧΟΜΕΝΟ:</a:t>
            </a:r>
          </a:p>
          <a:p>
            <a:pPr marL="342900" indent="-342900">
              <a:lnSpc>
                <a:spcPct val="120000"/>
              </a:lnSpc>
              <a:spcBef>
                <a:spcPts val="1200"/>
              </a:spcBef>
              <a:buSzPts val="2000"/>
              <a:defRPr sz="2000"/>
            </a:pPr>
            <a:r>
              <a:rPr dirty="0"/>
              <a:t>Πα</a:t>
            </a:r>
            <a:r>
              <a:rPr dirty="0" err="1"/>
              <a:t>ράρτημ</a:t>
            </a:r>
            <a:r>
              <a:rPr dirty="0"/>
              <a:t>α 1: Τι είναι το World Wide Web;</a:t>
            </a:r>
          </a:p>
          <a:p>
            <a:pPr marL="342900" indent="-342900">
              <a:lnSpc>
                <a:spcPct val="120000"/>
              </a:lnSpc>
              <a:spcBef>
                <a:spcPts val="1200"/>
              </a:spcBef>
              <a:buSzPts val="2000"/>
              <a:defRPr sz="2000"/>
            </a:pPr>
            <a:r>
              <a:rPr dirty="0"/>
              <a:t>Πα</a:t>
            </a:r>
            <a:r>
              <a:rPr dirty="0" err="1"/>
              <a:t>ράρτημ</a:t>
            </a:r>
            <a:r>
              <a:rPr dirty="0"/>
              <a:t>α 2: </a:t>
            </a:r>
            <a:r>
              <a:rPr lang="el-GR" dirty="0"/>
              <a:t>Α</a:t>
            </a:r>
            <a:r>
              <a:rPr dirty="0" err="1"/>
              <a:t>σφάλει</a:t>
            </a:r>
            <a:r>
              <a:rPr dirty="0"/>
              <a:t>α: Συμβουλές για την προστασία δεδομένων και συσκευών</a:t>
            </a:r>
          </a:p>
          <a:p>
            <a:pPr marL="342900" indent="-342900">
              <a:lnSpc>
                <a:spcPct val="120000"/>
              </a:lnSpc>
              <a:spcBef>
                <a:spcPts val="1200"/>
              </a:spcBef>
              <a:buSzPts val="2000"/>
              <a:defRPr sz="2000"/>
            </a:pPr>
            <a:r>
              <a:rPr dirty="0"/>
              <a:t>Πα</a:t>
            </a:r>
            <a:r>
              <a:rPr dirty="0" err="1"/>
              <a:t>ράρτημ</a:t>
            </a:r>
            <a:r>
              <a:rPr dirty="0"/>
              <a:t>α 3: Περίληψη των διαφορών μεταξύ ασφάλειας και ιδιωτικότητας</a:t>
            </a:r>
          </a:p>
          <a:p>
            <a:pPr marL="342900" indent="-342900">
              <a:lnSpc>
                <a:spcPct val="120000"/>
              </a:lnSpc>
              <a:spcBef>
                <a:spcPts val="1200"/>
              </a:spcBef>
              <a:buSzPts val="2000"/>
              <a:defRPr sz="2000"/>
            </a:pPr>
            <a:r>
              <a:rPr dirty="0"/>
              <a:t>Πα</a:t>
            </a:r>
            <a:r>
              <a:rPr dirty="0" err="1"/>
              <a:t>ράρτημ</a:t>
            </a:r>
            <a:r>
              <a:rPr dirty="0"/>
              <a:t>α 4: Τι είναι και ποιος πρέπει να συμμορφώνεται με το GDPR;</a:t>
            </a:r>
          </a:p>
          <a:p>
            <a:pPr marL="342900" indent="-342900">
              <a:lnSpc>
                <a:spcPct val="120000"/>
              </a:lnSpc>
              <a:spcBef>
                <a:spcPts val="1200"/>
              </a:spcBef>
              <a:buSzPts val="2000"/>
            </a:pPr>
            <a:endParaRPr sz="2000" dirty="0"/>
          </a:p>
          <a:p>
            <a:pPr marL="342900" indent="-342900">
              <a:lnSpc>
                <a:spcPct val="120000"/>
              </a:lnSpc>
              <a:spcBef>
                <a:spcPts val="1200"/>
              </a:spcBef>
              <a:buSzPts val="2000"/>
            </a:pPr>
            <a:endParaRPr sz="2000" dirty="0"/>
          </a:p>
        </p:txBody>
      </p:sp>
    </p:spTree>
    <p:extLst>
      <p:ext uri="{BB962C8B-B14F-4D97-AF65-F5344CB8AC3E}">
        <p14:creationId xmlns:p14="http://schemas.microsoft.com/office/powerpoint/2010/main" val="3833343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a:xfrm>
            <a:off x="557999" y="1161380"/>
            <a:ext cx="11059692" cy="605096"/>
          </a:xfrm>
        </p:spPr>
        <p:txBody>
          <a:bodyPr/>
          <a:lstStyle/>
          <a:p>
            <a:r>
              <a:t>Τι είναι το World Wide Web (WWW) (1)</a:t>
            </a:r>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6420317" cy="4865977"/>
          </a:xfrm>
        </p:spPr>
        <p:txBody>
          <a:bodyPr>
            <a:normAutofit/>
          </a:bodyPr>
          <a:lstStyle/>
          <a:p>
            <a:pPr>
              <a:spcAft>
                <a:spcPts val="600"/>
              </a:spcAft>
            </a:pPr>
            <a:r>
              <a:rPr dirty="0" err="1"/>
              <a:t>Το</a:t>
            </a:r>
            <a:r>
              <a:rPr dirty="0"/>
              <a:t> </a:t>
            </a:r>
            <a:r>
              <a:rPr b="1" dirty="0"/>
              <a:t>World Wide Web </a:t>
            </a:r>
            <a:r>
              <a:rPr dirty="0"/>
              <a:t>(WWW), ή απ</a:t>
            </a:r>
            <a:r>
              <a:rPr dirty="0" err="1"/>
              <a:t>λά</a:t>
            </a:r>
            <a:r>
              <a:rPr dirty="0"/>
              <a:t> </a:t>
            </a:r>
            <a:r>
              <a:rPr b="1" dirty="0"/>
              <a:t>Web</a:t>
            </a:r>
            <a:r>
              <a:rPr dirty="0"/>
              <a:t>, είναι ένα </a:t>
            </a:r>
            <a:r>
              <a:rPr i="1" dirty="0"/>
              <a:t>π</a:t>
            </a:r>
            <a:r>
              <a:rPr i="1" dirty="0" err="1"/>
              <a:t>ληροφορι</a:t>
            </a:r>
            <a:r>
              <a:rPr i="1" dirty="0"/>
              <a:t>ακό σύστημα </a:t>
            </a:r>
            <a:r>
              <a:rPr dirty="0"/>
              <a:t>που περιέχει </a:t>
            </a:r>
            <a:r>
              <a:rPr b="1" dirty="0"/>
              <a:t>έγγραφα</a:t>
            </a:r>
            <a:r>
              <a:rPr dirty="0"/>
              <a:t> και άλλους </a:t>
            </a:r>
            <a:r>
              <a:rPr b="1" dirty="0"/>
              <a:t>πόρους</a:t>
            </a:r>
            <a:r>
              <a:rPr dirty="0"/>
              <a:t> με πληροφορίες. </a:t>
            </a:r>
          </a:p>
          <a:p>
            <a:pPr>
              <a:spcAft>
                <a:spcPts val="600"/>
              </a:spcAft>
            </a:pPr>
            <a:r>
              <a:rPr dirty="0" err="1"/>
              <a:t>Αυτά</a:t>
            </a:r>
            <a:r>
              <a:rPr dirty="0"/>
              <a:t> τα </a:t>
            </a:r>
            <a:r>
              <a:rPr dirty="0" err="1"/>
              <a:t>έγγρ</a:t>
            </a:r>
            <a:r>
              <a:rPr dirty="0"/>
              <a:t>αφα ή οι πόροι του διαδικτύου είναι</a:t>
            </a:r>
          </a:p>
          <a:p>
            <a:pPr lvl="1">
              <a:spcAft>
                <a:spcPts val="600"/>
              </a:spcAft>
              <a:buFont typeface="Courier New" panose="02070309020205020404" pitchFamily="49" charset="0"/>
              <a:buChar char="o"/>
              <a:defRPr sz="2400"/>
            </a:pPr>
            <a:r>
              <a:rPr dirty="0"/>
              <a:t>απ</a:t>
            </a:r>
            <a:r>
              <a:rPr dirty="0" err="1"/>
              <a:t>οθηκευμέν</a:t>
            </a:r>
            <a:r>
              <a:rPr dirty="0"/>
              <a:t>α σε </a:t>
            </a:r>
            <a:r>
              <a:rPr b="1" dirty="0"/>
              <a:t>διακομιστές Web </a:t>
            </a:r>
            <a:endParaRPr sz="2400" b="1" dirty="0"/>
          </a:p>
          <a:p>
            <a:pPr lvl="1">
              <a:spcAft>
                <a:spcPts val="600"/>
              </a:spcAft>
              <a:buFont typeface="Courier New" panose="02070309020205020404" pitchFamily="49" charset="0"/>
              <a:buChar char="o"/>
              <a:defRPr sz="2400"/>
            </a:pPr>
            <a:r>
              <a:rPr i="1" dirty="0"/>
              <a:t>α</a:t>
            </a:r>
            <a:r>
              <a:rPr i="1" dirty="0" err="1"/>
              <a:t>λληλένδετ</a:t>
            </a:r>
            <a:r>
              <a:rPr lang="el-GR" i="1" dirty="0"/>
              <a:t>α</a:t>
            </a:r>
            <a:r>
              <a:rPr i="1" dirty="0"/>
              <a:t>,</a:t>
            </a:r>
            <a:r>
              <a:rPr dirty="0"/>
              <a:t> </a:t>
            </a:r>
            <a:r>
              <a:rPr b="1" dirty="0" err="1"/>
              <a:t>μέσω</a:t>
            </a:r>
            <a:r>
              <a:rPr b="1" dirty="0"/>
              <a:t> </a:t>
            </a:r>
            <a:r>
              <a:rPr b="1" dirty="0" err="1"/>
              <a:t>του</a:t>
            </a:r>
            <a:r>
              <a:rPr b="1" dirty="0"/>
              <a:t> </a:t>
            </a:r>
            <a:r>
              <a:rPr b="1" dirty="0" err="1"/>
              <a:t>δι</a:t>
            </a:r>
            <a:r>
              <a:rPr b="1" dirty="0"/>
              <a:t>αδικτύου, </a:t>
            </a:r>
            <a:r>
              <a:rPr dirty="0"/>
              <a:t>με άλλα έγγραφα ή πόρους του Ιστού μέσω </a:t>
            </a:r>
            <a:r>
              <a:rPr b="1" dirty="0"/>
              <a:t>υπερσυνδέσμων</a:t>
            </a:r>
            <a:r>
              <a:rPr dirty="0"/>
              <a:t>. </a:t>
            </a:r>
          </a:p>
        </p:txBody>
      </p:sp>
      <p:pic>
        <p:nvPicPr>
          <p:cNvPr id="4098" name="Picture 2" descr="Network, Communication, Technology, Internet, Business">
            <a:extLst>
              <a:ext uri="{FF2B5EF4-FFF2-40B4-BE49-F238E27FC236}">
                <a16:creationId xmlns:a16="http://schemas.microsoft.com/office/drawing/2014/main" id="{59AB047A-FE41-4628-B183-16AE1F939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316" y="1799999"/>
            <a:ext cx="5009147" cy="300548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5;p16">
            <a:extLst>
              <a:ext uri="{FF2B5EF4-FFF2-40B4-BE49-F238E27FC236}">
                <a16:creationId xmlns:a16="http://schemas.microsoft.com/office/drawing/2014/main" id="{CCAC87D5-D74A-4A56-B834-89A17D9BC42D}"/>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7" name="Google Shape;262;p17"/>
          <p:cNvSpPr txBox="1">
            <a:spLocks/>
          </p:cNvSpPr>
          <p:nvPr/>
        </p:nvSpPr>
        <p:spPr>
          <a:xfrm>
            <a:off x="557999" y="337650"/>
            <a:ext cx="10515600" cy="893179"/>
          </a:xfrm>
          <a:prstGeom prst="rect">
            <a:avLst/>
          </a:prstGeom>
          <a:noFill/>
          <a:ln>
            <a:noFill/>
          </a:ln>
        </p:spPr>
        <p:txBody>
          <a:bodyPr spcFirstLastPara="1" wrap="square" lIns="91425" tIns="45700" rIns="91425" bIns="45700" anchor="ctr" anchorCtr="0">
            <a:normAutofit fontScale="8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defRPr sz="4400">
                <a:solidFill>
                  <a:srgbClr val="C00000"/>
                </a:solidFill>
              </a:defRPr>
            </a:pPr>
            <a:br>
              <a:rPr lang="en-US" dirty="0"/>
            </a:br>
            <a:r>
              <a:t>Παράρτημα 1</a:t>
            </a:r>
            <a:endParaRPr>
              <a:solidFill>
                <a:srgbClr val="C01E24"/>
              </a:solidFill>
            </a:endParaRPr>
          </a:p>
        </p:txBody>
      </p:sp>
    </p:spTree>
    <p:extLst>
      <p:ext uri="{BB962C8B-B14F-4D97-AF65-F5344CB8AC3E}">
        <p14:creationId xmlns:p14="http://schemas.microsoft.com/office/powerpoint/2010/main" val="15464670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p:txBody>
          <a:bodyPr/>
          <a:lstStyle/>
          <a:p>
            <a:r>
              <a:t>Τι είναι το World Wide Web (WWW) (2)</a:t>
            </a:r>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8" y="1799999"/>
            <a:ext cx="7239115" cy="4865977"/>
          </a:xfrm>
        </p:spPr>
        <p:txBody>
          <a:bodyPr>
            <a:normAutofit/>
          </a:bodyPr>
          <a:lstStyle/>
          <a:p>
            <a:pPr>
              <a:spcAft>
                <a:spcPts val="600"/>
              </a:spcAft>
            </a:pPr>
            <a:r>
              <a:rPr dirty="0"/>
              <a:t>Ένας </a:t>
            </a:r>
            <a:r>
              <a:rPr b="1" dirty="0" err="1"/>
              <a:t>ιστότο</a:t>
            </a:r>
            <a:r>
              <a:rPr b="1" dirty="0"/>
              <a:t>πος </a:t>
            </a:r>
            <a:r>
              <a:rPr dirty="0"/>
              <a:t>είναι μια συλλογή από σχετικούς διαδικτυακούς πόρους, συμπεριλαμβανομένων ιστοσελίδων, περιεχομένου πολυμέσων, που συνήθως ταυτίζονται με ένα κοινό </a:t>
            </a:r>
            <a:r>
              <a:rPr b="1" dirty="0"/>
              <a:t>όνομα τομέα</a:t>
            </a:r>
            <a:r>
              <a:rPr dirty="0"/>
              <a:t>, π.χ., google.com, και αποθηκεύονται και δημοσιεύονται σε έναν διακομιστή ιστού. </a:t>
            </a:r>
          </a:p>
          <a:p>
            <a:pPr>
              <a:spcAft>
                <a:spcPts val="600"/>
              </a:spcAft>
            </a:pPr>
            <a:r>
              <a:rPr dirty="0" err="1"/>
              <a:t>Εκ</a:t>
            </a:r>
            <a:r>
              <a:rPr dirty="0"/>
              <a:t>ατομμύρια </a:t>
            </a:r>
            <a:r>
              <a:rPr i="1" dirty="0"/>
              <a:t>αλληλένδετες ιστοσελίδες </a:t>
            </a:r>
            <a:r>
              <a:rPr dirty="0"/>
              <a:t>υπάρχουν σε όλες τις χώρες, σχηματίζοντας με τους υπερσυνδέσμους τους τον </a:t>
            </a:r>
            <a:r>
              <a:rPr b="1" dirty="0"/>
              <a:t>Παγκόσμιο Ιστό</a:t>
            </a:r>
            <a:r>
              <a:rPr lang="el-GR" b="1" dirty="0"/>
              <a:t> (</a:t>
            </a:r>
            <a:r>
              <a:rPr lang="en-US" b="1" dirty="0"/>
              <a:t>World Wide Web)</a:t>
            </a:r>
            <a:r>
              <a:rPr dirty="0"/>
              <a:t>, όπως ένας ιστός αράχνης, γι’ αυτό χρησιμοποιείται ο </a:t>
            </a:r>
            <a:r>
              <a:rPr lang="el-GR" dirty="0" err="1"/>
              <a:t>ὀρος</a:t>
            </a:r>
            <a:r>
              <a:rPr lang="el-GR" dirty="0"/>
              <a:t> </a:t>
            </a:r>
            <a:r>
              <a:rPr dirty="0"/>
              <a:t>πα</a:t>
            </a:r>
            <a:r>
              <a:rPr dirty="0" err="1"/>
              <a:t>γκόσμιος</a:t>
            </a:r>
            <a:r>
              <a:rPr dirty="0"/>
              <a:t> </a:t>
            </a:r>
            <a:r>
              <a:rPr dirty="0" err="1"/>
              <a:t>ιστός</a:t>
            </a:r>
            <a:r>
              <a:rPr dirty="0"/>
              <a:t>.</a:t>
            </a:r>
          </a:p>
        </p:txBody>
      </p:sp>
      <p:pic>
        <p:nvPicPr>
          <p:cNvPr id="2050" name="Picture 2" descr="Spider, Web, Spider Web, Halloween, Silhouette, Black">
            <a:extLst>
              <a:ext uri="{FF2B5EF4-FFF2-40B4-BE49-F238E27FC236}">
                <a16:creationId xmlns:a16="http://schemas.microsoft.com/office/drawing/2014/main" id="{4F68E179-D5A5-4394-9A76-7EE5A3DF9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401" y="1863373"/>
            <a:ext cx="3190158" cy="2926005"/>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55;p16">
            <a:extLst>
              <a:ext uri="{FF2B5EF4-FFF2-40B4-BE49-F238E27FC236}">
                <a16:creationId xmlns:a16="http://schemas.microsoft.com/office/drawing/2014/main" id="{46CDB324-5F7A-4CB5-8906-BB9D9EC69251}"/>
              </a:ext>
            </a:extLst>
          </p:cNvPr>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3">
                  <a:extLst>
                    <a:ext uri="{A12FA001-AC4F-418D-AE19-62706E023703}">
                      <ahyp:hlinkClr xmlns:ahyp="http://schemas.microsoft.com/office/drawing/2018/hyperlinkcolor" val="tx"/>
                    </a:ext>
                  </a:extLst>
                </a:hlinkClick>
              </a:rPr>
              <a:t>Πηγή</a:t>
            </a:r>
            <a:r>
              <a:t> | </a:t>
            </a:r>
            <a:r>
              <a:rPr u="sng">
                <a:hlinkClick r:id="rId4">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0335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Ορθογώνιο: Στρογγύλεμα γωνιών 13">
            <a:extLst>
              <a:ext uri="{FF2B5EF4-FFF2-40B4-BE49-F238E27FC236}">
                <a16:creationId xmlns:a16="http://schemas.microsoft.com/office/drawing/2014/main" id="{FB05BA17-1B6A-4368-82B8-12020F3E138D}"/>
              </a:ext>
            </a:extLst>
          </p:cNvPr>
          <p:cNvSpPr/>
          <p:nvPr/>
        </p:nvSpPr>
        <p:spPr>
          <a:xfrm>
            <a:off x="9903715" y="1366491"/>
            <a:ext cx="2055913" cy="2408804"/>
          </a:xfrm>
          <a:prstGeom prst="roundRect">
            <a:avLst>
              <a:gd name="adj" fmla="val 16667"/>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8" name="Σύννεφο 17">
            <a:extLst>
              <a:ext uri="{FF2B5EF4-FFF2-40B4-BE49-F238E27FC236}">
                <a16:creationId xmlns:a16="http://schemas.microsoft.com/office/drawing/2014/main" id="{4B170611-60B1-4AFF-9D88-AB1A335391EE}"/>
              </a:ext>
            </a:extLst>
          </p:cNvPr>
          <p:cNvSpPr/>
          <p:nvPr/>
        </p:nvSpPr>
        <p:spPr>
          <a:xfrm>
            <a:off x="7709281" y="1678564"/>
            <a:ext cx="2597921" cy="1845872"/>
          </a:xfrm>
          <a:prstGeom prst="cloud">
            <a:avLst/>
          </a:prstGeom>
          <a:solidFill>
            <a:schemeClr val="bg1">
              <a:lumMod val="95000"/>
            </a:schemeClr>
          </a:solidFill>
          <a:ln w="3175">
            <a:solidFill>
              <a:srgbClr val="9D27A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2" name="Τίτλος 1">
            <a:extLst>
              <a:ext uri="{FF2B5EF4-FFF2-40B4-BE49-F238E27FC236}">
                <a16:creationId xmlns:a16="http://schemas.microsoft.com/office/drawing/2014/main" id="{7B930CC3-336D-476E-9FA9-5BC6DEEBE309}"/>
              </a:ext>
            </a:extLst>
          </p:cNvPr>
          <p:cNvSpPr>
            <a:spLocks noGrp="1"/>
          </p:cNvSpPr>
          <p:nvPr>
            <p:ph type="title"/>
          </p:nvPr>
        </p:nvSpPr>
        <p:spPr/>
        <p:txBody>
          <a:bodyPr/>
          <a:lstStyle/>
          <a:p>
            <a:r>
              <a:t>Τι είναι το World Wide Web (WWW) (3)</a:t>
            </a:r>
          </a:p>
        </p:txBody>
      </p:sp>
      <p:sp>
        <p:nvSpPr>
          <p:cNvPr id="3" name="Θέση κειμένου 2">
            <a:extLst>
              <a:ext uri="{FF2B5EF4-FFF2-40B4-BE49-F238E27FC236}">
                <a16:creationId xmlns:a16="http://schemas.microsoft.com/office/drawing/2014/main" id="{0BF84940-5A48-4A86-A711-5F23C8CAE348}"/>
              </a:ext>
            </a:extLst>
          </p:cNvPr>
          <p:cNvSpPr>
            <a:spLocks noGrp="1"/>
          </p:cNvSpPr>
          <p:nvPr>
            <p:ph type="body" idx="1"/>
          </p:nvPr>
        </p:nvSpPr>
        <p:spPr>
          <a:xfrm>
            <a:off x="557999" y="1799999"/>
            <a:ext cx="5830733" cy="5043673"/>
          </a:xfrm>
        </p:spPr>
        <p:txBody>
          <a:bodyPr>
            <a:normAutofit fontScale="92500" lnSpcReduction="10000"/>
          </a:bodyPr>
          <a:lstStyle/>
          <a:p>
            <a:pPr>
              <a:spcAft>
                <a:spcPts val="1200"/>
              </a:spcAft>
            </a:pPr>
            <a:r>
              <a:rPr dirty="0" err="1"/>
              <a:t>Γι</a:t>
            </a:r>
            <a:r>
              <a:rPr dirty="0"/>
              <a:t>α την πρόσβαση στο διαδίκτυο, δηλαδή την πρόσβαση στις πληροφορίες που είναι αποθηκευμένες στους ιστότοπους, χρησιμοποιείται ένα λογισμικό που ονομάζεται</a:t>
            </a:r>
            <a:r>
              <a:rPr b="1" dirty="0"/>
              <a:t> πρόγραμμα περιήγησης ιστού</a:t>
            </a:r>
            <a:r>
              <a:rPr lang="en-US" b="1" dirty="0"/>
              <a:t> (browser)</a:t>
            </a:r>
            <a:r>
              <a:rPr dirty="0"/>
              <a:t>. </a:t>
            </a:r>
          </a:p>
          <a:p>
            <a:pPr>
              <a:spcAft>
                <a:spcPts val="1200"/>
              </a:spcAft>
            </a:pPr>
            <a:r>
              <a:rPr dirty="0" err="1"/>
              <a:t>Το</a:t>
            </a:r>
            <a:r>
              <a:rPr dirty="0"/>
              <a:t> π</a:t>
            </a:r>
            <a:r>
              <a:rPr dirty="0" err="1"/>
              <a:t>ρόγρ</a:t>
            </a:r>
            <a:r>
              <a:rPr dirty="0"/>
              <a:t>αμμα περιήγησης ιστού χρειάζεται το όνομα τομέα ενός ιστότοπου για να έχει πρόσβαση σε αυτόν και χρησιμοποιεί το πρωτόκολλο </a:t>
            </a:r>
            <a:r>
              <a:rPr b="1" dirty="0"/>
              <a:t>http</a:t>
            </a:r>
            <a:r>
              <a:rPr dirty="0"/>
              <a:t> (ή </a:t>
            </a:r>
            <a:r>
              <a:rPr b="1" dirty="0"/>
              <a:t>https</a:t>
            </a:r>
            <a:r>
              <a:rPr dirty="0"/>
              <a:t>) για την ανταλλαγή δεδομένων με τον webserver, ο οποίος φιλοξενεί την ιστοσελίδα.</a:t>
            </a:r>
          </a:p>
          <a:p>
            <a:pPr>
              <a:spcAft>
                <a:spcPts val="1200"/>
              </a:spcAft>
            </a:pPr>
            <a:r>
              <a:rPr dirty="0" err="1"/>
              <a:t>Βρείτε</a:t>
            </a:r>
            <a:r>
              <a:rPr dirty="0"/>
              <a:t> π</a:t>
            </a:r>
            <a:r>
              <a:rPr dirty="0" err="1"/>
              <a:t>ερισσότερες</a:t>
            </a:r>
            <a:r>
              <a:rPr dirty="0"/>
              <a:t> π</a:t>
            </a:r>
            <a:r>
              <a:rPr dirty="0" err="1"/>
              <a:t>ληροφορίες</a:t>
            </a:r>
            <a:r>
              <a:rPr dirty="0"/>
              <a:t> </a:t>
            </a:r>
            <a:r>
              <a:rPr dirty="0" err="1"/>
              <a:t>γι</a:t>
            </a:r>
            <a:r>
              <a:rPr dirty="0"/>
              <a:t>α το WWW </a:t>
            </a:r>
            <a:r>
              <a:rPr dirty="0">
                <a:hlinkClick r:id="rId2"/>
              </a:rPr>
              <a:t>εδώ</a:t>
            </a:r>
            <a:r>
              <a:rPr dirty="0"/>
              <a:t>.</a:t>
            </a:r>
          </a:p>
        </p:txBody>
      </p:sp>
      <p:sp>
        <p:nvSpPr>
          <p:cNvPr id="4" name="Διάγραμμα ροής: Γραμμή σύνδεσης 3">
            <a:extLst>
              <a:ext uri="{FF2B5EF4-FFF2-40B4-BE49-F238E27FC236}">
                <a16:creationId xmlns:a16="http://schemas.microsoft.com/office/drawing/2014/main" id="{A122B44B-DD0C-4F50-8F58-A2FF44B4E064}"/>
              </a:ext>
            </a:extLst>
          </p:cNvPr>
          <p:cNvSpPr/>
          <p:nvPr/>
        </p:nvSpPr>
        <p:spPr>
          <a:xfrm>
            <a:off x="6398790" y="2053592"/>
            <a:ext cx="1826283" cy="1310296"/>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solidFill>
                  <a:srgbClr val="C00000"/>
                </a:solidFill>
              </a:defRPr>
            </a:pPr>
            <a:r>
              <a:rPr lang="el-GR" sz="1800" dirty="0">
                <a:solidFill>
                  <a:srgbClr val="C00000"/>
                </a:solidFill>
              </a:rPr>
              <a:t>Πρόγραμμα περιήγησης</a:t>
            </a:r>
            <a:endParaRPr sz="1800" dirty="0">
              <a:solidFill>
                <a:srgbClr val="C00000"/>
              </a:solidFill>
            </a:endParaRPr>
          </a:p>
        </p:txBody>
      </p:sp>
      <p:sp>
        <p:nvSpPr>
          <p:cNvPr id="6" name="Βέλος: Αριστερό-δεξιό 5">
            <a:extLst>
              <a:ext uri="{FF2B5EF4-FFF2-40B4-BE49-F238E27FC236}">
                <a16:creationId xmlns:a16="http://schemas.microsoft.com/office/drawing/2014/main" id="{65807AC8-3441-4623-A4FF-A039D46285AD}"/>
              </a:ext>
            </a:extLst>
          </p:cNvPr>
          <p:cNvSpPr/>
          <p:nvPr/>
        </p:nvSpPr>
        <p:spPr>
          <a:xfrm>
            <a:off x="8019690" y="2708740"/>
            <a:ext cx="2387265" cy="703643"/>
          </a:xfrm>
          <a:prstGeom prst="leftRight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7" name="Διάγραμμα ροής: Πολλαπλό έγγραφο 6">
            <a:extLst>
              <a:ext uri="{FF2B5EF4-FFF2-40B4-BE49-F238E27FC236}">
                <a16:creationId xmlns:a16="http://schemas.microsoft.com/office/drawing/2014/main" id="{1AD0BA99-E82C-43C0-BFB3-1851D0DAF8A3}"/>
              </a:ext>
            </a:extLst>
          </p:cNvPr>
          <p:cNvSpPr/>
          <p:nvPr/>
        </p:nvSpPr>
        <p:spPr>
          <a:xfrm>
            <a:off x="10054843" y="1806177"/>
            <a:ext cx="1773507" cy="881061"/>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8" name="Διάγραμμα ροής: Μαγνητικός δίσκος 7">
            <a:extLst>
              <a:ext uri="{FF2B5EF4-FFF2-40B4-BE49-F238E27FC236}">
                <a16:creationId xmlns:a16="http://schemas.microsoft.com/office/drawing/2014/main" id="{1B4EF761-54E2-4484-B23C-407E18043855}"/>
              </a:ext>
            </a:extLst>
          </p:cNvPr>
          <p:cNvSpPr/>
          <p:nvPr/>
        </p:nvSpPr>
        <p:spPr>
          <a:xfrm>
            <a:off x="10417012" y="2574337"/>
            <a:ext cx="1169157" cy="1012046"/>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9" name="Βέλος: Δεξιό 8">
            <a:extLst>
              <a:ext uri="{FF2B5EF4-FFF2-40B4-BE49-F238E27FC236}">
                <a16:creationId xmlns:a16="http://schemas.microsoft.com/office/drawing/2014/main" id="{8314D2E0-421D-46D4-BE5A-F5AECB4100D1}"/>
              </a:ext>
            </a:extLst>
          </p:cNvPr>
          <p:cNvSpPr/>
          <p:nvPr/>
        </p:nvSpPr>
        <p:spPr>
          <a:xfrm>
            <a:off x="8232881" y="2181127"/>
            <a:ext cx="2174073" cy="479938"/>
          </a:xfrm>
          <a:prstGeom prst="right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p>
        </p:txBody>
      </p:sp>
      <p:sp>
        <p:nvSpPr>
          <p:cNvPr id="12" name="TextBox 11">
            <a:extLst>
              <a:ext uri="{FF2B5EF4-FFF2-40B4-BE49-F238E27FC236}">
                <a16:creationId xmlns:a16="http://schemas.microsoft.com/office/drawing/2014/main" id="{C350F660-3D80-446A-8392-AD45154E558A}"/>
              </a:ext>
            </a:extLst>
          </p:cNvPr>
          <p:cNvSpPr txBox="1"/>
          <p:nvPr/>
        </p:nvSpPr>
        <p:spPr>
          <a:xfrm>
            <a:off x="10107029" y="2105269"/>
            <a:ext cx="1510664" cy="369332"/>
          </a:xfrm>
          <a:prstGeom prst="rect">
            <a:avLst/>
          </a:prstGeom>
          <a:noFill/>
        </p:spPr>
        <p:txBody>
          <a:bodyPr wrap="square">
            <a:spAutoFit/>
          </a:bodyPr>
          <a:lstStyle/>
          <a:p>
            <a:pPr algn="ctr">
              <a:defRPr>
                <a:solidFill>
                  <a:srgbClr val="C00000"/>
                </a:solidFill>
              </a:defRPr>
            </a:pPr>
            <a:r>
              <a:rPr lang="el-GR" sz="1800" dirty="0"/>
              <a:t>Ιστότοπος</a:t>
            </a:r>
            <a:endParaRPr sz="1800" dirty="0">
              <a:solidFill>
                <a:srgbClr val="C00000"/>
              </a:solidFill>
            </a:endParaRPr>
          </a:p>
        </p:txBody>
      </p:sp>
      <p:sp>
        <p:nvSpPr>
          <p:cNvPr id="13" name="TextBox 12">
            <a:extLst>
              <a:ext uri="{FF2B5EF4-FFF2-40B4-BE49-F238E27FC236}">
                <a16:creationId xmlns:a16="http://schemas.microsoft.com/office/drawing/2014/main" id="{0D8A965A-26AD-4A5F-B75C-09191CE7634F}"/>
              </a:ext>
            </a:extLst>
          </p:cNvPr>
          <p:cNvSpPr txBox="1"/>
          <p:nvPr/>
        </p:nvSpPr>
        <p:spPr>
          <a:xfrm>
            <a:off x="10409203" y="2902698"/>
            <a:ext cx="1208489" cy="646331"/>
          </a:xfrm>
          <a:prstGeom prst="rect">
            <a:avLst/>
          </a:prstGeom>
          <a:noFill/>
        </p:spPr>
        <p:txBody>
          <a:bodyPr wrap="square">
            <a:spAutoFit/>
          </a:bodyPr>
          <a:lstStyle/>
          <a:p>
            <a:pPr algn="ctr">
              <a:defRPr>
                <a:solidFill>
                  <a:srgbClr val="C00000"/>
                </a:solidFill>
              </a:defRPr>
            </a:pPr>
            <a:r>
              <a:rPr lang="en-US" sz="1800" dirty="0"/>
              <a:t>Web server</a:t>
            </a:r>
            <a:endParaRPr sz="1800" dirty="0">
              <a:solidFill>
                <a:srgbClr val="C00000"/>
              </a:solidFill>
            </a:endParaRPr>
          </a:p>
        </p:txBody>
      </p:sp>
      <p:sp>
        <p:nvSpPr>
          <p:cNvPr id="11" name="TextBox 10">
            <a:extLst>
              <a:ext uri="{FF2B5EF4-FFF2-40B4-BE49-F238E27FC236}">
                <a16:creationId xmlns:a16="http://schemas.microsoft.com/office/drawing/2014/main" id="{628F9F97-78CB-4F43-B0B9-4EC76EB344E6}"/>
              </a:ext>
            </a:extLst>
          </p:cNvPr>
          <p:cNvSpPr txBox="1"/>
          <p:nvPr/>
        </p:nvSpPr>
        <p:spPr>
          <a:xfrm>
            <a:off x="8466897" y="2303057"/>
            <a:ext cx="1983251" cy="276999"/>
          </a:xfrm>
          <a:prstGeom prst="rect">
            <a:avLst/>
          </a:prstGeom>
          <a:noFill/>
        </p:spPr>
        <p:txBody>
          <a:bodyPr wrap="square">
            <a:spAutoFit/>
          </a:bodyPr>
          <a:lstStyle/>
          <a:p>
            <a:pPr>
              <a:defRPr sz="1200">
                <a:solidFill>
                  <a:srgbClr val="0070C0"/>
                </a:solidFill>
              </a:defRPr>
            </a:pPr>
            <a:r>
              <a:rPr dirty="0"/>
              <a:t>domain name</a:t>
            </a:r>
            <a:endParaRPr dirty="0">
              <a:solidFill>
                <a:srgbClr val="0070C0"/>
              </a:solidFill>
            </a:endParaRPr>
          </a:p>
        </p:txBody>
      </p:sp>
      <p:sp>
        <p:nvSpPr>
          <p:cNvPr id="15" name="TextBox 14">
            <a:extLst>
              <a:ext uri="{FF2B5EF4-FFF2-40B4-BE49-F238E27FC236}">
                <a16:creationId xmlns:a16="http://schemas.microsoft.com/office/drawing/2014/main" id="{51708535-4830-4FF2-A556-49F9CAB90D3D}"/>
              </a:ext>
            </a:extLst>
          </p:cNvPr>
          <p:cNvSpPr txBox="1"/>
          <p:nvPr/>
        </p:nvSpPr>
        <p:spPr>
          <a:xfrm>
            <a:off x="7929260" y="2941332"/>
            <a:ext cx="2597922" cy="276999"/>
          </a:xfrm>
          <a:prstGeom prst="rect">
            <a:avLst/>
          </a:prstGeom>
          <a:noFill/>
        </p:spPr>
        <p:txBody>
          <a:bodyPr wrap="square">
            <a:spAutoFit/>
          </a:bodyPr>
          <a:lstStyle/>
          <a:p>
            <a:pPr algn="ctr">
              <a:defRPr sz="1200">
                <a:solidFill>
                  <a:srgbClr val="0070C0"/>
                </a:solidFill>
              </a:defRPr>
            </a:pPr>
            <a:r>
              <a:rPr dirty="0"/>
              <a:t>α</a:t>
            </a:r>
            <a:r>
              <a:rPr dirty="0" err="1"/>
              <a:t>ντ</a:t>
            </a:r>
            <a:r>
              <a:rPr dirty="0"/>
              <a:t>αλλαγή δεδομένων με http</a:t>
            </a:r>
            <a:r>
              <a:rPr lang="en-US" dirty="0"/>
              <a:t>s</a:t>
            </a:r>
            <a:endParaRPr dirty="0">
              <a:solidFill>
                <a:srgbClr val="0070C0"/>
              </a:solidFill>
            </a:endParaRPr>
          </a:p>
        </p:txBody>
      </p:sp>
      <p:sp>
        <p:nvSpPr>
          <p:cNvPr id="19" name="TextBox 18">
            <a:extLst>
              <a:ext uri="{FF2B5EF4-FFF2-40B4-BE49-F238E27FC236}">
                <a16:creationId xmlns:a16="http://schemas.microsoft.com/office/drawing/2014/main" id="{6A4D9535-E8AF-4D1D-BDED-712EF59EF42E}"/>
              </a:ext>
            </a:extLst>
          </p:cNvPr>
          <p:cNvSpPr txBox="1"/>
          <p:nvPr/>
        </p:nvSpPr>
        <p:spPr>
          <a:xfrm>
            <a:off x="8533015" y="2564361"/>
            <a:ext cx="1196464" cy="369332"/>
          </a:xfrm>
          <a:prstGeom prst="rect">
            <a:avLst/>
          </a:prstGeom>
          <a:noFill/>
        </p:spPr>
        <p:txBody>
          <a:bodyPr wrap="square">
            <a:spAutoFit/>
          </a:bodyPr>
          <a:lstStyle/>
          <a:p>
            <a:pPr>
              <a:defRPr i="1">
                <a:solidFill>
                  <a:srgbClr val="9D27A1"/>
                </a:solidFill>
              </a:defRPr>
            </a:pPr>
            <a:r>
              <a:rPr lang="el-GR" sz="1800" dirty="0"/>
              <a:t>Διαδίκτυο</a:t>
            </a:r>
            <a:endParaRPr sz="1800" i="1" dirty="0">
              <a:solidFill>
                <a:srgbClr val="9D27A1"/>
              </a:solidFill>
            </a:endParaRPr>
          </a:p>
        </p:txBody>
      </p:sp>
    </p:spTree>
    <p:extLst>
      <p:ext uri="{BB962C8B-B14F-4D97-AF65-F5344CB8AC3E}">
        <p14:creationId xmlns:p14="http://schemas.microsoft.com/office/powerpoint/2010/main" val="347532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dirty="0" err="1"/>
              <a:t>Τι</a:t>
            </a:r>
            <a:r>
              <a:rPr dirty="0"/>
              <a:t> είναι ο </a:t>
            </a:r>
            <a:r>
              <a:rPr lang="el-GR" dirty="0"/>
              <a:t>Ψ</a:t>
            </a:r>
            <a:r>
              <a:rPr dirty="0" err="1"/>
              <a:t>ηφι</a:t>
            </a:r>
            <a:r>
              <a:rPr dirty="0"/>
              <a:t>ακός </a:t>
            </a:r>
            <a:r>
              <a:rPr lang="el-GR" dirty="0"/>
              <a:t>αλφαβητισμός για την Υγεία (ΨΑΥ)</a:t>
            </a:r>
            <a:endParaRPr dirty="0"/>
          </a:p>
        </p:txBody>
      </p:sp>
      <p:sp>
        <p:nvSpPr>
          <p:cNvPr id="170" name="Google Shape;170;p8"/>
          <p:cNvSpPr txBox="1">
            <a:spLocks noGrp="1"/>
          </p:cNvSpPr>
          <p:nvPr>
            <p:ph type="body" idx="1"/>
          </p:nvPr>
        </p:nvSpPr>
        <p:spPr>
          <a:xfrm>
            <a:off x="657988" y="1762700"/>
            <a:ext cx="4180532" cy="505800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0"/>
              </a:spcBef>
              <a:spcAft>
                <a:spcPts val="0"/>
              </a:spcAft>
              <a:buSzPct val="100000"/>
              <a:buNone/>
            </a:pPr>
            <a:r>
              <a:rPr b="1" dirty="0"/>
              <a:t>Ο </a:t>
            </a:r>
            <a:r>
              <a:rPr lang="el-GR" b="1" dirty="0"/>
              <a:t>Ψ</a:t>
            </a:r>
            <a:r>
              <a:rPr b="1" dirty="0" err="1"/>
              <a:t>ηφι</a:t>
            </a:r>
            <a:r>
              <a:rPr b="1" dirty="0"/>
              <a:t>ακός </a:t>
            </a:r>
            <a:r>
              <a:rPr lang="el-GR" b="1" dirty="0"/>
              <a:t>αλφαβητισμός για την Υγεία </a:t>
            </a:r>
            <a:r>
              <a:rPr dirty="0"/>
              <a:t>(</a:t>
            </a:r>
            <a:r>
              <a:rPr lang="el-GR" dirty="0"/>
              <a:t>ΨΑΥ, </a:t>
            </a:r>
            <a:r>
              <a:rPr lang="de-DE" dirty="0"/>
              <a:t>Digital Health </a:t>
            </a:r>
            <a:r>
              <a:rPr lang="de-DE" dirty="0" err="1"/>
              <a:t>Literacy</a:t>
            </a:r>
            <a:r>
              <a:rPr dirty="0"/>
              <a:t>) </a:t>
            </a:r>
            <a:r>
              <a:rPr dirty="0" err="1"/>
              <a:t>ορίζετ</a:t>
            </a:r>
            <a:r>
              <a:rPr dirty="0"/>
              <a:t>αι ως</a:t>
            </a:r>
          </a:p>
          <a:p>
            <a:pPr marL="228600" indent="-228600">
              <a:lnSpc>
                <a:spcPct val="110000"/>
              </a:lnSpc>
              <a:spcBef>
                <a:spcPts val="1200"/>
              </a:spcBef>
              <a:buSzPct val="119999"/>
            </a:pPr>
            <a:r>
              <a:rPr dirty="0"/>
              <a:t>η </a:t>
            </a:r>
            <a:r>
              <a:rPr dirty="0" err="1"/>
              <a:t>ικ</a:t>
            </a:r>
            <a:r>
              <a:rPr dirty="0"/>
              <a:t>ανότητα </a:t>
            </a:r>
            <a:r>
              <a:rPr i="1" dirty="0"/>
              <a:t>αναζήτησης, εύρεσης, κατανόησης και αξιολόγησης πληροφοριών για </a:t>
            </a:r>
            <a:r>
              <a:rPr dirty="0"/>
              <a:t>την υγεία από ηλεκτρονικές πηγές, και </a:t>
            </a:r>
          </a:p>
          <a:p>
            <a:pPr marL="228600" indent="-228600">
              <a:lnSpc>
                <a:spcPct val="110000"/>
              </a:lnSpc>
              <a:spcBef>
                <a:spcPts val="1200"/>
              </a:spcBef>
              <a:buSzPct val="119999"/>
            </a:pPr>
            <a:r>
              <a:rPr lang="el-GR" dirty="0"/>
              <a:t>η </a:t>
            </a:r>
            <a:r>
              <a:rPr dirty="0" err="1"/>
              <a:t>εφ</a:t>
            </a:r>
            <a:r>
              <a:rPr dirty="0"/>
              <a:t>αρμ</a:t>
            </a:r>
            <a:r>
              <a:rPr lang="el-GR" dirty="0" err="1"/>
              <a:t>ογή</a:t>
            </a:r>
            <a:r>
              <a:rPr lang="el-GR" dirty="0"/>
              <a:t> </a:t>
            </a:r>
            <a:r>
              <a:rPr dirty="0"/>
              <a:t>τ</a:t>
            </a:r>
            <a:r>
              <a:rPr lang="el-GR" dirty="0"/>
              <a:t>ων</a:t>
            </a:r>
            <a:r>
              <a:rPr dirty="0"/>
              <a:t> </a:t>
            </a:r>
            <a:r>
              <a:rPr dirty="0" err="1"/>
              <a:t>γνώσε</a:t>
            </a:r>
            <a:r>
              <a:rPr lang="el-GR" dirty="0"/>
              <a:t>ων</a:t>
            </a:r>
            <a:r>
              <a:rPr dirty="0"/>
              <a:t> που αποκτήθηκαν για την </a:t>
            </a:r>
            <a:r>
              <a:rPr b="1" dirty="0"/>
              <a:t>αντιμετώπιση ή την επίλυση ενός προβλήματος υγείας </a:t>
            </a:r>
            <a:r>
              <a:rPr sz="2200" dirty="0"/>
              <a:t>(WHO Digital Health Literacy, 2017).</a:t>
            </a:r>
          </a:p>
          <a:p>
            <a:pPr marL="228600" lvl="0" indent="-87629" algn="l" rtl="0">
              <a:lnSpc>
                <a:spcPct val="110000"/>
              </a:lnSpc>
              <a:spcBef>
                <a:spcPts val="1200"/>
              </a:spcBef>
              <a:spcAft>
                <a:spcPts val="0"/>
              </a:spcAft>
              <a:buSzPct val="100000"/>
              <a:buNone/>
            </a:pPr>
            <a:endParaRPr dirty="0"/>
          </a:p>
        </p:txBody>
      </p:sp>
      <p:sp>
        <p:nvSpPr>
          <p:cNvPr id="171" name="Google Shape;171;p8"/>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4.1 Εισαγωγή </a:t>
            </a:r>
            <a:endParaRPr sz="1500" b="0" i="0" u="none" strike="noStrike" cap="none">
              <a:solidFill>
                <a:schemeClr val="lt1"/>
              </a:solidFill>
              <a:latin typeface="Calibri"/>
              <a:ea typeface="Calibri"/>
              <a:cs typeface="Calibri"/>
              <a:sym typeface="Calibri"/>
            </a:endParaRPr>
          </a:p>
        </p:txBody>
      </p:sp>
      <p:pic>
        <p:nvPicPr>
          <p:cNvPr id="7" name="Google Shape;173;p8">
            <a:extLst>
              <a:ext uri="{FF2B5EF4-FFF2-40B4-BE49-F238E27FC236}">
                <a16:creationId xmlns:a16="http://schemas.microsoft.com/office/drawing/2014/main" id="{2F18A464-822D-423C-AFD3-521AB73D7BE7}"/>
              </a:ext>
            </a:extLst>
          </p:cNvPr>
          <p:cNvPicPr preferRelativeResize="0"/>
          <p:nvPr/>
        </p:nvPicPr>
        <p:blipFill rotWithShape="1">
          <a:blip r:embed="rId3">
            <a:alphaModFix/>
          </a:blip>
          <a:srcRect b="40029"/>
          <a:stretch/>
        </p:blipFill>
        <p:spPr>
          <a:xfrm>
            <a:off x="4857253" y="2147173"/>
            <a:ext cx="7353480" cy="47108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30151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anchor="ctr"/>
          <a:lstStyle/>
          <a:p>
            <a:pPr algn="ctr">
              <a:defRPr sz="2000" b="1">
                <a:solidFill>
                  <a:srgbClr val="203864"/>
                </a:solidFill>
              </a:defRPr>
            </a:pPr>
            <a:r>
              <a:t>Το World Wide Web είναι ένα πληροφοριακό σύστημα που περιέχει έγγραφα και άλλους πόρους με πληροφορίες.</a:t>
            </a:r>
            <a:endParaRPr sz="2000" b="1">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lang="el-GR" dirty="0"/>
              <a:t>Σωστό</a:t>
            </a:r>
            <a:endParaRPr dirty="0"/>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r>
              <a:rPr lang="el-GR" dirty="0"/>
              <a:t>Λάθος</a:t>
            </a:r>
            <a:endParaRPr dirty="0"/>
          </a:p>
        </p:txBody>
      </p:sp>
    </p:spTree>
    <p:extLst>
      <p:ext uri="{BB962C8B-B14F-4D97-AF65-F5344CB8AC3E}">
        <p14:creationId xmlns:p14="http://schemas.microsoft.com/office/powerpoint/2010/main" val="3008717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538135"/>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5" name="Google Shape;475;p45"/>
          <p:cNvSpPr txBox="1">
            <a:spLocks noGrp="1"/>
          </p:cNvSpPr>
          <p:nvPr>
            <p:ph type="body" idx="1"/>
          </p:nvPr>
        </p:nvSpPr>
        <p:spPr>
          <a:xfrm>
            <a:off x="416670" y="1836396"/>
            <a:ext cx="10294873" cy="4639559"/>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Clr>
                <a:srgbClr val="C00000"/>
              </a:buClr>
              <a:buSzPct val="120000"/>
              <a:buFont typeface="Wingdings" panose="05000000000000000000" pitchFamily="2" charset="2"/>
              <a:buChar char="§"/>
              <a:defRPr sz="2000" b="1"/>
            </a:pPr>
            <a:r>
              <a:rPr dirty="0" err="1"/>
              <a:t>Χρησιμο</a:t>
            </a:r>
            <a:r>
              <a:rPr dirty="0"/>
              <a:t>ποιήστε έναν ισχυρό κωδικό πρόσβασης</a:t>
            </a:r>
          </a:p>
          <a:p>
            <a:pPr marL="800100" lvl="1" indent="-342900" algn="l" rtl="0">
              <a:lnSpc>
                <a:spcPct val="120000"/>
              </a:lnSpc>
              <a:spcBef>
                <a:spcPts val="1200"/>
              </a:spcBef>
              <a:spcAft>
                <a:spcPts val="0"/>
              </a:spcAft>
              <a:buSzPct val="129729"/>
              <a:buFont typeface="Calibri" panose="020B0604020202020204" pitchFamily="34" charset="0"/>
              <a:buChar char="•"/>
              <a:defRPr sz="2000"/>
            </a:pPr>
            <a:r>
              <a:rPr dirty="0"/>
              <a:t>Μα</a:t>
            </a:r>
            <a:r>
              <a:rPr dirty="0" err="1"/>
              <a:t>κρ</a:t>
            </a:r>
            <a:r>
              <a:rPr lang="en-US" dirty="0" err="1"/>
              <a:t>o</a:t>
            </a:r>
            <a:r>
              <a:rPr lang="el-GR" dirty="0" err="1"/>
              <a:t>σκελές</a:t>
            </a:r>
            <a:r>
              <a:rPr lang="en-US" dirty="0"/>
              <a:t>, </a:t>
            </a:r>
            <a:r>
              <a:rPr lang="el-GR" dirty="0"/>
              <a:t>με πολλούς χαρακτήρες</a:t>
            </a:r>
            <a:endParaRPr dirty="0"/>
          </a:p>
          <a:p>
            <a:pPr marL="800100" lvl="1" indent="-342900" algn="l" rtl="0">
              <a:lnSpc>
                <a:spcPct val="120000"/>
              </a:lnSpc>
              <a:spcBef>
                <a:spcPts val="1200"/>
              </a:spcBef>
              <a:spcAft>
                <a:spcPts val="0"/>
              </a:spcAft>
              <a:buSzPct val="129729"/>
              <a:buFont typeface="Calibri" panose="020B0604020202020204" pitchFamily="34" charset="0"/>
              <a:buChar char="•"/>
              <a:defRPr sz="2000"/>
            </a:pPr>
            <a:r>
              <a:rPr dirty="0" err="1"/>
              <a:t>Συνδυ</a:t>
            </a:r>
            <a:r>
              <a:rPr dirty="0"/>
              <a:t>ασμό</a:t>
            </a:r>
            <a:r>
              <a:rPr lang="el-GR" dirty="0"/>
              <a:t>ς διαφορετικών τύπου</a:t>
            </a:r>
            <a:r>
              <a:rPr dirty="0"/>
              <a:t> χαρα</a:t>
            </a:r>
            <a:r>
              <a:rPr dirty="0" err="1"/>
              <a:t>κτήρων</a:t>
            </a:r>
            <a:r>
              <a:rPr lang="el-GR" dirty="0"/>
              <a:t> (αριθμοί, σύμβολα, πεζά και κεφαλαία γράμματα)</a:t>
            </a:r>
            <a:endParaRPr dirty="0"/>
          </a:p>
          <a:p>
            <a:pPr marL="800100" lvl="1" indent="-342900" algn="l" rtl="0">
              <a:lnSpc>
                <a:spcPct val="120000"/>
              </a:lnSpc>
              <a:spcBef>
                <a:spcPts val="1200"/>
              </a:spcBef>
              <a:spcAft>
                <a:spcPts val="0"/>
              </a:spcAft>
              <a:buSzPct val="129729"/>
              <a:buFont typeface="Calibri" panose="020B0604020202020204" pitchFamily="34" charset="0"/>
              <a:buChar char="•"/>
              <a:defRPr sz="2000"/>
            </a:pPr>
            <a:r>
              <a:rPr dirty="0" err="1"/>
              <a:t>Μην</a:t>
            </a:r>
            <a:r>
              <a:rPr dirty="0"/>
              <a:t> </a:t>
            </a:r>
            <a:r>
              <a:rPr dirty="0" err="1"/>
              <a:t>χρησιμο</a:t>
            </a:r>
            <a:r>
              <a:rPr dirty="0"/>
              <a:t>ποιείτε</a:t>
            </a:r>
            <a:r>
              <a:rPr lang="el-GR" dirty="0"/>
              <a:t> σειρές γραμμών</a:t>
            </a:r>
            <a:r>
              <a:rPr dirty="0"/>
              <a:t> πληκτρολογίου (όπως: </a:t>
            </a:r>
            <a:r>
              <a:rPr lang="en-US" dirty="0"/>
              <a:t>qwerty</a:t>
            </a:r>
            <a:r>
              <a:rPr dirty="0"/>
              <a:t>)</a:t>
            </a:r>
          </a:p>
          <a:p>
            <a:pPr marL="342900" lvl="0" indent="-342900" algn="l" rtl="0">
              <a:lnSpc>
                <a:spcPct val="120000"/>
              </a:lnSpc>
              <a:spcBef>
                <a:spcPts val="1200"/>
              </a:spcBef>
              <a:spcAft>
                <a:spcPts val="0"/>
              </a:spcAft>
              <a:buClr>
                <a:srgbClr val="C00000"/>
              </a:buClr>
              <a:buSzPct val="120000"/>
              <a:buFont typeface="Wingdings" panose="05000000000000000000" pitchFamily="2" charset="2"/>
              <a:buChar char="§"/>
              <a:defRPr sz="2000"/>
            </a:pPr>
            <a:r>
              <a:rPr b="1" dirty="0" err="1"/>
              <a:t>Χρησιμο</a:t>
            </a:r>
            <a:r>
              <a:rPr b="1" dirty="0"/>
              <a:t>ποιήστε τις τελευταίες εκδόσεις </a:t>
            </a:r>
            <a:r>
              <a:rPr dirty="0"/>
              <a:t>ενός λειτουργικού συστήματος, εγκαταστήστε λογισμικό προστασίας από ιούς και τείχος προστασίας και ελέγχετε τακτικά για ενημερώσεις. </a:t>
            </a:r>
          </a:p>
          <a:p>
            <a:pPr marL="342900" lvl="0" indent="-342900" algn="l" rtl="0">
              <a:lnSpc>
                <a:spcPct val="120000"/>
              </a:lnSpc>
              <a:spcBef>
                <a:spcPts val="1200"/>
              </a:spcBef>
              <a:spcAft>
                <a:spcPts val="0"/>
              </a:spcAft>
              <a:buClr>
                <a:srgbClr val="C00000"/>
              </a:buClr>
              <a:buSzPct val="120000"/>
              <a:buFont typeface="Wingdings" panose="05000000000000000000" pitchFamily="2" charset="2"/>
              <a:buChar char="§"/>
              <a:defRPr sz="2000"/>
            </a:pPr>
            <a:r>
              <a:rPr b="1" dirty="0"/>
              <a:t>Απ</a:t>
            </a:r>
            <a:r>
              <a:rPr b="1" dirty="0" err="1"/>
              <a:t>οφύγετε</a:t>
            </a:r>
            <a:r>
              <a:rPr b="1" dirty="0"/>
              <a:t> </a:t>
            </a:r>
            <a:r>
              <a:rPr b="1" dirty="0" err="1"/>
              <a:t>τη</a:t>
            </a:r>
            <a:r>
              <a:rPr b="1" dirty="0"/>
              <a:t> </a:t>
            </a:r>
            <a:r>
              <a:rPr b="1" dirty="0" err="1"/>
              <a:t>λήψη</a:t>
            </a:r>
            <a:r>
              <a:rPr b="1" dirty="0"/>
              <a:t> </a:t>
            </a:r>
            <a:r>
              <a:rPr b="1" dirty="0" err="1"/>
              <a:t>δωρεάν</a:t>
            </a:r>
            <a:r>
              <a:rPr b="1" dirty="0"/>
              <a:t> </a:t>
            </a:r>
            <a:r>
              <a:rPr b="1" dirty="0" err="1"/>
              <a:t>λογισμικού</a:t>
            </a:r>
            <a:r>
              <a:rPr b="1" dirty="0"/>
              <a:t> </a:t>
            </a:r>
            <a:r>
              <a:rPr dirty="0"/>
              <a:t>από </a:t>
            </a:r>
            <a:r>
              <a:rPr dirty="0" err="1"/>
              <a:t>ιστότο</a:t>
            </a:r>
            <a:r>
              <a:rPr dirty="0"/>
              <a:t>πους που δεν είναι γνωστοί ή </a:t>
            </a:r>
            <a:r>
              <a:rPr lang="el-GR" dirty="0"/>
              <a:t>έμπιστοι</a:t>
            </a:r>
            <a:r>
              <a:rPr dirty="0"/>
              <a:t>. Κα</a:t>
            </a:r>
            <a:r>
              <a:rPr dirty="0" err="1"/>
              <a:t>τε</a:t>
            </a:r>
            <a:r>
              <a:rPr dirty="0"/>
              <a:t>βάστε το λογισμικό μόνο από γνωστές και αξιόπιστες εταιρείες. </a:t>
            </a:r>
            <a:r>
              <a:rPr dirty="0" err="1"/>
              <a:t>Πολλά</a:t>
            </a:r>
            <a:r>
              <a:rPr dirty="0"/>
              <a:t> </a:t>
            </a:r>
            <a:r>
              <a:rPr dirty="0" err="1"/>
              <a:t>δωρεάν</a:t>
            </a:r>
            <a:r>
              <a:rPr dirty="0"/>
              <a:t> π</a:t>
            </a:r>
            <a:r>
              <a:rPr dirty="0" err="1"/>
              <a:t>ρογράμμ</a:t>
            </a:r>
            <a:r>
              <a:rPr dirty="0"/>
              <a:t>ατα (εφαρμογές) </a:t>
            </a:r>
            <a:r>
              <a:rPr lang="el-GR" dirty="0"/>
              <a:t>εγκαθιστούν </a:t>
            </a:r>
            <a:r>
              <a:rPr dirty="0"/>
              <a:t>adware και spyware σε έναν υπολογιστή ή κινητή συσκευή. </a:t>
            </a:r>
          </a:p>
        </p:txBody>
      </p:sp>
      <p:sp>
        <p:nvSpPr>
          <p:cNvPr id="476" name="Google Shape;476;p45"/>
          <p:cNvSpPr txBox="1"/>
          <p:nvPr/>
        </p:nvSpPr>
        <p:spPr>
          <a:xfrm>
            <a:off x="416670" y="12313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pPr>
            <a:r>
              <a:t>Η ασφάλεια: Συμβουλές για την προστασία δεδομένων και συσκευών</a:t>
            </a:r>
          </a:p>
        </p:txBody>
      </p:sp>
      <p:pic>
        <p:nvPicPr>
          <p:cNvPr id="477" name="Google Shape;477;p45" descr="Κώνος κυκλοφορίας"/>
          <p:cNvPicPr preferRelativeResize="0"/>
          <p:nvPr/>
        </p:nvPicPr>
        <p:blipFill rotWithShape="1">
          <a:blip r:embed="rId3">
            <a:alphaModFix/>
          </a:blip>
          <a:srcRect/>
          <a:stretch/>
        </p:blipFill>
        <p:spPr>
          <a:xfrm>
            <a:off x="9802452" y="2032081"/>
            <a:ext cx="2259635" cy="2255551"/>
          </a:xfrm>
          <a:prstGeom prst="rect">
            <a:avLst/>
          </a:prstGeom>
          <a:noFill/>
          <a:ln>
            <a:noFill/>
          </a:ln>
        </p:spPr>
      </p:pic>
      <p:sp>
        <p:nvSpPr>
          <p:cNvPr id="7" name="Google Shape;262;p17"/>
          <p:cNvSpPr txBox="1">
            <a:spLocks noGrp="1"/>
          </p:cNvSpPr>
          <p:nvPr>
            <p:ph type="title"/>
          </p:nvPr>
        </p:nvSpPr>
        <p:spPr>
          <a:xfrm>
            <a:off x="416670" y="282597"/>
            <a:ext cx="10515600" cy="893179"/>
          </a:xfrm>
          <a:prstGeom prst="rect">
            <a:avLst/>
          </a:prstGeom>
          <a:noFill/>
          <a:ln>
            <a:noFill/>
          </a:ln>
        </p:spPr>
        <p:txBody>
          <a:bodyPr spcFirstLastPara="1" wrap="square" lIns="91425" tIns="45700" rIns="91425" bIns="45700" anchor="ctr" anchorCtr="0">
            <a:normAutofit fontScale="90000"/>
          </a:bodyPr>
          <a:lstStyle/>
          <a:p>
            <a:pPr>
              <a:buClr>
                <a:srgbClr val="C01E24"/>
              </a:buClr>
              <a:buSzPts val="2000"/>
              <a:defRPr sz="4400" b="1">
                <a:solidFill>
                  <a:srgbClr val="C00000"/>
                </a:solidFill>
              </a:defRPr>
            </a:pPr>
            <a:br>
              <a:rPr lang="en-US" dirty="0"/>
            </a:br>
            <a:r>
              <a:t>Παράρτημα 2</a:t>
            </a:r>
            <a:endParaRPr>
              <a:solidFill>
                <a:srgbClr val="C01E24"/>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3">
            <a:extLst>
              <a:ext uri="{FF2B5EF4-FFF2-40B4-BE49-F238E27FC236}">
                <a16:creationId xmlns:a16="http://schemas.microsoft.com/office/drawing/2014/main" id="{EE1E3632-21B8-43C6-AB8C-621F7D539641}"/>
              </a:ext>
            </a:extLst>
          </p:cNvPr>
          <p:cNvSpPr>
            <a:spLocks noGrp="1"/>
          </p:cNvSpPr>
          <p:nvPr>
            <p:ph type="title"/>
          </p:nvPr>
        </p:nvSpPr>
        <p:spPr>
          <a:xfrm>
            <a:off x="557999" y="1200812"/>
            <a:ext cx="11396576" cy="599188"/>
          </a:xfrm>
        </p:spPr>
        <p:txBody>
          <a:bodyPr/>
          <a:lstStyle/>
          <a:p>
            <a:r>
              <a:rPr dirty="0" err="1"/>
              <a:t>Ασφάλει</a:t>
            </a:r>
            <a:r>
              <a:rPr dirty="0"/>
              <a:t>α και </a:t>
            </a:r>
            <a:r>
              <a:rPr lang="el-GR" dirty="0"/>
              <a:t>Ιδιωτικότητα</a:t>
            </a:r>
            <a:endParaRPr dirty="0"/>
          </a:p>
        </p:txBody>
      </p:sp>
      <p:sp>
        <p:nvSpPr>
          <p:cNvPr id="10" name="Θέση κειμένου 2">
            <a:extLst>
              <a:ext uri="{FF2B5EF4-FFF2-40B4-BE49-F238E27FC236}">
                <a16:creationId xmlns:a16="http://schemas.microsoft.com/office/drawing/2014/main" id="{974F3F40-2997-4635-8B7A-81191D7E5702}"/>
              </a:ext>
            </a:extLst>
          </p:cNvPr>
          <p:cNvSpPr>
            <a:spLocks noGrp="1"/>
          </p:cNvSpPr>
          <p:nvPr>
            <p:ph type="body" idx="1"/>
          </p:nvPr>
        </p:nvSpPr>
        <p:spPr>
          <a:xfrm>
            <a:off x="557999" y="1800000"/>
            <a:ext cx="6091307" cy="4893408"/>
          </a:xfrm>
        </p:spPr>
        <p:txBody>
          <a:bodyPr>
            <a:normAutofit fontScale="92500" lnSpcReduction="20000"/>
          </a:bodyPr>
          <a:lstStyle/>
          <a:p>
            <a:pPr>
              <a:buSzPct val="100000"/>
              <a:buFont typeface="Wingdings" panose="05000000000000000000" pitchFamily="2" charset="2"/>
              <a:buChar char="§"/>
            </a:pPr>
            <a:r>
              <a:rPr dirty="0"/>
              <a:t>Η α</a:t>
            </a:r>
            <a:r>
              <a:rPr dirty="0" err="1"/>
              <a:t>σφάλει</a:t>
            </a:r>
            <a:r>
              <a:rPr dirty="0"/>
              <a:t>α αφορά τη </a:t>
            </a:r>
            <a:r>
              <a:rPr b="1" dirty="0"/>
              <a:t>διαφύλαξη των δεδομένων</a:t>
            </a:r>
            <a:r>
              <a:rPr dirty="0"/>
              <a:t>, ενώ η </a:t>
            </a:r>
            <a:r>
              <a:rPr lang="el-GR" dirty="0"/>
              <a:t>ιδιωτικότητα </a:t>
            </a:r>
            <a:r>
              <a:rPr dirty="0"/>
              <a:t>α</a:t>
            </a:r>
            <a:r>
              <a:rPr dirty="0" err="1"/>
              <a:t>φορά</a:t>
            </a:r>
            <a:r>
              <a:rPr dirty="0"/>
              <a:t> τη </a:t>
            </a:r>
            <a:r>
              <a:rPr b="1" dirty="0"/>
              <a:t>διαφύλαξη της ταυτότητας του χρήστη</a:t>
            </a:r>
            <a:r>
              <a:rPr dirty="0"/>
              <a:t>. </a:t>
            </a:r>
          </a:p>
          <a:p>
            <a:pPr>
              <a:buSzPct val="100000"/>
              <a:buFont typeface="Wingdings" panose="05000000000000000000" pitchFamily="2" charset="2"/>
              <a:buChar char="§"/>
            </a:pPr>
            <a:r>
              <a:rPr dirty="0" err="1"/>
              <a:t>Γι</a:t>
            </a:r>
            <a:r>
              <a:rPr dirty="0"/>
              <a:t>α παράδειγμα, το προσωπικό του νοσοκομείου και της κλινικής χρησιμοποιεί ασφαλή συστήματα για να επικοινωνεί με τους ασθενείς σχετικά με την υγεία τους, αντί να στέλνει πληροφορίες μέσω προσωπικών λογαριασμών ηλεκτρονικού ταχυδρομείου. </a:t>
            </a:r>
          </a:p>
          <a:p>
            <a:pPr lvl="1">
              <a:buFont typeface="Courier New" panose="02070309020205020404" pitchFamily="49" charset="0"/>
              <a:buChar char="o"/>
            </a:pPr>
            <a:r>
              <a:rPr dirty="0" err="1"/>
              <a:t>Αυτός</a:t>
            </a:r>
            <a:r>
              <a:rPr dirty="0"/>
              <a:t> ο </a:t>
            </a:r>
            <a:r>
              <a:rPr dirty="0" err="1"/>
              <a:t>τύ</a:t>
            </a:r>
            <a:r>
              <a:rPr dirty="0"/>
              <a:t>πος διαβίβασης δεδομένων αποτελεί παράδειγμα ασφάλειας. </a:t>
            </a:r>
          </a:p>
          <a:p>
            <a:pPr lvl="1">
              <a:buFont typeface="Courier New" panose="02070309020205020404" pitchFamily="49" charset="0"/>
              <a:buChar char="o"/>
            </a:pPr>
            <a:r>
              <a:rPr dirty="0"/>
              <a:t>Από </a:t>
            </a:r>
            <a:r>
              <a:rPr dirty="0" err="1"/>
              <a:t>την</a:t>
            </a:r>
            <a:r>
              <a:rPr dirty="0"/>
              <a:t> </a:t>
            </a:r>
            <a:r>
              <a:rPr dirty="0" err="1"/>
              <a:t>άλλη</a:t>
            </a:r>
            <a:r>
              <a:rPr dirty="0"/>
              <a:t> π</a:t>
            </a:r>
            <a:r>
              <a:rPr dirty="0" err="1"/>
              <a:t>λευρά</a:t>
            </a:r>
            <a:r>
              <a:rPr dirty="0"/>
              <a:t>, η π</a:t>
            </a:r>
            <a:r>
              <a:rPr dirty="0" err="1"/>
              <a:t>ροστ</a:t>
            </a:r>
            <a:r>
              <a:rPr dirty="0"/>
              <a:t>ασία της ιδιωτι</a:t>
            </a:r>
            <a:r>
              <a:rPr lang="el-GR" dirty="0" err="1"/>
              <a:t>κότητας</a:t>
            </a:r>
            <a:r>
              <a:rPr dirty="0"/>
              <a:t> μπορεί να περιορίσει την πρόσβαση στα αρχεία υγείας των ασθενών σε </a:t>
            </a:r>
            <a:r>
              <a:rPr b="1" dirty="0"/>
              <a:t>συγκεκριμένα μέλη του προσωπικού του νοσοκομείου</a:t>
            </a:r>
            <a:r>
              <a:rPr dirty="0"/>
              <a:t>, όπως οι γιατροί, οι νοσοκόμες και οι βοηθοί ιατρών. </a:t>
            </a:r>
          </a:p>
          <a:p>
            <a:pPr>
              <a:buFont typeface="Wingdings" panose="05000000000000000000" pitchFamily="2" charset="2"/>
              <a:buChar char="§"/>
            </a:pPr>
            <a:endParaRPr b="0" i="0" dirty="0">
              <a:solidFill>
                <a:srgbClr val="2C2C2C"/>
              </a:solidFill>
              <a:effectLst/>
              <a:latin typeface="Source Sans Pro" panose="020B0503030403020204" pitchFamily="34" charset="0"/>
            </a:endParaRPr>
          </a:p>
          <a:p>
            <a:pPr>
              <a:buFont typeface="Wingdings" panose="05000000000000000000" pitchFamily="2" charset="2"/>
              <a:buChar char="§"/>
            </a:pPr>
            <a:endParaRPr dirty="0">
              <a:highlight>
                <a:srgbClr val="FFFF00"/>
              </a:highlight>
            </a:endParaRPr>
          </a:p>
          <a:p>
            <a:pPr>
              <a:buFont typeface="Wingdings" panose="05000000000000000000" pitchFamily="2" charset="2"/>
              <a:buChar char="§"/>
            </a:pPr>
            <a:endParaRPr dirty="0">
              <a:highlight>
                <a:srgbClr val="FFFF00"/>
              </a:highlight>
            </a:endParaRPr>
          </a:p>
        </p:txBody>
      </p:sp>
      <p:sp>
        <p:nvSpPr>
          <p:cNvPr id="12" name="Θέση κειμένου 4">
            <a:extLst>
              <a:ext uri="{FF2B5EF4-FFF2-40B4-BE49-F238E27FC236}">
                <a16:creationId xmlns:a16="http://schemas.microsoft.com/office/drawing/2014/main" id="{9978756F-1FAC-4062-9C9B-4F4A42529691}"/>
              </a:ext>
            </a:extLst>
          </p:cNvPr>
          <p:cNvSpPr txBox="1">
            <a:spLocks/>
          </p:cNvSpPr>
          <p:nvPr/>
        </p:nvSpPr>
        <p:spPr>
          <a:xfrm>
            <a:off x="6649306" y="1800000"/>
            <a:ext cx="5409663" cy="48934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a:lstStyle>
          <a:p>
            <a:pPr marL="457200" indent="-381000">
              <a:lnSpc>
                <a:spcPct val="90000"/>
              </a:lnSpc>
              <a:spcBef>
                <a:spcPts val="600"/>
              </a:spcBef>
              <a:buClr>
                <a:srgbClr val="C01E24"/>
              </a:buClr>
              <a:buSzPct val="100000"/>
              <a:buFont typeface="Wingdings" panose="05000000000000000000" pitchFamily="2" charset="2"/>
              <a:buChar char="§"/>
              <a:defRPr sz="2200">
                <a:solidFill>
                  <a:schemeClr val="dk1"/>
                </a:solidFill>
              </a:defRPr>
            </a:pPr>
            <a:r>
              <a:rPr sz="2000" dirty="0"/>
              <a:t>Καταλαβα</a:t>
            </a:r>
            <a:r>
              <a:rPr sz="2000" dirty="0" err="1"/>
              <a:t>ίνουμε</a:t>
            </a:r>
            <a:r>
              <a:rPr sz="2000" dirty="0"/>
              <a:t> </a:t>
            </a:r>
            <a:r>
              <a:rPr sz="2000" dirty="0" err="1"/>
              <a:t>ότι</a:t>
            </a:r>
            <a:r>
              <a:rPr sz="2000" dirty="0"/>
              <a:t> </a:t>
            </a:r>
            <a:r>
              <a:rPr sz="2000" dirty="0" err="1"/>
              <a:t>είν</a:t>
            </a:r>
            <a:r>
              <a:rPr sz="2000" dirty="0"/>
              <a:t>αι </a:t>
            </a:r>
          </a:p>
          <a:p>
            <a:pPr marL="795338" indent="-342900">
              <a:lnSpc>
                <a:spcPct val="90000"/>
              </a:lnSpc>
              <a:spcBef>
                <a:spcPts val="600"/>
              </a:spcBef>
              <a:buClr>
                <a:srgbClr val="C01E24"/>
              </a:buClr>
              <a:buSzPct val="100000"/>
              <a:buFont typeface="Courier New" panose="02070309020205020404" pitchFamily="49" charset="0"/>
              <a:buChar char="o"/>
              <a:defRPr sz="2200">
                <a:solidFill>
                  <a:schemeClr val="dk1"/>
                </a:solidFill>
              </a:defRPr>
            </a:pPr>
            <a:r>
              <a:rPr sz="2000" dirty="0" err="1"/>
              <a:t>δυν</a:t>
            </a:r>
            <a:r>
              <a:rPr sz="2000" dirty="0"/>
              <a:t>ατόν να υπάρχει ασφάλεια χωρίς ιδιωτικότητα, </a:t>
            </a:r>
          </a:p>
          <a:p>
            <a:pPr marL="1065212" lvl="5" indent="-342900">
              <a:lnSpc>
                <a:spcPct val="90000"/>
              </a:lnSpc>
              <a:spcBef>
                <a:spcPts val="600"/>
              </a:spcBef>
              <a:buClr>
                <a:srgbClr val="C01E24"/>
              </a:buClr>
              <a:buSzPct val="100000"/>
              <a:buFont typeface="Arial" panose="020B0604020202020204" pitchFamily="34" charset="0"/>
              <a:buChar char="•"/>
              <a:defRPr sz="2200">
                <a:solidFill>
                  <a:schemeClr val="dk1"/>
                </a:solidFill>
              </a:defRPr>
            </a:pPr>
            <a:r>
              <a:rPr sz="2000" dirty="0"/>
              <a:t>τα π</a:t>
            </a:r>
            <a:r>
              <a:rPr sz="2000" dirty="0" err="1"/>
              <a:t>ροσω</a:t>
            </a:r>
            <a:r>
              <a:rPr sz="2000" dirty="0"/>
              <a:t>πικά δεδομένα μπορούν να διαβιβαστούν και να αποθηκευτούν σε έναν ιστότοπο με ασφάλεια, αλλά ο ιστότοπος μπορεί να τα πουλήσει.</a:t>
            </a:r>
          </a:p>
          <a:p>
            <a:pPr marL="882650" lvl="1" indent="-342900">
              <a:lnSpc>
                <a:spcPct val="90000"/>
              </a:lnSpc>
              <a:spcBef>
                <a:spcPts val="600"/>
              </a:spcBef>
              <a:buClr>
                <a:srgbClr val="C01E24"/>
              </a:buClr>
              <a:buSzPct val="100000"/>
              <a:buFont typeface="Courier New" panose="02070309020205020404" pitchFamily="49" charset="0"/>
              <a:buChar char="o"/>
              <a:defRPr sz="2200">
                <a:solidFill>
                  <a:schemeClr val="dk1"/>
                </a:solidFill>
              </a:defRPr>
            </a:pPr>
            <a:r>
              <a:rPr sz="2000" dirty="0"/>
              <a:t>α</a:t>
            </a:r>
            <a:r>
              <a:rPr sz="2000" dirty="0" err="1"/>
              <a:t>λλά</a:t>
            </a:r>
            <a:r>
              <a:rPr sz="2000" dirty="0"/>
              <a:t> α</a:t>
            </a:r>
            <a:r>
              <a:rPr sz="2000" dirty="0" err="1"/>
              <a:t>δύν</a:t>
            </a:r>
            <a:r>
              <a:rPr sz="2000" dirty="0"/>
              <a:t>ατον να έχεις ιδιωτικότητα χωρίς ασφάλεια.</a:t>
            </a:r>
          </a:p>
          <a:p>
            <a:pPr marL="1150938" lvl="2" indent="-342900">
              <a:lnSpc>
                <a:spcPct val="90000"/>
              </a:lnSpc>
              <a:spcBef>
                <a:spcPts val="600"/>
              </a:spcBef>
              <a:buClr>
                <a:srgbClr val="C01E24"/>
              </a:buClr>
              <a:buSzPct val="100000"/>
              <a:buFont typeface="Arial" panose="020B0604020202020204" pitchFamily="34" charset="0"/>
              <a:buChar char="•"/>
              <a:defRPr sz="2200">
                <a:solidFill>
                  <a:schemeClr val="dk1"/>
                </a:solidFill>
              </a:defRPr>
            </a:pPr>
            <a:r>
              <a:rPr sz="2000" dirty="0" err="1"/>
              <a:t>έν</a:t>
            </a:r>
            <a:r>
              <a:rPr sz="2000" dirty="0"/>
              <a:t>ας χάκερ μπορεί να έχει μη εξουσιοδοτημένη πρόσβαση στη συσκευή σας, στον διακομιστή ιστού ή στα μεταδιδόμενα δεδομένα σας και να κλέψει τα προσωπικά σας δεδομένα.</a:t>
            </a:r>
          </a:p>
          <a:p>
            <a:pPr marL="1093788" indent="-285750">
              <a:buFont typeface="Arial" panose="020B0604020202020204" pitchFamily="34" charset="0"/>
              <a:buChar char="•"/>
            </a:pPr>
            <a:endParaRPr sz="1200" dirty="0"/>
          </a:p>
        </p:txBody>
      </p:sp>
      <p:sp>
        <p:nvSpPr>
          <p:cNvPr id="13" name="Google Shape;262;p17"/>
          <p:cNvSpPr txBox="1">
            <a:spLocks/>
          </p:cNvSpPr>
          <p:nvPr/>
        </p:nvSpPr>
        <p:spPr>
          <a:xfrm>
            <a:off x="557999" y="424759"/>
            <a:ext cx="10515600" cy="893179"/>
          </a:xfrm>
          <a:prstGeom prst="rect">
            <a:avLst/>
          </a:prstGeom>
          <a:noFill/>
          <a:ln>
            <a:noFill/>
          </a:ln>
        </p:spPr>
        <p:txBody>
          <a:bodyPr spcFirstLastPara="1" wrap="square" lIns="91425" tIns="45700" rIns="91425" bIns="45700" anchor="ctr" anchorCtr="0">
            <a:normAutofit fontScale="8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defRPr sz="4400">
                <a:solidFill>
                  <a:srgbClr val="C00000"/>
                </a:solidFill>
              </a:defRPr>
            </a:pPr>
            <a:br>
              <a:rPr lang="en-US" dirty="0"/>
            </a:br>
            <a:r>
              <a:t>Παράρτημα 3 </a:t>
            </a:r>
            <a:endParaRPr>
              <a:solidFill>
                <a:srgbClr val="C01E24"/>
              </a:solidFill>
            </a:endParaRPr>
          </a:p>
        </p:txBody>
      </p:sp>
    </p:spTree>
    <p:extLst>
      <p:ext uri="{BB962C8B-B14F-4D97-AF65-F5344CB8AC3E}">
        <p14:creationId xmlns:p14="http://schemas.microsoft.com/office/powerpoint/2010/main" val="222090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BDBD87-4277-40FF-9897-E1C6EA7D3114}"/>
              </a:ext>
            </a:extLst>
          </p:cNvPr>
          <p:cNvSpPr>
            <a:spLocks noGrp="1"/>
          </p:cNvSpPr>
          <p:nvPr>
            <p:ph type="title"/>
          </p:nvPr>
        </p:nvSpPr>
        <p:spPr>
          <a:xfrm>
            <a:off x="539092" y="1194903"/>
            <a:ext cx="11059692" cy="605096"/>
          </a:xfrm>
        </p:spPr>
        <p:txBody>
          <a:bodyPr>
            <a:normAutofit/>
          </a:bodyPr>
          <a:lstStyle/>
          <a:p>
            <a:r>
              <a:t>Τι είναι και ποιος πρέπει να συμμορφώνεται με το GDPR;</a:t>
            </a:r>
          </a:p>
        </p:txBody>
      </p:sp>
      <p:sp>
        <p:nvSpPr>
          <p:cNvPr id="3" name="Θέση κειμένου 2">
            <a:extLst>
              <a:ext uri="{FF2B5EF4-FFF2-40B4-BE49-F238E27FC236}">
                <a16:creationId xmlns:a16="http://schemas.microsoft.com/office/drawing/2014/main" id="{FDBAADF4-5C57-4BF0-BC08-7AD2977D1EFF}"/>
              </a:ext>
            </a:extLst>
          </p:cNvPr>
          <p:cNvSpPr>
            <a:spLocks noGrp="1"/>
          </p:cNvSpPr>
          <p:nvPr>
            <p:ph type="body" idx="1"/>
          </p:nvPr>
        </p:nvSpPr>
        <p:spPr>
          <a:xfrm>
            <a:off x="3962400" y="1846583"/>
            <a:ext cx="8143875" cy="5058001"/>
          </a:xfrm>
        </p:spPr>
        <p:txBody>
          <a:bodyPr>
            <a:normAutofit fontScale="85000" lnSpcReduction="10000"/>
          </a:bodyPr>
          <a:lstStyle/>
          <a:p>
            <a:pPr marL="76200" indent="0">
              <a:lnSpc>
                <a:spcPct val="110000"/>
              </a:lnSpc>
              <a:spcAft>
                <a:spcPts val="600"/>
              </a:spcAft>
              <a:buNone/>
              <a:defRPr sz="1800" b="1">
                <a:effectLst/>
                <a:latin typeface="Calibri" panose="020F0502020204030204" pitchFamily="34" charset="0"/>
                <a:cs typeface="Calibri" panose="020F0502020204030204" pitchFamily="34" charset="0"/>
              </a:defRPr>
            </a:pPr>
            <a:r>
              <a:rPr dirty="0" err="1"/>
              <a:t>Τι</a:t>
            </a:r>
            <a:r>
              <a:rPr dirty="0"/>
              <a:t> είναι </a:t>
            </a:r>
            <a:r>
              <a:rPr dirty="0" err="1"/>
              <a:t>το</a:t>
            </a:r>
            <a:r>
              <a:rPr dirty="0"/>
              <a:t> GDPR;</a:t>
            </a:r>
          </a:p>
          <a:p>
            <a:pPr>
              <a:lnSpc>
                <a:spcPct val="110000"/>
              </a:lnSpc>
              <a:spcAft>
                <a:spcPts val="600"/>
              </a:spcAft>
              <a:buFont typeface="Wingdings" panose="05000000000000000000" pitchFamily="2" charset="2"/>
              <a:buChar char="§"/>
              <a:defRPr sz="1800">
                <a:effectLst/>
                <a:latin typeface="Calibri" panose="020F0502020204030204" pitchFamily="34" charset="0"/>
                <a:cs typeface="Calibri" panose="020F0502020204030204" pitchFamily="34" charset="0"/>
              </a:defRPr>
            </a:pPr>
            <a:r>
              <a:rPr dirty="0"/>
              <a:t>Ο </a:t>
            </a:r>
            <a:r>
              <a:rPr b="1" dirty="0" err="1"/>
              <a:t>Γενικός</a:t>
            </a:r>
            <a:r>
              <a:rPr b="1" dirty="0"/>
              <a:t> Κα</a:t>
            </a:r>
            <a:r>
              <a:rPr b="1" dirty="0" err="1"/>
              <a:t>νονισμός</a:t>
            </a:r>
            <a:r>
              <a:rPr b="1" dirty="0"/>
              <a:t> </a:t>
            </a:r>
            <a:r>
              <a:rPr b="1" dirty="0" err="1"/>
              <a:t>γι</a:t>
            </a:r>
            <a:r>
              <a:rPr b="1" dirty="0"/>
              <a:t>α την Προστασία Δεδομένων </a:t>
            </a:r>
            <a:r>
              <a:rPr dirty="0"/>
              <a:t>είναι ένας νόμος της Ευρωπαϊκής Ένωσης που τέθηκε σε εφαρμογή στις 25 Μαΐου 2018 και απαιτεί από τους οργανισμούς να προστατεύουν τα δεδομένα προσωπικού χαρακτήρα και να σέβονται τα δικαιώματα ιδιωτικής ζωής οποιουδήποτε ατόμου στην επικράτεια της ΕΕ. </a:t>
            </a:r>
          </a:p>
          <a:p>
            <a:pPr marL="76200" indent="0" algn="l">
              <a:lnSpc>
                <a:spcPct val="110000"/>
              </a:lnSpc>
              <a:spcAft>
                <a:spcPts val="600"/>
              </a:spcAft>
              <a:buNone/>
              <a:defRPr sz="1800" b="1">
                <a:effectLst/>
                <a:latin typeface="Calibri" panose="020F0502020204030204" pitchFamily="34" charset="0"/>
                <a:cs typeface="Calibri" panose="020F0502020204030204" pitchFamily="34" charset="0"/>
              </a:defRPr>
            </a:pPr>
            <a:r>
              <a:rPr dirty="0" err="1"/>
              <a:t>Ποιος</a:t>
            </a:r>
            <a:r>
              <a:rPr dirty="0"/>
              <a:t> π</a:t>
            </a:r>
            <a:r>
              <a:rPr dirty="0" err="1"/>
              <a:t>ρέ</a:t>
            </a:r>
            <a:r>
              <a:rPr dirty="0"/>
              <a:t>πει να συμμορφώνεται με το GDPR;</a:t>
            </a:r>
          </a:p>
          <a:p>
            <a:pPr algn="l">
              <a:lnSpc>
                <a:spcPct val="110000"/>
              </a:lnSpc>
              <a:spcAft>
                <a:spcPts val="600"/>
              </a:spcAft>
              <a:buFont typeface="Wingdings" panose="05000000000000000000" pitchFamily="2" charset="2"/>
              <a:buChar char="§"/>
              <a:defRPr sz="1800">
                <a:effectLst/>
                <a:latin typeface="Calibri" panose="020F0502020204030204" pitchFamily="34" charset="0"/>
                <a:cs typeface="Calibri" panose="020F0502020204030204" pitchFamily="34" charset="0"/>
              </a:defRPr>
            </a:pPr>
            <a:r>
              <a:rPr dirty="0" err="1"/>
              <a:t>Κάθε</a:t>
            </a:r>
            <a:r>
              <a:rPr dirty="0"/>
              <a:t> </a:t>
            </a:r>
            <a:r>
              <a:rPr dirty="0" err="1"/>
              <a:t>οργ</a:t>
            </a:r>
            <a:r>
              <a:rPr dirty="0"/>
              <a:t>ανισμός που επεξεργάζεται τα προσωπικά δεδομένα των ατόμων στην ΕΕ πρέπει να συμμορφώνεται με τον ΓΚΠΔ. </a:t>
            </a:r>
          </a:p>
          <a:p>
            <a:pPr algn="l">
              <a:lnSpc>
                <a:spcPct val="110000"/>
              </a:lnSpc>
              <a:spcAft>
                <a:spcPts val="600"/>
              </a:spcAft>
              <a:buFont typeface="Wingdings" panose="05000000000000000000" pitchFamily="2" charset="2"/>
              <a:buChar char="§"/>
              <a:defRPr sz="1800">
                <a:effectLst/>
                <a:latin typeface="Calibri" panose="020F0502020204030204" pitchFamily="34" charset="0"/>
                <a:cs typeface="Calibri" panose="020F0502020204030204" pitchFamily="34" charset="0"/>
              </a:defRPr>
            </a:pPr>
            <a:r>
              <a:rPr dirty="0"/>
              <a:t>«</a:t>
            </a:r>
            <a:r>
              <a:rPr b="1" dirty="0"/>
              <a:t>Επ</a:t>
            </a:r>
            <a:r>
              <a:rPr b="1" dirty="0" err="1"/>
              <a:t>εξεργ</a:t>
            </a:r>
            <a:r>
              <a:rPr b="1" dirty="0"/>
              <a:t>ασία</a:t>
            </a:r>
            <a:r>
              <a:rPr dirty="0"/>
              <a:t>» είναι ένας ευρύς όρος που καλύπτει σχεδόν οτιδήποτε μπορείτε να κάνετε με τα δεδομένα: Συλλογή, αποθήκευση, μετάδοση, ανάλυση, κ.λπ. </a:t>
            </a:r>
          </a:p>
          <a:p>
            <a:pPr algn="l">
              <a:lnSpc>
                <a:spcPct val="110000"/>
              </a:lnSpc>
              <a:spcAft>
                <a:spcPts val="600"/>
              </a:spcAft>
              <a:buFont typeface="Wingdings" panose="05000000000000000000" pitchFamily="2" charset="2"/>
              <a:buChar char="§"/>
              <a:defRPr sz="1800">
                <a:effectLst/>
                <a:latin typeface="Calibri" panose="020F0502020204030204" pitchFamily="34" charset="0"/>
                <a:cs typeface="Calibri" panose="020F0502020204030204" pitchFamily="34" charset="0"/>
              </a:defRPr>
            </a:pPr>
            <a:r>
              <a:rPr dirty="0"/>
              <a:t>«</a:t>
            </a:r>
            <a:r>
              <a:rPr b="1" dirty="0" err="1"/>
              <a:t>Προσω</a:t>
            </a:r>
            <a:r>
              <a:rPr b="1" dirty="0"/>
              <a:t>πικά δεδομένα</a:t>
            </a:r>
            <a:r>
              <a:rPr dirty="0"/>
              <a:t>» είναι κάθε πληροφορία που σχετίζεται με ένα άτομο, όπως ονόματα, διευθύνσεις ηλεκτρονικού ταχυδρομείου, διευθύνσεις IP, χρώμα ματιών, πολιτική σύνδεση και ούτω καθεξής. </a:t>
            </a:r>
          </a:p>
          <a:p>
            <a:pPr algn="l">
              <a:lnSpc>
                <a:spcPct val="110000"/>
              </a:lnSpc>
              <a:spcAft>
                <a:spcPts val="600"/>
              </a:spcAft>
              <a:buFont typeface="Wingdings" panose="05000000000000000000" pitchFamily="2" charset="2"/>
              <a:buChar char="§"/>
              <a:defRPr sz="1800">
                <a:effectLst/>
                <a:latin typeface="Calibri" panose="020F0502020204030204" pitchFamily="34" charset="0"/>
                <a:cs typeface="Calibri" panose="020F0502020204030204" pitchFamily="34" charset="0"/>
              </a:defRPr>
            </a:pPr>
            <a:r>
              <a:rPr dirty="0" err="1"/>
              <a:t>Ακόμη</a:t>
            </a:r>
            <a:r>
              <a:rPr dirty="0"/>
              <a:t> και αν ένας </a:t>
            </a:r>
            <a:r>
              <a:rPr dirty="0" err="1"/>
              <a:t>οργ</a:t>
            </a:r>
            <a:r>
              <a:rPr dirty="0"/>
              <a:t>ανισμός δεν είναι συνδεδεμένος με την ίδια την ΕΕ, εάν επεξεργάζεται τα δεδομένα προσωπικού χαρακτήρα ατόμων στην ΕΕ (για παράδειγμα μέσω παρακολούθησης στον ιστότοπό του), πρέπει να συμμορφώνεται. Επ</a:t>
            </a:r>
            <a:r>
              <a:rPr dirty="0" err="1"/>
              <a:t>ίσης</a:t>
            </a:r>
            <a:r>
              <a:rPr dirty="0"/>
              <a:t>, ο GDPR </a:t>
            </a:r>
            <a:r>
              <a:rPr dirty="0" err="1"/>
              <a:t>δεν</a:t>
            </a:r>
            <a:r>
              <a:rPr dirty="0"/>
              <a:t> π</a:t>
            </a:r>
            <a:r>
              <a:rPr dirty="0" err="1"/>
              <a:t>εριορίζετ</a:t>
            </a:r>
            <a:r>
              <a:rPr dirty="0"/>
              <a:t>αι σε εταιρείες κερδοσκοπικού χαρακτήρα.</a:t>
            </a:r>
          </a:p>
          <a:p>
            <a:pPr>
              <a:lnSpc>
                <a:spcPct val="110000"/>
              </a:lnSpc>
              <a:spcAft>
                <a:spcPts val="600"/>
              </a:spcAft>
            </a:pPr>
            <a:endParaRPr sz="1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56BA8F3-369F-4675-B4C2-1650F56006FE}"/>
              </a:ext>
            </a:extLst>
          </p:cNvPr>
          <p:cNvSpPr txBox="1"/>
          <p:nvPr/>
        </p:nvSpPr>
        <p:spPr>
          <a:xfrm>
            <a:off x="6068938" y="6550223"/>
            <a:ext cx="6123062" cy="307777"/>
          </a:xfrm>
          <a:prstGeom prst="rect">
            <a:avLst/>
          </a:prstGeom>
          <a:noFill/>
        </p:spPr>
        <p:txBody>
          <a:bodyPr wrap="square">
            <a:spAutoFit/>
          </a:bodyPr>
          <a:lstStyle/>
          <a:p>
            <a:pPr algn="r"/>
            <a:r>
              <a:t>Πηγή: </a:t>
            </a:r>
            <a:r>
              <a:rPr>
                <a:hlinkClick r:id="rId2"/>
              </a:rPr>
              <a:t>https://gdpr.eu/faq/</a:t>
            </a:r>
            <a:r>
              <a:t> </a:t>
            </a:r>
          </a:p>
        </p:txBody>
      </p:sp>
      <p:pic>
        <p:nvPicPr>
          <p:cNvPr id="5122" name="Picture 2" descr="Verordnung, Bipr, Daten, Schutz, Sicherheit">
            <a:extLst>
              <a:ext uri="{FF2B5EF4-FFF2-40B4-BE49-F238E27FC236}">
                <a16:creationId xmlns:a16="http://schemas.microsoft.com/office/drawing/2014/main" id="{02748D83-1421-479B-87AF-BC5976E86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1" y="2382007"/>
            <a:ext cx="3735554" cy="1751041"/>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64;p26">
            <a:extLst>
              <a:ext uri="{FF2B5EF4-FFF2-40B4-BE49-F238E27FC236}">
                <a16:creationId xmlns:a16="http://schemas.microsoft.com/office/drawing/2014/main" id="{86265A37-2359-4C4C-9AC6-759DA9FF3D6F}"/>
              </a:ext>
            </a:extLst>
          </p:cNvPr>
          <p:cNvSpPr/>
          <p:nvPr/>
        </p:nvSpPr>
        <p:spPr>
          <a:xfrm>
            <a:off x="424650" y="6581001"/>
            <a:ext cx="1845261"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pPr>
            <a:r>
              <a:rPr u="sng">
                <a:hlinkClick r:id="rId4">
                  <a:extLst>
                    <a:ext uri="{A12FA001-AC4F-418D-AE19-62706E023703}">
                      <ahyp:hlinkClr xmlns:ahyp="http://schemas.microsoft.com/office/drawing/2018/hyperlinkcolor" val="tx"/>
                    </a:ext>
                  </a:extLst>
                </a:hlinkClick>
              </a:rPr>
              <a:t>Πηγή</a:t>
            </a:r>
            <a:r>
              <a:t> | </a:t>
            </a:r>
            <a:r>
              <a:rPr u="sng">
                <a:hlinkClick r:id="rId5">
                  <a:extLst>
                    <a:ext uri="{A12FA001-AC4F-418D-AE19-62706E023703}">
                      <ahyp:hlinkClr xmlns:ahyp="http://schemas.microsoft.com/office/drawing/2018/hyperlinkcolor" val="tx"/>
                    </a:ext>
                  </a:extLst>
                </a:hlinkClick>
              </a:rPr>
              <a:t>Άδεια Pixabay</a:t>
            </a:r>
            <a:endParaRPr sz="1200" b="0" i="0" u="none" strike="noStrike" cap="none">
              <a:solidFill>
                <a:schemeClr val="dk1"/>
              </a:solidFill>
              <a:latin typeface="Calibri"/>
              <a:ea typeface="Calibri"/>
              <a:cs typeface="Calibri"/>
              <a:sym typeface="Calibri"/>
            </a:endParaRPr>
          </a:p>
        </p:txBody>
      </p:sp>
      <p:sp>
        <p:nvSpPr>
          <p:cNvPr id="7" name="Google Shape;262;p17"/>
          <p:cNvSpPr txBox="1">
            <a:spLocks/>
          </p:cNvSpPr>
          <p:nvPr/>
        </p:nvSpPr>
        <p:spPr>
          <a:xfrm>
            <a:off x="539092" y="457310"/>
            <a:ext cx="10515600" cy="893179"/>
          </a:xfrm>
          <a:prstGeom prst="rect">
            <a:avLst/>
          </a:prstGeom>
          <a:noFill/>
          <a:ln>
            <a:noFill/>
          </a:ln>
        </p:spPr>
        <p:txBody>
          <a:bodyPr spcFirstLastPara="1" wrap="square" lIns="91425" tIns="45700" rIns="91425" bIns="45700" anchor="ctr" anchorCtr="0">
            <a:normAutofit fontScale="82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2800"/>
              <a:buFont typeface="Calibri"/>
              <a:buNone/>
              <a:defRPr sz="28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pPr>
              <a:buClr>
                <a:srgbClr val="C01E24"/>
              </a:buClr>
              <a:buSzPts val="2000"/>
              <a:defRPr sz="4400">
                <a:solidFill>
                  <a:srgbClr val="C00000"/>
                </a:solidFill>
              </a:defRPr>
            </a:pPr>
            <a:br>
              <a:rPr lang="en-US" dirty="0"/>
            </a:br>
            <a:r>
              <a:t>Παράρτημα 4</a:t>
            </a:r>
            <a:endParaRPr>
              <a:solidFill>
                <a:srgbClr val="C01E24"/>
              </a:solidFill>
            </a:endParaRPr>
          </a:p>
        </p:txBody>
      </p:sp>
    </p:spTree>
    <p:extLst>
      <p:ext uri="{BB962C8B-B14F-4D97-AF65-F5344CB8AC3E}">
        <p14:creationId xmlns:p14="http://schemas.microsoft.com/office/powerpoint/2010/main" val="569152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611"/>
        <p:cNvGrpSpPr/>
        <p:nvPr/>
      </p:nvGrpSpPr>
      <p:grpSpPr>
        <a:xfrm>
          <a:off x="0" y="0"/>
          <a:ext cx="0" cy="0"/>
          <a:chOff x="0" y="0"/>
          <a:chExt cx="0" cy="0"/>
        </a:xfrm>
      </p:grpSpPr>
      <p:sp>
        <p:nvSpPr>
          <p:cNvPr id="612" name="Google Shape;61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3" name="Google Shape;61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14" name="Google Shape;61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15" name="Google Shape;61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16" name="Google Shape;61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17" name="Google Shape;61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18" name="Google Shape;618;p53"/>
          <p:cNvSpPr txBox="1"/>
          <p:nvPr/>
        </p:nvSpPr>
        <p:spPr>
          <a:xfrm>
            <a:off x="340474" y="2621573"/>
            <a:ext cx="5034783" cy="171529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defRPr sz="2800">
                <a:solidFill>
                  <a:srgbClr val="C01E24"/>
                </a:solidFill>
                <a:latin typeface="Calibri"/>
                <a:ea typeface="Calibri"/>
                <a:cs typeface="Calibri"/>
                <a:sym typeface="Calibri"/>
              </a:defRPr>
            </a:pPr>
            <a:r>
              <a:rPr lang="el-GR" sz="3600" dirty="0"/>
              <a:t>Σ</a:t>
            </a:r>
            <a:r>
              <a:rPr sz="3600" dirty="0" err="1"/>
              <a:t>υγχ</a:t>
            </a:r>
            <a:r>
              <a:rPr sz="3600" dirty="0"/>
              <a:t>αρητήρι</a:t>
            </a:r>
            <a:r>
              <a:rPr lang="el-GR" sz="3600" dirty="0"/>
              <a:t>α</a:t>
            </a:r>
            <a:r>
              <a:rPr sz="3600" dirty="0"/>
              <a:t>!</a:t>
            </a:r>
            <a:endParaRPr lang="el-GR" sz="3600" dirty="0"/>
          </a:p>
          <a:p>
            <a:pPr marL="0" marR="0" lvl="0" indent="0" algn="l" rtl="0">
              <a:lnSpc>
                <a:spcPct val="90000"/>
              </a:lnSpc>
              <a:spcBef>
                <a:spcPts val="0"/>
              </a:spcBef>
              <a:spcAft>
                <a:spcPts val="0"/>
              </a:spcAft>
              <a:buClr>
                <a:srgbClr val="C01E24"/>
              </a:buClr>
              <a:buSzPts val="2800"/>
              <a:buFont typeface="Calibri"/>
              <a:buNone/>
              <a:defRPr sz="2800">
                <a:solidFill>
                  <a:srgbClr val="C01E24"/>
                </a:solidFill>
                <a:latin typeface="Calibri"/>
                <a:ea typeface="Calibri"/>
                <a:cs typeface="Calibri"/>
                <a:sym typeface="Calibri"/>
              </a:defRPr>
            </a:pPr>
            <a:r>
              <a:rPr sz="2400" dirty="0" err="1"/>
              <a:t>Έχετε</a:t>
            </a:r>
            <a:r>
              <a:rPr sz="2400" dirty="0"/>
              <a:t> </a:t>
            </a:r>
            <a:r>
              <a:rPr sz="2400" dirty="0" err="1"/>
              <a:t>ολοκληρώσει</a:t>
            </a:r>
            <a:r>
              <a:rPr sz="2400" dirty="0"/>
              <a:t> α</a:t>
            </a:r>
            <a:r>
              <a:rPr sz="2400" dirty="0" err="1"/>
              <a:t>υτή</a:t>
            </a:r>
            <a:r>
              <a:rPr sz="2400" dirty="0"/>
              <a:t> </a:t>
            </a:r>
            <a:r>
              <a:rPr sz="2400" dirty="0" err="1"/>
              <a:t>την</a:t>
            </a:r>
            <a:r>
              <a:rPr sz="2400" dirty="0"/>
              <a:t> </a:t>
            </a:r>
            <a:r>
              <a:rPr sz="2400" dirty="0" err="1"/>
              <a:t>ενότητ</a:t>
            </a:r>
            <a:r>
              <a:rPr sz="2400" dirty="0"/>
              <a:t>α!</a:t>
            </a:r>
            <a:endParaRPr sz="1200" b="0" i="0" u="none" strike="noStrike" cap="none" dirty="0">
              <a:solidFill>
                <a:srgbClr val="000000"/>
              </a:solidFill>
              <a:latin typeface="Calibri"/>
              <a:ea typeface="Calibri"/>
              <a:cs typeface="Calibri"/>
              <a:sym typeface="Calibri"/>
            </a:endParaRPr>
          </a:p>
        </p:txBody>
      </p:sp>
      <p:sp>
        <p:nvSpPr>
          <p:cNvPr id="619" name="Google Shape;619;p53"/>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900"/>
              <a:buFont typeface="Calibri"/>
              <a:buNone/>
              <a:defRPr sz="900">
                <a:solidFill>
                  <a:srgbClr val="DDEAF6"/>
                </a:solidFill>
                <a:latin typeface="Calibri"/>
                <a:ea typeface="Calibri"/>
                <a:cs typeface="Calibri"/>
                <a:sym typeface="Calibri"/>
              </a:defRPr>
            </a:pPr>
            <a:r>
              <a:t>Η υποστήριξη της Ευρωπαϊκής Επιτροπής για την παραγωγή της παρούσας δημοσίευσης δεν αποτελεί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dirty="0" err="1"/>
              <a:t>Τι</a:t>
            </a:r>
            <a:r>
              <a:rPr dirty="0"/>
              <a:t> είναι ο ψηφιακός </a:t>
            </a:r>
            <a:r>
              <a:rPr lang="el-GR" dirty="0"/>
              <a:t>αλφαβητισμός </a:t>
            </a:r>
            <a:endParaRPr dirty="0"/>
          </a:p>
        </p:txBody>
      </p:sp>
      <p:sp>
        <p:nvSpPr>
          <p:cNvPr id="170" name="Google Shape;170;p8"/>
          <p:cNvSpPr txBox="1">
            <a:spLocks noGrp="1"/>
          </p:cNvSpPr>
          <p:nvPr>
            <p:ph type="body" idx="1"/>
          </p:nvPr>
        </p:nvSpPr>
        <p:spPr>
          <a:xfrm>
            <a:off x="557998" y="1799999"/>
            <a:ext cx="9158758" cy="505800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1200"/>
              </a:spcBef>
              <a:spcAft>
                <a:spcPts val="600"/>
              </a:spcAft>
              <a:buSzPct val="100000"/>
              <a:buNone/>
            </a:pPr>
            <a:r>
              <a:rPr b="1" dirty="0"/>
              <a:t>Ο </a:t>
            </a:r>
            <a:r>
              <a:rPr b="1" dirty="0" err="1"/>
              <a:t>ψηφι</a:t>
            </a:r>
            <a:r>
              <a:rPr b="1" dirty="0"/>
              <a:t>ακός </a:t>
            </a:r>
            <a:r>
              <a:rPr lang="el-GR" b="1" dirty="0"/>
              <a:t>αλφαβητισμός</a:t>
            </a:r>
            <a:r>
              <a:rPr b="1" dirty="0"/>
              <a:t> </a:t>
            </a:r>
            <a:r>
              <a:rPr dirty="0"/>
              <a:t>καλύπτει πέντε διαφορετικές διαστάσεις: </a:t>
            </a:r>
          </a:p>
          <a:p>
            <a:pPr marL="914400" lvl="1" indent="-457200" algn="l" rtl="0">
              <a:lnSpc>
                <a:spcPct val="110000"/>
              </a:lnSpc>
              <a:spcBef>
                <a:spcPts val="1200"/>
              </a:spcBef>
              <a:spcAft>
                <a:spcPts val="600"/>
              </a:spcAft>
              <a:buSzPct val="119999"/>
              <a:buFont typeface="Calibri"/>
              <a:buAutoNum type="arabicPeriod"/>
            </a:pPr>
            <a:r>
              <a:rPr lang="el-GR" dirty="0"/>
              <a:t>Πληροφόρηση και ψηφιακός αλφαβητισμός</a:t>
            </a:r>
            <a:endParaRPr dirty="0"/>
          </a:p>
          <a:p>
            <a:pPr marL="914400" lvl="1" indent="-457200" algn="l" rtl="0">
              <a:lnSpc>
                <a:spcPct val="110000"/>
              </a:lnSpc>
              <a:spcBef>
                <a:spcPts val="1200"/>
              </a:spcBef>
              <a:spcAft>
                <a:spcPts val="600"/>
              </a:spcAft>
              <a:buSzPct val="119999"/>
              <a:buFont typeface="Calibri"/>
              <a:buAutoNum type="arabicPeriod"/>
            </a:pPr>
            <a:r>
              <a:rPr dirty="0"/>
              <a:t>Επ</a:t>
            </a:r>
            <a:r>
              <a:rPr dirty="0" err="1"/>
              <a:t>ικοινωνί</a:t>
            </a:r>
            <a:r>
              <a:rPr dirty="0"/>
              <a:t>α και συνεργασία</a:t>
            </a:r>
          </a:p>
          <a:p>
            <a:pPr marL="914400" lvl="1" indent="-457200" algn="l" rtl="0">
              <a:lnSpc>
                <a:spcPct val="110000"/>
              </a:lnSpc>
              <a:spcBef>
                <a:spcPts val="1200"/>
              </a:spcBef>
              <a:spcAft>
                <a:spcPts val="600"/>
              </a:spcAft>
              <a:buSzPct val="119999"/>
              <a:buFont typeface="Calibri"/>
              <a:buAutoNum type="arabicPeriod"/>
            </a:pPr>
            <a:r>
              <a:rPr dirty="0" err="1"/>
              <a:t>Δημιουργί</a:t>
            </a:r>
            <a:r>
              <a:rPr dirty="0"/>
              <a:t>α ψηφιακού περιεχομένου</a:t>
            </a:r>
          </a:p>
          <a:p>
            <a:pPr marL="914400" lvl="1" indent="-457200" algn="l" rtl="0">
              <a:lnSpc>
                <a:spcPct val="110000"/>
              </a:lnSpc>
              <a:spcBef>
                <a:spcPts val="1200"/>
              </a:spcBef>
              <a:spcAft>
                <a:spcPts val="600"/>
              </a:spcAft>
              <a:buSzPct val="119999"/>
              <a:buFont typeface="Calibri"/>
              <a:buAutoNum type="arabicPeriod"/>
            </a:pPr>
            <a:r>
              <a:rPr dirty="0" err="1"/>
              <a:t>Ασφάλει</a:t>
            </a:r>
            <a:r>
              <a:rPr dirty="0"/>
              <a:t>α </a:t>
            </a:r>
          </a:p>
          <a:p>
            <a:pPr marL="914400" lvl="1" indent="-457200" algn="l" rtl="0">
              <a:lnSpc>
                <a:spcPct val="110000"/>
              </a:lnSpc>
              <a:spcBef>
                <a:spcPts val="1200"/>
              </a:spcBef>
              <a:spcAft>
                <a:spcPts val="600"/>
              </a:spcAft>
              <a:buSzPct val="119999"/>
              <a:buFont typeface="Calibri"/>
              <a:buAutoNum type="arabicPeriod"/>
            </a:pPr>
            <a:r>
              <a:rPr dirty="0"/>
              <a:t>Επ</a:t>
            </a:r>
            <a:r>
              <a:rPr dirty="0" err="1"/>
              <a:t>ίλυση</a:t>
            </a:r>
            <a:r>
              <a:rPr dirty="0"/>
              <a:t> π</a:t>
            </a:r>
            <a:r>
              <a:rPr dirty="0" err="1"/>
              <a:t>ρο</a:t>
            </a:r>
            <a:r>
              <a:rPr dirty="0"/>
              <a:t>βλημάτων </a:t>
            </a:r>
          </a:p>
          <a:p>
            <a:pPr marL="228600" lvl="0" indent="-87629" algn="l" rtl="0">
              <a:lnSpc>
                <a:spcPct val="110000"/>
              </a:lnSpc>
              <a:spcBef>
                <a:spcPts val="1200"/>
              </a:spcBef>
              <a:spcAft>
                <a:spcPts val="600"/>
              </a:spcAft>
              <a:buSzPct val="100000"/>
              <a:buNone/>
            </a:pPr>
            <a:endParaRPr dirty="0"/>
          </a:p>
        </p:txBody>
      </p:sp>
      <p:sp>
        <p:nvSpPr>
          <p:cNvPr id="171" name="Google Shape;171;p8"/>
          <p:cNvSpPr/>
          <p:nvPr/>
        </p:nvSpPr>
        <p:spPr>
          <a:xfrm>
            <a:off x="10384221" y="-3933"/>
            <a:ext cx="1806519" cy="403326"/>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defRPr sz="1800">
                <a:solidFill>
                  <a:schemeClr val="lt1"/>
                </a:solidFill>
                <a:latin typeface="Calibri"/>
                <a:ea typeface="Calibri"/>
                <a:cs typeface="Calibri"/>
                <a:sym typeface="Calibri"/>
              </a:defRPr>
            </a:pPr>
            <a:r>
              <a:t>4.1 Εισαγωγή </a:t>
            </a:r>
            <a:endParaRPr sz="1500" b="0" i="0" u="none" strike="noStrike" cap="none">
              <a:solidFill>
                <a:schemeClr val="lt1"/>
              </a:solidFill>
              <a:latin typeface="Calibri"/>
              <a:ea typeface="Calibri"/>
              <a:cs typeface="Calibri"/>
              <a:sym typeface="Calibri"/>
            </a:endParaRPr>
          </a:p>
        </p:txBody>
      </p:sp>
      <p:sp>
        <p:nvSpPr>
          <p:cNvPr id="172" name="Google Shape;172;p8"/>
          <p:cNvSpPr txBox="1"/>
          <p:nvPr/>
        </p:nvSpPr>
        <p:spPr>
          <a:xfrm>
            <a:off x="801596" y="6503403"/>
            <a:ext cx="4996500" cy="276959"/>
          </a:xfrm>
          <a:prstGeom prst="rect">
            <a:avLst/>
          </a:prstGeom>
          <a:noFill/>
          <a:ln>
            <a:noFill/>
          </a:ln>
        </p:spPr>
        <p:txBody>
          <a:bodyPr spcFirstLastPara="1" wrap="square" lIns="91425" tIns="45700" rIns="91425" bIns="45700" anchor="t" anchorCtr="0">
            <a:spAutoFit/>
          </a:bodyPr>
          <a:lstStyle/>
          <a:p>
            <a:pPr lvl="0">
              <a:buSzPts val="1200"/>
              <a:defRPr sz="1200">
                <a:solidFill>
                  <a:schemeClr val="dk1"/>
                </a:solidFill>
              </a:defRPr>
            </a:pPr>
            <a:r>
              <a:rPr lang="el-GR" dirty="0"/>
              <a:t>Για περισσότερες πληροφορίες</a:t>
            </a:r>
            <a:r>
              <a:rPr dirty="0"/>
              <a:t>: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l-GR" dirty="0"/>
              <a:t>Λειτουργικές</a:t>
            </a:r>
            <a:r>
              <a:rPr dirty="0"/>
              <a:t> δεξιότητες </a:t>
            </a:r>
            <a:r>
              <a:rPr dirty="0" err="1"/>
              <a:t>γι</a:t>
            </a:r>
            <a:r>
              <a:rPr dirty="0"/>
              <a:t>α τ</a:t>
            </a:r>
            <a:r>
              <a:rPr lang="el-GR" dirty="0"/>
              <a:t>η ΨΑΥ</a:t>
            </a:r>
            <a:endParaRPr dirty="0"/>
          </a:p>
        </p:txBody>
      </p:sp>
      <p:sp>
        <p:nvSpPr>
          <p:cNvPr id="179" name="Google Shape;179;p9"/>
          <p:cNvSpPr txBox="1">
            <a:spLocks noGrp="1"/>
          </p:cNvSpPr>
          <p:nvPr>
            <p:ph type="body" idx="1"/>
          </p:nvPr>
        </p:nvSpPr>
        <p:spPr>
          <a:xfrm>
            <a:off x="557997" y="1799999"/>
            <a:ext cx="11459832" cy="486597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dirty="0"/>
              <a:t>Σ</a:t>
            </a:r>
            <a:r>
              <a:rPr lang="el-GR" dirty="0"/>
              <a:t>την</a:t>
            </a:r>
            <a:r>
              <a:rPr dirty="0"/>
              <a:t> </a:t>
            </a:r>
            <a:r>
              <a:rPr lang="el-GR" dirty="0"/>
              <a:t>Ε</a:t>
            </a:r>
            <a:r>
              <a:rPr dirty="0" err="1"/>
              <a:t>νότητ</a:t>
            </a:r>
            <a:r>
              <a:rPr dirty="0"/>
              <a:t>α</a:t>
            </a:r>
            <a:r>
              <a:rPr lang="el-GR" dirty="0"/>
              <a:t> 4</a:t>
            </a:r>
            <a:r>
              <a:rPr dirty="0"/>
              <a:t>, εστιάζουμε στις </a:t>
            </a:r>
            <a:r>
              <a:rPr lang="el-GR" dirty="0"/>
              <a:t>λειτουργικέ</a:t>
            </a:r>
            <a:r>
              <a:rPr dirty="0"/>
              <a:t>ς δεξιότητες και </a:t>
            </a:r>
            <a:r>
              <a:rPr dirty="0" err="1"/>
              <a:t>ειδικότερ</a:t>
            </a:r>
            <a:r>
              <a:rPr dirty="0"/>
              <a:t>α</a:t>
            </a:r>
            <a:r>
              <a:rPr lang="el-GR" dirty="0"/>
              <a:t> στα ακόλουθα</a:t>
            </a:r>
            <a:r>
              <a:rPr dirty="0"/>
              <a:t>: </a:t>
            </a:r>
          </a:p>
          <a:p>
            <a:pPr marL="457200" lvl="0" indent="-457200" algn="l" rtl="0">
              <a:lnSpc>
                <a:spcPct val="100000"/>
              </a:lnSpc>
              <a:spcBef>
                <a:spcPts val="1200"/>
              </a:spcBef>
              <a:spcAft>
                <a:spcPts val="0"/>
              </a:spcAft>
              <a:buSzPts val="2400"/>
              <a:buFont typeface="Calibri"/>
              <a:buAutoNum type="arabicParenR"/>
            </a:pPr>
            <a:r>
              <a:rPr dirty="0"/>
              <a:t>π</a:t>
            </a:r>
            <a:r>
              <a:rPr dirty="0" err="1"/>
              <a:t>ώς</a:t>
            </a:r>
            <a:r>
              <a:rPr dirty="0"/>
              <a:t> να </a:t>
            </a:r>
            <a:r>
              <a:rPr dirty="0" err="1"/>
              <a:t>χρησιμο</a:t>
            </a:r>
            <a:r>
              <a:rPr dirty="0"/>
              <a:t>ποι</a:t>
            </a:r>
            <a:r>
              <a:rPr lang="el-GR" dirty="0" err="1"/>
              <a:t>εί</a:t>
            </a:r>
            <a:r>
              <a:rPr dirty="0" err="1"/>
              <a:t>τε</a:t>
            </a:r>
            <a:r>
              <a:rPr dirty="0"/>
              <a:t> μια ψηφιακή συσκευή, </a:t>
            </a:r>
          </a:p>
          <a:p>
            <a:pPr marL="457200" lvl="0" indent="-457200" algn="l" rtl="0">
              <a:lnSpc>
                <a:spcPct val="100000"/>
              </a:lnSpc>
              <a:spcBef>
                <a:spcPts val="1200"/>
              </a:spcBef>
              <a:spcAft>
                <a:spcPts val="0"/>
              </a:spcAft>
              <a:buSzPts val="2400"/>
              <a:buFont typeface="Calibri"/>
              <a:buAutoNum type="arabicParenR"/>
            </a:pPr>
            <a:r>
              <a:rPr dirty="0"/>
              <a:t>π</a:t>
            </a:r>
            <a:r>
              <a:rPr dirty="0" err="1"/>
              <a:t>οιες</a:t>
            </a:r>
            <a:r>
              <a:rPr dirty="0"/>
              <a:t> </a:t>
            </a:r>
            <a:r>
              <a:rPr dirty="0" err="1"/>
              <a:t>ψηφι</a:t>
            </a:r>
            <a:r>
              <a:rPr dirty="0"/>
              <a:t>ακές συσκευές είναι διαθέσιμες, </a:t>
            </a:r>
          </a:p>
          <a:p>
            <a:pPr marL="457200" lvl="0" indent="-457200" algn="l" rtl="0">
              <a:lnSpc>
                <a:spcPct val="100000"/>
              </a:lnSpc>
              <a:spcBef>
                <a:spcPts val="1200"/>
              </a:spcBef>
              <a:spcAft>
                <a:spcPts val="0"/>
              </a:spcAft>
              <a:buSzPts val="2400"/>
              <a:buFont typeface="Calibri"/>
              <a:buAutoNum type="arabicParenR"/>
            </a:pPr>
            <a:r>
              <a:rPr dirty="0"/>
              <a:t>π</a:t>
            </a:r>
            <a:r>
              <a:rPr dirty="0" err="1"/>
              <a:t>ού</a:t>
            </a:r>
            <a:r>
              <a:rPr dirty="0"/>
              <a:t> θα β</a:t>
            </a:r>
            <a:r>
              <a:rPr dirty="0" err="1"/>
              <a:t>ρείτε</a:t>
            </a:r>
            <a:r>
              <a:rPr dirty="0"/>
              <a:t> π</a:t>
            </a:r>
            <a:r>
              <a:rPr dirty="0" err="1"/>
              <a:t>ληροφορίες</a:t>
            </a:r>
            <a:r>
              <a:rPr dirty="0"/>
              <a:t> </a:t>
            </a:r>
            <a:r>
              <a:rPr dirty="0" err="1"/>
              <a:t>στο</a:t>
            </a:r>
            <a:r>
              <a:rPr dirty="0"/>
              <a:t> </a:t>
            </a:r>
            <a:r>
              <a:rPr lang="el-GR" dirty="0"/>
              <a:t>Δ</a:t>
            </a:r>
            <a:r>
              <a:rPr dirty="0"/>
              <a:t>ια</a:t>
            </a:r>
            <a:r>
              <a:rPr dirty="0" err="1"/>
              <a:t>δίκτυο</a:t>
            </a:r>
            <a:r>
              <a:rPr dirty="0"/>
              <a:t>, και</a:t>
            </a:r>
          </a:p>
          <a:p>
            <a:pPr marL="457200" lvl="0" indent="-457200" algn="l" rtl="0">
              <a:lnSpc>
                <a:spcPct val="100000"/>
              </a:lnSpc>
              <a:spcBef>
                <a:spcPts val="1200"/>
              </a:spcBef>
              <a:spcAft>
                <a:spcPts val="0"/>
              </a:spcAft>
              <a:buSzPts val="2400"/>
              <a:buFont typeface="Calibri"/>
              <a:buAutoNum type="arabicParenR"/>
            </a:pPr>
            <a:r>
              <a:rPr dirty="0"/>
              <a:t>π</a:t>
            </a:r>
            <a:r>
              <a:rPr dirty="0" err="1"/>
              <a:t>οιοι</a:t>
            </a:r>
            <a:r>
              <a:rPr dirty="0"/>
              <a:t> κα</a:t>
            </a:r>
            <a:r>
              <a:rPr dirty="0" err="1"/>
              <a:t>νόνες</a:t>
            </a:r>
            <a:r>
              <a:rPr dirty="0"/>
              <a:t> π</a:t>
            </a:r>
            <a:r>
              <a:rPr dirty="0" err="1"/>
              <a:t>ρέ</a:t>
            </a:r>
            <a:r>
              <a:rPr dirty="0"/>
              <a:t>πει να λαμβάνονται υπόψη </a:t>
            </a:r>
            <a:r>
              <a:rPr lang="el-GR" dirty="0"/>
              <a:t>όταν είστε ενεργός/η</a:t>
            </a:r>
            <a:r>
              <a:rPr dirty="0"/>
              <a:t> στο ψηφιακό περιβάλλον.</a:t>
            </a:r>
          </a:p>
        </p:txBody>
      </p:sp>
      <p:sp>
        <p:nvSpPr>
          <p:cNvPr id="180" name="Google Shape;180;p9"/>
          <p:cNvSpPr txBox="1"/>
          <p:nvPr/>
        </p:nvSpPr>
        <p:spPr>
          <a:xfrm>
            <a:off x="1883877" y="5052283"/>
            <a:ext cx="8345973" cy="1569620"/>
          </a:xfrm>
          <a:prstGeom prst="rect">
            <a:avLst/>
          </a:prstGeom>
          <a:solidFill>
            <a:schemeClr val="lt2"/>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defRPr sz="2400">
                <a:solidFill>
                  <a:schemeClr val="dk1"/>
                </a:solidFill>
                <a:latin typeface="Calibri"/>
                <a:ea typeface="Calibri"/>
                <a:cs typeface="Calibri"/>
                <a:sym typeface="Calibri"/>
              </a:defRPr>
            </a:pPr>
            <a:r>
              <a:rPr dirty="0" err="1"/>
              <a:t>Αλλά</a:t>
            </a:r>
            <a:r>
              <a:rPr dirty="0"/>
              <a:t> ο </a:t>
            </a:r>
            <a:r>
              <a:rPr lang="el-GR" dirty="0"/>
              <a:t>ψ</a:t>
            </a:r>
            <a:r>
              <a:rPr dirty="0" err="1"/>
              <a:t>ηφι</a:t>
            </a:r>
            <a:r>
              <a:rPr dirty="0"/>
              <a:t>ακός </a:t>
            </a:r>
            <a:r>
              <a:rPr lang="el-GR" dirty="0"/>
              <a:t>αλφαβητισμός</a:t>
            </a:r>
            <a:r>
              <a:rPr dirty="0"/>
              <a:t> είναι κάτι περισσότερο από τη χρήση ψηφιακών συσκευών:</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Calibri"/>
              <a:buNone/>
              <a:defRPr sz="2400" b="1">
                <a:solidFill>
                  <a:schemeClr val="dk1"/>
                </a:solidFill>
                <a:latin typeface="Calibri"/>
                <a:ea typeface="Calibri"/>
                <a:cs typeface="Calibri"/>
                <a:sym typeface="Calibri"/>
              </a:defRPr>
            </a:pPr>
            <a:r>
              <a:rPr dirty="0"/>
              <a:t>είναι επ</a:t>
            </a:r>
            <a:r>
              <a:rPr dirty="0" err="1"/>
              <a:t>ίσης</a:t>
            </a:r>
            <a:r>
              <a:rPr dirty="0"/>
              <a:t> </a:t>
            </a:r>
            <a:r>
              <a:rPr dirty="0" err="1"/>
              <a:t>σημ</a:t>
            </a:r>
            <a:r>
              <a:rPr dirty="0"/>
              <a:t>αντικό να αξιολογήσετε και να </a:t>
            </a:r>
            <a:r>
              <a:rPr lang="el-GR" dirty="0"/>
              <a:t>αντιμετωπίζετε </a:t>
            </a:r>
            <a:r>
              <a:rPr dirty="0"/>
              <a:t> κριτικά τις ψηφιακές πληροφορίες!</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1E384C-08CA-471B-B3CE-AB6AC84D8F42}">
  <ds:schemaRefs>
    <ds:schemaRef ds:uri="http://schemas.microsoft.com/sharepoint/v3/contenttype/forms"/>
  </ds:schemaRefs>
</ds:datastoreItem>
</file>

<file path=customXml/itemProps2.xml><?xml version="1.0" encoding="utf-8"?>
<ds:datastoreItem xmlns:ds="http://schemas.openxmlformats.org/officeDocument/2006/customXml" ds:itemID="{780DE135-FD54-4929-A0E1-68D85203DCEC}">
  <ds:schemaRefs>
    <ds:schemaRef ds:uri="http://purl.org/dc/dcmitype/"/>
    <ds:schemaRef ds:uri="http://schemas.microsoft.com/office/2006/metadata/properties"/>
    <ds:schemaRef ds:uri="http://schemas.microsoft.com/office/2006/documentManagement/types"/>
    <ds:schemaRef ds:uri="f31421c9-628b-4b4d-907b-e4fb7eb6347f"/>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50F142FC-6262-4D5F-AD06-98EB353CC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1175</TotalTime>
  <Words>6546</Words>
  <Application>Microsoft Office PowerPoint</Application>
  <PresentationFormat>Ευρεία οθόνη</PresentationFormat>
  <Paragraphs>701</Paragraphs>
  <Slides>74</Slides>
  <Notes>47</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74</vt:i4>
      </vt:variant>
    </vt:vector>
  </HeadingPairs>
  <TitlesOfParts>
    <vt:vector size="85" baseType="lpstr">
      <vt:lpstr>Source Sans Pro</vt:lpstr>
      <vt:lpstr>Roboto</vt:lpstr>
      <vt:lpstr>Arial</vt:lpstr>
      <vt:lpstr>Calibri</vt:lpstr>
      <vt:lpstr>Impact</vt:lpstr>
      <vt:lpstr>Courier New</vt:lpstr>
      <vt:lpstr>Gill Sans</vt:lpstr>
      <vt:lpstr>Wingdings 2</vt:lpstr>
      <vt:lpstr>Wingdings</vt:lpstr>
      <vt:lpstr>Θέμα του Office</vt:lpstr>
      <vt:lpstr>Θέμα του Office</vt:lpstr>
      <vt:lpstr>Παρουσίαση του PowerPoint</vt:lpstr>
      <vt:lpstr>Συνεργάτες</vt:lpstr>
      <vt:lpstr>Ενότητες</vt:lpstr>
      <vt:lpstr>Στόχοι</vt:lpstr>
      <vt:lpstr>Ικανότητες</vt:lpstr>
      <vt:lpstr>Δράση 4.1.1 Εισαγωγή</vt:lpstr>
      <vt:lpstr>Τι είναι ο Ψηφιακός αλφαβητισμός για την Υγεία (ΨΑΥ)</vt:lpstr>
      <vt:lpstr>Τι είναι ο ψηφιακός αλφαβητισμός </vt:lpstr>
      <vt:lpstr>Λειτουργικές δεξιότητες για τη ΨΑΥ</vt:lpstr>
      <vt:lpstr>Δράση 4.1.2 Πρακτική δραστηριότητα: Γνωρίζοντας τις διαφορετικές ψηφιακές συσκευές</vt:lpstr>
      <vt:lpstr>Ψηφιακές συσκευές</vt:lpstr>
      <vt:lpstr>Ψηφιακές συσκευές</vt:lpstr>
      <vt:lpstr>Συσκευή: Υπολογιστής/Laptop</vt:lpstr>
      <vt:lpstr>Συσκευή:Smartphone (έξυπνο τηλέφωνο)</vt:lpstr>
      <vt:lpstr>Συσκευή: Τάμπλετ </vt:lpstr>
      <vt:lpstr>Δράση 4.1.3 Αναζήτηση στο Διαδίκτυο</vt:lpstr>
      <vt:lpstr>Εισαγωγή</vt:lpstr>
      <vt:lpstr>Προγράμματα περιήγησης ιστού</vt:lpstr>
      <vt:lpstr>Ιστότοποι (1)</vt:lpstr>
      <vt:lpstr>Ιστότοποι (2)</vt:lpstr>
      <vt:lpstr>Μηχανές αναζήτησης</vt:lpstr>
      <vt:lpstr>ΔΡΑΣΤΗΡΙΟΤΗΤΑ:  Εύρεση λέξεων-κλειδιών</vt:lpstr>
      <vt:lpstr>ΔΡΑΣΤΗΡΙΟΤΗΤΑ: Εύρεση λέξεων-κλειδιών</vt:lpstr>
      <vt:lpstr>Εναλλακτικοί τρόποι αναζήτησης πληροφοριών στο διαδίκτυο</vt:lpstr>
      <vt:lpstr>ΔΡΑΣΤΗΡΙΟΤΗΤA: Αναζήτηση σε ένα φόρουμ ή έναν κατάλογο Ιστού</vt:lpstr>
      <vt:lpstr>Βρείτε πληροφορίες</vt:lpstr>
      <vt:lpstr>Παρουσίαση του PowerPoint</vt:lpstr>
      <vt:lpstr>Παρουσίαση του PowerPoint</vt:lpstr>
      <vt:lpstr>Τι είναι τα Προσωπικά Δεδομένα</vt:lpstr>
      <vt:lpstr>Ποια προσωπικά δεδομένα θεωρούνται ευαίσθητα;</vt:lpstr>
      <vt:lpstr>Παρουσίαση του PowerPoint</vt:lpstr>
      <vt:lpstr>Τι ειναι η Ασφάλεια δεδομένων</vt:lpstr>
      <vt:lpstr>Είναι ασφαλής η ιστοσελίδα;</vt:lpstr>
      <vt:lpstr>Είναι ασφαλής η ιστοσελίδα;</vt:lpstr>
      <vt:lpstr>Είναι ασφαλής η ιστοσελίδα;</vt:lpstr>
      <vt:lpstr>Πώς να ελέγξετε αν χρησιμοποιείται το https</vt:lpstr>
      <vt:lpstr>Μη ασφαλείς ιστότοποι ή σύνδεσμοι</vt:lpstr>
      <vt:lpstr>Είναι ασφαλής ένας σύνδεσμος για να επισκεφθείτε;</vt:lpstr>
      <vt:lpstr>Είναι ο σύνδεσμος ασφαλής για επίσκεψη;</vt:lpstr>
      <vt:lpstr>Παρουσίαση του PowerPoint</vt:lpstr>
      <vt:lpstr>Τι είναι η ιδιωτικότητα </vt:lpstr>
      <vt:lpstr>Πολιτική απορρήτου</vt:lpstr>
      <vt:lpstr>Είναι έμπιστη η ιστοσελίδα;</vt:lpstr>
      <vt:lpstr>Είναι αξιόπιστη η ιστοσελίδα;</vt:lpstr>
      <vt:lpstr>Είναι αξιόπιστος ο ιστὀτοπος;</vt:lpstr>
      <vt:lpstr>Είναι αξιόπιστος ο ιστότοπος;</vt:lpstr>
      <vt:lpstr>Παράδειγμα — Ασφαλής, έμπιστη και αξιόπιστη ιστοσελίδα</vt:lpstr>
      <vt:lpstr>Παράδειγμα — Η ιστοσελίδα δεν είναι ασφαλής, έμπιστη ή αξιόπιστη</vt:lpstr>
      <vt:lpstr>Δυναμική δραστηριότητα ομάδας: Μελέτες περιπτώσεων — Είναι η ιστοσελίδα ασφαλής και το περιεχόμενο αξιόπιστο; </vt:lpstr>
      <vt:lpstr>Παρουσίαση του PowerPoint</vt:lpstr>
      <vt:lpstr>Σύνδεση με την ενότητα 5</vt:lpstr>
      <vt:lpstr>Δράση 4.2.2  Ψηφιακή επικοινωνία</vt:lpstr>
      <vt:lpstr>Ποια εργαλεία επικοινωνίας χρησιμοποιείτε;</vt:lpstr>
      <vt:lpstr>Είδος επικοινωνίας</vt:lpstr>
      <vt:lpstr>Πώς να επικοινωνήσετε με έναν οργανισμό ή επαγγελματίες</vt:lpstr>
      <vt:lpstr>ΠΡΟΣΟΧΗ</vt:lpstr>
      <vt:lpstr>Πρακτική δραστηριότητα:  Δημιουργία λογαριασμού ηλεκτρονικού ταχυδρομείου</vt:lpstr>
      <vt:lpstr>Πρακτική δραστηριότητα:  Βρείτε διευθύνσεις ηλεκτρονικού ταχυδρομείου</vt:lpstr>
      <vt:lpstr>Πρακτική δραστηριότητα:  Βρείτε μια ηλεκτρονική φόρμα</vt:lpstr>
      <vt:lpstr>Σύνδεση με την ενότητα 6</vt:lpstr>
      <vt:lpstr>4.6 Κλείσιμο</vt:lpstr>
      <vt:lpstr>Παρουσίαση του PowerPoint</vt:lpstr>
      <vt:lpstr>Παρουσίαση του PowerPoint</vt:lpstr>
      <vt:lpstr>Παρουσίαση του PowerPoint</vt:lpstr>
      <vt:lpstr>Παραπομπές και περαιτέρω ανάγνωση</vt:lpstr>
      <vt:lpstr> Παραρτήματα</vt:lpstr>
      <vt:lpstr>Τι είναι το World Wide Web (WWW) (1)</vt:lpstr>
      <vt:lpstr>Τι είναι το World Wide Web (WWW) (2)</vt:lpstr>
      <vt:lpstr>Τι είναι το World Wide Web (WWW) (3)</vt:lpstr>
      <vt:lpstr>Παρουσίαση του PowerPoint</vt:lpstr>
      <vt:lpstr> Παράρτημα 2</vt:lpstr>
      <vt:lpstr>Ασφάλεια και Ιδιωτικότητα</vt:lpstr>
      <vt:lpstr>Τι είναι και ποιος πρέπει να συμμορφώνεται με το GDPR;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pantelis bbalaouras</dc:creator>
  <cp:lastModifiedBy>pantelis balaouras</cp:lastModifiedBy>
  <cp:revision>604</cp:revision>
  <dcterms:created xsi:type="dcterms:W3CDTF">2020-06-02T13:31:56Z</dcterms:created>
  <dcterms:modified xsi:type="dcterms:W3CDTF">2022-07-28T13:40:01Z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ies>
</file>