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0"/>
  </p:notesMasterIdLst>
  <p:sldIdLst>
    <p:sldId id="256" r:id="rId5"/>
    <p:sldId id="257" r:id="rId6"/>
    <p:sldId id="258" r:id="rId7"/>
    <p:sldId id="259" r:id="rId8"/>
    <p:sldId id="260" r:id="rId9"/>
    <p:sldId id="261" r:id="rId10"/>
    <p:sldId id="262" r:id="rId11"/>
    <p:sldId id="263" r:id="rId12"/>
    <p:sldId id="398" r:id="rId13"/>
    <p:sldId id="265" r:id="rId14"/>
    <p:sldId id="266" r:id="rId15"/>
    <p:sldId id="267" r:id="rId16"/>
    <p:sldId id="268" r:id="rId17"/>
    <p:sldId id="269" r:id="rId18"/>
    <p:sldId id="270" r:id="rId19"/>
    <p:sldId id="271" r:id="rId20"/>
    <p:sldId id="272" r:id="rId21"/>
    <p:sldId id="273" r:id="rId22"/>
    <p:sldId id="274" r:id="rId23"/>
    <p:sldId id="275" r:id="rId24"/>
    <p:sldId id="326" r:id="rId25"/>
    <p:sldId id="335" r:id="rId26"/>
    <p:sldId id="336" r:id="rId27"/>
    <p:sldId id="276" r:id="rId28"/>
    <p:sldId id="406"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Gill Sans" panose="020B0604020202020204" charset="0"/>
      <p:regular r:id="rId35"/>
      <p:bold r:id="rId36"/>
    </p:embeddedFont>
    <p:embeddedFont>
      <p:font typeface="Impact" panose="020B0806030902050204" pitchFamily="34" charset="0"/>
      <p:regular r:id="rId37"/>
    </p:embeddedFont>
    <p:embeddedFont>
      <p:font typeface="Quattrocento Sans" panose="020B0502050000020003" pitchFamily="34" charset="0"/>
      <p:regular r:id="rId38"/>
      <p:bold r:id="rId39"/>
      <p:italic r:id="rId40"/>
      <p:boldItalic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jyf92nCc7zvkKQ0vYmVTGiazMy6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85A45F-3E52-4250-A14D-DD1032B1A9E5}" v="2" dt="2022-09-09T07:43:39.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080"/>
  </p:normalViewPr>
  <p:slideViewPr>
    <p:cSldViewPr snapToGrid="0">
      <p:cViewPr varScale="1">
        <p:scale>
          <a:sx n="91" d="100"/>
          <a:sy n="91" d="100"/>
        </p:scale>
        <p:origin x="102" y="2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8785A45F-3E52-4250-A14D-DD1032B1A9E5}"/>
    <pc:docChg chg="custSel modSld">
      <pc:chgData name="pantelis balaouras" userId="25e8755020fc1734" providerId="LiveId" clId="{8785A45F-3E52-4250-A14D-DD1032B1A9E5}" dt="2022-09-07T11:20:31.396" v="1"/>
      <pc:docMkLst>
        <pc:docMk/>
      </pc:docMkLst>
      <pc:sldChg chg="addSp delSp modSp mod">
        <pc:chgData name="pantelis balaouras" userId="25e8755020fc1734" providerId="LiveId" clId="{8785A45F-3E52-4250-A14D-DD1032B1A9E5}" dt="2022-09-07T11:20:31.396" v="1"/>
        <pc:sldMkLst>
          <pc:docMk/>
          <pc:sldMk cId="0" sldId="256"/>
        </pc:sldMkLst>
        <pc:picChg chg="add mod">
          <ac:chgData name="pantelis balaouras" userId="25e8755020fc1734" providerId="LiveId" clId="{8785A45F-3E52-4250-A14D-DD1032B1A9E5}" dt="2022-09-07T11:20:31.396" v="1"/>
          <ac:picMkLst>
            <pc:docMk/>
            <pc:sldMk cId="0" sldId="256"/>
            <ac:picMk id="2" creationId="{D8B0DCC2-D5D6-15C5-0414-0822118C9DEF}"/>
          </ac:picMkLst>
        </pc:picChg>
        <pc:picChg chg="del">
          <ac:chgData name="pantelis balaouras" userId="25e8755020fc1734" providerId="LiveId" clId="{8785A45F-3E52-4250-A14D-DD1032B1A9E5}" dt="2022-09-07T11:20:30.580" v="0" actId="478"/>
          <ac:picMkLst>
            <pc:docMk/>
            <pc:sldMk cId="0" sldId="256"/>
            <ac:picMk id="5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33669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This slide should be included in every activity; but the next four slides only need to be in the introduction part of each module </a:t>
            </a:r>
            <a:endParaRPr/>
          </a:p>
        </p:txBody>
      </p:sp>
      <p:sp>
        <p:nvSpPr>
          <p:cNvPr id="44" name="Google Shape;4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574798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94" name="Google Shape;194;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4261546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8464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8868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6205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6117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2588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4616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5076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7751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564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9894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8667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4194584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460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2697212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1773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25</a:t>
            </a:fld>
            <a:endParaRPr/>
          </a:p>
        </p:txBody>
      </p:sp>
    </p:spTree>
    <p:extLst>
      <p:ext uri="{BB962C8B-B14F-4D97-AF65-F5344CB8AC3E}">
        <p14:creationId xmlns:p14="http://schemas.microsoft.com/office/powerpoint/2010/main" val="2841707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9154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331557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235405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2" name="Google Shape;142;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71254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58" name="Google Shape;15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349674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093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p3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3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pic>
        <p:nvPicPr>
          <p:cNvPr id="23" name="Google Shape;23;p34"/>
          <p:cNvPicPr preferRelativeResize="0"/>
          <p:nvPr/>
        </p:nvPicPr>
        <p:blipFill rotWithShape="1">
          <a:blip r:embed="rId3">
            <a:alphaModFix/>
          </a:blip>
          <a:srcRect/>
          <a:stretch/>
        </p:blipFill>
        <p:spPr>
          <a:xfrm>
            <a:off x="29817" y="29817"/>
            <a:ext cx="1015241" cy="101524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4"/>
        <p:cNvGrpSpPr/>
        <p:nvPr/>
      </p:nvGrpSpPr>
      <p:grpSpPr>
        <a:xfrm>
          <a:off x="0" y="0"/>
          <a:ext cx="0" cy="0"/>
          <a:chOff x="0" y="0"/>
          <a:chExt cx="0" cy="0"/>
        </a:xfrm>
      </p:grpSpPr>
      <p:sp>
        <p:nvSpPr>
          <p:cNvPr id="25" name="Google Shape;25;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5"/>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5"/>
          <p:cNvSpPr txBox="1"/>
          <p:nvPr/>
        </p:nvSpPr>
        <p:spPr>
          <a:xfrm>
            <a:off x="0" y="98623"/>
            <a:ext cx="8709225"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3 </a:t>
            </a:r>
            <a:r>
              <a:rPr lang="en-US" sz="1800" b="0" i="0" u="none" strike="noStrike" cap="none" dirty="0">
                <a:solidFill>
                  <a:srgbClr val="7F7F7F"/>
                </a:solidFill>
                <a:latin typeface="Arial"/>
                <a:ea typeface="Arial"/>
                <a:cs typeface="Arial"/>
                <a:sym typeface="Arial"/>
              </a:rPr>
              <a:t> I </a:t>
            </a:r>
            <a:r>
              <a:rPr lang="en-US" sz="1800" b="0" i="0" u="none" strike="noStrike" cap="none" dirty="0" err="1">
                <a:solidFill>
                  <a:srgbClr val="7F7F7F"/>
                </a:solidFill>
                <a:latin typeface="Arial"/>
                <a:ea typeface="Arial"/>
                <a:cs typeface="Arial"/>
                <a:sym typeface="Arial"/>
              </a:rPr>
              <a:t>servizi</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rial"/>
                <a:ea typeface="Arial"/>
                <a:cs typeface="Arial"/>
                <a:sym typeface="Arial"/>
              </a:rPr>
              <a:t>sanitari</a:t>
            </a:r>
            <a:endParaRPr sz="1400" b="0" i="0" u="none" strike="noStrike" cap="none" dirty="0">
              <a:solidFill>
                <a:srgbClr val="000000"/>
              </a:solidFill>
              <a:latin typeface="Arial"/>
              <a:ea typeface="Arial"/>
              <a:cs typeface="Arial"/>
              <a:sym typeface="Arial"/>
            </a:endParaRPr>
          </a:p>
        </p:txBody>
      </p:sp>
      <p:pic>
        <p:nvPicPr>
          <p:cNvPr id="28" name="Google Shape;28;p35"/>
          <p:cNvPicPr preferRelativeResize="0"/>
          <p:nvPr/>
        </p:nvPicPr>
        <p:blipFill rotWithShape="1">
          <a:blip r:embed="rId2">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29"/>
        <p:cNvGrpSpPr/>
        <p:nvPr/>
      </p:nvGrpSpPr>
      <p:grpSpPr>
        <a:xfrm>
          <a:off x="0" y="0"/>
          <a:ext cx="0" cy="0"/>
          <a:chOff x="0" y="0"/>
          <a:chExt cx="0" cy="0"/>
        </a:xfrm>
      </p:grpSpPr>
      <p:sp>
        <p:nvSpPr>
          <p:cNvPr id="30" name="Google Shape;30;p36"/>
          <p:cNvSpPr/>
          <p:nvPr/>
        </p:nvSpPr>
        <p:spPr>
          <a:xfrm>
            <a:off x="0" y="2218305"/>
            <a:ext cx="12192000" cy="3787362"/>
          </a:xfrm>
          <a:prstGeom prst="rect">
            <a:avLst/>
          </a:prstGeom>
          <a:solidFill>
            <a:srgbClr val="203864"/>
          </a:solid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1" name="Google Shape;31;p36"/>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6"/>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chemeClr val="lt1"/>
              </a:buClr>
              <a:buSzPts val="2400"/>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chemeClr val="lt1"/>
              </a:buClr>
              <a:buSzPts val="2640"/>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3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34" name="Google Shape;34;p36"/>
          <p:cNvPicPr preferRelativeResize="0"/>
          <p:nvPr/>
        </p:nvPicPr>
        <p:blipFill rotWithShape="1">
          <a:blip r:embed="rId3">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Intro Unit">
  <p:cSld name="1_Intro Unit">
    <p:spTree>
      <p:nvGrpSpPr>
        <p:cNvPr id="1" name="Shape 35"/>
        <p:cNvGrpSpPr/>
        <p:nvPr/>
      </p:nvGrpSpPr>
      <p:grpSpPr>
        <a:xfrm>
          <a:off x="0" y="0"/>
          <a:ext cx="0" cy="0"/>
          <a:chOff x="0" y="0"/>
          <a:chExt cx="0" cy="0"/>
        </a:xfrm>
      </p:grpSpPr>
      <p:sp>
        <p:nvSpPr>
          <p:cNvPr id="36" name="Google Shape;36;p60"/>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3600" b="1">
                <a:solidFill>
                  <a:srgbClr val="20386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0"/>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24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640"/>
              <a:buNone/>
              <a:defRPr sz="2000" b="1"/>
            </a:lvl2pPr>
            <a:lvl3pPr marL="1371600" lvl="2" indent="-228600" algn="l">
              <a:lnSpc>
                <a:spcPct val="100000"/>
              </a:lnSpc>
              <a:spcBef>
                <a:spcPts val="600"/>
              </a:spcBef>
              <a:spcAft>
                <a:spcPts val="0"/>
              </a:spcAft>
              <a:buSzPts val="2000"/>
              <a:buNone/>
              <a:defRPr sz="1800" b="1"/>
            </a:lvl3pPr>
            <a:lvl4pPr marL="1828800" lvl="3" indent="-228600" algn="l">
              <a:lnSpc>
                <a:spcPct val="100000"/>
              </a:lnSpc>
              <a:spcBef>
                <a:spcPts val="600"/>
              </a:spcBef>
              <a:spcAft>
                <a:spcPts val="0"/>
              </a:spcAft>
              <a:buSzPts val="2000"/>
              <a:buNone/>
              <a:defRPr sz="1600" b="1"/>
            </a:lvl4pPr>
            <a:lvl5pPr marL="2286000" lvl="4" indent="-228600" algn="l">
              <a:lnSpc>
                <a:spcPct val="100000"/>
              </a:lnSpc>
              <a:spcBef>
                <a:spcPts val="600"/>
              </a:spcBef>
              <a:spcAft>
                <a:spcPts val="0"/>
              </a:spcAft>
              <a:buSzPts val="2000"/>
              <a:buNone/>
              <a:defRPr sz="1600" b="1"/>
            </a:lvl5pPr>
            <a:lvl6pPr marL="2743200" lvl="5" indent="-228600" algn="l">
              <a:lnSpc>
                <a:spcPct val="90000"/>
              </a:lnSpc>
              <a:spcBef>
                <a:spcPts val="600"/>
              </a:spcBef>
              <a:spcAft>
                <a:spcPts val="0"/>
              </a:spcAft>
              <a:buSzPts val="1800"/>
              <a:buNone/>
              <a:defRPr sz="1600" b="1"/>
            </a:lvl6pPr>
            <a:lvl7pPr marL="3200400" lvl="6" indent="-228600" algn="l">
              <a:lnSpc>
                <a:spcPct val="90000"/>
              </a:lnSpc>
              <a:spcBef>
                <a:spcPts val="500"/>
              </a:spcBef>
              <a:spcAft>
                <a:spcPts val="0"/>
              </a:spcAft>
              <a:buSzPts val="1800"/>
              <a:buNone/>
              <a:defRPr sz="1600" b="1"/>
            </a:lvl7pPr>
            <a:lvl8pPr marL="3657600" lvl="7" indent="-228600" algn="l">
              <a:lnSpc>
                <a:spcPct val="90000"/>
              </a:lnSpc>
              <a:spcBef>
                <a:spcPts val="500"/>
              </a:spcBef>
              <a:spcAft>
                <a:spcPts val="0"/>
              </a:spcAft>
              <a:buSzPts val="1800"/>
              <a:buNone/>
              <a:defRPr sz="1600" b="1"/>
            </a:lvl8pPr>
            <a:lvl9pPr marL="4114800" lvl="8" indent="-228600" algn="l">
              <a:lnSpc>
                <a:spcPct val="90000"/>
              </a:lnSpc>
              <a:spcBef>
                <a:spcPts val="500"/>
              </a:spcBef>
              <a:spcAft>
                <a:spcPts val="0"/>
              </a:spcAft>
              <a:buSzPts val="1800"/>
              <a:buNone/>
              <a:defRPr sz="1600" b="1"/>
            </a:lvl9pPr>
          </a:lstStyle>
          <a:p>
            <a:endParaRPr/>
          </a:p>
        </p:txBody>
      </p:sp>
      <p:sp>
        <p:nvSpPr>
          <p:cNvPr id="38" name="Google Shape;38;p60"/>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C01E24"/>
              </a:buClr>
              <a:buSzPts val="2400"/>
              <a:buChar char="▪"/>
              <a:defRPr>
                <a:latin typeface="Arial"/>
                <a:ea typeface="Arial"/>
                <a:cs typeface="Arial"/>
                <a:sym typeface="Arial"/>
              </a:defRPr>
            </a:lvl1pPr>
            <a:lvl2pPr marL="914400" lvl="1" indent="-396240" algn="l">
              <a:lnSpc>
                <a:spcPct val="150000"/>
              </a:lnSpc>
              <a:spcBef>
                <a:spcPts val="600"/>
              </a:spcBef>
              <a:spcAft>
                <a:spcPts val="0"/>
              </a:spcAft>
              <a:buClr>
                <a:srgbClr val="C01E24"/>
              </a:buClr>
              <a:buSzPts val="2640"/>
              <a:buChar char="▪"/>
              <a:defRPr>
                <a:latin typeface="Arial"/>
                <a:ea typeface="Arial"/>
                <a:cs typeface="Arial"/>
                <a:sym typeface="Arial"/>
              </a:defRPr>
            </a:lvl2pPr>
            <a:lvl3pPr marL="1371600" lvl="2" indent="-355600" algn="l">
              <a:lnSpc>
                <a:spcPct val="150000"/>
              </a:lnSpc>
              <a:spcBef>
                <a:spcPts val="600"/>
              </a:spcBef>
              <a:spcAft>
                <a:spcPts val="0"/>
              </a:spcAft>
              <a:buClr>
                <a:srgbClr val="C01E24"/>
              </a:buClr>
              <a:buSzPts val="2000"/>
              <a:buChar char="▪"/>
              <a:defRPr>
                <a:latin typeface="Arial"/>
                <a:ea typeface="Arial"/>
                <a:cs typeface="Arial"/>
                <a:sym typeface="Arial"/>
              </a:defRPr>
            </a:lvl3pPr>
            <a:lvl4pPr marL="1828800" lvl="3" indent="-355600" algn="l">
              <a:lnSpc>
                <a:spcPct val="150000"/>
              </a:lnSpc>
              <a:spcBef>
                <a:spcPts val="600"/>
              </a:spcBef>
              <a:spcAft>
                <a:spcPts val="0"/>
              </a:spcAft>
              <a:buClr>
                <a:srgbClr val="C01E24"/>
              </a:buClr>
              <a:buSzPts val="2000"/>
              <a:buChar char="▪"/>
              <a:defRPr>
                <a:latin typeface="Arial"/>
                <a:ea typeface="Arial"/>
                <a:cs typeface="Arial"/>
                <a:sym typeface="Arial"/>
              </a:defRPr>
            </a:lvl4pPr>
            <a:lvl5pPr marL="2286000" lvl="4" indent="-355600" algn="l">
              <a:lnSpc>
                <a:spcPct val="150000"/>
              </a:lnSpc>
              <a:spcBef>
                <a:spcPts val="600"/>
              </a:spcBef>
              <a:spcAft>
                <a:spcPts val="0"/>
              </a:spcAft>
              <a:buClr>
                <a:srgbClr val="C01E24"/>
              </a:buClr>
              <a:buSzPts val="2000"/>
              <a:buChar char="▪"/>
              <a:defRPr>
                <a:latin typeface="Arial"/>
                <a:ea typeface="Arial"/>
                <a:cs typeface="Arial"/>
                <a:sym typeface="Aria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60"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40" name="Google Shape;40;p60"/>
          <p:cNvPicPr preferRelativeResize="0"/>
          <p:nvPr/>
        </p:nvPicPr>
        <p:blipFill rotWithShape="1">
          <a:blip r:embed="rId3">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6DF9BBC8-A2FD-434B-AB56-C5B11E8AF0F6}"/>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22468404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6.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5/10/30/12/25/direction-1014068_960_720.jp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dn.pixabay.com/photo/2020/08/03/09/39/medical-5459630_960_720.pn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dn.pixabay.com/photo/2020/08/03/09/43/medical-5459653_960_720.pn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hyperlink" Target="https://pixabay.com/service/licens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21/09/06/08/59/dentist-6601202_960_720.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22/02/17/13/19/mental-7018783_960_720.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cdn.pixabay.com/photo/2017/01/31/19/01/chemist-2026442_960_720.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22/02/11/16/06/vaccine-7007616_960_720.png"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coordina-oerh.com/" TargetMode="External"/><Relationship Id="rId13"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hyperlink" Target="https://www.uv.es/" TargetMode="External"/><Relationship Id="rId2" Type="http://schemas.openxmlformats.org/officeDocument/2006/relationships/notesSlide" Target="../notesSlides/notesSlide2.xml"/><Relationship Id="rId16" Type="http://schemas.openxmlformats.org/officeDocument/2006/relationships/hyperlink" Target="https://www.oxfamitalia.org/" TargetMode="External"/><Relationship Id="rId1" Type="http://schemas.openxmlformats.org/officeDocument/2006/relationships/slideLayout" Target="../slideLayouts/slideLayout2.xml"/><Relationship Id="rId6" Type="http://schemas.openxmlformats.org/officeDocument/2006/relationships/hyperlink" Target="https://www.w-hs.de/" TargetMode="External"/><Relationship Id="rId11" Type="http://schemas.openxmlformats.org/officeDocument/2006/relationships/image" Target="../media/image13.jpg"/><Relationship Id="rId5" Type="http://schemas.openxmlformats.org/officeDocument/2006/relationships/image" Target="../media/image10.jpg"/><Relationship Id="rId15" Type="http://schemas.openxmlformats.org/officeDocument/2006/relationships/image" Target="../media/image15.jpg"/><Relationship Id="rId10" Type="http://schemas.openxmlformats.org/officeDocument/2006/relationships/hyperlink" Target="https://www.prolepsis.gr/" TargetMode="External"/><Relationship Id="rId4" Type="http://schemas.openxmlformats.org/officeDocument/2006/relationships/hyperlink" Target="https://www.gunet.gr/" TargetMode="External"/><Relationship Id="rId9" Type="http://schemas.openxmlformats.org/officeDocument/2006/relationships/image" Target="../media/image12.jpg"/><Relationship Id="rId14" Type="http://schemas.openxmlformats.org/officeDocument/2006/relationships/hyperlink" Target="https://www.media-k.e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training.mig-dhl.eu/modules/document/file.php/TMA107/Material/ONLINE%20MAP_IT.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pixabay.com/service/licens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8" Type="http://schemas.openxmlformats.org/officeDocument/2006/relationships/hyperlink" Target="https://cdn.pixabay.com/photo/2016/06/30/16/36/italy-1489369_960_720.png" TargetMode="External"/><Relationship Id="rId3" Type="http://schemas.openxmlformats.org/officeDocument/2006/relationships/hyperlink" Target="https://pixabay.com/es/illustrations/cine-pel%c3%adcula-c%c3%a1mara-proyector-4153289/" TargetMode="External"/><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youtube.com/watch?v=yljJp--l33c&amp;list=FLXumNOBvJabrkD_ZMCDeLlw&amp;index=1" TargetMode="External"/><Relationship Id="rId5" Type="http://schemas.openxmlformats.org/officeDocument/2006/relationships/hyperlink" Target="https://www.youtube.com/watch?v=HMDr2Js1yNI" TargetMode="External"/><Relationship Id="rId4" Type="http://schemas.openxmlformats.org/officeDocument/2006/relationships/hyperlink" Target="https://pixabay.com/service/license/" TargetMode="External"/><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1"/>
          <p:cNvSpPr/>
          <p:nvPr/>
        </p:nvSpPr>
        <p:spPr>
          <a:xfrm>
            <a:off x="-1"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1"/>
          <p:cNvSpPr txBox="1"/>
          <p:nvPr/>
        </p:nvSpPr>
        <p:spPr>
          <a:xfrm>
            <a:off x="1349530" y="4227707"/>
            <a:ext cx="6084939" cy="2015774"/>
          </a:xfrm>
          <a:prstGeom prst="rect">
            <a:avLst/>
          </a:prstGeom>
          <a:noFill/>
          <a:ln>
            <a:noFill/>
          </a:ln>
        </p:spPr>
        <p:txBody>
          <a:bodyPr spcFirstLastPara="1" wrap="square" lIns="91425" tIns="45700" rIns="91425" bIns="45700" anchor="ctr" anchorCtr="0">
            <a:normAutofit/>
          </a:bodyPr>
          <a:lstStyle/>
          <a:p>
            <a:pPr lvl="0">
              <a:lnSpc>
                <a:spcPct val="90000"/>
              </a:lnSpc>
              <a:buClr>
                <a:srgbClr val="C01E24"/>
              </a:buClr>
              <a:buSzPts val="3400"/>
            </a:pPr>
            <a:r>
              <a:rPr lang="en-US" sz="3400" b="1" i="0" u="none" strike="noStrike" cap="none" dirty="0">
                <a:solidFill>
                  <a:srgbClr val="C01E24"/>
                </a:solidFill>
                <a:latin typeface="Calibri"/>
                <a:ea typeface="Calibri"/>
                <a:cs typeface="Calibri"/>
                <a:sym typeface="Calibri"/>
              </a:rPr>
              <a:t>Modulo 3</a:t>
            </a:r>
            <a:br>
              <a:rPr lang="en-US" sz="3400" b="1" i="0" u="none" strike="noStrike" cap="none" dirty="0">
                <a:solidFill>
                  <a:schemeClr val="dk1"/>
                </a:solidFill>
                <a:latin typeface="Calibri"/>
                <a:ea typeface="Calibri"/>
                <a:cs typeface="Calibri"/>
                <a:sym typeface="Calibri"/>
              </a:rPr>
            </a:br>
            <a:r>
              <a:rPr lang="en-US" sz="3400" b="1" i="0" u="none" strike="noStrike" cap="none" dirty="0">
                <a:solidFill>
                  <a:schemeClr val="dk1"/>
                </a:solidFill>
                <a:latin typeface="Calibri"/>
                <a:ea typeface="Calibri"/>
                <a:cs typeface="Calibri"/>
                <a:sym typeface="Calibri"/>
              </a:rPr>
              <a:t>I </a:t>
            </a:r>
            <a:r>
              <a:rPr lang="en-US" sz="3400" b="1" i="0" u="none" strike="noStrike" cap="none" dirty="0" err="1">
                <a:solidFill>
                  <a:schemeClr val="dk1"/>
                </a:solidFill>
                <a:latin typeface="Calibri"/>
                <a:ea typeface="Calibri"/>
                <a:cs typeface="Calibri"/>
                <a:sym typeface="Calibri"/>
              </a:rPr>
              <a:t>servizi</a:t>
            </a:r>
            <a:r>
              <a:rPr lang="en-US" sz="3400" b="1" i="0" u="none" strike="noStrike" cap="none" dirty="0">
                <a:solidFill>
                  <a:schemeClr val="dk1"/>
                </a:solidFill>
                <a:latin typeface="Calibri"/>
                <a:ea typeface="Calibri"/>
                <a:cs typeface="Calibri"/>
                <a:sym typeface="Calibri"/>
              </a:rPr>
              <a:t> </a:t>
            </a:r>
            <a:r>
              <a:rPr lang="en-US" sz="3400" b="1" i="0" u="none" strike="noStrike" cap="none" dirty="0" err="1">
                <a:solidFill>
                  <a:schemeClr val="dk1"/>
                </a:solidFill>
                <a:latin typeface="Calibri"/>
                <a:ea typeface="Calibri"/>
                <a:cs typeface="Calibri"/>
                <a:sym typeface="Calibri"/>
              </a:rPr>
              <a:t>sanitari</a:t>
            </a:r>
            <a:endParaRPr sz="1400" b="0" i="0" u="none" strike="noStrike" cap="none" dirty="0">
              <a:solidFill>
                <a:srgbClr val="000000"/>
              </a:solidFill>
              <a:latin typeface="Arial"/>
              <a:ea typeface="Arial"/>
              <a:cs typeface="Arial"/>
              <a:sym typeface="Arial"/>
            </a:endParaRPr>
          </a:p>
        </p:txBody>
      </p:sp>
      <p:sp>
        <p:nvSpPr>
          <p:cNvPr id="48" name="Google Shape;48;p1"/>
          <p:cNvSpPr/>
          <p:nvPr/>
        </p:nvSpPr>
        <p:spPr>
          <a:xfrm>
            <a:off x="0" y="891540"/>
            <a:ext cx="722376" cy="5071110"/>
          </a:xfrm>
          <a:prstGeom prst="rect">
            <a:avLst/>
          </a:prstGeom>
          <a:solidFill>
            <a:srgbClr val="4C52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9" name="Google Shape;49;p1"/>
          <p:cNvPicPr preferRelativeResize="0"/>
          <p:nvPr/>
        </p:nvPicPr>
        <p:blipFill rotWithShape="1">
          <a:blip r:embed="rId3">
            <a:alphaModFix/>
          </a:blip>
          <a:srcRect/>
          <a:stretch/>
        </p:blipFill>
        <p:spPr>
          <a:xfrm>
            <a:off x="1349531" y="1073414"/>
            <a:ext cx="10228659" cy="2706488"/>
          </a:xfrm>
          <a:prstGeom prst="rect">
            <a:avLst/>
          </a:prstGeom>
          <a:noFill/>
          <a:ln>
            <a:noFill/>
          </a:ln>
          <a:effectLst>
            <a:outerShdw blurRad="406400" dist="317500" dir="5400000" sx="89000" sy="89000" rotWithShape="0">
              <a:srgbClr val="000000">
                <a:alpha val="14509"/>
              </a:srgbClr>
            </a:outerShdw>
          </a:effectLst>
        </p:spPr>
      </p:pic>
      <p:sp>
        <p:nvSpPr>
          <p:cNvPr id="50" name="Google Shape;50;p1"/>
          <p:cNvSpPr/>
          <p:nvPr/>
        </p:nvSpPr>
        <p:spPr>
          <a:xfrm>
            <a:off x="1675900" y="6380247"/>
            <a:ext cx="6960100" cy="632422"/>
          </a:xfrm>
          <a:prstGeom prst="rect">
            <a:avLst/>
          </a:prstGeom>
          <a:noFill/>
          <a:ln>
            <a:noFill/>
          </a:ln>
        </p:spPr>
        <p:txBody>
          <a:bodyPr spcFirstLastPara="1" wrap="square" lIns="91425" tIns="45700" rIns="91425" bIns="45700" anchor="ctr" anchorCtr="0">
            <a:normAutofit/>
          </a:bodyPr>
          <a:lstStyle/>
          <a:p>
            <a:pPr>
              <a:lnSpc>
                <a:spcPct val="90000"/>
              </a:lnSpc>
              <a:buSzPts val="900"/>
            </a:pPr>
            <a:r>
              <a:rPr lang="it-IT" sz="900" dirty="0">
                <a:solidFill>
                  <a:srgbClr val="7F7F7F"/>
                </a:solidFill>
                <a:latin typeface="Calibri"/>
                <a:ea typeface="Calibri"/>
                <a:cs typeface="Calibri"/>
                <a:sym typeface="Calibri"/>
              </a:rPr>
              <a:t>Il sostegno della Commissione europea alla realizzazione di questa pubblicazione non costituisce un'approvazione dei contenuti, che riflettono esclusivamente le opinioni degli autori. La Commissione non può essere ritenuta responsabile per l'uso che può essere fatto delle informazioni in essa contenute.</a:t>
            </a:r>
          </a:p>
          <a:p>
            <a:pPr marL="0" marR="0" lvl="0" indent="0" algn="l" rtl="0">
              <a:lnSpc>
                <a:spcPct val="90000"/>
              </a:lnSpc>
              <a:spcBef>
                <a:spcPts val="0"/>
              </a:spcBef>
              <a:spcAft>
                <a:spcPts val="0"/>
              </a:spcAft>
              <a:buClr>
                <a:srgbClr val="000000"/>
              </a:buClr>
              <a:buSzPts val="900"/>
              <a:buFont typeface="Arial"/>
              <a:buNone/>
            </a:pPr>
            <a:r>
              <a:rPr lang="en-US" sz="900" b="0" i="0" u="none" strike="noStrike" cap="none" dirty="0">
                <a:solidFill>
                  <a:srgbClr val="7F7F7F"/>
                </a:solidFill>
                <a:latin typeface="Calibri"/>
                <a:ea typeface="Calibri"/>
                <a:cs typeface="Calibri"/>
                <a:sym typeface="Calibri"/>
              </a:rPr>
              <a:t>.</a:t>
            </a:r>
            <a:endParaRPr sz="900" b="0" i="0" u="none" strike="noStrike" cap="none" dirty="0">
              <a:solidFill>
                <a:srgbClr val="7F7F7F"/>
              </a:solidFill>
              <a:latin typeface="Calibri"/>
              <a:ea typeface="Calibri"/>
              <a:cs typeface="Calibri"/>
              <a:sym typeface="Calibri"/>
            </a:endParaRPr>
          </a:p>
        </p:txBody>
      </p:sp>
      <p:pic>
        <p:nvPicPr>
          <p:cNvPr id="51" name="Google Shape;51;p1"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22751" y="6332226"/>
            <a:ext cx="1684020" cy="495300"/>
          </a:xfrm>
          <a:prstGeom prst="rect">
            <a:avLst/>
          </a:prstGeom>
          <a:noFill/>
          <a:ln>
            <a:noFill/>
          </a:ln>
        </p:spPr>
      </p:pic>
      <p:sp>
        <p:nvSpPr>
          <p:cNvPr id="52" name="Google Shape;52;p1"/>
          <p:cNvSpPr/>
          <p:nvPr/>
        </p:nvSpPr>
        <p:spPr>
          <a:xfrm>
            <a:off x="-2" y="862700"/>
            <a:ext cx="722376" cy="868136"/>
          </a:xfrm>
          <a:prstGeom prst="rect">
            <a:avLst/>
          </a:prstGeom>
          <a:solidFill>
            <a:srgbClr val="1F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2F5496"/>
                </a:solidFill>
                <a:latin typeface="Calibri"/>
                <a:ea typeface="Calibri"/>
                <a:cs typeface="Calibri"/>
                <a:sym typeface="Calibri"/>
              </a:rPr>
              <a:t>1</a:t>
            </a:r>
            <a:endParaRPr sz="2400" b="1" i="0" u="none" strike="noStrike" cap="none">
              <a:solidFill>
                <a:srgbClr val="2F5496"/>
              </a:solidFill>
              <a:latin typeface="Calibri"/>
              <a:ea typeface="Calibri"/>
              <a:cs typeface="Calibri"/>
              <a:sym typeface="Calibri"/>
            </a:endParaRPr>
          </a:p>
        </p:txBody>
      </p:sp>
      <p:sp>
        <p:nvSpPr>
          <p:cNvPr id="53" name="Google Shape;53;p1"/>
          <p:cNvSpPr/>
          <p:nvPr/>
        </p:nvSpPr>
        <p:spPr>
          <a:xfrm>
            <a:off x="2609" y="1698521"/>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2F5496"/>
                </a:solidFill>
                <a:latin typeface="Calibri"/>
                <a:ea typeface="Calibri"/>
                <a:cs typeface="Calibri"/>
                <a:sym typeface="Calibri"/>
              </a:rPr>
              <a:t>2</a:t>
            </a:r>
            <a:endParaRPr sz="2400" b="0" i="0" u="none" strike="noStrike" cap="none">
              <a:solidFill>
                <a:srgbClr val="2F5496"/>
              </a:solidFill>
              <a:latin typeface="Calibri"/>
              <a:ea typeface="Calibri"/>
              <a:cs typeface="Calibri"/>
              <a:sym typeface="Calibri"/>
            </a:endParaRPr>
          </a:p>
        </p:txBody>
      </p:sp>
      <p:sp>
        <p:nvSpPr>
          <p:cNvPr id="54" name="Google Shape;54;p1"/>
          <p:cNvSpPr/>
          <p:nvPr/>
        </p:nvSpPr>
        <p:spPr>
          <a:xfrm>
            <a:off x="-56" y="2493288"/>
            <a:ext cx="722376" cy="868136"/>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3</a:t>
            </a:r>
            <a:endParaRPr sz="2400" b="0" i="0" u="none" strike="noStrike" cap="none">
              <a:solidFill>
                <a:schemeClr val="lt1"/>
              </a:solidFill>
              <a:latin typeface="Calibri"/>
              <a:ea typeface="Calibri"/>
              <a:cs typeface="Calibri"/>
              <a:sym typeface="Calibri"/>
            </a:endParaRPr>
          </a:p>
        </p:txBody>
      </p:sp>
      <p:sp>
        <p:nvSpPr>
          <p:cNvPr id="55" name="Google Shape;55;p1"/>
          <p:cNvSpPr/>
          <p:nvPr/>
        </p:nvSpPr>
        <p:spPr>
          <a:xfrm>
            <a:off x="-2" y="336174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2F5496"/>
                </a:solidFill>
                <a:latin typeface="Calibri"/>
                <a:ea typeface="Calibri"/>
                <a:cs typeface="Calibri"/>
                <a:sym typeface="Calibri"/>
              </a:rPr>
              <a:t>4</a:t>
            </a:r>
            <a:endParaRPr sz="2400" b="0" i="0" u="none" strike="noStrike" cap="none">
              <a:solidFill>
                <a:srgbClr val="2F5496"/>
              </a:solidFill>
              <a:latin typeface="Calibri"/>
              <a:ea typeface="Calibri"/>
              <a:cs typeface="Calibri"/>
              <a:sym typeface="Calibri"/>
            </a:endParaRPr>
          </a:p>
        </p:txBody>
      </p:sp>
      <p:sp>
        <p:nvSpPr>
          <p:cNvPr id="56" name="Google Shape;56;p1"/>
          <p:cNvSpPr/>
          <p:nvPr/>
        </p:nvSpPr>
        <p:spPr>
          <a:xfrm>
            <a:off x="1655" y="4227707"/>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2F5496"/>
                </a:solidFill>
                <a:latin typeface="Calibri"/>
                <a:ea typeface="Calibri"/>
                <a:cs typeface="Calibri"/>
                <a:sym typeface="Calibri"/>
              </a:rPr>
              <a:t>5</a:t>
            </a:r>
            <a:endParaRPr sz="2400" b="0" i="0" u="none" strike="noStrike" cap="none">
              <a:solidFill>
                <a:srgbClr val="2F5496"/>
              </a:solidFill>
              <a:latin typeface="Calibri"/>
              <a:ea typeface="Calibri"/>
              <a:cs typeface="Calibri"/>
              <a:sym typeface="Calibri"/>
            </a:endParaRPr>
          </a:p>
        </p:txBody>
      </p:sp>
      <p:sp>
        <p:nvSpPr>
          <p:cNvPr id="57" name="Google Shape;57;p1"/>
          <p:cNvSpPr/>
          <p:nvPr/>
        </p:nvSpPr>
        <p:spPr>
          <a:xfrm>
            <a:off x="510" y="509451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2F5496"/>
                </a:solidFill>
                <a:latin typeface="Calibri"/>
                <a:ea typeface="Calibri"/>
                <a:cs typeface="Calibri"/>
                <a:sym typeface="Calibri"/>
              </a:rPr>
              <a:t>6</a:t>
            </a:r>
            <a:endParaRPr sz="2400" b="0" i="0" u="none" strike="noStrike" cap="none">
              <a:solidFill>
                <a:srgbClr val="2F5496"/>
              </a:solidFill>
              <a:latin typeface="Calibri"/>
              <a:ea typeface="Calibri"/>
              <a:cs typeface="Calibri"/>
              <a:sym typeface="Calibri"/>
            </a:endParaRPr>
          </a:p>
        </p:txBody>
      </p:sp>
      <p:pic>
        <p:nvPicPr>
          <p:cNvPr id="2" name="Picture 2">
            <a:extLst>
              <a:ext uri="{FF2B5EF4-FFF2-40B4-BE49-F238E27FC236}">
                <a16:creationId xmlns:a16="http://schemas.microsoft.com/office/drawing/2014/main" id="{D8B0DCC2-D5D6-15C5-0414-0822118C9D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lvl="0"/>
            <a:r>
              <a:rPr lang="en-US" sz="2000" dirty="0" err="1">
                <a:solidFill>
                  <a:srgbClr val="C01E24"/>
                </a:solidFill>
              </a:rPr>
              <a:t>Azioni</a:t>
            </a:r>
            <a:r>
              <a:rPr lang="en-US" sz="2000" dirty="0">
                <a:solidFill>
                  <a:srgbClr val="C01E24"/>
                </a:solidFill>
              </a:rPr>
              <a:t> 3.1.3 &amp; 3.1.4</a:t>
            </a:r>
            <a:br>
              <a:rPr lang="en-US" dirty="0"/>
            </a:br>
            <a:r>
              <a:rPr lang="en-US" dirty="0">
                <a:solidFill>
                  <a:srgbClr val="C01E24"/>
                </a:solidFill>
              </a:rPr>
              <a:t>Cosa </a:t>
            </a:r>
            <a:r>
              <a:rPr lang="en-US" dirty="0" err="1">
                <a:solidFill>
                  <a:srgbClr val="C01E24"/>
                </a:solidFill>
              </a:rPr>
              <a:t>fareste</a:t>
            </a:r>
            <a:r>
              <a:rPr lang="en-US" dirty="0">
                <a:solidFill>
                  <a:srgbClr val="C01E24"/>
                </a:solidFill>
              </a:rPr>
              <a:t> </a:t>
            </a:r>
            <a:r>
              <a:rPr lang="en-US" dirty="0" err="1">
                <a:solidFill>
                  <a:srgbClr val="C01E24"/>
                </a:solidFill>
              </a:rPr>
              <a:t>voi</a:t>
            </a:r>
            <a:r>
              <a:rPr lang="en-US" dirty="0">
                <a:solidFill>
                  <a:srgbClr val="C01E24"/>
                </a:solidFill>
              </a:rPr>
              <a:t>?</a:t>
            </a:r>
            <a:endParaRPr dirty="0">
              <a:solidFill>
                <a:srgbClr val="C01E24"/>
              </a:solidFill>
            </a:endParaRPr>
          </a:p>
        </p:txBody>
      </p:sp>
      <p:sp>
        <p:nvSpPr>
          <p:cNvPr id="197" name="Google Shape;197;p47"/>
          <p:cNvSpPr/>
          <p:nvPr/>
        </p:nvSpPr>
        <p:spPr>
          <a:xfrm>
            <a:off x="7980099" y="645331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dirty="0">
                <a:solidFill>
                  <a:srgbClr val="000000"/>
                </a:solidFill>
                <a:latin typeface="Arial"/>
                <a:ea typeface="Arial"/>
                <a:cs typeface="Arial"/>
                <a:sym typeface="Arial"/>
              </a:rPr>
              <a:t>Source</a:t>
            </a:r>
            <a:r>
              <a:rPr lang="en-US" sz="1200" b="0" i="0" u="none" strike="noStrike" cap="none" dirty="0">
                <a:solidFill>
                  <a:srgbClr val="000000"/>
                </a:solidFill>
                <a:latin typeface="Arial"/>
                <a:ea typeface="Arial"/>
                <a:cs typeface="Arial"/>
                <a:sym typeface="Arial"/>
              </a:rPr>
              <a:t> | </a:t>
            </a:r>
            <a:r>
              <a:rPr lang="en-US" sz="12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Pixabay</a:t>
            </a:r>
            <a:r>
              <a:rPr lang="en-US" sz="12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US" sz="1200" b="0" i="0" u="sng" strike="noStrike" cap="none" dirty="0">
                <a:solidFill>
                  <a:srgbClr val="000000"/>
                </a:solidFill>
                <a:latin typeface="Arial"/>
                <a:ea typeface="Arial"/>
                <a:cs typeface="Arial"/>
                <a:sym typeface="Arial"/>
              </a:rPr>
              <a:t>License</a:t>
            </a:r>
            <a:endParaRPr sz="1200" b="0" i="0" u="none" strike="noStrike" cap="none" dirty="0">
              <a:solidFill>
                <a:srgbClr val="000000"/>
              </a:solidFill>
              <a:latin typeface="Arial"/>
              <a:ea typeface="Arial"/>
              <a:cs typeface="Arial"/>
              <a:sym typeface="Arial"/>
            </a:endParaRPr>
          </a:p>
        </p:txBody>
      </p:sp>
      <p:pic>
        <p:nvPicPr>
          <p:cNvPr id="12" name="Γραφικό 11" descr="Ομιλία περίγραμμα">
            <a:extLst>
              <a:ext uri="{FF2B5EF4-FFF2-40B4-BE49-F238E27FC236}">
                <a16:creationId xmlns:a16="http://schemas.microsoft.com/office/drawing/2014/main" id="{88631536-DC4A-71E4-6AF4-7F2E79A773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4180" y="1526588"/>
            <a:ext cx="3294906" cy="3294906"/>
          </a:xfrm>
          <a:prstGeom prst="rect">
            <a:avLst/>
          </a:prstGeom>
        </p:spPr>
      </p:pic>
      <p:pic>
        <p:nvPicPr>
          <p:cNvPr id="13" name="Γραφικό 12" descr="Ομιλία περίγραμμα">
            <a:extLst>
              <a:ext uri="{FF2B5EF4-FFF2-40B4-BE49-F238E27FC236}">
                <a16:creationId xmlns:a16="http://schemas.microsoft.com/office/drawing/2014/main" id="{15530418-563F-CFB5-E514-0FAC770209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7876741" y="2301411"/>
            <a:ext cx="3389705" cy="3550567"/>
          </a:xfrm>
          <a:prstGeom prst="rect">
            <a:avLst/>
          </a:prstGeom>
        </p:spPr>
      </p:pic>
      <p:sp>
        <p:nvSpPr>
          <p:cNvPr id="14" name="Google Shape;168;p7">
            <a:extLst>
              <a:ext uri="{FF2B5EF4-FFF2-40B4-BE49-F238E27FC236}">
                <a16:creationId xmlns:a16="http://schemas.microsoft.com/office/drawing/2014/main" id="{4058D061-AAAE-EE12-0AEE-D5704CB6B704}"/>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3.1.1</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9559DEA8-7B61-E0FB-8DDE-703B7450E3E3}"/>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3.1.2</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1ED51196-0EE1-F1CB-9EDD-B75FEDB52597}"/>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3.1.3</a:t>
            </a:r>
            <a:endParaRPr sz="2000" dirty="0">
              <a:solidFill>
                <a:srgbClr val="C01E24"/>
              </a:solidFill>
              <a:latin typeface="Calibri"/>
              <a:cs typeface="Calibri"/>
              <a:sym typeface="Calibri"/>
            </a:endParaRPr>
          </a:p>
        </p:txBody>
      </p:sp>
      <p:sp>
        <p:nvSpPr>
          <p:cNvPr id="17" name="Google Shape;168;p7">
            <a:extLst>
              <a:ext uri="{FF2B5EF4-FFF2-40B4-BE49-F238E27FC236}">
                <a16:creationId xmlns:a16="http://schemas.microsoft.com/office/drawing/2014/main" id="{7B1ADA6E-95EA-7D07-7FA3-B18871FACD38}"/>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algn="ctr"/>
            <a:r>
              <a:rPr lang="de-DE" sz="2000" dirty="0">
                <a:solidFill>
                  <a:srgbClr val="C01E24"/>
                </a:solidFill>
                <a:latin typeface="Calibri"/>
                <a:cs typeface="Calibri"/>
                <a:sym typeface="Calibri"/>
              </a:rPr>
              <a:t>3.1.4</a:t>
            </a:r>
            <a:endParaRPr sz="2000" dirty="0">
              <a:solidFill>
                <a:srgbClr val="C01E24"/>
              </a:solidFill>
              <a:latin typeface="Calibri"/>
              <a:cs typeface="Calibri"/>
              <a:sym typeface="Calibri"/>
            </a:endParaRPr>
          </a:p>
        </p:txBody>
      </p:sp>
      <p:sp>
        <p:nvSpPr>
          <p:cNvPr id="18" name="Google Shape;168;p7">
            <a:extLst>
              <a:ext uri="{FF2B5EF4-FFF2-40B4-BE49-F238E27FC236}">
                <a16:creationId xmlns:a16="http://schemas.microsoft.com/office/drawing/2014/main" id="{DC0C1BAF-917E-A20E-354C-1949007058D0}"/>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3.1.5</a:t>
            </a:r>
            <a:endParaRPr sz="1800" dirty="0">
              <a:solidFill>
                <a:schemeClr val="lt1"/>
              </a:solidFill>
              <a:latin typeface="Calibri"/>
              <a:cs typeface="Calibri"/>
              <a:sym typeface="Calibri"/>
            </a:endParaRPr>
          </a:p>
        </p:txBody>
      </p:sp>
      <p:sp>
        <p:nvSpPr>
          <p:cNvPr id="19" name="Google Shape;168;p7">
            <a:extLst>
              <a:ext uri="{FF2B5EF4-FFF2-40B4-BE49-F238E27FC236}">
                <a16:creationId xmlns:a16="http://schemas.microsoft.com/office/drawing/2014/main" id="{D16B94CF-5735-71A8-BD21-93A31DA40D37}"/>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3.1</a:t>
            </a:r>
            <a:endParaRPr sz="2000" dirty="0">
              <a:solidFill>
                <a:srgbClr val="203864"/>
              </a:solidFill>
              <a:latin typeface="Calibri"/>
              <a:cs typeface="Calibri"/>
              <a:sym typeface="Calibri"/>
            </a:endParaRPr>
          </a:p>
        </p:txBody>
      </p:sp>
      <p:sp>
        <p:nvSpPr>
          <p:cNvPr id="20" name="Google Shape;168;p7">
            <a:extLst>
              <a:ext uri="{FF2B5EF4-FFF2-40B4-BE49-F238E27FC236}">
                <a16:creationId xmlns:a16="http://schemas.microsoft.com/office/drawing/2014/main" id="{23AA630B-A5EB-7B45-DDA3-EAEFBE53BC92}"/>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3.</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5" name="Google Shape;215;p48" descr="Gente, Muchachas, Mujeres, Estudiantes, Amigos"/>
          <p:cNvPicPr preferRelativeResize="0"/>
          <p:nvPr/>
        </p:nvPicPr>
        <p:blipFill rotWithShape="1">
          <a:blip r:embed="rId3">
            <a:alphaModFix/>
          </a:blip>
          <a:srcRect/>
          <a:stretch/>
        </p:blipFill>
        <p:spPr>
          <a:xfrm>
            <a:off x="8658225" y="1202211"/>
            <a:ext cx="3533775" cy="2531589"/>
          </a:xfrm>
          <a:prstGeom prst="rect">
            <a:avLst/>
          </a:prstGeom>
          <a:noFill/>
          <a:ln>
            <a:noFill/>
          </a:ln>
        </p:spPr>
      </p:pic>
      <p:sp>
        <p:nvSpPr>
          <p:cNvPr id="210" name="Google Shape;210;p48"/>
          <p:cNvSpPr/>
          <p:nvPr/>
        </p:nvSpPr>
        <p:spPr>
          <a:xfrm>
            <a:off x="9572625" y="-3932"/>
            <a:ext cx="2618116"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a:t>
            </a:r>
            <a:r>
              <a:rPr lang="en-US" sz="1530" dirty="0">
                <a:solidFill>
                  <a:schemeClr val="lt1"/>
                </a:solidFill>
              </a:rPr>
              <a:t>Cosa </a:t>
            </a:r>
            <a:r>
              <a:rPr lang="en-US" sz="1530" dirty="0" err="1">
                <a:solidFill>
                  <a:schemeClr val="lt1"/>
                </a:solidFill>
              </a:rPr>
              <a:t>fareste</a:t>
            </a:r>
            <a:r>
              <a:rPr lang="en-US" sz="1530" dirty="0">
                <a:solidFill>
                  <a:schemeClr val="lt1"/>
                </a:solidFill>
              </a:rPr>
              <a:t> </a:t>
            </a:r>
            <a:r>
              <a:rPr lang="en-US" sz="1530" dirty="0" err="1">
                <a:solidFill>
                  <a:schemeClr val="lt1"/>
                </a:solidFill>
              </a:rPr>
              <a:t>voi</a:t>
            </a:r>
            <a:r>
              <a:rPr lang="en-US" sz="1530" b="0" i="0" u="none" strike="noStrike" cap="none" dirty="0">
                <a:solidFill>
                  <a:schemeClr val="lt1"/>
                </a:solidFill>
                <a:latin typeface="Arial"/>
                <a:ea typeface="Arial"/>
                <a:cs typeface="Arial"/>
                <a:sym typeface="Arial"/>
              </a:rPr>
              <a:t>?</a:t>
            </a:r>
            <a:endParaRPr sz="1275" b="0" i="0" u="none" strike="noStrike" cap="none" dirty="0">
              <a:solidFill>
                <a:schemeClr val="lt1"/>
              </a:solidFill>
              <a:latin typeface="Arial"/>
              <a:ea typeface="Arial"/>
              <a:cs typeface="Arial"/>
              <a:sym typeface="Arial"/>
            </a:endParaRPr>
          </a:p>
        </p:txBody>
      </p:sp>
      <p:sp>
        <p:nvSpPr>
          <p:cNvPr id="211" name="Google Shape;211;p48"/>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u="sng" dirty="0">
                <a:solidFill>
                  <a:schemeClr val="dk1"/>
                </a:solidFill>
                <a:latin typeface="Calibri"/>
                <a:ea typeface="Calibri"/>
                <a:cs typeface="Calibri"/>
                <a:sym typeface="Calibri"/>
              </a:rPr>
              <a:t>Sourc</a:t>
            </a:r>
            <a:r>
              <a:rPr lang="en-US" sz="1200" b="0" i="0" u="sng" strike="noStrike" cap="none" dirty="0">
                <a:solidFill>
                  <a:schemeClr val="dk1"/>
                </a:solidFill>
                <a:latin typeface="Calibri"/>
                <a:ea typeface="Calibri"/>
                <a:cs typeface="Calibri"/>
                <a:sym typeface="Calibri"/>
              </a:rPr>
              <a:t>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200" b="0" i="0" u="sng" strike="noStrike" cap="none" dirty="0">
                <a:solidFill>
                  <a:schemeClr val="dk1"/>
                </a:solidFill>
                <a:latin typeface="Calibri"/>
                <a:ea typeface="Calibri"/>
                <a:cs typeface="Calibri"/>
                <a:sym typeface="Calibri"/>
              </a:rPr>
              <a:t>License</a:t>
            </a:r>
            <a:endParaRPr sz="1200" b="0" i="0" u="none" strike="noStrike" cap="none" dirty="0">
              <a:solidFill>
                <a:schemeClr val="dk1"/>
              </a:solidFill>
              <a:latin typeface="Calibri"/>
              <a:ea typeface="Calibri"/>
              <a:cs typeface="Calibri"/>
              <a:sym typeface="Calibri"/>
            </a:endParaRPr>
          </a:p>
        </p:txBody>
      </p:sp>
      <p:sp>
        <p:nvSpPr>
          <p:cNvPr id="212" name="Google Shape;212;p48"/>
          <p:cNvSpPr txBox="1">
            <a:spLocks noGrp="1"/>
          </p:cNvSpPr>
          <p:nvPr>
            <p:ph type="title"/>
          </p:nvPr>
        </p:nvSpPr>
        <p:spPr>
          <a:xfrm>
            <a:off x="558000" y="597115"/>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n-US" sz="3600" dirty="0">
                <a:solidFill>
                  <a:srgbClr val="002060"/>
                </a:solidFill>
              </a:rPr>
              <a:t>Cosa </a:t>
            </a:r>
            <a:r>
              <a:rPr lang="en-US" sz="3600" dirty="0" err="1">
                <a:solidFill>
                  <a:srgbClr val="002060"/>
                </a:solidFill>
              </a:rPr>
              <a:t>fareste</a:t>
            </a:r>
            <a:r>
              <a:rPr lang="en-US" sz="3600" dirty="0">
                <a:solidFill>
                  <a:srgbClr val="002060"/>
                </a:solidFill>
              </a:rPr>
              <a:t> </a:t>
            </a:r>
            <a:r>
              <a:rPr lang="en-US" sz="3600" dirty="0" err="1">
                <a:solidFill>
                  <a:srgbClr val="002060"/>
                </a:solidFill>
              </a:rPr>
              <a:t>voi</a:t>
            </a:r>
            <a:r>
              <a:rPr lang="en-US" sz="3600" b="1" i="0" u="none" strike="noStrike" cap="none" dirty="0">
                <a:solidFill>
                  <a:srgbClr val="002060"/>
                </a:solidFill>
                <a:latin typeface="Calibri"/>
                <a:ea typeface="Calibri"/>
                <a:cs typeface="Calibri"/>
                <a:sym typeface="Calibri"/>
              </a:rPr>
              <a:t>?  - </a:t>
            </a:r>
            <a:r>
              <a:rPr lang="en-US" sz="3600" dirty="0" err="1">
                <a:solidFill>
                  <a:srgbClr val="002060"/>
                </a:solidFill>
              </a:rPr>
              <a:t>Passi</a:t>
            </a:r>
            <a:endParaRPr dirty="0"/>
          </a:p>
        </p:txBody>
      </p:sp>
      <p:sp>
        <p:nvSpPr>
          <p:cNvPr id="214" name="Google Shape;214;p48"/>
          <p:cNvSpPr/>
          <p:nvPr/>
        </p:nvSpPr>
        <p:spPr>
          <a:xfrm>
            <a:off x="230405" y="1384564"/>
            <a:ext cx="8324316" cy="5182109"/>
          </a:xfrm>
          <a:prstGeom prst="roundRect">
            <a:avLst>
              <a:gd name="adj" fmla="val 16667"/>
            </a:avLst>
          </a:prstGeom>
          <a:solidFill>
            <a:schemeClr val="bg1">
              <a:lumMod val="95000"/>
            </a:schemeClr>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457200" lvl="0" indent="-457200" algn="just">
              <a:buSzPts val="2400"/>
              <a:buFont typeface="Arial"/>
              <a:buAutoNum type="arabicParenR"/>
            </a:pPr>
            <a:r>
              <a:rPr lang="it-IT" sz="2400" dirty="0">
                <a:solidFill>
                  <a:schemeClr val="accent1">
                    <a:lumMod val="50000"/>
                  </a:schemeClr>
                </a:solidFill>
                <a:latin typeface="Calibri" panose="020F0502020204030204" pitchFamily="34" charset="0"/>
                <a:ea typeface="+mn-ea"/>
                <a:cs typeface="Calibri" panose="020F0502020204030204" pitchFamily="34" charset="0"/>
                <a:sym typeface="Calibri"/>
              </a:rPr>
              <a:t>L'esercizio consiste in 8 scenari</a:t>
            </a:r>
            <a:endPar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endParaRPr>
          </a:p>
          <a:p>
            <a:pPr marL="457200" lvl="0" indent="-457200" algn="just">
              <a:buSzPts val="2400"/>
              <a:buFont typeface="Arial"/>
              <a:buAutoNum type="arabicParenR"/>
            </a:pPr>
            <a:r>
              <a:rPr lang="it-IT" sz="2400" dirty="0">
                <a:solidFill>
                  <a:schemeClr val="accent1">
                    <a:lumMod val="50000"/>
                  </a:schemeClr>
                </a:solidFill>
                <a:latin typeface="Calibri" panose="020F0502020204030204" pitchFamily="34" charset="0"/>
                <a:ea typeface="+mn-ea"/>
                <a:cs typeface="Calibri" panose="020F0502020204030204" pitchFamily="34" charset="0"/>
                <a:sym typeface="Calibri"/>
              </a:rPr>
              <a:t>Gli studenti si dividono in 4 gruppi: i primi 4 scenari vengono distribuiti ai gruppi utilizzando dei cartoncini</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a:t>
            </a:r>
          </a:p>
          <a:p>
            <a:pPr marL="457200" lvl="0" indent="-457200" algn="just">
              <a:buSzPts val="2400"/>
              <a:buFont typeface="Arial"/>
              <a:buAutoNum type="arabicParenR"/>
            </a:pPr>
            <a:r>
              <a:rPr lang="it-IT" sz="2400" dirty="0">
                <a:solidFill>
                  <a:schemeClr val="accent1">
                    <a:lumMod val="50000"/>
                  </a:schemeClr>
                </a:solidFill>
                <a:latin typeface="Calibri" panose="020F0502020204030204" pitchFamily="34" charset="0"/>
                <a:ea typeface="+mn-ea"/>
                <a:cs typeface="Calibri" panose="020F0502020204030204" pitchFamily="34" charset="0"/>
                <a:sym typeface="Calibri"/>
              </a:rPr>
              <a:t>I gruppi discutono gli scenari assegnati.</a:t>
            </a:r>
            <a:endPar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endParaRPr>
          </a:p>
          <a:p>
            <a:pPr marL="457200" lvl="0" indent="-457200" algn="just">
              <a:buSzPts val="2400"/>
              <a:buFont typeface="Arial"/>
              <a:buAutoNum type="arabicParenR"/>
            </a:pPr>
            <a:r>
              <a:rPr lang="it-IT" sz="2400" dirty="0">
                <a:solidFill>
                  <a:schemeClr val="accent1">
                    <a:lumMod val="50000"/>
                  </a:schemeClr>
                </a:solidFill>
                <a:latin typeface="Calibri" panose="020F0502020204030204" pitchFamily="34" charset="0"/>
                <a:ea typeface="+mn-ea"/>
                <a:cs typeface="Calibri" panose="020F0502020204030204" pitchFamily="34" charset="0"/>
                <a:sym typeface="Calibri"/>
              </a:rPr>
              <a:t>Ogni gruppo ha il tempo di spiegare agli altri quale scenario gli è stato assegnato e la modalità in cui lo risolverebbe</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a:t>
            </a:r>
          </a:p>
          <a:p>
            <a:pPr marL="457200" lvl="0" indent="-457200" algn="just">
              <a:buSzPts val="2400"/>
              <a:buFont typeface="Arial"/>
              <a:buAutoNum type="arabicParenR"/>
            </a:pPr>
            <a:r>
              <a:rPr lang="en-US"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Viene</a:t>
            </a:r>
            <a:r>
              <a:rPr lang="it-IT" sz="2400" dirty="0">
                <a:solidFill>
                  <a:schemeClr val="accent1">
                    <a:lumMod val="50000"/>
                  </a:schemeClr>
                </a:solidFill>
                <a:latin typeface="Calibri" panose="020F0502020204030204" pitchFamily="34" charset="0"/>
                <a:ea typeface="+mn-ea"/>
                <a:cs typeface="Calibri" panose="020F0502020204030204" pitchFamily="34" charset="0"/>
                <a:sym typeface="Calibri"/>
              </a:rPr>
              <a:t> incoraggiata una breve discussione tra tutti gli studenti.</a:t>
            </a:r>
            <a:endPar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endParaRPr>
          </a:p>
          <a:p>
            <a:pPr marL="457200" lvl="0" indent="-457200" algn="just">
              <a:buSzPts val="2400"/>
              <a:buFont typeface="Arial"/>
              <a:buAutoNum type="arabicParenR"/>
            </a:pPr>
            <a:r>
              <a:rPr lang="it-IT" sz="2400" dirty="0">
                <a:solidFill>
                  <a:schemeClr val="accent1">
                    <a:lumMod val="50000"/>
                  </a:schemeClr>
                </a:solidFill>
                <a:latin typeface="Calibri" panose="020F0502020204030204" pitchFamily="34" charset="0"/>
                <a:ea typeface="+mn-ea"/>
                <a:cs typeface="Calibri" panose="020F0502020204030204" pitchFamily="34" charset="0"/>
                <a:sym typeface="Calibri"/>
              </a:rPr>
              <a:t>I formatori spiegano il funzionamento di base del sistema sanitario nell'area in questione</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a:t>
            </a:r>
          </a:p>
          <a:p>
            <a:pPr marL="457200" lvl="0" indent="-457200" algn="just">
              <a:buSzPts val="2400"/>
              <a:buFont typeface="Arial"/>
              <a:buAutoNum type="arabicParenR"/>
            </a:pPr>
            <a:r>
              <a:rPr lang="it-IT" sz="2400" dirty="0" err="1">
                <a:solidFill>
                  <a:schemeClr val="accent1">
                    <a:lumMod val="50000"/>
                  </a:schemeClr>
                </a:solidFill>
                <a:latin typeface="Calibri" panose="020F0502020204030204" pitchFamily="34" charset="0"/>
                <a:ea typeface="+mn-ea"/>
                <a:cs typeface="Calibri" panose="020F0502020204030204" pitchFamily="34" charset="0"/>
                <a:sym typeface="Calibri"/>
              </a:rPr>
              <a:t>ll</a:t>
            </a:r>
            <a:r>
              <a:rPr lang="it-IT" sz="2400" dirty="0">
                <a:solidFill>
                  <a:schemeClr val="accent1">
                    <a:lumMod val="50000"/>
                  </a:schemeClr>
                </a:solidFill>
                <a:latin typeface="Calibri" panose="020F0502020204030204" pitchFamily="34" charset="0"/>
                <a:ea typeface="+mn-ea"/>
                <a:cs typeface="Calibri" panose="020F0502020204030204" pitchFamily="34" charset="0"/>
                <a:sym typeface="Calibri"/>
              </a:rPr>
              <a:t> processo viene ripetuto con i seguenti 4 scenari</a:t>
            </a:r>
            <a:r>
              <a:rPr lang="en-US" sz="2400" dirty="0">
                <a:solidFill>
                  <a:schemeClr val="accent1">
                    <a:lumMod val="50000"/>
                  </a:schemeClr>
                </a:solidFill>
                <a:latin typeface="Calibri" panose="020F0502020204030204" pitchFamily="34" charset="0"/>
                <a:ea typeface="+mn-ea"/>
                <a:cs typeface="Calibri" panose="020F0502020204030204" pitchFamily="34" charset="0"/>
                <a:sym typeface="Calibri"/>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2" name="Google Shape;222;p4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lvl="0">
              <a:buClr>
                <a:srgbClr val="C01E24"/>
              </a:buClr>
              <a:buSzPts val="2000"/>
            </a:pPr>
            <a:r>
              <a:rPr lang="en-US" sz="3600" dirty="0" err="1">
                <a:solidFill>
                  <a:srgbClr val="002060"/>
                </a:solidFill>
              </a:rPr>
              <a:t>Tema</a:t>
            </a:r>
            <a:r>
              <a:rPr lang="en-US" sz="3600" dirty="0">
                <a:solidFill>
                  <a:srgbClr val="002060"/>
                </a:solidFill>
              </a:rPr>
              <a:t> 1 - </a:t>
            </a:r>
            <a:r>
              <a:rPr lang="en-US" sz="3600" dirty="0" err="1">
                <a:solidFill>
                  <a:srgbClr val="002060"/>
                </a:solidFill>
              </a:rPr>
              <a:t>Emergenza</a:t>
            </a:r>
            <a:endParaRPr dirty="0"/>
          </a:p>
        </p:txBody>
      </p:sp>
      <p:sp>
        <p:nvSpPr>
          <p:cNvPr id="223" name="Google Shape;223;p49"/>
          <p:cNvSpPr txBox="1"/>
          <p:nvPr/>
        </p:nvSpPr>
        <p:spPr>
          <a:xfrm>
            <a:off x="403110" y="2350333"/>
            <a:ext cx="9090211" cy="3926641"/>
          </a:xfrm>
          <a:prstGeom prst="rect">
            <a:avLst/>
          </a:prstGeom>
          <a:solidFill>
            <a:schemeClr val="bg1">
              <a:lumMod val="95000"/>
            </a:schemeClr>
          </a:solidFill>
          <a:ln>
            <a:noFill/>
          </a:ln>
        </p:spPr>
        <p:txBody>
          <a:bodyPr spcFirstLastPara="1" wrap="square" lIns="91425" tIns="45700" rIns="91425" bIns="45700" anchor="t" anchorCtr="0">
            <a:noAutofit/>
          </a:bodyPr>
          <a:lstStyle/>
          <a:p>
            <a:pPr marL="228600" lvl="0" indent="-228600" algn="just">
              <a:lnSpc>
                <a:spcPct val="150000"/>
              </a:lnSpc>
              <a:buClr>
                <a:srgbClr val="C01E24"/>
              </a:buClr>
              <a:buSzPts val="2000"/>
              <a:buFont typeface="Calibri"/>
              <a:buChar char="▪"/>
            </a:pPr>
            <a:r>
              <a:rPr lang="it-IT" sz="2000" dirty="0">
                <a:solidFill>
                  <a:schemeClr val="dk1"/>
                </a:solidFill>
                <a:latin typeface="Calibri"/>
                <a:ea typeface="Calibri"/>
                <a:cs typeface="Calibri"/>
                <a:sym typeface="Calibri"/>
              </a:rPr>
              <a:t>Alle 8 del mattino una persona cammina lungo il fiume. Il terreno è bagnato dalla pioggia della notte precedente. La persona cammina con attenzione, ma per evitare un sasso, entra in una buca che non era visibile perché piena d'acqua. Quando mette il piede nella buca, il piede si blocca e cade a terra. Lui/lei inizia a gridare "Aiuto!" più e più volte e alla fine lo sentite mentre state passando. </a:t>
            </a:r>
            <a:r>
              <a:rPr lang="it-IT" sz="2000" b="1" dirty="0">
                <a:solidFill>
                  <a:schemeClr val="dk1"/>
                </a:solidFill>
                <a:latin typeface="Calibri"/>
                <a:ea typeface="Calibri"/>
                <a:cs typeface="Calibri"/>
                <a:sym typeface="Calibri"/>
              </a:rPr>
              <a:t>Come vi comportereste in questa situazione</a:t>
            </a:r>
            <a:r>
              <a:rPr lang="en-US" sz="2000" b="1" dirty="0">
                <a:solidFill>
                  <a:schemeClr val="dk1"/>
                </a:solidFill>
                <a:latin typeface="Calibri"/>
                <a:ea typeface="Calibri"/>
                <a:cs typeface="Calibri"/>
                <a:sym typeface="Calibri"/>
              </a:rPr>
              <a:t>?</a:t>
            </a:r>
            <a:endParaRPr lang="en-US" sz="2400" b="1" dirty="0">
              <a:solidFill>
                <a:schemeClr val="dk1"/>
              </a:solidFill>
              <a:latin typeface="Calibri"/>
              <a:ea typeface="Calibri"/>
              <a:cs typeface="Calibri"/>
              <a:sym typeface="Calibri"/>
            </a:endParaRPr>
          </a:p>
        </p:txBody>
      </p:sp>
      <p:sp>
        <p:nvSpPr>
          <p:cNvPr id="7" name="Google Shape;210;p48">
            <a:extLst>
              <a:ext uri="{FF2B5EF4-FFF2-40B4-BE49-F238E27FC236}">
                <a16:creationId xmlns:a16="http://schemas.microsoft.com/office/drawing/2014/main" id="{69AAC8DE-68EF-2E1D-58B2-18FB0F4F9A77}"/>
              </a:ext>
            </a:extLst>
          </p:cNvPr>
          <p:cNvSpPr/>
          <p:nvPr/>
        </p:nvSpPr>
        <p:spPr>
          <a:xfrm>
            <a:off x="9572625" y="-3932"/>
            <a:ext cx="2618116"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a:t>
            </a:r>
            <a:r>
              <a:rPr lang="en-US" sz="1530" dirty="0">
                <a:solidFill>
                  <a:schemeClr val="lt1"/>
                </a:solidFill>
              </a:rPr>
              <a:t>Cosa </a:t>
            </a:r>
            <a:r>
              <a:rPr lang="en-US" sz="1530" dirty="0" err="1">
                <a:solidFill>
                  <a:schemeClr val="lt1"/>
                </a:solidFill>
              </a:rPr>
              <a:t>fareste</a:t>
            </a:r>
            <a:r>
              <a:rPr lang="en-US" sz="1530" dirty="0">
                <a:solidFill>
                  <a:schemeClr val="lt1"/>
                </a:solidFill>
              </a:rPr>
              <a:t> </a:t>
            </a:r>
            <a:r>
              <a:rPr lang="en-US" sz="1530" dirty="0" err="1">
                <a:solidFill>
                  <a:schemeClr val="lt1"/>
                </a:solidFill>
              </a:rPr>
              <a:t>voi</a:t>
            </a:r>
            <a:r>
              <a:rPr lang="en-US" sz="1530" b="0" i="0" u="none" strike="noStrike" cap="none" dirty="0">
                <a:solidFill>
                  <a:schemeClr val="lt1"/>
                </a:solidFill>
                <a:latin typeface="Arial"/>
                <a:ea typeface="Arial"/>
                <a:cs typeface="Arial"/>
                <a:sym typeface="Arial"/>
              </a:rPr>
              <a:t>?</a:t>
            </a:r>
            <a:endParaRPr sz="1275" b="0" i="0" u="none" strike="noStrike" cap="none" dirty="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1" name="Google Shape;231;p50"/>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lvl="0">
              <a:buClr>
                <a:srgbClr val="C01E24"/>
              </a:buClr>
              <a:buSzPts val="2000"/>
            </a:pPr>
            <a:r>
              <a:rPr lang="en-US" sz="3600" dirty="0" err="1">
                <a:solidFill>
                  <a:srgbClr val="002060"/>
                </a:solidFill>
              </a:rPr>
              <a:t>Tema</a:t>
            </a:r>
            <a:r>
              <a:rPr lang="en-US" sz="3600" dirty="0">
                <a:solidFill>
                  <a:srgbClr val="002060"/>
                </a:solidFill>
              </a:rPr>
              <a:t> 2 - </a:t>
            </a:r>
            <a:r>
              <a:rPr lang="en-US" sz="3600" dirty="0" err="1">
                <a:solidFill>
                  <a:srgbClr val="002060"/>
                </a:solidFill>
              </a:rPr>
              <a:t>Ammissione</a:t>
            </a:r>
            <a:endParaRPr dirty="0"/>
          </a:p>
        </p:txBody>
      </p:sp>
      <p:sp>
        <p:nvSpPr>
          <p:cNvPr id="232" name="Google Shape;232;p50"/>
          <p:cNvSpPr txBox="1"/>
          <p:nvPr/>
        </p:nvSpPr>
        <p:spPr>
          <a:xfrm>
            <a:off x="4581525" y="1800753"/>
            <a:ext cx="7448550" cy="4590522"/>
          </a:xfrm>
          <a:prstGeom prst="rect">
            <a:avLst/>
          </a:prstGeom>
          <a:solidFill>
            <a:schemeClr val="bg1">
              <a:lumMod val="95000"/>
            </a:schemeClr>
          </a:solidFill>
          <a:ln>
            <a:noFill/>
          </a:ln>
        </p:spPr>
        <p:txBody>
          <a:bodyPr spcFirstLastPara="1" wrap="square" lIns="91425" tIns="45700" rIns="91425" bIns="45700" anchor="t" anchorCtr="0">
            <a:noAutofit/>
          </a:bodyPr>
          <a:lstStyle/>
          <a:p>
            <a:pPr marL="228600" lvl="0" indent="-228600" algn="just">
              <a:lnSpc>
                <a:spcPct val="150000"/>
              </a:lnSpc>
              <a:buClr>
                <a:srgbClr val="C01E24"/>
              </a:buClr>
              <a:buSzPts val="2000"/>
              <a:buFont typeface="Calibri"/>
              <a:buChar char="▪"/>
            </a:pPr>
            <a:r>
              <a:rPr lang="it-IT" sz="2200" dirty="0">
                <a:solidFill>
                  <a:schemeClr val="dk1"/>
                </a:solidFill>
                <a:latin typeface="Calibri"/>
                <a:ea typeface="Calibri"/>
                <a:cs typeface="Calibri"/>
                <a:sym typeface="Calibri"/>
              </a:rPr>
              <a:t>Avete un appuntamento per un'operazione con il chirurgo Dr. Rossi alle ore 08:00. Quando arrivate in ospedale, non sapete dove andare. Cosa fareste</a:t>
            </a:r>
            <a:r>
              <a:rPr lang="en-US" sz="2200" dirty="0">
                <a:solidFill>
                  <a:schemeClr val="dk1"/>
                </a:solidFill>
                <a:latin typeface="Calibri"/>
                <a:ea typeface="Calibri"/>
                <a:cs typeface="Calibri"/>
                <a:sym typeface="Calibri"/>
              </a:rPr>
              <a:t>?</a:t>
            </a:r>
          </a:p>
          <a:p>
            <a:pPr marL="1073150" lvl="8" indent="-209550" algn="just">
              <a:lnSpc>
                <a:spcPct val="150000"/>
              </a:lnSpc>
              <a:buClr>
                <a:srgbClr val="C01E24"/>
              </a:buClr>
              <a:buSzPts val="2000"/>
              <a:buFont typeface="Calibri"/>
              <a:buChar char="▪"/>
            </a:pPr>
            <a:r>
              <a:rPr lang="en-US" sz="2200" dirty="0">
                <a:solidFill>
                  <a:schemeClr val="dk1"/>
                </a:solidFill>
                <a:latin typeface="Calibri"/>
                <a:ea typeface="Calibri"/>
                <a:cs typeface="Calibri"/>
                <a:sym typeface="Calibri"/>
              </a:rPr>
              <a:t>Vi </a:t>
            </a:r>
            <a:r>
              <a:rPr lang="en-US" sz="2200" dirty="0" err="1">
                <a:solidFill>
                  <a:schemeClr val="dk1"/>
                </a:solidFill>
                <a:latin typeface="Calibri"/>
                <a:ea typeface="Calibri"/>
                <a:cs typeface="Calibri"/>
                <a:sym typeface="Calibri"/>
              </a:rPr>
              <a:t>recate</a:t>
            </a:r>
            <a:r>
              <a:rPr lang="en-US" sz="2200" dirty="0">
                <a:solidFill>
                  <a:schemeClr val="dk1"/>
                </a:solidFill>
                <a:latin typeface="Calibri"/>
                <a:ea typeface="Calibri"/>
                <a:cs typeface="Calibri"/>
                <a:sym typeface="Calibri"/>
              </a:rPr>
              <a:t> al desk </a:t>
            </a:r>
            <a:r>
              <a:rPr lang="en-US" sz="2200" dirty="0" err="1">
                <a:solidFill>
                  <a:schemeClr val="dk1"/>
                </a:solidFill>
                <a:latin typeface="Calibri"/>
                <a:ea typeface="Calibri"/>
                <a:cs typeface="Calibri"/>
                <a:sym typeface="Calibri"/>
              </a:rPr>
              <a:t>informazioni</a:t>
            </a:r>
            <a:endParaRPr lang="en-US" sz="2200" dirty="0">
              <a:solidFill>
                <a:schemeClr val="dk1"/>
              </a:solidFill>
              <a:latin typeface="Calibri"/>
              <a:ea typeface="Calibri"/>
              <a:cs typeface="Calibri"/>
              <a:sym typeface="Calibri"/>
            </a:endParaRPr>
          </a:p>
          <a:p>
            <a:pPr marL="1073150" lvl="8" indent="-209550" algn="just">
              <a:lnSpc>
                <a:spcPct val="150000"/>
              </a:lnSpc>
              <a:buClr>
                <a:srgbClr val="C01E24"/>
              </a:buClr>
              <a:buSzPts val="2000"/>
              <a:buFont typeface="Calibri"/>
              <a:buChar char="▪"/>
            </a:pPr>
            <a:r>
              <a:rPr lang="it-IT" sz="2200" dirty="0">
                <a:solidFill>
                  <a:schemeClr val="dk1"/>
                </a:solidFill>
                <a:latin typeface="Calibri"/>
                <a:ea typeface="Calibri"/>
                <a:cs typeface="Calibri"/>
                <a:sym typeface="Calibri"/>
              </a:rPr>
              <a:t>Andate direttamente in sala operatoria e chiedete del dottor Rossi.</a:t>
            </a:r>
            <a:endParaRPr lang="en-US" sz="2200" dirty="0">
              <a:solidFill>
                <a:schemeClr val="dk1"/>
              </a:solidFill>
              <a:latin typeface="Calibri"/>
              <a:ea typeface="Calibri"/>
              <a:cs typeface="Calibri"/>
              <a:sym typeface="Calibri"/>
            </a:endParaRPr>
          </a:p>
          <a:p>
            <a:pPr marL="1073150" lvl="8" indent="-209550" algn="just">
              <a:lnSpc>
                <a:spcPct val="150000"/>
              </a:lnSpc>
              <a:buClr>
                <a:srgbClr val="C01E24"/>
              </a:buClr>
              <a:buSzPts val="2000"/>
              <a:buFont typeface="Calibri"/>
              <a:buChar char="▪"/>
            </a:pPr>
            <a:r>
              <a:rPr lang="en-US" sz="2200" dirty="0">
                <a:solidFill>
                  <a:schemeClr val="dk1"/>
                </a:solidFill>
                <a:latin typeface="Calibri"/>
                <a:ea typeface="Calibri"/>
                <a:cs typeface="Calibri"/>
                <a:sym typeface="Calibri"/>
              </a:rPr>
              <a:t>Vi </a:t>
            </a:r>
            <a:r>
              <a:rPr lang="en-US" sz="2200" dirty="0" err="1">
                <a:solidFill>
                  <a:schemeClr val="dk1"/>
                </a:solidFill>
                <a:latin typeface="Calibri"/>
                <a:ea typeface="Calibri"/>
                <a:cs typeface="Calibri"/>
                <a:sym typeface="Calibri"/>
              </a:rPr>
              <a:t>recate</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presso</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il</a:t>
            </a:r>
            <a:r>
              <a:rPr lang="en-US" sz="2200" dirty="0">
                <a:solidFill>
                  <a:schemeClr val="dk1"/>
                </a:solidFill>
                <a:latin typeface="Calibri"/>
                <a:ea typeface="Calibri"/>
                <a:cs typeface="Calibri"/>
                <a:sym typeface="Calibri"/>
              </a:rPr>
              <a:t> Pronto </a:t>
            </a:r>
            <a:r>
              <a:rPr lang="en-US" sz="2200" dirty="0" err="1">
                <a:solidFill>
                  <a:schemeClr val="dk1"/>
                </a:solidFill>
                <a:latin typeface="Calibri"/>
                <a:ea typeface="Calibri"/>
                <a:cs typeface="Calibri"/>
                <a:sym typeface="Calibri"/>
              </a:rPr>
              <a:t>Soccorso</a:t>
            </a:r>
            <a:endParaRPr lang="en-US" sz="2200" dirty="0">
              <a:solidFill>
                <a:schemeClr val="dk1"/>
              </a:solidFill>
              <a:latin typeface="Calibri"/>
              <a:ea typeface="Calibri"/>
              <a:cs typeface="Calibri"/>
              <a:sym typeface="Calibri"/>
            </a:endParaRPr>
          </a:p>
          <a:p>
            <a:pPr marL="228600" lvl="0" indent="-228600" algn="just">
              <a:lnSpc>
                <a:spcPct val="150000"/>
              </a:lnSpc>
              <a:buClr>
                <a:srgbClr val="C01E24"/>
              </a:buClr>
              <a:buSzPts val="2000"/>
              <a:buFont typeface="Calibri"/>
              <a:buChar char="▪"/>
            </a:pPr>
            <a:r>
              <a:rPr lang="en-US" sz="2200" b="1" dirty="0" err="1">
                <a:solidFill>
                  <a:schemeClr val="dk1"/>
                </a:solidFill>
                <a:latin typeface="Calibri"/>
                <a:ea typeface="Calibri"/>
                <a:cs typeface="Calibri"/>
                <a:sym typeface="Calibri"/>
              </a:rPr>
              <a:t>Spiegate</a:t>
            </a:r>
            <a:r>
              <a:rPr lang="en-US" sz="2200" b="1" dirty="0">
                <a:solidFill>
                  <a:schemeClr val="dk1"/>
                </a:solidFill>
                <a:latin typeface="Calibri"/>
                <a:ea typeface="Calibri"/>
                <a:cs typeface="Calibri"/>
                <a:sym typeface="Calibri"/>
              </a:rPr>
              <a:t> i </a:t>
            </a:r>
            <a:r>
              <a:rPr lang="en-US" sz="2200" b="1" dirty="0" err="1">
                <a:solidFill>
                  <a:schemeClr val="dk1"/>
                </a:solidFill>
                <a:latin typeface="Calibri"/>
                <a:ea typeface="Calibri"/>
                <a:cs typeface="Calibri"/>
                <a:sym typeface="Calibri"/>
              </a:rPr>
              <a:t>motivi</a:t>
            </a:r>
            <a:r>
              <a:rPr lang="en-US" sz="2200" b="1" dirty="0">
                <a:solidFill>
                  <a:schemeClr val="dk1"/>
                </a:solidFill>
                <a:latin typeface="Calibri"/>
                <a:ea typeface="Calibri"/>
                <a:cs typeface="Calibri"/>
                <a:sym typeface="Calibri"/>
              </a:rPr>
              <a:t> per cui </a:t>
            </a:r>
            <a:r>
              <a:rPr lang="en-US" sz="2200" b="1" dirty="0" err="1">
                <a:solidFill>
                  <a:schemeClr val="dk1"/>
                </a:solidFill>
                <a:latin typeface="Calibri"/>
                <a:ea typeface="Calibri"/>
                <a:cs typeface="Calibri"/>
                <a:sym typeface="Calibri"/>
              </a:rPr>
              <a:t>scegliereste</a:t>
            </a:r>
            <a:r>
              <a:rPr lang="en-US" sz="2200" b="1" dirty="0">
                <a:solidFill>
                  <a:schemeClr val="dk1"/>
                </a:solidFill>
                <a:latin typeface="Calibri"/>
                <a:ea typeface="Calibri"/>
                <a:cs typeface="Calibri"/>
                <a:sym typeface="Calibri"/>
              </a:rPr>
              <a:t> una di </a:t>
            </a:r>
            <a:r>
              <a:rPr lang="en-US" sz="2200" b="1" dirty="0" err="1">
                <a:solidFill>
                  <a:schemeClr val="dk1"/>
                </a:solidFill>
                <a:latin typeface="Calibri"/>
                <a:ea typeface="Calibri"/>
                <a:cs typeface="Calibri"/>
                <a:sym typeface="Calibri"/>
              </a:rPr>
              <a:t>queste</a:t>
            </a:r>
            <a:r>
              <a:rPr lang="en-US" sz="2200" b="1" dirty="0">
                <a:solidFill>
                  <a:schemeClr val="dk1"/>
                </a:solidFill>
                <a:latin typeface="Calibri"/>
                <a:ea typeface="Calibri"/>
                <a:cs typeface="Calibri"/>
                <a:sym typeface="Calibri"/>
              </a:rPr>
              <a:t> </a:t>
            </a:r>
            <a:r>
              <a:rPr lang="en-US" sz="2200" b="1" dirty="0" err="1">
                <a:solidFill>
                  <a:schemeClr val="dk1"/>
                </a:solidFill>
                <a:latin typeface="Calibri"/>
                <a:ea typeface="Calibri"/>
                <a:cs typeface="Calibri"/>
                <a:sym typeface="Calibri"/>
              </a:rPr>
              <a:t>opzioni</a:t>
            </a:r>
            <a:r>
              <a:rPr lang="en-US" sz="2200" dirty="0">
                <a:solidFill>
                  <a:schemeClr val="dk1"/>
                </a:solidFill>
                <a:latin typeface="Calibri"/>
                <a:ea typeface="Calibri"/>
                <a:cs typeface="Calibri"/>
                <a:sym typeface="Calibri"/>
              </a:rPr>
              <a:t>.</a:t>
            </a:r>
            <a:endParaRPr dirty="0"/>
          </a:p>
        </p:txBody>
      </p:sp>
      <p:sp>
        <p:nvSpPr>
          <p:cNvPr id="7" name="Google Shape;210;p48">
            <a:extLst>
              <a:ext uri="{FF2B5EF4-FFF2-40B4-BE49-F238E27FC236}">
                <a16:creationId xmlns:a16="http://schemas.microsoft.com/office/drawing/2014/main" id="{97D0F324-FAE6-5447-E4F5-D775B9C898F9}"/>
              </a:ext>
            </a:extLst>
          </p:cNvPr>
          <p:cNvSpPr/>
          <p:nvPr/>
        </p:nvSpPr>
        <p:spPr>
          <a:xfrm>
            <a:off x="9572625" y="-3932"/>
            <a:ext cx="2618116"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a:t>
            </a:r>
            <a:r>
              <a:rPr lang="en-US" sz="1530" dirty="0">
                <a:solidFill>
                  <a:schemeClr val="lt1"/>
                </a:solidFill>
              </a:rPr>
              <a:t>Cosa </a:t>
            </a:r>
            <a:r>
              <a:rPr lang="en-US" sz="1530" dirty="0" err="1">
                <a:solidFill>
                  <a:schemeClr val="lt1"/>
                </a:solidFill>
              </a:rPr>
              <a:t>fareste</a:t>
            </a:r>
            <a:r>
              <a:rPr lang="en-US" sz="1530" dirty="0">
                <a:solidFill>
                  <a:schemeClr val="lt1"/>
                </a:solidFill>
              </a:rPr>
              <a:t> </a:t>
            </a:r>
            <a:r>
              <a:rPr lang="en-US" sz="1530" dirty="0" err="1">
                <a:solidFill>
                  <a:schemeClr val="lt1"/>
                </a:solidFill>
              </a:rPr>
              <a:t>voi</a:t>
            </a:r>
            <a:r>
              <a:rPr lang="en-US" sz="1530" b="0" i="0" u="none" strike="noStrike" cap="none" dirty="0">
                <a:solidFill>
                  <a:schemeClr val="lt1"/>
                </a:solidFill>
                <a:latin typeface="Arial"/>
                <a:ea typeface="Arial"/>
                <a:cs typeface="Arial"/>
                <a:sym typeface="Arial"/>
              </a:rPr>
              <a:t>?</a:t>
            </a:r>
            <a:endParaRPr sz="1275" b="0" i="0" u="none" strike="noStrike" cap="none" dirty="0">
              <a:solidFill>
                <a:schemeClr val="lt1"/>
              </a:solidFill>
              <a:latin typeface="Arial"/>
              <a:ea typeface="Arial"/>
              <a:cs typeface="Arial"/>
              <a:sym typeface="Arial"/>
            </a:endParaRPr>
          </a:p>
        </p:txBody>
      </p:sp>
      <p:pic>
        <p:nvPicPr>
          <p:cNvPr id="8" name="Picture 2" descr="Richtung, Pfeil, Weg, Hinweis, Rechts, Links, Wegweiser">
            <a:extLst>
              <a:ext uri="{FF2B5EF4-FFF2-40B4-BE49-F238E27FC236}">
                <a16:creationId xmlns:a16="http://schemas.microsoft.com/office/drawing/2014/main" id="{0B1C859A-2EF1-B97C-2016-708A655F3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83614"/>
            <a:ext cx="4674386" cy="4674386"/>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3;p7">
            <a:extLst>
              <a:ext uri="{FF2B5EF4-FFF2-40B4-BE49-F238E27FC236}">
                <a16:creationId xmlns:a16="http://schemas.microsoft.com/office/drawing/2014/main" id="{C1C51CDF-9A3C-8E8C-0455-A2DA051C6E6D}"/>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40" name="Google Shape;240;p5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lvl="0">
              <a:buClr>
                <a:srgbClr val="C01E24"/>
              </a:buClr>
              <a:buSzPts val="2000"/>
            </a:pPr>
            <a:r>
              <a:rPr lang="en-US" sz="3600" dirty="0" err="1">
                <a:solidFill>
                  <a:srgbClr val="002060"/>
                </a:solidFill>
              </a:rPr>
              <a:t>Tema</a:t>
            </a:r>
            <a:r>
              <a:rPr lang="en-US" sz="3600" dirty="0">
                <a:solidFill>
                  <a:srgbClr val="002060"/>
                </a:solidFill>
              </a:rPr>
              <a:t> 3- </a:t>
            </a:r>
            <a:r>
              <a:rPr lang="en-US" sz="3600" dirty="0" err="1">
                <a:solidFill>
                  <a:srgbClr val="002060"/>
                </a:solidFill>
              </a:rPr>
              <a:t>Assistenza</a:t>
            </a:r>
            <a:r>
              <a:rPr lang="en-US" sz="3600" dirty="0">
                <a:solidFill>
                  <a:srgbClr val="002060"/>
                </a:solidFill>
              </a:rPr>
              <a:t> sanitaria di base</a:t>
            </a:r>
            <a:endParaRPr dirty="0"/>
          </a:p>
        </p:txBody>
      </p:sp>
      <p:sp>
        <p:nvSpPr>
          <p:cNvPr id="241" name="Google Shape;241;p51"/>
          <p:cNvSpPr txBox="1"/>
          <p:nvPr/>
        </p:nvSpPr>
        <p:spPr>
          <a:xfrm>
            <a:off x="403110" y="2350334"/>
            <a:ext cx="9090211" cy="3427666"/>
          </a:xfrm>
          <a:prstGeom prst="rect">
            <a:avLst/>
          </a:prstGeom>
          <a:solidFill>
            <a:schemeClr val="bg1">
              <a:lumMod val="95000"/>
            </a:schemeClr>
          </a:solidFill>
          <a:ln>
            <a:noFill/>
          </a:ln>
        </p:spPr>
        <p:txBody>
          <a:bodyPr spcFirstLastPara="1" wrap="square" lIns="91425" tIns="45700" rIns="91425" bIns="45700" anchor="t" anchorCtr="0">
            <a:normAutofit/>
          </a:bodyPr>
          <a:lstStyle/>
          <a:p>
            <a:pPr lvl="0">
              <a:lnSpc>
                <a:spcPct val="150000"/>
              </a:lnSpc>
              <a:buClr>
                <a:srgbClr val="C01E24"/>
              </a:buClr>
              <a:buSzPts val="2000"/>
            </a:pPr>
            <a:r>
              <a:rPr lang="it-IT" sz="2400" dirty="0">
                <a:solidFill>
                  <a:schemeClr val="dk1"/>
                </a:solidFill>
                <a:latin typeface="Calibri"/>
                <a:ea typeface="Calibri"/>
                <a:cs typeface="Calibri"/>
                <a:sym typeface="Calibri"/>
              </a:rPr>
              <a:t>Il raffreddore degli ultimi giorni vi fa starnutire e tossire, avete mal di gola e il naso chiuso. Vorreste prendere una compressa contro il dolore, ma non sapete quale. Cosa fareste?</a:t>
            </a:r>
          </a:p>
          <a:p>
            <a:pPr lvl="0">
              <a:lnSpc>
                <a:spcPct val="150000"/>
              </a:lnSpc>
              <a:buClr>
                <a:srgbClr val="C01E24"/>
              </a:buClr>
              <a:buSzPts val="2000"/>
            </a:pPr>
            <a:r>
              <a:rPr lang="it-IT" sz="2400" b="1" dirty="0">
                <a:solidFill>
                  <a:schemeClr val="dk1"/>
                </a:solidFill>
                <a:latin typeface="Calibri"/>
                <a:ea typeface="Calibri"/>
                <a:cs typeface="Calibri"/>
                <a:sym typeface="Calibri"/>
              </a:rPr>
              <a:t>Spiegate i passi da compiere</a:t>
            </a:r>
            <a:r>
              <a:rPr lang="it-IT" sz="2400" dirty="0">
                <a:solidFill>
                  <a:schemeClr val="dk1"/>
                </a:solidFill>
                <a:latin typeface="Calibri"/>
                <a:ea typeface="Calibri"/>
                <a:cs typeface="Calibri"/>
                <a:sym typeface="Calibri"/>
              </a:rPr>
              <a:t>.</a:t>
            </a:r>
            <a:endParaRPr lang="de-DE" sz="2000" b="1" i="0" u="none" strike="noStrike" cap="none" dirty="0">
              <a:solidFill>
                <a:schemeClr val="dk1"/>
              </a:solidFill>
              <a:latin typeface="Calibri"/>
              <a:ea typeface="Calibri"/>
              <a:cs typeface="Calibri"/>
              <a:sym typeface="Calibri"/>
            </a:endParaRPr>
          </a:p>
        </p:txBody>
      </p:sp>
      <p:sp>
        <p:nvSpPr>
          <p:cNvPr id="7" name="Google Shape;210;p48">
            <a:extLst>
              <a:ext uri="{FF2B5EF4-FFF2-40B4-BE49-F238E27FC236}">
                <a16:creationId xmlns:a16="http://schemas.microsoft.com/office/drawing/2014/main" id="{D01F179D-6BB9-B801-D978-011584DA1A9C}"/>
              </a:ext>
            </a:extLst>
          </p:cNvPr>
          <p:cNvSpPr/>
          <p:nvPr/>
        </p:nvSpPr>
        <p:spPr>
          <a:xfrm>
            <a:off x="9572625" y="-3932"/>
            <a:ext cx="2618116"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a:t>
            </a:r>
            <a:r>
              <a:rPr lang="en-US" sz="1530" dirty="0">
                <a:solidFill>
                  <a:schemeClr val="lt1"/>
                </a:solidFill>
              </a:rPr>
              <a:t>Cosa </a:t>
            </a:r>
            <a:r>
              <a:rPr lang="en-US" sz="1530" dirty="0" err="1">
                <a:solidFill>
                  <a:schemeClr val="lt1"/>
                </a:solidFill>
              </a:rPr>
              <a:t>fareste</a:t>
            </a:r>
            <a:r>
              <a:rPr lang="en-US" sz="1530" dirty="0">
                <a:solidFill>
                  <a:schemeClr val="lt1"/>
                </a:solidFill>
              </a:rPr>
              <a:t> </a:t>
            </a:r>
            <a:r>
              <a:rPr lang="en-US" sz="1530" dirty="0" err="1">
                <a:solidFill>
                  <a:schemeClr val="lt1"/>
                </a:solidFill>
              </a:rPr>
              <a:t>voi</a:t>
            </a:r>
            <a:r>
              <a:rPr lang="en-US" sz="1530" b="0" i="0" u="none" strike="noStrike" cap="none" dirty="0">
                <a:solidFill>
                  <a:schemeClr val="lt1"/>
                </a:solidFill>
                <a:latin typeface="Arial"/>
                <a:ea typeface="Arial"/>
                <a:cs typeface="Arial"/>
                <a:sym typeface="Arial"/>
              </a:rPr>
              <a:t>?</a:t>
            </a:r>
            <a:endParaRPr sz="1275" b="0" i="0" u="none" strike="noStrike" cap="none" dirty="0">
              <a:solidFill>
                <a:schemeClr val="lt1"/>
              </a:solidFill>
              <a:latin typeface="Arial"/>
              <a:ea typeface="Arial"/>
              <a:cs typeface="Arial"/>
              <a:sym typeface="Arial"/>
            </a:endParaRPr>
          </a:p>
        </p:txBody>
      </p:sp>
      <p:sp>
        <p:nvSpPr>
          <p:cNvPr id="8" name="Google Shape;183;p7">
            <a:extLst>
              <a:ext uri="{FF2B5EF4-FFF2-40B4-BE49-F238E27FC236}">
                <a16:creationId xmlns:a16="http://schemas.microsoft.com/office/drawing/2014/main" id="{3A63F9C6-50B9-695B-1841-522BD849635E}"/>
              </a:ext>
            </a:extLst>
          </p:cNvPr>
          <p:cNvSpPr/>
          <p:nvPr/>
        </p:nvSpPr>
        <p:spPr>
          <a:xfrm>
            <a:off x="-900735"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rPr>
              <a:t>Source</a:t>
            </a:r>
            <a:r>
              <a:rPr lang="en-US" sz="1200" dirty="0">
                <a:solidFill>
                  <a:schemeClr val="dk1"/>
                </a:solidFill>
                <a:latin typeface="Calibri"/>
                <a:ea typeface="Calibri"/>
                <a:cs typeface="Calibri"/>
                <a:sym typeface="Calibri"/>
                <a:hlinkClick r:id="rId3"/>
              </a:rPr>
              <a:t>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9" name="Picture 2" descr="Ιατρικός, Γιατρός, Υγεία, Νοσοκομείο, Μάσκα">
            <a:extLst>
              <a:ext uri="{FF2B5EF4-FFF2-40B4-BE49-F238E27FC236}">
                <a16:creationId xmlns:a16="http://schemas.microsoft.com/office/drawing/2014/main" id="{902F2AE0-C7C6-E1CA-9A20-752562E04C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6869" y="2563580"/>
            <a:ext cx="4175131" cy="4294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9" name="Google Shape;249;p5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lvl="0">
              <a:buClr>
                <a:srgbClr val="C01E24"/>
              </a:buClr>
              <a:buSzPts val="2000"/>
            </a:pPr>
            <a:r>
              <a:rPr lang="en-US" sz="3600" dirty="0" err="1">
                <a:solidFill>
                  <a:srgbClr val="002060"/>
                </a:solidFill>
              </a:rPr>
              <a:t>Tema</a:t>
            </a:r>
            <a:r>
              <a:rPr lang="en-US" sz="3600" dirty="0">
                <a:solidFill>
                  <a:srgbClr val="002060"/>
                </a:solidFill>
              </a:rPr>
              <a:t> 4 – </a:t>
            </a:r>
            <a:r>
              <a:rPr lang="en-US" sz="3600" dirty="0" err="1">
                <a:solidFill>
                  <a:srgbClr val="002060"/>
                </a:solidFill>
              </a:rPr>
              <a:t>Ospedale</a:t>
            </a:r>
            <a:r>
              <a:rPr lang="en-US" sz="3600" dirty="0">
                <a:solidFill>
                  <a:srgbClr val="002060"/>
                </a:solidFill>
              </a:rPr>
              <a:t>/</a:t>
            </a:r>
            <a:r>
              <a:rPr lang="en-US" sz="3600" dirty="0" err="1">
                <a:solidFill>
                  <a:srgbClr val="002060"/>
                </a:solidFill>
              </a:rPr>
              <a:t>medicina</a:t>
            </a:r>
            <a:r>
              <a:rPr lang="en-US" sz="3600" dirty="0">
                <a:solidFill>
                  <a:srgbClr val="002060"/>
                </a:solidFill>
              </a:rPr>
              <a:t> </a:t>
            </a:r>
            <a:r>
              <a:rPr lang="en-US" sz="3600" dirty="0" err="1">
                <a:solidFill>
                  <a:srgbClr val="002060"/>
                </a:solidFill>
              </a:rPr>
              <a:t>specialistica</a:t>
            </a:r>
            <a:endParaRPr dirty="0"/>
          </a:p>
        </p:txBody>
      </p:sp>
      <p:sp>
        <p:nvSpPr>
          <p:cNvPr id="250" name="Google Shape;250;p52"/>
          <p:cNvSpPr txBox="1"/>
          <p:nvPr/>
        </p:nvSpPr>
        <p:spPr>
          <a:xfrm>
            <a:off x="403111" y="1790699"/>
            <a:ext cx="7426440" cy="4486275"/>
          </a:xfrm>
          <a:prstGeom prst="rect">
            <a:avLst/>
          </a:prstGeom>
          <a:solidFill>
            <a:schemeClr val="bg1">
              <a:lumMod val="95000"/>
            </a:schemeClr>
          </a:solidFill>
          <a:ln>
            <a:noFill/>
          </a:ln>
        </p:spPr>
        <p:txBody>
          <a:bodyPr spcFirstLastPara="1" wrap="square" lIns="91425" tIns="45700" rIns="91425" bIns="45700" anchor="t" anchorCtr="0">
            <a:noAutofit/>
          </a:bodyPr>
          <a:lstStyle/>
          <a:p>
            <a:pPr marL="228600" lvl="0" indent="-228600" algn="just">
              <a:lnSpc>
                <a:spcPct val="150000"/>
              </a:lnSpc>
              <a:buClr>
                <a:srgbClr val="C01E24"/>
              </a:buClr>
              <a:buSzPts val="2000"/>
              <a:buFont typeface="Calibri"/>
              <a:buChar char="▪"/>
            </a:pPr>
            <a:r>
              <a:rPr lang="it-IT" sz="2000" dirty="0">
                <a:solidFill>
                  <a:schemeClr val="dk1"/>
                </a:solidFill>
                <a:latin typeface="Calibri"/>
                <a:ea typeface="Calibri"/>
                <a:cs typeface="Calibri"/>
                <a:sym typeface="Calibri"/>
              </a:rPr>
              <a:t>Dopo una caduta in bicicletta il vostro medico di famiglia vi ha detto che vi indirizzerà da un medico specialista per alcuni esami e ulteriori trattamenti. Non ricevete immediatamente un appuntamento, ma vi viene rilasciata la ricetta elettronica per prenotare la visita medica specialistica.</a:t>
            </a:r>
            <a:endParaRPr lang="en-US" sz="2000" dirty="0">
              <a:solidFill>
                <a:schemeClr val="dk1"/>
              </a:solidFill>
              <a:latin typeface="Calibri"/>
              <a:ea typeface="Calibri"/>
              <a:cs typeface="Calibri"/>
              <a:sym typeface="Calibri"/>
            </a:endParaRPr>
          </a:p>
          <a:p>
            <a:pPr marL="228600" lvl="0" indent="-228600" algn="just">
              <a:lnSpc>
                <a:spcPct val="150000"/>
              </a:lnSpc>
              <a:buClr>
                <a:srgbClr val="C01E24"/>
              </a:buClr>
              <a:buSzPts val="2000"/>
              <a:buFont typeface="Calibri"/>
              <a:buChar char="▪"/>
            </a:pPr>
            <a:r>
              <a:rPr lang="it-IT" sz="2000" b="1" dirty="0">
                <a:solidFill>
                  <a:schemeClr val="dk1"/>
                </a:solidFill>
                <a:latin typeface="Calibri"/>
                <a:ea typeface="Calibri"/>
                <a:cs typeface="Calibri"/>
                <a:sym typeface="Calibri"/>
              </a:rPr>
              <a:t>Spiegate a quale/i specialista/i vi rivolgereste voi e perché</a:t>
            </a:r>
            <a:r>
              <a:rPr lang="en-US" sz="2000" b="1" dirty="0">
                <a:solidFill>
                  <a:schemeClr val="dk1"/>
                </a:solidFill>
                <a:latin typeface="Calibri"/>
                <a:ea typeface="Calibri"/>
                <a:cs typeface="Calibri"/>
                <a:sym typeface="Calibri"/>
              </a:rPr>
              <a:t>.</a:t>
            </a:r>
          </a:p>
          <a:p>
            <a:pPr marL="228600" lvl="0" indent="-228600" algn="just">
              <a:lnSpc>
                <a:spcPct val="150000"/>
              </a:lnSpc>
              <a:buClr>
                <a:srgbClr val="C01E24"/>
              </a:buClr>
              <a:buSzPts val="2000"/>
              <a:buFont typeface="Calibri"/>
              <a:buChar char="▪"/>
            </a:pPr>
            <a:r>
              <a:rPr lang="it-IT" sz="2000" b="1" dirty="0">
                <a:solidFill>
                  <a:schemeClr val="dk1"/>
                </a:solidFill>
                <a:latin typeface="Calibri"/>
                <a:ea typeface="Calibri"/>
                <a:cs typeface="Calibri"/>
                <a:sym typeface="Calibri"/>
              </a:rPr>
              <a:t>Spiegate dove dovete recarvi per prenotare l’appuntamento con lo specialista indicato dal medico di medicina generale</a:t>
            </a:r>
            <a:r>
              <a:rPr lang="en-US" sz="2000" b="1" dirty="0">
                <a:solidFill>
                  <a:schemeClr val="dk1"/>
                </a:solidFill>
                <a:latin typeface="Calibri"/>
                <a:ea typeface="Calibri"/>
                <a:cs typeface="Calibri"/>
                <a:sym typeface="Calibri"/>
              </a:rPr>
              <a:t>.</a:t>
            </a:r>
            <a:endParaRPr sz="2000" b="1" dirty="0"/>
          </a:p>
        </p:txBody>
      </p:sp>
      <p:sp>
        <p:nvSpPr>
          <p:cNvPr id="7" name="Google Shape;210;p48">
            <a:extLst>
              <a:ext uri="{FF2B5EF4-FFF2-40B4-BE49-F238E27FC236}">
                <a16:creationId xmlns:a16="http://schemas.microsoft.com/office/drawing/2014/main" id="{E88DA73C-87A8-2BD1-2D1D-C88D0EFD31CA}"/>
              </a:ext>
            </a:extLst>
          </p:cNvPr>
          <p:cNvSpPr/>
          <p:nvPr/>
        </p:nvSpPr>
        <p:spPr>
          <a:xfrm>
            <a:off x="9572625" y="-3932"/>
            <a:ext cx="2618116"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a:t>
            </a:r>
            <a:r>
              <a:rPr lang="en-US" sz="1530" dirty="0">
                <a:solidFill>
                  <a:schemeClr val="lt1"/>
                </a:solidFill>
              </a:rPr>
              <a:t>Cosa </a:t>
            </a:r>
            <a:r>
              <a:rPr lang="en-US" sz="1530" dirty="0" err="1">
                <a:solidFill>
                  <a:schemeClr val="lt1"/>
                </a:solidFill>
              </a:rPr>
              <a:t>fareste</a:t>
            </a:r>
            <a:r>
              <a:rPr lang="en-US" sz="1530" dirty="0">
                <a:solidFill>
                  <a:schemeClr val="lt1"/>
                </a:solidFill>
              </a:rPr>
              <a:t> </a:t>
            </a:r>
            <a:r>
              <a:rPr lang="en-US" sz="1530" dirty="0" err="1">
                <a:solidFill>
                  <a:schemeClr val="lt1"/>
                </a:solidFill>
              </a:rPr>
              <a:t>voi</a:t>
            </a:r>
            <a:r>
              <a:rPr lang="en-US" sz="1530" b="0" i="0" u="none" strike="noStrike" cap="none" dirty="0">
                <a:solidFill>
                  <a:schemeClr val="lt1"/>
                </a:solidFill>
                <a:latin typeface="Arial"/>
                <a:ea typeface="Arial"/>
                <a:cs typeface="Arial"/>
                <a:sym typeface="Arial"/>
              </a:rPr>
              <a:t>?</a:t>
            </a:r>
            <a:endParaRPr sz="1275" b="0" i="0" u="none" strike="noStrike" cap="none" dirty="0">
              <a:solidFill>
                <a:schemeClr val="lt1"/>
              </a:solidFill>
              <a:latin typeface="Arial"/>
              <a:ea typeface="Arial"/>
              <a:cs typeface="Arial"/>
              <a:sym typeface="Arial"/>
            </a:endParaRPr>
          </a:p>
        </p:txBody>
      </p:sp>
      <p:sp>
        <p:nvSpPr>
          <p:cNvPr id="8" name="Google Shape;183;p7">
            <a:extLst>
              <a:ext uri="{FF2B5EF4-FFF2-40B4-BE49-F238E27FC236}">
                <a16:creationId xmlns:a16="http://schemas.microsoft.com/office/drawing/2014/main" id="{80021374-DDBC-ACF8-983C-C98CB79D57EA}"/>
              </a:ext>
            </a:extLst>
          </p:cNvPr>
          <p:cNvSpPr/>
          <p:nvPr/>
        </p:nvSpPr>
        <p:spPr>
          <a:xfrm>
            <a:off x="2107613" y="6525263"/>
            <a:ext cx="9712886" cy="461624"/>
          </a:xfrm>
          <a:prstGeom prst="rect">
            <a:avLst/>
          </a:prstGeom>
          <a:noFill/>
          <a:ln>
            <a:noFill/>
          </a:ln>
        </p:spPr>
        <p:txBody>
          <a:bodyPr spcFirstLastPara="1" wrap="square" lIns="91425" tIns="45700" rIns="91425" bIns="45700" anchor="t" anchorCtr="0">
            <a:spAutoFit/>
          </a:bodyPr>
          <a:lstStyle/>
          <a:p>
            <a:pPr algn="r"/>
            <a:r>
              <a:rPr lang="en-US" sz="1200" dirty="0">
                <a:solidFill>
                  <a:schemeClr val="dk1"/>
                </a:solidFill>
                <a:latin typeface="Calibri"/>
                <a:ea typeface="Calibri"/>
                <a:cs typeface="Calibri"/>
                <a:sym typeface="Calibri"/>
                <a:hlinkClick r:id="rId3"/>
              </a:rPr>
              <a:t>Source</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lang="en-US" sz="1200" dirty="0">
              <a:solidFill>
                <a:schemeClr val="dk1"/>
              </a:solidFill>
              <a:latin typeface="Calibri"/>
              <a:ea typeface="Calibri"/>
              <a:cs typeface="Calibri"/>
              <a:sym typeface="Calibri"/>
            </a:endParaRPr>
          </a:p>
          <a:p>
            <a:pPr lvl="0" algn="r"/>
            <a:endParaRPr sz="1200" dirty="0">
              <a:solidFill>
                <a:schemeClr val="dk1"/>
              </a:solidFill>
              <a:latin typeface="Calibri"/>
              <a:ea typeface="Calibri"/>
              <a:cs typeface="Calibri"/>
              <a:sym typeface="Calibri"/>
            </a:endParaRPr>
          </a:p>
        </p:txBody>
      </p:sp>
      <p:pic>
        <p:nvPicPr>
          <p:cNvPr id="9" name="Grafik 8">
            <a:extLst>
              <a:ext uri="{FF2B5EF4-FFF2-40B4-BE49-F238E27FC236}">
                <a16:creationId xmlns:a16="http://schemas.microsoft.com/office/drawing/2014/main" id="{9E50E80F-213D-6B3C-F973-DB45EC5DD1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5042"/>
          <a:stretch/>
        </p:blipFill>
        <p:spPr>
          <a:xfrm>
            <a:off x="8014071" y="1863158"/>
            <a:ext cx="4177929" cy="31316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8" name="Google Shape;258;p5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lvl="0">
              <a:buClr>
                <a:srgbClr val="C01E24"/>
              </a:buClr>
              <a:buSzPts val="2000"/>
            </a:pPr>
            <a:r>
              <a:rPr lang="en-US" sz="3600" dirty="0" err="1">
                <a:solidFill>
                  <a:srgbClr val="002060"/>
                </a:solidFill>
              </a:rPr>
              <a:t>Tema</a:t>
            </a:r>
            <a:r>
              <a:rPr lang="en-US" sz="3600" dirty="0">
                <a:solidFill>
                  <a:srgbClr val="002060"/>
                </a:solidFill>
              </a:rPr>
              <a:t> 5 – </a:t>
            </a:r>
            <a:r>
              <a:rPr lang="en-US" sz="3600" dirty="0" err="1">
                <a:solidFill>
                  <a:srgbClr val="002060"/>
                </a:solidFill>
              </a:rPr>
              <a:t>Servizi</a:t>
            </a:r>
            <a:r>
              <a:rPr lang="en-US" sz="3600" dirty="0">
                <a:solidFill>
                  <a:srgbClr val="002060"/>
                </a:solidFill>
              </a:rPr>
              <a:t> </a:t>
            </a:r>
            <a:r>
              <a:rPr lang="en-US" sz="3600" dirty="0" err="1">
                <a:solidFill>
                  <a:srgbClr val="002060"/>
                </a:solidFill>
              </a:rPr>
              <a:t>odontoiatrici</a:t>
            </a:r>
            <a:endParaRPr dirty="0"/>
          </a:p>
        </p:txBody>
      </p:sp>
      <p:sp>
        <p:nvSpPr>
          <p:cNvPr id="259" name="Google Shape;259;p53"/>
          <p:cNvSpPr txBox="1"/>
          <p:nvPr/>
        </p:nvSpPr>
        <p:spPr>
          <a:xfrm>
            <a:off x="403111" y="2350334"/>
            <a:ext cx="6702540" cy="3427666"/>
          </a:xfrm>
          <a:prstGeom prst="rect">
            <a:avLst/>
          </a:prstGeom>
          <a:solidFill>
            <a:schemeClr val="bg1">
              <a:lumMod val="95000"/>
            </a:schemeClr>
          </a:solidFill>
          <a:ln>
            <a:noFill/>
          </a:ln>
        </p:spPr>
        <p:txBody>
          <a:bodyPr spcFirstLastPara="1" wrap="square" lIns="91425" tIns="45700" rIns="91425" bIns="45700" anchor="t" anchorCtr="0">
            <a:noAutofit/>
          </a:bodyPr>
          <a:lstStyle/>
          <a:p>
            <a:pPr marL="457200" lvl="0" indent="-381000" algn="just">
              <a:lnSpc>
                <a:spcPct val="150000"/>
              </a:lnSpc>
              <a:spcBef>
                <a:spcPts val="600"/>
              </a:spcBef>
              <a:buClr>
                <a:srgbClr val="C01E24"/>
              </a:buClr>
              <a:buSzPts val="2400"/>
              <a:buFont typeface="Calibri"/>
              <a:buChar char="▪"/>
            </a:pPr>
            <a:r>
              <a:rPr lang="it-IT" sz="2000" dirty="0">
                <a:latin typeface="Calibri"/>
                <a:ea typeface="Calibri"/>
                <a:cs typeface="Calibri"/>
                <a:sym typeface="Calibri"/>
              </a:rPr>
              <a:t>Vi siete svegliati con la bocca leggermente gonfia e lamentate un forte dolore ad uno dei molari. Avete assunto antidolorifici per diversi giorni, ma il disagio persiste</a:t>
            </a:r>
            <a:r>
              <a:rPr lang="en-US" sz="2000" dirty="0">
                <a:latin typeface="Calibri"/>
                <a:ea typeface="Calibri"/>
                <a:cs typeface="Calibri"/>
                <a:sym typeface="Calibri"/>
              </a:rPr>
              <a:t>. </a:t>
            </a:r>
          </a:p>
          <a:p>
            <a:pPr marL="457200" lvl="0" indent="-381000" algn="just">
              <a:lnSpc>
                <a:spcPct val="150000"/>
              </a:lnSpc>
              <a:spcBef>
                <a:spcPts val="600"/>
              </a:spcBef>
              <a:buClr>
                <a:srgbClr val="C01E24"/>
              </a:buClr>
              <a:buSzPts val="2400"/>
              <a:buFont typeface="Calibri"/>
              <a:buChar char="▪"/>
            </a:pPr>
            <a:r>
              <a:rPr lang="it-IT" sz="2000" b="1" dirty="0">
                <a:latin typeface="Calibri"/>
                <a:ea typeface="Calibri"/>
                <a:cs typeface="Calibri"/>
                <a:sym typeface="Calibri"/>
              </a:rPr>
              <a:t>Spiegate dove vi rechereste per essere curati e perché</a:t>
            </a:r>
            <a:r>
              <a:rPr lang="en-US" sz="2000" b="1" dirty="0">
                <a:latin typeface="Calibri"/>
                <a:ea typeface="Calibri"/>
                <a:cs typeface="Calibri"/>
                <a:sym typeface="Calibri"/>
              </a:rPr>
              <a:t>.</a:t>
            </a:r>
            <a:endParaRPr sz="2000" b="1" i="0" u="none" strike="noStrike" cap="none" dirty="0">
              <a:solidFill>
                <a:schemeClr val="dk1"/>
              </a:solidFill>
              <a:latin typeface="Calibri"/>
              <a:ea typeface="Calibri"/>
              <a:cs typeface="Calibri"/>
              <a:sym typeface="Calibri"/>
            </a:endParaRPr>
          </a:p>
        </p:txBody>
      </p:sp>
      <p:sp>
        <p:nvSpPr>
          <p:cNvPr id="7" name="Google Shape;210;p48">
            <a:extLst>
              <a:ext uri="{FF2B5EF4-FFF2-40B4-BE49-F238E27FC236}">
                <a16:creationId xmlns:a16="http://schemas.microsoft.com/office/drawing/2014/main" id="{B07F397D-370C-DCEC-0DDE-6C8318C1E99E}"/>
              </a:ext>
            </a:extLst>
          </p:cNvPr>
          <p:cNvSpPr/>
          <p:nvPr/>
        </p:nvSpPr>
        <p:spPr>
          <a:xfrm>
            <a:off x="9572625" y="-3932"/>
            <a:ext cx="2618116"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a:t>
            </a:r>
            <a:r>
              <a:rPr lang="en-US" sz="1530" dirty="0">
                <a:solidFill>
                  <a:schemeClr val="lt1"/>
                </a:solidFill>
              </a:rPr>
              <a:t>Cosa </a:t>
            </a:r>
            <a:r>
              <a:rPr lang="en-US" sz="1530" dirty="0" err="1">
                <a:solidFill>
                  <a:schemeClr val="lt1"/>
                </a:solidFill>
              </a:rPr>
              <a:t>fareste</a:t>
            </a:r>
            <a:r>
              <a:rPr lang="en-US" sz="1530" dirty="0">
                <a:solidFill>
                  <a:schemeClr val="lt1"/>
                </a:solidFill>
              </a:rPr>
              <a:t> </a:t>
            </a:r>
            <a:r>
              <a:rPr lang="en-US" sz="1530" dirty="0" err="1">
                <a:solidFill>
                  <a:schemeClr val="lt1"/>
                </a:solidFill>
              </a:rPr>
              <a:t>voi</a:t>
            </a:r>
            <a:r>
              <a:rPr lang="en-US" sz="1530" b="0" i="0" u="none" strike="noStrike" cap="none" dirty="0">
                <a:solidFill>
                  <a:schemeClr val="lt1"/>
                </a:solidFill>
                <a:latin typeface="Arial"/>
                <a:ea typeface="Arial"/>
                <a:cs typeface="Arial"/>
                <a:sym typeface="Arial"/>
              </a:rPr>
              <a:t>?</a:t>
            </a:r>
            <a:endParaRPr sz="1275" b="0" i="0" u="none" strike="noStrike" cap="none" dirty="0">
              <a:solidFill>
                <a:schemeClr val="lt1"/>
              </a:solidFill>
              <a:latin typeface="Arial"/>
              <a:ea typeface="Arial"/>
              <a:cs typeface="Arial"/>
              <a:sym typeface="Arial"/>
            </a:endParaRPr>
          </a:p>
        </p:txBody>
      </p:sp>
      <p:pic>
        <p:nvPicPr>
          <p:cNvPr id="8" name="Picture 6" descr="Zahnarzt, Zahnpflege, Geduldig, Zahnärztlich, Arzt">
            <a:extLst>
              <a:ext uri="{FF2B5EF4-FFF2-40B4-BE49-F238E27FC236}">
                <a16:creationId xmlns:a16="http://schemas.microsoft.com/office/drawing/2014/main" id="{577B3479-8660-DEC3-6855-4ACE8C8BA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541" y="2350334"/>
            <a:ext cx="4398305" cy="2890969"/>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3;p7">
            <a:extLst>
              <a:ext uri="{FF2B5EF4-FFF2-40B4-BE49-F238E27FC236}">
                <a16:creationId xmlns:a16="http://schemas.microsoft.com/office/drawing/2014/main" id="{83A90356-F076-4DA4-E9C7-B7AAA8FA2559}"/>
              </a:ext>
            </a:extLst>
          </p:cNvPr>
          <p:cNvSpPr/>
          <p:nvPr/>
        </p:nvSpPr>
        <p:spPr>
          <a:xfrm>
            <a:off x="2107613" y="6525263"/>
            <a:ext cx="9712886" cy="461624"/>
          </a:xfrm>
          <a:prstGeom prst="rect">
            <a:avLst/>
          </a:prstGeom>
          <a:noFill/>
          <a:ln>
            <a:noFill/>
          </a:ln>
        </p:spPr>
        <p:txBody>
          <a:bodyPr spcFirstLastPara="1" wrap="square" lIns="91425" tIns="45700" rIns="91425" bIns="45700" anchor="t" anchorCtr="0">
            <a:spAutoFit/>
          </a:bodyPr>
          <a:lstStyle/>
          <a:p>
            <a:pPr algn="r"/>
            <a:r>
              <a:rPr lang="en-US" sz="1200" dirty="0">
                <a:solidFill>
                  <a:schemeClr val="dk1"/>
                </a:solidFill>
                <a:latin typeface="Calibri"/>
                <a:ea typeface="Calibri"/>
                <a:cs typeface="Calibri"/>
                <a:sym typeface="Calibri"/>
                <a:hlinkClick r:id="rId4"/>
              </a:rPr>
              <a:t>Source</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lang="en-US" sz="1200" dirty="0">
              <a:solidFill>
                <a:schemeClr val="dk1"/>
              </a:solidFill>
              <a:latin typeface="Calibri"/>
              <a:ea typeface="Calibri"/>
              <a:cs typeface="Calibri"/>
              <a:sym typeface="Calibri"/>
            </a:endParaRPr>
          </a:p>
          <a:p>
            <a:pPr lvl="0" algn="r"/>
            <a:endParaRPr sz="1200"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7" name="Google Shape;267;p5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lvl="0">
              <a:buClr>
                <a:srgbClr val="C01E24"/>
              </a:buClr>
              <a:buSzPts val="2000"/>
            </a:pPr>
            <a:r>
              <a:rPr lang="en-US" sz="3600" dirty="0" err="1">
                <a:solidFill>
                  <a:srgbClr val="002060"/>
                </a:solidFill>
              </a:rPr>
              <a:t>Tema</a:t>
            </a:r>
            <a:r>
              <a:rPr lang="en-US" sz="3600" dirty="0">
                <a:solidFill>
                  <a:srgbClr val="002060"/>
                </a:solidFill>
              </a:rPr>
              <a:t> 6 – </a:t>
            </a:r>
            <a:r>
              <a:rPr lang="en-US" sz="3600" dirty="0" err="1">
                <a:solidFill>
                  <a:srgbClr val="002060"/>
                </a:solidFill>
              </a:rPr>
              <a:t>Psicologo</a:t>
            </a:r>
            <a:r>
              <a:rPr lang="en-US" sz="3600" dirty="0">
                <a:solidFill>
                  <a:srgbClr val="002060"/>
                </a:solidFill>
              </a:rPr>
              <a:t>/a</a:t>
            </a:r>
            <a:endParaRPr dirty="0"/>
          </a:p>
        </p:txBody>
      </p:sp>
      <p:sp>
        <p:nvSpPr>
          <p:cNvPr id="268" name="Google Shape;268;p54"/>
          <p:cNvSpPr txBox="1"/>
          <p:nvPr/>
        </p:nvSpPr>
        <p:spPr>
          <a:xfrm>
            <a:off x="326910" y="1855034"/>
            <a:ext cx="7407389" cy="4431466"/>
          </a:xfrm>
          <a:prstGeom prst="rect">
            <a:avLst/>
          </a:prstGeom>
          <a:solidFill>
            <a:schemeClr val="bg1">
              <a:lumMod val="95000"/>
            </a:schemeClr>
          </a:solidFill>
          <a:ln>
            <a:noFill/>
          </a:ln>
        </p:spPr>
        <p:txBody>
          <a:bodyPr spcFirstLastPara="1" wrap="square" lIns="91425" tIns="45700" rIns="91425" bIns="45700" anchor="t" anchorCtr="0">
            <a:noAutofit/>
          </a:bodyPr>
          <a:lstStyle/>
          <a:p>
            <a:pPr lvl="0">
              <a:lnSpc>
                <a:spcPct val="150000"/>
              </a:lnSpc>
              <a:buClr>
                <a:srgbClr val="C01E24"/>
              </a:buClr>
              <a:buSzPts val="2000"/>
            </a:pPr>
            <a:r>
              <a:rPr lang="it-IT" sz="2400" dirty="0">
                <a:solidFill>
                  <a:schemeClr val="dk1"/>
                </a:solidFill>
                <a:latin typeface="Calibri"/>
                <a:ea typeface="Calibri"/>
                <a:cs typeface="Calibri"/>
                <a:sym typeface="Calibri"/>
              </a:rPr>
              <a:t>La madre di Alberto è morta qualche settimana fa e lui da allora fa molta fatica ad alzarsi dal letto. Si sente triste e la sua condizione influisce sul suo rendimento al lavoro. Un amico gli ha consigliato di rivolgersi a uno psicologo per aiutarlo a elaborare emotivamente il lutto</a:t>
            </a:r>
            <a:r>
              <a:rPr lang="en-US" sz="2400" dirty="0">
                <a:solidFill>
                  <a:schemeClr val="dk1"/>
                </a:solidFill>
                <a:latin typeface="Calibri"/>
                <a:ea typeface="Calibri"/>
                <a:cs typeface="Calibri"/>
                <a:sym typeface="Calibri"/>
              </a:rPr>
              <a:t>.</a:t>
            </a:r>
          </a:p>
          <a:p>
            <a:pPr lvl="0">
              <a:lnSpc>
                <a:spcPct val="150000"/>
              </a:lnSpc>
              <a:buClr>
                <a:srgbClr val="C01E24"/>
              </a:buClr>
              <a:buSzPts val="2000"/>
            </a:pPr>
            <a:r>
              <a:rPr lang="it-IT" sz="2400" b="1" dirty="0">
                <a:solidFill>
                  <a:schemeClr val="dk1"/>
                </a:solidFill>
                <a:latin typeface="Calibri"/>
                <a:ea typeface="Calibri"/>
                <a:cs typeface="Calibri"/>
                <a:sym typeface="Calibri"/>
              </a:rPr>
              <a:t>Quali passi deve compiere Alberto per farsi visitare da uno psicologo?</a:t>
            </a:r>
            <a:endParaRPr lang="en-US" sz="2400" b="1" dirty="0">
              <a:solidFill>
                <a:schemeClr val="dk1"/>
              </a:solidFill>
              <a:latin typeface="Calibri"/>
              <a:ea typeface="Calibri"/>
              <a:cs typeface="Calibri"/>
              <a:sym typeface="Calibri"/>
            </a:endParaRPr>
          </a:p>
          <a:p>
            <a:pPr lvl="0">
              <a:lnSpc>
                <a:spcPct val="150000"/>
              </a:lnSpc>
              <a:buClr>
                <a:srgbClr val="C01E24"/>
              </a:buClr>
              <a:buSzPts val="2000"/>
            </a:pPr>
            <a:endParaRPr b="1" dirty="0"/>
          </a:p>
        </p:txBody>
      </p:sp>
      <p:sp>
        <p:nvSpPr>
          <p:cNvPr id="7" name="Google Shape;210;p48">
            <a:extLst>
              <a:ext uri="{FF2B5EF4-FFF2-40B4-BE49-F238E27FC236}">
                <a16:creationId xmlns:a16="http://schemas.microsoft.com/office/drawing/2014/main" id="{E2694E51-D60F-65A3-41CA-8AE5BBE5868C}"/>
              </a:ext>
            </a:extLst>
          </p:cNvPr>
          <p:cNvSpPr/>
          <p:nvPr/>
        </p:nvSpPr>
        <p:spPr>
          <a:xfrm>
            <a:off x="9572625" y="-3932"/>
            <a:ext cx="2618116"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a:t>
            </a:r>
            <a:r>
              <a:rPr lang="en-US" sz="1530" dirty="0">
                <a:solidFill>
                  <a:schemeClr val="lt1"/>
                </a:solidFill>
              </a:rPr>
              <a:t>Cosa </a:t>
            </a:r>
            <a:r>
              <a:rPr lang="en-US" sz="1530" dirty="0" err="1">
                <a:solidFill>
                  <a:schemeClr val="lt1"/>
                </a:solidFill>
              </a:rPr>
              <a:t>fareste</a:t>
            </a:r>
            <a:r>
              <a:rPr lang="en-US" sz="1530" dirty="0">
                <a:solidFill>
                  <a:schemeClr val="lt1"/>
                </a:solidFill>
              </a:rPr>
              <a:t> </a:t>
            </a:r>
            <a:r>
              <a:rPr lang="en-US" sz="1530" dirty="0" err="1">
                <a:solidFill>
                  <a:schemeClr val="lt1"/>
                </a:solidFill>
              </a:rPr>
              <a:t>voi</a:t>
            </a:r>
            <a:r>
              <a:rPr lang="en-US" sz="1530" b="0" i="0" u="none" strike="noStrike" cap="none" dirty="0">
                <a:solidFill>
                  <a:schemeClr val="lt1"/>
                </a:solidFill>
                <a:latin typeface="Arial"/>
                <a:ea typeface="Arial"/>
                <a:cs typeface="Arial"/>
                <a:sym typeface="Arial"/>
              </a:rPr>
              <a:t>?</a:t>
            </a:r>
            <a:endParaRPr sz="1275" b="0" i="0" u="none" strike="noStrike" cap="none" dirty="0">
              <a:solidFill>
                <a:schemeClr val="lt1"/>
              </a:solidFill>
              <a:latin typeface="Arial"/>
              <a:ea typeface="Arial"/>
              <a:cs typeface="Arial"/>
              <a:sym typeface="Arial"/>
            </a:endParaRPr>
          </a:p>
        </p:txBody>
      </p:sp>
      <p:pic>
        <p:nvPicPr>
          <p:cNvPr id="8" name="Picture 2" descr="Geistig, Beratung, Gehirn, Therapie, Einsamkeit">
            <a:extLst>
              <a:ext uri="{FF2B5EF4-FFF2-40B4-BE49-F238E27FC236}">
                <a16:creationId xmlns:a16="http://schemas.microsoft.com/office/drawing/2014/main" id="{B96945D8-10EE-A3C1-9D2A-DDF9BB1BD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437" y="1855034"/>
            <a:ext cx="4300779" cy="2983666"/>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3;p7">
            <a:extLst>
              <a:ext uri="{FF2B5EF4-FFF2-40B4-BE49-F238E27FC236}">
                <a16:creationId xmlns:a16="http://schemas.microsoft.com/office/drawing/2014/main" id="{7A3DDE57-0E8D-370D-F951-756727BA3FD3}"/>
              </a:ext>
            </a:extLst>
          </p:cNvPr>
          <p:cNvSpPr/>
          <p:nvPr/>
        </p:nvSpPr>
        <p:spPr>
          <a:xfrm>
            <a:off x="2107613" y="6525263"/>
            <a:ext cx="9712886" cy="461624"/>
          </a:xfrm>
          <a:prstGeom prst="rect">
            <a:avLst/>
          </a:prstGeom>
          <a:noFill/>
          <a:ln>
            <a:noFill/>
          </a:ln>
        </p:spPr>
        <p:txBody>
          <a:bodyPr spcFirstLastPara="1" wrap="square" lIns="91425" tIns="45700" rIns="91425" bIns="45700" anchor="t" anchorCtr="0">
            <a:spAutoFit/>
          </a:bodyPr>
          <a:lstStyle/>
          <a:p>
            <a:pPr algn="r"/>
            <a:r>
              <a:rPr lang="en-US" sz="1200" dirty="0">
                <a:solidFill>
                  <a:schemeClr val="dk1"/>
                </a:solidFill>
                <a:latin typeface="Calibri"/>
                <a:ea typeface="Calibri"/>
                <a:cs typeface="Calibri"/>
                <a:sym typeface="Calibri"/>
                <a:hlinkClick r:id="rId4"/>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lang="en-US" sz="1200" dirty="0">
              <a:solidFill>
                <a:schemeClr val="dk1"/>
              </a:solidFill>
              <a:latin typeface="Calibri"/>
              <a:ea typeface="Calibri"/>
              <a:cs typeface="Calibri"/>
              <a:sym typeface="Calibri"/>
            </a:endParaRPr>
          </a:p>
          <a:p>
            <a:pPr lvl="0" algn="r"/>
            <a:endParaRPr sz="1200"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6" name="Google Shape;276;p5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lvl="0">
              <a:buClr>
                <a:srgbClr val="C01E24"/>
              </a:buClr>
              <a:buSzPts val="2000"/>
            </a:pPr>
            <a:r>
              <a:rPr lang="en-US" sz="3600" dirty="0" err="1">
                <a:solidFill>
                  <a:srgbClr val="002060"/>
                </a:solidFill>
              </a:rPr>
              <a:t>Tema</a:t>
            </a:r>
            <a:r>
              <a:rPr lang="en-US" sz="3600" dirty="0">
                <a:solidFill>
                  <a:srgbClr val="002060"/>
                </a:solidFill>
              </a:rPr>
              <a:t> 7 - </a:t>
            </a:r>
            <a:r>
              <a:rPr lang="en-US" sz="3600" dirty="0" err="1">
                <a:solidFill>
                  <a:srgbClr val="002060"/>
                </a:solidFill>
              </a:rPr>
              <a:t>Farmacia</a:t>
            </a:r>
            <a:endParaRPr dirty="0"/>
          </a:p>
        </p:txBody>
      </p:sp>
      <p:sp>
        <p:nvSpPr>
          <p:cNvPr id="277" name="Google Shape;277;p55"/>
          <p:cNvSpPr txBox="1"/>
          <p:nvPr/>
        </p:nvSpPr>
        <p:spPr>
          <a:xfrm>
            <a:off x="558000" y="1563156"/>
            <a:ext cx="9538743" cy="4953110"/>
          </a:xfrm>
          <a:prstGeom prst="rect">
            <a:avLst/>
          </a:prstGeom>
          <a:solidFill>
            <a:schemeClr val="bg1">
              <a:lumMod val="95000"/>
            </a:schemeClr>
          </a:solidFill>
          <a:ln>
            <a:noFill/>
          </a:ln>
        </p:spPr>
        <p:txBody>
          <a:bodyPr spcFirstLastPara="1" wrap="square" lIns="91425" tIns="45700" rIns="91425" bIns="45700" anchor="t" anchorCtr="0">
            <a:noAutofit/>
          </a:bodyPr>
          <a:lstStyle/>
          <a:p>
            <a:pPr marL="457200" lvl="0" indent="-381000" algn="just">
              <a:lnSpc>
                <a:spcPct val="150000"/>
              </a:lnSpc>
              <a:spcBef>
                <a:spcPts val="600"/>
              </a:spcBef>
              <a:buClr>
                <a:srgbClr val="C01E24"/>
              </a:buClr>
              <a:buSzPts val="2400"/>
              <a:buFont typeface="Calibri"/>
              <a:buChar char="▪"/>
            </a:pPr>
            <a:r>
              <a:rPr lang="it-IT" sz="2000" dirty="0">
                <a:latin typeface="Calibri"/>
                <a:ea typeface="Calibri"/>
                <a:cs typeface="Calibri"/>
                <a:sym typeface="Calibri"/>
              </a:rPr>
              <a:t>Immaginate di andare in farmacia per comprare un farmaco per la tosse che vi aiuti a dormire meglio la notte. Quando presentate la tessera sanitaria, la farmacista vi dice che può vendere una specie di sciroppo naturale per la tosse, ma non delle compresse, per le quali è necessaria la ricetta medica</a:t>
            </a:r>
            <a:r>
              <a:rPr lang="en-US" sz="2000" dirty="0">
                <a:latin typeface="Calibri"/>
                <a:ea typeface="Calibri"/>
                <a:cs typeface="Calibri"/>
                <a:sym typeface="Calibri"/>
              </a:rPr>
              <a:t>. </a:t>
            </a:r>
          </a:p>
          <a:p>
            <a:pPr marL="457200" lvl="0" indent="-381000" algn="just">
              <a:lnSpc>
                <a:spcPct val="150000"/>
              </a:lnSpc>
              <a:spcBef>
                <a:spcPts val="600"/>
              </a:spcBef>
              <a:buClr>
                <a:srgbClr val="C01E24"/>
              </a:buClr>
              <a:buSzPts val="2400"/>
              <a:buFont typeface="Calibri"/>
              <a:buChar char="▪"/>
            </a:pPr>
            <a:r>
              <a:rPr lang="it-IT" sz="2000" b="1" dirty="0">
                <a:latin typeface="Calibri"/>
                <a:ea typeface="Calibri"/>
                <a:cs typeface="Calibri"/>
                <a:sym typeface="Calibri"/>
              </a:rPr>
              <a:t>Quali sono i passi da seguire per ottenere una prescrizione da un medico</a:t>
            </a:r>
            <a:r>
              <a:rPr lang="en-US" sz="2000" b="1" dirty="0">
                <a:latin typeface="Calibri"/>
                <a:ea typeface="Calibri"/>
                <a:cs typeface="Calibri"/>
                <a:sym typeface="Calibri"/>
              </a:rPr>
              <a:t>? </a:t>
            </a:r>
          </a:p>
          <a:p>
            <a:pPr marL="457200" lvl="0" indent="-381000" algn="just">
              <a:lnSpc>
                <a:spcPct val="150000"/>
              </a:lnSpc>
              <a:spcBef>
                <a:spcPts val="600"/>
              </a:spcBef>
              <a:buClr>
                <a:srgbClr val="C01E24"/>
              </a:buClr>
              <a:buSzPts val="2400"/>
              <a:buFont typeface="Calibri"/>
              <a:buChar char="▪"/>
            </a:pPr>
            <a:r>
              <a:rPr lang="it-IT" sz="2000" b="1" dirty="0">
                <a:latin typeface="Calibri"/>
                <a:ea typeface="Calibri"/>
                <a:cs typeface="Calibri"/>
                <a:sym typeface="Calibri"/>
              </a:rPr>
              <a:t>Secondo voi perché potrebbero vendervi solo un tipo di sciroppo naturale e non un altro farmaco</a:t>
            </a:r>
            <a:r>
              <a:rPr lang="en-US" sz="2000" b="1" dirty="0">
                <a:latin typeface="Calibri"/>
                <a:ea typeface="Calibri"/>
                <a:cs typeface="Calibri"/>
                <a:sym typeface="Calibri"/>
              </a:rPr>
              <a:t>?</a:t>
            </a:r>
          </a:p>
          <a:p>
            <a:pPr marL="457200" lvl="0" indent="-381000" algn="just">
              <a:lnSpc>
                <a:spcPct val="150000"/>
              </a:lnSpc>
              <a:spcBef>
                <a:spcPts val="600"/>
              </a:spcBef>
              <a:buClr>
                <a:srgbClr val="C01E24"/>
              </a:buClr>
              <a:buSzPts val="2400"/>
              <a:buFont typeface="Calibri"/>
              <a:buChar char="▪"/>
            </a:pPr>
            <a:r>
              <a:rPr lang="it-IT" sz="2000" b="1" dirty="0">
                <a:latin typeface="Calibri"/>
                <a:ea typeface="Calibri"/>
                <a:cs typeface="Calibri"/>
                <a:sym typeface="Calibri"/>
              </a:rPr>
              <a:t>Secondo voi è necessario mostrare la tessera sanitaria per acquistare i farmaci da banco</a:t>
            </a:r>
            <a:r>
              <a:rPr lang="en-US" sz="2000" b="1" dirty="0">
                <a:latin typeface="Calibri"/>
                <a:ea typeface="Calibri"/>
                <a:cs typeface="Calibri"/>
                <a:sym typeface="Calibri"/>
              </a:rPr>
              <a:t>?</a:t>
            </a:r>
            <a:endParaRPr sz="2000" b="1" i="0" u="none" strike="noStrike" cap="none" dirty="0">
              <a:solidFill>
                <a:srgbClr val="FFFFFF"/>
              </a:solidFill>
              <a:latin typeface="Quattrocento Sans"/>
              <a:ea typeface="Quattrocento Sans"/>
              <a:cs typeface="Quattrocento Sans"/>
              <a:sym typeface="Quattrocento Sans"/>
            </a:endParaRPr>
          </a:p>
        </p:txBody>
      </p:sp>
      <p:sp>
        <p:nvSpPr>
          <p:cNvPr id="7" name="Google Shape;210;p48">
            <a:extLst>
              <a:ext uri="{FF2B5EF4-FFF2-40B4-BE49-F238E27FC236}">
                <a16:creationId xmlns:a16="http://schemas.microsoft.com/office/drawing/2014/main" id="{82AEAA2A-633F-06AB-1754-8E60DD3E7BA1}"/>
              </a:ext>
            </a:extLst>
          </p:cNvPr>
          <p:cNvSpPr/>
          <p:nvPr/>
        </p:nvSpPr>
        <p:spPr>
          <a:xfrm>
            <a:off x="9572625" y="-3932"/>
            <a:ext cx="2618116"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a:t>
            </a:r>
            <a:r>
              <a:rPr lang="en-US" sz="1530" dirty="0">
                <a:solidFill>
                  <a:schemeClr val="lt1"/>
                </a:solidFill>
              </a:rPr>
              <a:t>Cosa </a:t>
            </a:r>
            <a:r>
              <a:rPr lang="en-US" sz="1530" dirty="0" err="1">
                <a:solidFill>
                  <a:schemeClr val="lt1"/>
                </a:solidFill>
              </a:rPr>
              <a:t>fareste</a:t>
            </a:r>
            <a:r>
              <a:rPr lang="en-US" sz="1530" dirty="0">
                <a:solidFill>
                  <a:schemeClr val="lt1"/>
                </a:solidFill>
              </a:rPr>
              <a:t> </a:t>
            </a:r>
            <a:r>
              <a:rPr lang="en-US" sz="1530" dirty="0" err="1">
                <a:solidFill>
                  <a:schemeClr val="lt1"/>
                </a:solidFill>
              </a:rPr>
              <a:t>voi</a:t>
            </a:r>
            <a:r>
              <a:rPr lang="en-US" sz="1530" b="0" i="0" u="none" strike="noStrike" cap="none" dirty="0">
                <a:solidFill>
                  <a:schemeClr val="lt1"/>
                </a:solidFill>
                <a:latin typeface="Arial"/>
                <a:ea typeface="Arial"/>
                <a:cs typeface="Arial"/>
                <a:sym typeface="Arial"/>
              </a:rPr>
              <a:t>?</a:t>
            </a:r>
            <a:endParaRPr sz="1275" b="0" i="0" u="none" strike="noStrike" cap="none" dirty="0">
              <a:solidFill>
                <a:schemeClr val="lt1"/>
              </a:solidFill>
              <a:latin typeface="Arial"/>
              <a:ea typeface="Arial"/>
              <a:cs typeface="Arial"/>
              <a:sym typeface="Arial"/>
            </a:endParaRPr>
          </a:p>
        </p:txBody>
      </p:sp>
      <p:pic>
        <p:nvPicPr>
          <p:cNvPr id="8" name="Picture 2" descr="Chemiker, Komische Charaktere, Katastrophe, Krankheit">
            <a:extLst>
              <a:ext uri="{FF2B5EF4-FFF2-40B4-BE49-F238E27FC236}">
                <a16:creationId xmlns:a16="http://schemas.microsoft.com/office/drawing/2014/main" id="{40ED8D72-F572-5CE8-8CA5-AC72CA7F0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1891" y="1586710"/>
            <a:ext cx="2539583" cy="2997541"/>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3;p7">
            <a:extLst>
              <a:ext uri="{FF2B5EF4-FFF2-40B4-BE49-F238E27FC236}">
                <a16:creationId xmlns:a16="http://schemas.microsoft.com/office/drawing/2014/main" id="{74FA2A4C-D3A1-9B1E-E7CB-EDA8E274BA8B}"/>
              </a:ext>
            </a:extLst>
          </p:cNvPr>
          <p:cNvSpPr/>
          <p:nvPr/>
        </p:nvSpPr>
        <p:spPr>
          <a:xfrm>
            <a:off x="2107613" y="6525263"/>
            <a:ext cx="9712886" cy="276999"/>
          </a:xfrm>
          <a:prstGeom prst="rect">
            <a:avLst/>
          </a:prstGeom>
          <a:noFill/>
          <a:ln>
            <a:noFill/>
          </a:ln>
        </p:spPr>
        <p:txBody>
          <a:bodyPr spcFirstLastPara="1" wrap="square" lIns="91425" tIns="45700" rIns="91425" bIns="45700" anchor="t" anchorCtr="0">
            <a:spAutoFit/>
          </a:bodyPr>
          <a:lstStyle/>
          <a:p>
            <a:pPr lvl="0" algn="r"/>
            <a:r>
              <a:rPr lang="en-US" sz="1200" dirty="0">
                <a:solidFill>
                  <a:schemeClr val="dk1"/>
                </a:solidFill>
                <a:latin typeface="Calibri"/>
                <a:ea typeface="Calibri"/>
                <a:cs typeface="Calibri"/>
                <a:sym typeface="Calibri"/>
                <a:hlinkClick r:id="rId4"/>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rPr>
              <a:t>Pixabay</a:t>
            </a:r>
            <a:r>
              <a:rPr lang="en-US" sz="1200" u="sng" dirty="0">
                <a:solidFill>
                  <a:schemeClr val="dk1"/>
                </a:solidFill>
                <a:latin typeface="Calibri"/>
                <a:ea typeface="Calibri"/>
                <a:cs typeface="Calibri"/>
                <a:sym typeface="Calibri"/>
              </a:rPr>
              <a:t> License</a:t>
            </a:r>
            <a:endParaRPr sz="120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5" name="Google Shape;285;p5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lvl="0">
              <a:buClr>
                <a:srgbClr val="C01E24"/>
              </a:buClr>
              <a:buSzPts val="2000"/>
            </a:pPr>
            <a:r>
              <a:rPr lang="en-US" sz="3600" dirty="0" err="1">
                <a:solidFill>
                  <a:srgbClr val="002060"/>
                </a:solidFill>
              </a:rPr>
              <a:t>Tema</a:t>
            </a:r>
            <a:r>
              <a:rPr lang="en-US" sz="3600" dirty="0">
                <a:solidFill>
                  <a:srgbClr val="002060"/>
                </a:solidFill>
              </a:rPr>
              <a:t> 8 - </a:t>
            </a:r>
            <a:r>
              <a:rPr lang="en-US" sz="3600" dirty="0" err="1">
                <a:solidFill>
                  <a:srgbClr val="002060"/>
                </a:solidFill>
              </a:rPr>
              <a:t>Vaccinazione</a:t>
            </a:r>
            <a:endParaRPr dirty="0"/>
          </a:p>
        </p:txBody>
      </p:sp>
      <p:sp>
        <p:nvSpPr>
          <p:cNvPr id="286" name="Google Shape;286;p56"/>
          <p:cNvSpPr txBox="1"/>
          <p:nvPr/>
        </p:nvSpPr>
        <p:spPr>
          <a:xfrm>
            <a:off x="433932" y="1800753"/>
            <a:ext cx="6605043" cy="3427666"/>
          </a:xfrm>
          <a:prstGeom prst="rect">
            <a:avLst/>
          </a:prstGeom>
          <a:noFill/>
          <a:ln>
            <a:noFill/>
          </a:ln>
        </p:spPr>
        <p:txBody>
          <a:bodyPr spcFirstLastPara="1" wrap="square" lIns="91425" tIns="45700" rIns="91425" bIns="45700" anchor="t" anchorCtr="0">
            <a:noAutofit/>
          </a:bodyPr>
          <a:lstStyle/>
          <a:p>
            <a:pPr marL="457200" lvl="0" indent="-381000" algn="just">
              <a:lnSpc>
                <a:spcPct val="150000"/>
              </a:lnSpc>
              <a:spcBef>
                <a:spcPts val="600"/>
              </a:spcBef>
              <a:buClr>
                <a:srgbClr val="C01E24"/>
              </a:buClr>
              <a:buSzPts val="2400"/>
              <a:buFont typeface="Calibri"/>
              <a:buChar char="▪"/>
            </a:pPr>
            <a:r>
              <a:rPr lang="it-IT" sz="2400" dirty="0">
                <a:latin typeface="Calibri"/>
                <a:ea typeface="Calibri"/>
                <a:cs typeface="Calibri"/>
                <a:sym typeface="Calibri"/>
              </a:rPr>
              <a:t>Quando si vola all'estero le compagnie aeree richiedono i documenti di sicurezza relativi alla pandemia da COVID-19</a:t>
            </a:r>
            <a:r>
              <a:rPr lang="en-US" sz="2400" dirty="0">
                <a:latin typeface="Calibri"/>
                <a:ea typeface="Calibri"/>
                <a:cs typeface="Calibri"/>
                <a:sym typeface="Calibri"/>
              </a:rPr>
              <a:t> (</a:t>
            </a:r>
            <a:r>
              <a:rPr lang="en-US" sz="2400" dirty="0" err="1">
                <a:latin typeface="Calibri"/>
                <a:ea typeface="Calibri"/>
                <a:cs typeface="Calibri"/>
                <a:sym typeface="Calibri"/>
              </a:rPr>
              <a:t>disposizioni</a:t>
            </a:r>
            <a:r>
              <a:rPr lang="en-US" sz="2400" dirty="0">
                <a:latin typeface="Calibri"/>
                <a:ea typeface="Calibri"/>
                <a:cs typeface="Calibri"/>
                <a:sym typeface="Calibri"/>
              </a:rPr>
              <a:t> relative </a:t>
            </a:r>
            <a:r>
              <a:rPr lang="en-US" sz="2400" dirty="0" err="1">
                <a:latin typeface="Calibri"/>
                <a:ea typeface="Calibri"/>
                <a:cs typeface="Calibri"/>
                <a:sym typeface="Calibri"/>
              </a:rPr>
              <a:t>agli</a:t>
            </a:r>
            <a:r>
              <a:rPr lang="en-US" sz="2400" dirty="0">
                <a:latin typeface="Calibri"/>
                <a:ea typeface="Calibri"/>
                <a:cs typeface="Calibri"/>
                <a:sym typeface="Calibri"/>
              </a:rPr>
              <a:t> </a:t>
            </a:r>
            <a:r>
              <a:rPr lang="en-US" sz="2400" dirty="0" err="1">
                <a:latin typeface="Calibri"/>
                <a:ea typeface="Calibri"/>
                <a:cs typeface="Calibri"/>
                <a:sym typeface="Calibri"/>
              </a:rPr>
              <a:t>anni</a:t>
            </a:r>
            <a:r>
              <a:rPr lang="en-US" sz="2400" dirty="0">
                <a:latin typeface="Calibri"/>
                <a:ea typeface="Calibri"/>
                <a:cs typeface="Calibri"/>
                <a:sym typeface="Calibri"/>
              </a:rPr>
              <a:t> 2021/2022, </a:t>
            </a:r>
            <a:r>
              <a:rPr lang="en-US" sz="2400" i="1" dirty="0" err="1">
                <a:latin typeface="Calibri"/>
                <a:ea typeface="Calibri"/>
                <a:cs typeface="Calibri"/>
                <a:sym typeface="Calibri"/>
              </a:rPr>
              <a:t>ndr</a:t>
            </a:r>
            <a:r>
              <a:rPr lang="en-US" sz="2400" dirty="0">
                <a:latin typeface="Calibri"/>
                <a:ea typeface="Calibri"/>
                <a:cs typeface="Calibri"/>
                <a:sym typeface="Calibri"/>
              </a:rPr>
              <a:t>).</a:t>
            </a:r>
          </a:p>
          <a:p>
            <a:pPr marL="457200" lvl="0" indent="-381000" algn="just">
              <a:lnSpc>
                <a:spcPct val="150000"/>
              </a:lnSpc>
              <a:spcBef>
                <a:spcPts val="600"/>
              </a:spcBef>
              <a:buClr>
                <a:srgbClr val="C01E24"/>
              </a:buClr>
              <a:buSzPts val="2400"/>
              <a:buFont typeface="Calibri"/>
              <a:buChar char="▪"/>
            </a:pPr>
            <a:r>
              <a:rPr lang="it-IT" sz="2400" b="1" dirty="0">
                <a:latin typeface="Calibri"/>
                <a:ea typeface="Calibri"/>
                <a:cs typeface="Calibri"/>
                <a:sym typeface="Calibri"/>
              </a:rPr>
              <a:t>Cosa sono questi documenti e quali informazioni contengono?</a:t>
            </a:r>
          </a:p>
        </p:txBody>
      </p:sp>
      <p:sp>
        <p:nvSpPr>
          <p:cNvPr id="7" name="Google Shape;210;p48">
            <a:extLst>
              <a:ext uri="{FF2B5EF4-FFF2-40B4-BE49-F238E27FC236}">
                <a16:creationId xmlns:a16="http://schemas.microsoft.com/office/drawing/2014/main" id="{C128C5A7-309A-E0AE-6A76-27D2D1612781}"/>
              </a:ext>
            </a:extLst>
          </p:cNvPr>
          <p:cNvSpPr/>
          <p:nvPr/>
        </p:nvSpPr>
        <p:spPr>
          <a:xfrm>
            <a:off x="9572625" y="-3932"/>
            <a:ext cx="2618116"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Arial"/>
              <a:buNone/>
            </a:pPr>
            <a:r>
              <a:rPr lang="en-US" sz="1530" b="0" i="0" u="none" strike="noStrike" cap="none" dirty="0">
                <a:solidFill>
                  <a:schemeClr val="lt1"/>
                </a:solidFill>
                <a:latin typeface="Arial"/>
                <a:ea typeface="Arial"/>
                <a:cs typeface="Arial"/>
                <a:sym typeface="Arial"/>
              </a:rPr>
              <a:t>3.3 </a:t>
            </a:r>
            <a:r>
              <a:rPr lang="en-US" sz="1530" dirty="0">
                <a:solidFill>
                  <a:schemeClr val="lt1"/>
                </a:solidFill>
              </a:rPr>
              <a:t>Cosa </a:t>
            </a:r>
            <a:r>
              <a:rPr lang="en-US" sz="1530" dirty="0" err="1">
                <a:solidFill>
                  <a:schemeClr val="lt1"/>
                </a:solidFill>
              </a:rPr>
              <a:t>fareste</a:t>
            </a:r>
            <a:r>
              <a:rPr lang="en-US" sz="1530" dirty="0">
                <a:solidFill>
                  <a:schemeClr val="lt1"/>
                </a:solidFill>
              </a:rPr>
              <a:t> </a:t>
            </a:r>
            <a:r>
              <a:rPr lang="en-US" sz="1530" dirty="0" err="1">
                <a:solidFill>
                  <a:schemeClr val="lt1"/>
                </a:solidFill>
              </a:rPr>
              <a:t>voi</a:t>
            </a:r>
            <a:r>
              <a:rPr lang="en-US" sz="1530" b="0" i="0" u="none" strike="noStrike" cap="none" dirty="0">
                <a:solidFill>
                  <a:schemeClr val="lt1"/>
                </a:solidFill>
                <a:latin typeface="Arial"/>
                <a:ea typeface="Arial"/>
                <a:cs typeface="Arial"/>
                <a:sym typeface="Arial"/>
              </a:rPr>
              <a:t>?</a:t>
            </a:r>
            <a:endParaRPr sz="1275" b="0" i="0" u="none" strike="noStrike" cap="none" dirty="0">
              <a:solidFill>
                <a:schemeClr val="lt1"/>
              </a:solidFill>
              <a:latin typeface="Arial"/>
              <a:ea typeface="Arial"/>
              <a:cs typeface="Arial"/>
              <a:sym typeface="Arial"/>
            </a:endParaRPr>
          </a:p>
        </p:txBody>
      </p:sp>
      <p:pic>
        <p:nvPicPr>
          <p:cNvPr id="8" name="Picture 2" descr="Impfung, Covid-19, Injektion, Arzt, Corona, Coronavirus">
            <a:extLst>
              <a:ext uri="{FF2B5EF4-FFF2-40B4-BE49-F238E27FC236}">
                <a16:creationId xmlns:a16="http://schemas.microsoft.com/office/drawing/2014/main" id="{5B933EBD-6B0D-A54E-DA52-403C98BA2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520" y="1800753"/>
            <a:ext cx="4436979" cy="3175213"/>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3;p7">
            <a:extLst>
              <a:ext uri="{FF2B5EF4-FFF2-40B4-BE49-F238E27FC236}">
                <a16:creationId xmlns:a16="http://schemas.microsoft.com/office/drawing/2014/main" id="{F7354562-5E69-FC86-D86D-ED9DB094EE86}"/>
              </a:ext>
            </a:extLst>
          </p:cNvPr>
          <p:cNvSpPr/>
          <p:nvPr/>
        </p:nvSpPr>
        <p:spPr>
          <a:xfrm>
            <a:off x="2107613" y="6525263"/>
            <a:ext cx="9712886" cy="276999"/>
          </a:xfrm>
          <a:prstGeom prst="rect">
            <a:avLst/>
          </a:prstGeom>
          <a:noFill/>
          <a:ln>
            <a:noFill/>
          </a:ln>
        </p:spPr>
        <p:txBody>
          <a:bodyPr spcFirstLastPara="1" wrap="square" lIns="91425" tIns="45700" rIns="91425" bIns="45700" anchor="t" anchorCtr="0">
            <a:spAutoFit/>
          </a:bodyPr>
          <a:lstStyle/>
          <a:p>
            <a:pPr lvl="0" algn="r"/>
            <a:r>
              <a:rPr lang="en-US" sz="1200" dirty="0">
                <a:solidFill>
                  <a:schemeClr val="dk1"/>
                </a:solidFill>
                <a:latin typeface="Calibri"/>
                <a:ea typeface="Calibri"/>
                <a:cs typeface="Calibri"/>
                <a:sym typeface="Calibri"/>
                <a:hlinkClick r:id="rId4"/>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a:t>
            </a:r>
            <a:r>
              <a:rPr lang="en-US" sz="1200" u="sng" dirty="0">
                <a:solidFill>
                  <a:schemeClr val="dk1"/>
                </a:solidFill>
                <a:latin typeface="Calibri"/>
                <a:ea typeface="Calibri"/>
                <a:cs typeface="Calibri"/>
                <a:sym typeface="Calibri"/>
              </a:rPr>
              <a:t>cense</a:t>
            </a:r>
            <a:endParaRPr sz="12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63" name="Google Shape;63;p2"/>
          <p:cNvGrpSpPr/>
          <p:nvPr/>
        </p:nvGrpSpPr>
        <p:grpSpPr>
          <a:xfrm>
            <a:off x="9587789" y="3777625"/>
            <a:ext cx="2245582" cy="2759937"/>
            <a:chOff x="7061107" y="2775080"/>
            <a:chExt cx="2245582" cy="2759937"/>
          </a:xfrm>
        </p:grpSpPr>
        <p:pic>
          <p:nvPicPr>
            <p:cNvPr id="64" name="Google Shape;64;p2"/>
            <p:cNvPicPr preferRelativeResize="0"/>
            <p:nvPr/>
          </p:nvPicPr>
          <p:blipFill rotWithShape="1">
            <a:blip r:embed="rId3">
              <a:alphaModFix/>
            </a:blip>
            <a:srcRect/>
            <a:stretch/>
          </p:blipFill>
          <p:spPr>
            <a:xfrm>
              <a:off x="7148063" y="2775080"/>
              <a:ext cx="1962150" cy="2162175"/>
            </a:xfrm>
            <a:prstGeom prst="rect">
              <a:avLst/>
            </a:prstGeom>
            <a:noFill/>
            <a:ln>
              <a:noFill/>
            </a:ln>
          </p:spPr>
        </p:pic>
        <p:sp>
          <p:nvSpPr>
            <p:cNvPr id="65" name="Google Shape;65;p2"/>
            <p:cNvSpPr txBox="1"/>
            <p:nvPr/>
          </p:nvSpPr>
          <p:spPr>
            <a:xfrm>
              <a:off x="7061107" y="4981019"/>
              <a:ext cx="2245582"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203864"/>
                  </a:solidFill>
                  <a:latin typeface="Roboto"/>
                  <a:ea typeface="Roboto"/>
                  <a:cs typeface="Roboto"/>
                  <a:sym typeface="Roboto"/>
                </a:rPr>
                <a:t>AKADIMAIKO DIADIKTYO (</a:t>
              </a:r>
              <a:r>
                <a:rPr lang="en-US" sz="1000" b="0" i="0" u="none" strike="noStrike" cap="none" dirty="0" err="1">
                  <a:solidFill>
                    <a:srgbClr val="203864"/>
                  </a:solidFill>
                  <a:latin typeface="Roboto"/>
                  <a:ea typeface="Roboto"/>
                  <a:cs typeface="Roboto"/>
                  <a:sym typeface="Roboto"/>
                </a:rPr>
                <a:t>GUnet</a:t>
              </a:r>
              <a:r>
                <a:rPr lang="en-US" sz="1000" b="0" i="0" u="none" strike="noStrike" cap="none" dirty="0">
                  <a:solidFill>
                    <a:srgbClr val="203864"/>
                  </a:solidFill>
                  <a:latin typeface="Roboto"/>
                  <a:ea typeface="Roboto"/>
                  <a:cs typeface="Roboto"/>
                  <a:sym typeface="Roboto"/>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dirty="0">
                  <a:solidFill>
                    <a:srgbClr val="414042"/>
                  </a:solidFill>
                  <a:latin typeface="Roboto"/>
                  <a:ea typeface="Roboto"/>
                  <a:cs typeface="Roboto"/>
                  <a:sym typeface="Roboto"/>
                </a:rPr>
                <a:t>ATHEN, GRIECHENLAND</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dirty="0">
                  <a:solidFill>
                    <a:srgbClr val="D71920"/>
                  </a:solidFill>
                  <a:latin typeface="Roboto"/>
                  <a:ea typeface="Roboto"/>
                  <a:cs typeface="Roboto"/>
                  <a:sym typeface="Roboto"/>
                  <a:hlinkClick r:id="rId4">
                    <a:extLst>
                      <a:ext uri="{A12FA001-AC4F-418D-AE19-62706E023703}">
                        <ahyp:hlinkClr xmlns:ahyp="http://schemas.microsoft.com/office/drawing/2018/hyperlinkcolor" val="tx"/>
                      </a:ext>
                    </a:extLst>
                  </a:hlinkClick>
                </a:rPr>
                <a:t>www.gunet.gr</a:t>
              </a:r>
              <a:endParaRPr sz="1000" b="0" i="0" u="none" strike="noStrike" cap="none" dirty="0">
                <a:solidFill>
                  <a:srgbClr val="414042"/>
                </a:solidFill>
                <a:latin typeface="Roboto"/>
                <a:ea typeface="Roboto"/>
                <a:cs typeface="Roboto"/>
                <a:sym typeface="Roboto"/>
              </a:endParaRPr>
            </a:p>
          </p:txBody>
        </p:sp>
      </p:grpSp>
      <p:sp>
        <p:nvSpPr>
          <p:cNvPr id="66" name="Google Shape;6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dirty="0">
                <a:solidFill>
                  <a:srgbClr val="203864"/>
                </a:solidFill>
                <a:latin typeface="Calibri"/>
                <a:ea typeface="Calibri"/>
                <a:cs typeface="Calibri"/>
                <a:sym typeface="Calibri"/>
              </a:rPr>
              <a:t>Partner</a:t>
            </a:r>
            <a:endParaRPr sz="4800" b="1" dirty="0">
              <a:solidFill>
                <a:srgbClr val="203864"/>
              </a:solidFill>
              <a:latin typeface="Calibri"/>
              <a:ea typeface="Calibri"/>
              <a:cs typeface="Calibri"/>
              <a:sym typeface="Calibri"/>
            </a:endParaRPr>
          </a:p>
        </p:txBody>
      </p:sp>
      <p:grpSp>
        <p:nvGrpSpPr>
          <p:cNvPr id="67" name="Google Shape;67;p2"/>
          <p:cNvGrpSpPr/>
          <p:nvPr/>
        </p:nvGrpSpPr>
        <p:grpSpPr>
          <a:xfrm>
            <a:off x="-583724" y="2027730"/>
            <a:ext cx="6096000" cy="1677637"/>
            <a:chOff x="-1066801" y="1523553"/>
            <a:chExt cx="6096000" cy="1677637"/>
          </a:xfrm>
        </p:grpSpPr>
        <p:pic>
          <p:nvPicPr>
            <p:cNvPr id="68" name="Google Shape;68;p2"/>
            <p:cNvPicPr preferRelativeResize="0"/>
            <p:nvPr/>
          </p:nvPicPr>
          <p:blipFill rotWithShape="1">
            <a:blip r:embed="rId5">
              <a:alphaModFix/>
            </a:blip>
            <a:srcRect/>
            <a:stretch/>
          </p:blipFill>
          <p:spPr>
            <a:xfrm>
              <a:off x="1256678" y="1523553"/>
              <a:ext cx="1449043" cy="997191"/>
            </a:xfrm>
            <a:prstGeom prst="rect">
              <a:avLst/>
            </a:prstGeom>
            <a:noFill/>
            <a:ln>
              <a:noFill/>
            </a:ln>
          </p:spPr>
        </p:pic>
        <p:sp>
          <p:nvSpPr>
            <p:cNvPr id="69" name="Google Shape;69;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dirty="0">
                  <a:solidFill>
                    <a:srgbClr val="203864"/>
                  </a:solidFill>
                  <a:latin typeface="Roboto"/>
                  <a:ea typeface="Roboto"/>
                  <a:cs typeface="Roboto"/>
                  <a:sym typeface="Roboto"/>
                </a:rPr>
                <a:t>WESTFALISCHE </a:t>
              </a:r>
              <a:r>
                <a:rPr lang="en-US" sz="1000" b="0" i="0" u="none" strike="noStrike" cap="none" dirty="0">
                  <a:solidFill>
                    <a:srgbClr val="203864"/>
                  </a:solidFill>
                  <a:latin typeface="Roboto"/>
                  <a:ea typeface="Roboto"/>
                  <a:cs typeface="Roboto"/>
                  <a:sym typeface="Roboto"/>
                </a:rPr>
                <a:t>HOCHSCHULE</a:t>
              </a:r>
              <a:r>
                <a:rPr lang="en-US" sz="1050" b="0" i="0" u="none" strike="noStrike" cap="none" dirty="0">
                  <a:solidFill>
                    <a:srgbClr val="203864"/>
                  </a:solidFill>
                  <a:latin typeface="Roboto"/>
                  <a:ea typeface="Roboto"/>
                  <a:cs typeface="Roboto"/>
                  <a:sym typeface="Roboto"/>
                </a:rPr>
                <a:t> GELSENKIRCHEN,</a:t>
              </a:r>
              <a:br>
                <a:rPr lang="en-US" sz="1050" b="0" i="0" u="none" strike="noStrike" cap="none" dirty="0">
                  <a:solidFill>
                    <a:srgbClr val="203864"/>
                  </a:solidFill>
                  <a:latin typeface="Roboto"/>
                  <a:ea typeface="Roboto"/>
                  <a:cs typeface="Roboto"/>
                  <a:sym typeface="Roboto"/>
                </a:rPr>
              </a:br>
              <a:r>
                <a:rPr lang="en-US" sz="1050" b="0" i="0" u="none" strike="noStrike" cap="none" dirty="0">
                  <a:solidFill>
                    <a:srgbClr val="203864"/>
                  </a:solidFill>
                  <a:latin typeface="Roboto"/>
                  <a:ea typeface="Roboto"/>
                  <a:cs typeface="Roboto"/>
                  <a:sym typeface="Roboto"/>
                </a:rPr>
                <a:t>BOCHOLT, RECKLINGHAUSEN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dirty="0">
                  <a:solidFill>
                    <a:srgbClr val="414042"/>
                  </a:solidFill>
                  <a:latin typeface="Roboto"/>
                  <a:ea typeface="Roboto"/>
                  <a:cs typeface="Roboto"/>
                  <a:sym typeface="Roboto"/>
                </a:rPr>
                <a:t>GELSENKIRCHEN, </a:t>
              </a:r>
              <a:r>
                <a:rPr lang="en-US" sz="1050" dirty="0">
                  <a:solidFill>
                    <a:srgbClr val="414042"/>
                  </a:solidFill>
                  <a:latin typeface="Roboto"/>
                  <a:ea typeface="Roboto"/>
                  <a:cs typeface="Roboto"/>
                  <a:sym typeface="Roboto"/>
                </a:rPr>
                <a:t>DEUTSCHLAND</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dirty="0">
                  <a:solidFill>
                    <a:srgbClr val="D71920"/>
                  </a:solidFill>
                  <a:latin typeface="Roboto"/>
                  <a:ea typeface="Roboto"/>
                  <a:cs typeface="Roboto"/>
                  <a:sym typeface="Roboto"/>
                  <a:hlinkClick r:id="rId6">
                    <a:extLst>
                      <a:ext uri="{A12FA001-AC4F-418D-AE19-62706E023703}">
                        <ahyp:hlinkClr xmlns:ahyp="http://schemas.microsoft.com/office/drawing/2018/hyperlinkcolor" val="tx"/>
                      </a:ext>
                    </a:extLst>
                  </a:hlinkClick>
                </a:rPr>
                <a:t>www.w-hs.de</a:t>
              </a:r>
              <a:endParaRPr sz="1050" b="0" i="0" u="none" strike="noStrike" cap="none" dirty="0">
                <a:solidFill>
                  <a:srgbClr val="414042"/>
                </a:solidFill>
                <a:latin typeface="Roboto"/>
                <a:ea typeface="Roboto"/>
                <a:cs typeface="Roboto"/>
                <a:sym typeface="Roboto"/>
              </a:endParaRPr>
            </a:p>
          </p:txBody>
        </p:sp>
      </p:grpSp>
      <p:grpSp>
        <p:nvGrpSpPr>
          <p:cNvPr id="70" name="Google Shape;70;p2"/>
          <p:cNvGrpSpPr/>
          <p:nvPr/>
        </p:nvGrpSpPr>
        <p:grpSpPr>
          <a:xfrm>
            <a:off x="4111945" y="4542257"/>
            <a:ext cx="6629400" cy="1738414"/>
            <a:chOff x="2579204" y="1882706"/>
            <a:chExt cx="6629400" cy="1738414"/>
          </a:xfrm>
        </p:grpSpPr>
        <p:pic>
          <p:nvPicPr>
            <p:cNvPr id="71" name="Google Shape;71;p2"/>
            <p:cNvPicPr preferRelativeResize="0"/>
            <p:nvPr/>
          </p:nvPicPr>
          <p:blipFill rotWithShape="1">
            <a:blip r:embed="rId7">
              <a:alphaModFix/>
            </a:blip>
            <a:srcRect/>
            <a:stretch/>
          </p:blipFill>
          <p:spPr>
            <a:xfrm>
              <a:off x="4627079" y="1882706"/>
              <a:ext cx="2533650" cy="1047750"/>
            </a:xfrm>
            <a:prstGeom prst="rect">
              <a:avLst/>
            </a:prstGeom>
            <a:noFill/>
            <a:ln>
              <a:noFill/>
            </a:ln>
          </p:spPr>
        </p:pic>
        <p:sp>
          <p:nvSpPr>
            <p:cNvPr id="72" name="Google Shape;72;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203864"/>
                  </a:solidFill>
                  <a:latin typeface="Roboto"/>
                  <a:ea typeface="Roboto"/>
                  <a:cs typeface="Roboto"/>
                  <a:sym typeface="Roboto"/>
                </a:rPr>
                <a:t>COORDINA ORGANIZACIÓN DE EMPRESAS Y</a:t>
              </a:r>
              <a:br>
                <a:rPr lang="en-US" sz="1000" b="0" i="0" u="none" strike="noStrike" cap="none" dirty="0">
                  <a:solidFill>
                    <a:srgbClr val="203864"/>
                  </a:solidFill>
                  <a:latin typeface="Roboto"/>
                  <a:ea typeface="Roboto"/>
                  <a:cs typeface="Roboto"/>
                  <a:sym typeface="Roboto"/>
                </a:rPr>
              </a:br>
              <a:r>
                <a:rPr lang="en-US" sz="1000" b="0" i="0" u="none" strike="noStrike" cap="none" dirty="0">
                  <a:solidFill>
                    <a:srgbClr val="203864"/>
                  </a:solidFill>
                  <a:latin typeface="Roboto"/>
                  <a:ea typeface="Roboto"/>
                  <a:cs typeface="Roboto"/>
                  <a:sym typeface="Roboto"/>
                </a:rPr>
                <a:t>RECURSOS HUMANOS, S.L.</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414042"/>
                  </a:solidFill>
                  <a:latin typeface="Roboto"/>
                  <a:ea typeface="Roboto"/>
                  <a:cs typeface="Roboto"/>
                  <a:sym typeface="Roboto"/>
                </a:rPr>
                <a:t>VALENCIA, SPANIEN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dirty="0">
                  <a:solidFill>
                    <a:srgbClr val="D71920"/>
                  </a:solidFill>
                  <a:latin typeface="Roboto"/>
                  <a:ea typeface="Roboto"/>
                  <a:cs typeface="Roboto"/>
                  <a:sym typeface="Roboto"/>
                  <a:hlinkClick r:id="rId8">
                    <a:extLst>
                      <a:ext uri="{A12FA001-AC4F-418D-AE19-62706E023703}">
                        <ahyp:hlinkClr xmlns:ahyp="http://schemas.microsoft.com/office/drawing/2018/hyperlinkcolor" val="tx"/>
                      </a:ext>
                    </a:extLst>
                  </a:hlinkClick>
                </a:rPr>
                <a:t>coordina-oerh.com</a:t>
              </a:r>
              <a:endParaRPr sz="1000" b="0" i="0" u="none" strike="noStrike" cap="none" dirty="0">
                <a:solidFill>
                  <a:srgbClr val="414042"/>
                </a:solidFill>
                <a:latin typeface="Roboto"/>
                <a:ea typeface="Roboto"/>
                <a:cs typeface="Roboto"/>
                <a:sym typeface="Roboto"/>
              </a:endParaRPr>
            </a:p>
          </p:txBody>
        </p:sp>
      </p:grpSp>
      <p:grpSp>
        <p:nvGrpSpPr>
          <p:cNvPr id="73" name="Google Shape;73;p2"/>
          <p:cNvGrpSpPr/>
          <p:nvPr/>
        </p:nvGrpSpPr>
        <p:grpSpPr>
          <a:xfrm>
            <a:off x="6186067" y="2015292"/>
            <a:ext cx="6634368" cy="1584248"/>
            <a:chOff x="6639106" y="2919412"/>
            <a:chExt cx="6634368" cy="1584248"/>
          </a:xfrm>
        </p:grpSpPr>
        <p:pic>
          <p:nvPicPr>
            <p:cNvPr id="74" name="Google Shape;74;p2"/>
            <p:cNvPicPr preferRelativeResize="0"/>
            <p:nvPr/>
          </p:nvPicPr>
          <p:blipFill rotWithShape="1">
            <a:blip r:embed="rId9">
              <a:alphaModFix/>
            </a:blip>
            <a:srcRect/>
            <a:stretch/>
          </p:blipFill>
          <p:spPr>
            <a:xfrm>
              <a:off x="8684703" y="2919412"/>
              <a:ext cx="2543175" cy="1047750"/>
            </a:xfrm>
            <a:prstGeom prst="rect">
              <a:avLst/>
            </a:prstGeom>
            <a:noFill/>
            <a:ln>
              <a:noFill/>
            </a:ln>
          </p:spPr>
        </p:pic>
        <p:sp>
          <p:nvSpPr>
            <p:cNvPr id="75" name="Google Shape;75;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203864"/>
                  </a:solidFill>
                  <a:latin typeface="Roboto"/>
                  <a:ea typeface="Roboto"/>
                  <a:cs typeface="Roboto"/>
                  <a:sym typeface="Roboto"/>
                </a:rPr>
                <a:t>PROLIPSIS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666666"/>
                  </a:solidFill>
                  <a:latin typeface="Roboto"/>
                  <a:ea typeface="Roboto"/>
                  <a:cs typeface="Roboto"/>
                  <a:sym typeface="Roboto"/>
                </a:rPr>
                <a:t>ATHEN, GRIECHENLAND</a:t>
              </a:r>
              <a:br>
                <a:rPr lang="en-US" sz="1000" b="0" i="0" u="none" strike="noStrike" cap="none" dirty="0">
                  <a:solidFill>
                    <a:srgbClr val="666666"/>
                  </a:solidFill>
                  <a:latin typeface="Roboto"/>
                  <a:ea typeface="Roboto"/>
                  <a:cs typeface="Roboto"/>
                  <a:sym typeface="Roboto"/>
                </a:rPr>
              </a:br>
              <a:r>
                <a:rPr lang="en-US" sz="1000" b="0" i="0" u="sng" strike="noStrike" cap="none" dirty="0">
                  <a:solidFill>
                    <a:srgbClr val="D71920"/>
                  </a:solidFill>
                  <a:latin typeface="Roboto"/>
                  <a:ea typeface="Roboto"/>
                  <a:cs typeface="Roboto"/>
                  <a:sym typeface="Roboto"/>
                  <a:hlinkClick r:id="rId10">
                    <a:extLst>
                      <a:ext uri="{A12FA001-AC4F-418D-AE19-62706E023703}">
                        <ahyp:hlinkClr xmlns:ahyp="http://schemas.microsoft.com/office/drawing/2018/hyperlinkcolor" val="tx"/>
                      </a:ext>
                    </a:extLst>
                  </a:hlinkClick>
                </a:rPr>
                <a:t>www.prolepsis.gr</a:t>
              </a:r>
              <a:endParaRPr sz="1000" b="0" i="0" u="none" strike="noStrike" cap="none" dirty="0">
                <a:solidFill>
                  <a:srgbClr val="666666"/>
                </a:solidFill>
                <a:latin typeface="Roboto"/>
                <a:ea typeface="Roboto"/>
                <a:cs typeface="Roboto"/>
                <a:sym typeface="Roboto"/>
              </a:endParaRPr>
            </a:p>
          </p:txBody>
        </p:sp>
      </p:grpSp>
      <p:grpSp>
        <p:nvGrpSpPr>
          <p:cNvPr id="76" name="Google Shape;76;p2"/>
          <p:cNvGrpSpPr/>
          <p:nvPr/>
        </p:nvGrpSpPr>
        <p:grpSpPr>
          <a:xfrm>
            <a:off x="-1845822" y="4591510"/>
            <a:ext cx="6952420" cy="1601615"/>
            <a:chOff x="-1240501" y="3160643"/>
            <a:chExt cx="6952420" cy="1601615"/>
          </a:xfrm>
        </p:grpSpPr>
        <p:pic>
          <p:nvPicPr>
            <p:cNvPr id="77" name="Google Shape;77;p2"/>
            <p:cNvPicPr preferRelativeResize="0"/>
            <p:nvPr/>
          </p:nvPicPr>
          <p:blipFill rotWithShape="1">
            <a:blip r:embed="rId11">
              <a:alphaModFix/>
            </a:blip>
            <a:srcRect/>
            <a:stretch/>
          </p:blipFill>
          <p:spPr>
            <a:xfrm>
              <a:off x="964123" y="3160643"/>
              <a:ext cx="2543175" cy="1038225"/>
            </a:xfrm>
            <a:prstGeom prst="rect">
              <a:avLst/>
            </a:prstGeom>
            <a:noFill/>
            <a:ln>
              <a:noFill/>
            </a:ln>
          </p:spPr>
        </p:pic>
        <p:sp>
          <p:nvSpPr>
            <p:cNvPr id="78" name="Google Shape;78;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203864"/>
                  </a:solidFill>
                  <a:latin typeface="Roboto"/>
                  <a:ea typeface="Roboto"/>
                  <a:cs typeface="Roboto"/>
                  <a:sym typeface="Roboto"/>
                </a:rPr>
                <a:t>UNIVERSITAT DE VALENCIA</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414042"/>
                  </a:solidFill>
                  <a:latin typeface="Roboto"/>
                  <a:ea typeface="Roboto"/>
                  <a:cs typeface="Roboto"/>
                  <a:sym typeface="Roboto"/>
                </a:rPr>
                <a:t>VALENCIA, SPANIEN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dirty="0">
                  <a:solidFill>
                    <a:srgbClr val="D71920"/>
                  </a:solidFill>
                  <a:latin typeface="Roboto"/>
                  <a:ea typeface="Roboto"/>
                  <a:cs typeface="Roboto"/>
                  <a:sym typeface="Roboto"/>
                  <a:hlinkClick r:id="rId12">
                    <a:extLst>
                      <a:ext uri="{A12FA001-AC4F-418D-AE19-62706E023703}">
                        <ahyp:hlinkClr xmlns:ahyp="http://schemas.microsoft.com/office/drawing/2018/hyperlinkcolor" val="tx"/>
                      </a:ext>
                    </a:extLst>
                  </a:hlinkClick>
                </a:rPr>
                <a:t>www.uv.es</a:t>
              </a:r>
              <a:endParaRPr sz="1000" b="0" i="0" u="none" strike="noStrike" cap="none" dirty="0">
                <a:solidFill>
                  <a:srgbClr val="414042"/>
                </a:solidFill>
                <a:latin typeface="Roboto"/>
                <a:ea typeface="Roboto"/>
                <a:cs typeface="Roboto"/>
                <a:sym typeface="Roboto"/>
              </a:endParaRPr>
            </a:p>
          </p:txBody>
        </p:sp>
      </p:grpSp>
      <p:grpSp>
        <p:nvGrpSpPr>
          <p:cNvPr id="79" name="Google Shape;79;p2"/>
          <p:cNvGrpSpPr/>
          <p:nvPr/>
        </p:nvGrpSpPr>
        <p:grpSpPr>
          <a:xfrm>
            <a:off x="3332429" y="4600164"/>
            <a:ext cx="2552063" cy="1592920"/>
            <a:chOff x="4517932" y="3531206"/>
            <a:chExt cx="2552063" cy="1592920"/>
          </a:xfrm>
        </p:grpSpPr>
        <p:pic>
          <p:nvPicPr>
            <p:cNvPr id="80" name="Google Shape;80;p2"/>
            <p:cNvPicPr preferRelativeResize="0"/>
            <p:nvPr/>
          </p:nvPicPr>
          <p:blipFill rotWithShape="1">
            <a:blip r:embed="rId13">
              <a:alphaModFix/>
            </a:blip>
            <a:srcRect/>
            <a:stretch/>
          </p:blipFill>
          <p:spPr>
            <a:xfrm>
              <a:off x="4517932" y="3531206"/>
              <a:ext cx="2543175" cy="1020916"/>
            </a:xfrm>
            <a:prstGeom prst="rect">
              <a:avLst/>
            </a:prstGeom>
            <a:noFill/>
            <a:ln>
              <a:noFill/>
            </a:ln>
          </p:spPr>
        </p:pic>
        <p:sp>
          <p:nvSpPr>
            <p:cNvPr id="81" name="Google Shape;81;p2"/>
            <p:cNvSpPr txBox="1"/>
            <p:nvPr/>
          </p:nvSpPr>
          <p:spPr>
            <a:xfrm>
              <a:off x="4824413" y="4570169"/>
              <a:ext cx="2245582"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203864"/>
                  </a:solidFill>
                  <a:latin typeface="Roboto"/>
                  <a:ea typeface="Roboto"/>
                  <a:cs typeface="Roboto"/>
                  <a:sym typeface="Roboto"/>
                </a:rPr>
                <a:t>media k GmbH</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414042"/>
                  </a:solidFill>
                  <a:latin typeface="Roboto"/>
                  <a:ea typeface="Roboto"/>
                  <a:cs typeface="Roboto"/>
                  <a:sym typeface="Roboto"/>
                </a:rPr>
                <a:t>Bad </a:t>
              </a:r>
              <a:r>
                <a:rPr lang="en-US" sz="1000" b="0" i="0" u="none" strike="noStrike" cap="none" dirty="0" err="1">
                  <a:solidFill>
                    <a:srgbClr val="414042"/>
                  </a:solidFill>
                  <a:latin typeface="Roboto"/>
                  <a:ea typeface="Roboto"/>
                  <a:cs typeface="Roboto"/>
                  <a:sym typeface="Roboto"/>
                </a:rPr>
                <a:t>Mergentheim</a:t>
              </a:r>
              <a:r>
                <a:rPr lang="en-US" sz="1000" b="0" i="0" u="none" strike="noStrike" cap="none" dirty="0">
                  <a:solidFill>
                    <a:srgbClr val="414042"/>
                  </a:solidFill>
                  <a:latin typeface="Roboto"/>
                  <a:ea typeface="Roboto"/>
                  <a:cs typeface="Roboto"/>
                  <a:sym typeface="Roboto"/>
                </a:rPr>
                <a:t>, DEUTSCHLAND</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dirty="0">
                  <a:solidFill>
                    <a:srgbClr val="D71920"/>
                  </a:solidFill>
                  <a:latin typeface="Roboto"/>
                  <a:ea typeface="Roboto"/>
                  <a:cs typeface="Roboto"/>
                  <a:sym typeface="Roboto"/>
                  <a:hlinkClick r:id="rId14">
                    <a:extLst>
                      <a:ext uri="{A12FA001-AC4F-418D-AE19-62706E023703}">
                        <ahyp:hlinkClr xmlns:ahyp="http://schemas.microsoft.com/office/drawing/2018/hyperlinkcolor" val="tx"/>
                      </a:ext>
                    </a:extLst>
                  </a:hlinkClick>
                </a:rPr>
                <a:t>www.media-k.eu</a:t>
              </a:r>
              <a:endParaRPr sz="1000" b="0" i="0" u="none" strike="noStrike" cap="none" dirty="0">
                <a:solidFill>
                  <a:srgbClr val="414042"/>
                </a:solidFill>
                <a:latin typeface="Roboto"/>
                <a:ea typeface="Roboto"/>
                <a:cs typeface="Roboto"/>
                <a:sym typeface="Roboto"/>
              </a:endParaRPr>
            </a:p>
          </p:txBody>
        </p:sp>
      </p:grpSp>
      <p:grpSp>
        <p:nvGrpSpPr>
          <p:cNvPr id="82" name="Google Shape;82;p2"/>
          <p:cNvGrpSpPr/>
          <p:nvPr/>
        </p:nvGrpSpPr>
        <p:grpSpPr>
          <a:xfrm>
            <a:off x="5019359" y="1427085"/>
            <a:ext cx="1973150" cy="2726448"/>
            <a:chOff x="9320178" y="2976204"/>
            <a:chExt cx="1973150" cy="2726448"/>
          </a:xfrm>
        </p:grpSpPr>
        <p:pic>
          <p:nvPicPr>
            <p:cNvPr id="83" name="Google Shape;83;p2"/>
            <p:cNvPicPr preferRelativeResize="0"/>
            <p:nvPr/>
          </p:nvPicPr>
          <p:blipFill rotWithShape="1">
            <a:blip r:embed="rId15">
              <a:alphaModFix/>
            </a:blip>
            <a:srcRect/>
            <a:stretch/>
          </p:blipFill>
          <p:spPr>
            <a:xfrm>
              <a:off x="9320178" y="2976204"/>
              <a:ext cx="1962150" cy="2152650"/>
            </a:xfrm>
            <a:prstGeom prst="rect">
              <a:avLst/>
            </a:prstGeom>
            <a:noFill/>
            <a:ln>
              <a:noFill/>
            </a:ln>
          </p:spPr>
        </p:pic>
        <p:sp>
          <p:nvSpPr>
            <p:cNvPr id="84" name="Google Shape;84;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203864"/>
                  </a:solidFill>
                  <a:latin typeface="Roboto"/>
                  <a:ea typeface="Roboto"/>
                  <a:cs typeface="Roboto"/>
                  <a:sym typeface="Roboto"/>
                </a:rPr>
                <a:t>OXFAM ITALIA INTERCULTURA</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414042"/>
                  </a:solidFill>
                  <a:latin typeface="Roboto"/>
                  <a:ea typeface="Roboto"/>
                  <a:cs typeface="Roboto"/>
                  <a:sym typeface="Roboto"/>
                </a:rPr>
                <a:t>AREZZO, ITALIEN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dirty="0">
                  <a:solidFill>
                    <a:srgbClr val="D71920"/>
                  </a:solidFill>
                  <a:latin typeface="Roboto"/>
                  <a:ea typeface="Roboto"/>
                  <a:cs typeface="Roboto"/>
                  <a:sym typeface="Roboto"/>
                  <a:hlinkClick r:id="rId16">
                    <a:extLst>
                      <a:ext uri="{A12FA001-AC4F-418D-AE19-62706E023703}">
                        <ahyp:hlinkClr xmlns:ahyp="http://schemas.microsoft.com/office/drawing/2018/hyperlinkcolor" val="tx"/>
                      </a:ext>
                    </a:extLst>
                  </a:hlinkClick>
                </a:rPr>
                <a:t>www.oxfamitalia.org/</a:t>
              </a:r>
              <a:endParaRPr sz="1000" b="0" i="0" u="none" strike="noStrike" cap="none" dirty="0">
                <a:solidFill>
                  <a:srgbClr val="414042"/>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4" name="Google Shape;294;p5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n-US" sz="3600" b="1" i="0" u="none" strike="noStrike" cap="none" dirty="0">
                <a:solidFill>
                  <a:srgbClr val="002060"/>
                </a:solidFill>
                <a:latin typeface="Calibri"/>
                <a:ea typeface="Calibri"/>
                <a:cs typeface="Calibri"/>
                <a:sym typeface="Calibri"/>
              </a:rPr>
              <a:t>ONLINE </a:t>
            </a:r>
            <a:r>
              <a:rPr lang="en-US" sz="3600" dirty="0">
                <a:solidFill>
                  <a:srgbClr val="002060"/>
                </a:solidFill>
              </a:rPr>
              <a:t>MAP</a:t>
            </a:r>
            <a:endParaRPr dirty="0"/>
          </a:p>
        </p:txBody>
      </p:sp>
      <p:sp>
        <p:nvSpPr>
          <p:cNvPr id="3" name="TextBox 2">
            <a:extLst>
              <a:ext uri="{FF2B5EF4-FFF2-40B4-BE49-F238E27FC236}">
                <a16:creationId xmlns:a16="http://schemas.microsoft.com/office/drawing/2014/main" id="{AE19D03D-48FA-04C9-05DA-9A43B3CA6304}"/>
              </a:ext>
            </a:extLst>
          </p:cNvPr>
          <p:cNvSpPr txBox="1"/>
          <p:nvPr/>
        </p:nvSpPr>
        <p:spPr>
          <a:xfrm>
            <a:off x="704850" y="2847975"/>
            <a:ext cx="1133644" cy="646331"/>
          </a:xfrm>
          <a:prstGeom prst="rect">
            <a:avLst/>
          </a:prstGeom>
          <a:noFill/>
        </p:spPr>
        <p:txBody>
          <a:bodyPr wrap="none" rtlCol="0">
            <a:spAutoFit/>
          </a:bodyPr>
          <a:lstStyle/>
          <a:p>
            <a:r>
              <a:rPr lang="en-US" sz="3600" b="1" dirty="0">
                <a:hlinkClick r:id="rId3"/>
              </a:rPr>
              <a:t>Link</a:t>
            </a:r>
            <a:endParaRPr lang="el-GR" sz="36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err="1">
                <a:solidFill>
                  <a:srgbClr val="C01E24"/>
                </a:solidFill>
              </a:rPr>
              <a:t>Azione</a:t>
            </a:r>
            <a:r>
              <a:rPr lang="en-US" altLang="el-GR" sz="2000" dirty="0">
                <a:solidFill>
                  <a:srgbClr val="C01E24"/>
                </a:solidFill>
              </a:rPr>
              <a:t> 3.1.5</a:t>
            </a:r>
            <a:br>
              <a:rPr lang="en-US" altLang="el-GR" dirty="0"/>
            </a:br>
            <a:r>
              <a:rPr lang="en-US" altLang="el-GR" dirty="0" err="1">
                <a:solidFill>
                  <a:srgbClr val="C01E24"/>
                </a:solidFill>
              </a:rPr>
              <a:t>Conclusione</a:t>
            </a:r>
            <a:r>
              <a:rPr lang="en-US" altLang="el-GR" dirty="0">
                <a:solidFill>
                  <a:srgbClr val="C01E24"/>
                </a:solidFill>
              </a:rPr>
              <a:t> – Debriefing </a:t>
            </a:r>
            <a:endParaRPr lang="el-GR" dirty="0">
              <a:solidFill>
                <a:srgbClr val="C01E24"/>
              </a:solidFill>
            </a:endParaRPr>
          </a:p>
        </p:txBody>
      </p:sp>
      <p:sp>
        <p:nvSpPr>
          <p:cNvPr id="15" name="TextBox 14">
            <a:extLst>
              <a:ext uri="{FF2B5EF4-FFF2-40B4-BE49-F238E27FC236}">
                <a16:creationId xmlns:a16="http://schemas.microsoft.com/office/drawing/2014/main" id="{8E09E0EE-CCB0-4A8F-8019-CACE48D376CF}"/>
              </a:ext>
            </a:extLst>
          </p:cNvPr>
          <p:cNvSpPr txBox="1"/>
          <p:nvPr/>
        </p:nvSpPr>
        <p:spPr>
          <a:xfrm>
            <a:off x="558000" y="2301411"/>
            <a:ext cx="6356508" cy="2862322"/>
          </a:xfrm>
          <a:prstGeom prst="rect">
            <a:avLst/>
          </a:prstGeom>
          <a:noFill/>
        </p:spPr>
        <p:txBody>
          <a:bodyPr wrap="square" rtlCol="0">
            <a:spAutoFit/>
          </a:bodyPr>
          <a:lstStyle/>
          <a:p>
            <a:pPr marL="0" lvl="0" indent="0" algn="l" rtl="0">
              <a:lnSpc>
                <a:spcPct val="100000"/>
              </a:lnSpc>
              <a:spcBef>
                <a:spcPts val="0"/>
              </a:spcBef>
              <a:spcAft>
                <a:spcPts val="0"/>
              </a:spcAft>
              <a:buSzPts val="2200"/>
              <a:buNone/>
            </a:pPr>
            <a:r>
              <a:rPr lang="de-DE" sz="2000" b="1" dirty="0" err="1"/>
              <a:t>Obiettivo</a:t>
            </a:r>
            <a:endParaRPr lang="de-DE" sz="2800" b="1" dirty="0"/>
          </a:p>
          <a:p>
            <a:endParaRPr lang="es-ES" sz="2000" dirty="0"/>
          </a:p>
          <a:p>
            <a:pPr marL="342900" indent="-342900" algn="just">
              <a:buClr>
                <a:srgbClr val="C00000"/>
              </a:buClr>
              <a:buFont typeface="Wingdings" panose="05000000000000000000" pitchFamily="2" charset="2"/>
              <a:buChar char="§"/>
            </a:pPr>
            <a:r>
              <a:rPr lang="it-IT" sz="2000" dirty="0" err="1">
                <a:latin typeface="Calibri" panose="020F0502020204030204" pitchFamily="34" charset="0"/>
                <a:cs typeface="Calibri" panose="020F0502020204030204" pitchFamily="34" charset="0"/>
              </a:rPr>
              <a:t>ll</a:t>
            </a:r>
            <a:r>
              <a:rPr lang="it-IT" sz="2000" dirty="0">
                <a:latin typeface="Calibri" panose="020F0502020204030204" pitchFamily="34" charset="0"/>
                <a:cs typeface="Calibri" panose="020F0502020204030204" pitchFamily="34" charset="0"/>
              </a:rPr>
              <a:t> formatore riassume il contenuto della sessione e cerca di chiarire eventuali dubbi e domande. Invita i partecipanti a partecipare alla sessione successiva. Spiega le attività che gli studenti devono svolgere come compiti a casa. Il formatore invita i partecipanti a recarsi in un centro sanitario dove si svolgerà la prossima attività. </a:t>
            </a:r>
            <a:endParaRPr lang="en-GB" sz="2000" dirty="0">
              <a:latin typeface="Calibri" panose="020F0502020204030204" pitchFamily="34" charset="0"/>
              <a:cs typeface="Calibri" panose="020F0502020204030204" pitchFamily="34" charset="0"/>
            </a:endParaRPr>
          </a:p>
        </p:txBody>
      </p:sp>
      <p:sp>
        <p:nvSpPr>
          <p:cNvPr id="14" name="Google Shape;168;p7">
            <a:extLst>
              <a:ext uri="{FF2B5EF4-FFF2-40B4-BE49-F238E27FC236}">
                <a16:creationId xmlns:a16="http://schemas.microsoft.com/office/drawing/2014/main" id="{931BEE3B-E538-C806-1C93-118E1C3AF0EA}"/>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3.1.1</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867666B7-DD12-6283-E37A-A45556A806A3}"/>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3.1.2</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0844BF90-83E8-016D-C765-6DA06773CB08}"/>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3.1.3</a:t>
            </a:r>
            <a:endParaRPr sz="1800" dirty="0">
              <a:solidFill>
                <a:schemeClr val="lt1"/>
              </a:solidFill>
              <a:latin typeface="Calibri"/>
              <a:cs typeface="Calibri"/>
              <a:sym typeface="Calibri"/>
            </a:endParaRPr>
          </a:p>
        </p:txBody>
      </p:sp>
      <p:sp>
        <p:nvSpPr>
          <p:cNvPr id="18" name="Google Shape;168;p7">
            <a:extLst>
              <a:ext uri="{FF2B5EF4-FFF2-40B4-BE49-F238E27FC236}">
                <a16:creationId xmlns:a16="http://schemas.microsoft.com/office/drawing/2014/main" id="{3F16F21F-B576-F923-2912-B22050A6D73A}"/>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3.1.4</a:t>
            </a:r>
            <a:endParaRPr sz="1800" dirty="0">
              <a:solidFill>
                <a:schemeClr val="lt1"/>
              </a:solidFill>
              <a:latin typeface="Calibri"/>
              <a:cs typeface="Calibri"/>
              <a:sym typeface="Calibri"/>
            </a:endParaRPr>
          </a:p>
        </p:txBody>
      </p:sp>
      <p:sp>
        <p:nvSpPr>
          <p:cNvPr id="19" name="Google Shape;168;p7">
            <a:extLst>
              <a:ext uri="{FF2B5EF4-FFF2-40B4-BE49-F238E27FC236}">
                <a16:creationId xmlns:a16="http://schemas.microsoft.com/office/drawing/2014/main" id="{CE9E79EC-567E-6D15-6BAE-2A165D650081}"/>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3.1.5</a:t>
            </a:r>
            <a:endParaRPr sz="2000" dirty="0">
              <a:solidFill>
                <a:srgbClr val="C01E24"/>
              </a:solidFill>
              <a:latin typeface="Calibri"/>
              <a:cs typeface="Calibri"/>
              <a:sym typeface="Calibri"/>
            </a:endParaRPr>
          </a:p>
        </p:txBody>
      </p:sp>
      <p:sp>
        <p:nvSpPr>
          <p:cNvPr id="20" name="Google Shape;168;p7">
            <a:extLst>
              <a:ext uri="{FF2B5EF4-FFF2-40B4-BE49-F238E27FC236}">
                <a16:creationId xmlns:a16="http://schemas.microsoft.com/office/drawing/2014/main" id="{C5CE70EF-8314-7173-12B8-9E37E747DA36}"/>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3.1</a:t>
            </a:r>
            <a:endParaRPr sz="2000" dirty="0">
              <a:solidFill>
                <a:srgbClr val="203864"/>
              </a:solidFill>
              <a:latin typeface="Calibri"/>
              <a:cs typeface="Calibri"/>
              <a:sym typeface="Calibri"/>
            </a:endParaRPr>
          </a:p>
        </p:txBody>
      </p:sp>
      <p:sp>
        <p:nvSpPr>
          <p:cNvPr id="21" name="Google Shape;168;p7">
            <a:extLst>
              <a:ext uri="{FF2B5EF4-FFF2-40B4-BE49-F238E27FC236}">
                <a16:creationId xmlns:a16="http://schemas.microsoft.com/office/drawing/2014/main" id="{3F4EF848-2518-A63A-BF73-DF9606AB788E}"/>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3.</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1479190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6" name="Oval 5">
            <a:extLst>
              <a:ext uri="{FF2B5EF4-FFF2-40B4-BE49-F238E27FC236}">
                <a16:creationId xmlns:a16="http://schemas.microsoft.com/office/drawing/2014/main" id="{5284AF4A-0EDC-4671-A659-C1F0123E5E29}"/>
              </a:ext>
            </a:extLst>
          </p:cNvPr>
          <p:cNvSpPr/>
          <p:nvPr/>
        </p:nvSpPr>
        <p:spPr>
          <a:xfrm>
            <a:off x="-16308" y="1080000"/>
            <a:ext cx="6008770"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ln w="22225">
                  <a:solidFill>
                    <a:schemeClr val="accent2"/>
                  </a:solidFill>
                  <a:prstDash val="solid"/>
                </a:ln>
                <a:solidFill>
                  <a:srgbClr val="FAACAC"/>
                </a:solidFill>
              </a:rPr>
              <a:t>Sommario</a:t>
            </a:r>
            <a:endParaRPr lang="en-GB" sz="6000" b="1" dirty="0">
              <a:ln w="22225">
                <a:solidFill>
                  <a:schemeClr val="accent2"/>
                </a:solidFill>
                <a:prstDash val="solid"/>
              </a:ln>
              <a:solidFill>
                <a:srgbClr val="FAACAC"/>
              </a:solidFill>
            </a:endParaRPr>
          </a:p>
        </p:txBody>
      </p:sp>
      <p:sp>
        <p:nvSpPr>
          <p:cNvPr id="4" name="Oval 5">
            <a:extLst>
              <a:ext uri="{FF2B5EF4-FFF2-40B4-BE49-F238E27FC236}">
                <a16:creationId xmlns:a16="http://schemas.microsoft.com/office/drawing/2014/main" id="{F406495E-37A6-4032-A020-FE1AABEB689E}"/>
              </a:ext>
            </a:extLst>
          </p:cNvPr>
          <p:cNvSpPr/>
          <p:nvPr/>
        </p:nvSpPr>
        <p:spPr>
          <a:xfrm>
            <a:off x="4981959" y="1198525"/>
            <a:ext cx="7210041"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a:ln w="22225">
                  <a:solidFill>
                    <a:schemeClr val="accent2"/>
                  </a:solidFill>
                  <a:prstDash val="solid"/>
                </a:ln>
                <a:solidFill>
                  <a:srgbClr val="FAACAC"/>
                </a:solidFill>
              </a:rPr>
              <a:t>Chiarificazioni</a:t>
            </a:r>
            <a:endParaRPr lang="en-GB" sz="5400" b="1" dirty="0">
              <a:ln w="22225">
                <a:solidFill>
                  <a:schemeClr val="accent2"/>
                </a:solidFill>
                <a:prstDash val="solid"/>
              </a:ln>
              <a:solidFill>
                <a:srgbClr val="FAACAC"/>
              </a:solidFill>
            </a:endParaRPr>
          </a:p>
        </p:txBody>
      </p:sp>
    </p:spTree>
    <p:extLst>
      <p:ext uri="{BB962C8B-B14F-4D97-AF65-F5344CB8AC3E}">
        <p14:creationId xmlns:p14="http://schemas.microsoft.com/office/powerpoint/2010/main" val="347100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err="1">
                <a:solidFill>
                  <a:srgbClr val="C01E24"/>
                </a:solidFill>
              </a:rPr>
              <a:t>Azione</a:t>
            </a:r>
            <a:r>
              <a:rPr lang="en-US" altLang="el-GR" sz="2000" dirty="0">
                <a:solidFill>
                  <a:srgbClr val="C01E24"/>
                </a:solidFill>
              </a:rPr>
              <a:t> 3.2.1</a:t>
            </a:r>
            <a:br>
              <a:rPr lang="en-US" altLang="el-GR" dirty="0"/>
            </a:br>
            <a:r>
              <a:rPr lang="en-US" altLang="el-GR" dirty="0" err="1">
                <a:solidFill>
                  <a:srgbClr val="C01E24"/>
                </a:solidFill>
              </a:rPr>
              <a:t>Escursione</a:t>
            </a:r>
            <a:r>
              <a:rPr lang="en-US" altLang="el-GR" dirty="0">
                <a:solidFill>
                  <a:srgbClr val="C01E24"/>
                </a:solidFill>
              </a:rPr>
              <a:t>/</a:t>
            </a:r>
            <a:r>
              <a:rPr lang="en-US" altLang="el-GR" dirty="0" err="1">
                <a:solidFill>
                  <a:srgbClr val="C01E24"/>
                </a:solidFill>
              </a:rPr>
              <a:t>Visita</a:t>
            </a:r>
            <a:r>
              <a:rPr lang="en-US" altLang="el-GR" dirty="0">
                <a:solidFill>
                  <a:srgbClr val="C01E24"/>
                </a:solidFill>
              </a:rPr>
              <a:t> </a:t>
            </a:r>
            <a:r>
              <a:rPr lang="en-US" altLang="el-GR" dirty="0" err="1">
                <a:solidFill>
                  <a:srgbClr val="C01E24"/>
                </a:solidFill>
              </a:rPr>
              <a:t>pratica</a:t>
            </a:r>
            <a:endParaRPr lang="el-GR" dirty="0">
              <a:solidFill>
                <a:srgbClr val="C01E24"/>
              </a:solidFill>
            </a:endParaRPr>
          </a:p>
        </p:txBody>
      </p:sp>
      <p:sp>
        <p:nvSpPr>
          <p:cNvPr id="15" name="TextBox 14">
            <a:extLst>
              <a:ext uri="{FF2B5EF4-FFF2-40B4-BE49-F238E27FC236}">
                <a16:creationId xmlns:a16="http://schemas.microsoft.com/office/drawing/2014/main" id="{8E09E0EE-CCB0-4A8F-8019-CACE48D376CF}"/>
              </a:ext>
            </a:extLst>
          </p:cNvPr>
          <p:cNvSpPr txBox="1"/>
          <p:nvPr/>
        </p:nvSpPr>
        <p:spPr>
          <a:xfrm>
            <a:off x="558000" y="2301411"/>
            <a:ext cx="6356508" cy="2862322"/>
          </a:xfrm>
          <a:prstGeom prst="rect">
            <a:avLst/>
          </a:prstGeom>
          <a:noFill/>
        </p:spPr>
        <p:txBody>
          <a:bodyPr wrap="square" rtlCol="0">
            <a:spAutoFit/>
          </a:bodyPr>
          <a:lstStyle/>
          <a:p>
            <a:pPr marL="0" lvl="0" indent="0" algn="l" rtl="0">
              <a:lnSpc>
                <a:spcPct val="100000"/>
              </a:lnSpc>
              <a:spcBef>
                <a:spcPts val="0"/>
              </a:spcBef>
              <a:spcAft>
                <a:spcPts val="0"/>
              </a:spcAft>
              <a:buSzPts val="2200"/>
              <a:buNone/>
            </a:pPr>
            <a:r>
              <a:rPr lang="de-DE" sz="2000" b="1" dirty="0" err="1"/>
              <a:t>Obiettivo</a:t>
            </a:r>
            <a:endParaRPr lang="de-DE" sz="2800" b="1" dirty="0"/>
          </a:p>
          <a:p>
            <a:endParaRPr lang="es-ES" sz="2000" dirty="0"/>
          </a:p>
          <a:p>
            <a:pPr marL="342900" indent="-342900" algn="just">
              <a:buClr>
                <a:srgbClr val="C00000"/>
              </a:buClr>
              <a:buFont typeface="Wingdings" panose="05000000000000000000" pitchFamily="2" charset="2"/>
              <a:buChar char="§"/>
            </a:pPr>
            <a:r>
              <a:rPr lang="it-IT" sz="2000" dirty="0">
                <a:latin typeface="Calibri" panose="020F0502020204030204" pitchFamily="34" charset="0"/>
                <a:cs typeface="Calibri" panose="020F0502020204030204" pitchFamily="34" charset="0"/>
              </a:rPr>
              <a:t>Viene organizzata all’interno del corso la possibilità per gli studenti di recarsi presso un centro sanitario (casa della salute, URP), accompagnati dal formatore, per ricevere una lezione pratica sul funzionamento del sistema sanitario nazionale e, in particolare, sui diritti e i doveri che i partecipanti hanno come immigrati e come utenti generali del sistema.</a:t>
            </a:r>
            <a:r>
              <a:rPr lang="en-US" sz="2000"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p:txBody>
      </p:sp>
      <p:sp>
        <p:nvSpPr>
          <p:cNvPr id="5" name="Google Shape;168;p7">
            <a:extLst>
              <a:ext uri="{FF2B5EF4-FFF2-40B4-BE49-F238E27FC236}">
                <a16:creationId xmlns:a16="http://schemas.microsoft.com/office/drawing/2014/main" id="{CDB4DF8C-4D2C-D2BC-1C89-9FF832F6A75D}"/>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3.2.1</a:t>
            </a:r>
            <a:endParaRPr sz="2000" dirty="0">
              <a:solidFill>
                <a:srgbClr val="C01E24"/>
              </a:solidFill>
              <a:latin typeface="Calibri"/>
              <a:cs typeface="Calibri"/>
              <a:sym typeface="Calibri"/>
            </a:endParaRPr>
          </a:p>
        </p:txBody>
      </p:sp>
      <p:sp>
        <p:nvSpPr>
          <p:cNvPr id="10" name="Google Shape;168;p7">
            <a:extLst>
              <a:ext uri="{FF2B5EF4-FFF2-40B4-BE49-F238E27FC236}">
                <a16:creationId xmlns:a16="http://schemas.microsoft.com/office/drawing/2014/main" id="{8A64A37B-8A80-B856-6674-431AA619D85D}"/>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a:t>
            </a:r>
            <a:endParaRPr sz="1800" dirty="0">
              <a:solidFill>
                <a:schemeClr val="lt1"/>
              </a:solidFill>
              <a:latin typeface="Calibri"/>
              <a:cs typeface="Calibri"/>
              <a:sym typeface="Calibri"/>
            </a:endParaRPr>
          </a:p>
        </p:txBody>
      </p:sp>
      <p:sp>
        <p:nvSpPr>
          <p:cNvPr id="11" name="Google Shape;168;p7">
            <a:extLst>
              <a:ext uri="{FF2B5EF4-FFF2-40B4-BE49-F238E27FC236}">
                <a16:creationId xmlns:a16="http://schemas.microsoft.com/office/drawing/2014/main" id="{4E82585E-1CA5-6924-D435-2D6280E7C25C}"/>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4059112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Google Shape;301;p58"/>
          <p:cNvSpPr txBox="1">
            <a:spLocks noGrp="1"/>
          </p:cNvSpPr>
          <p:nvPr>
            <p:ph type="title"/>
          </p:nvPr>
        </p:nvSpPr>
        <p:spPr>
          <a:xfrm>
            <a:off x="558000" y="743492"/>
            <a:ext cx="11059692" cy="605096"/>
          </a:xfrm>
          <a:prstGeom prst="rect">
            <a:avLst/>
          </a:prstGeom>
          <a:noFill/>
          <a:ln>
            <a:noFill/>
          </a:ln>
        </p:spPr>
        <p:txBody>
          <a:bodyPr spcFirstLastPara="1" wrap="square" lIns="91425" tIns="45700" rIns="91425" bIns="45700" anchor="ctr" anchorCtr="0">
            <a:normAutofit/>
          </a:bodyPr>
          <a:lstStyle/>
          <a:p>
            <a:pPr lvl="0">
              <a:buClr>
                <a:srgbClr val="C01E24"/>
              </a:buClr>
              <a:buSzPts val="2000"/>
            </a:pPr>
            <a:r>
              <a:rPr lang="en-US" sz="3600" dirty="0">
                <a:solidFill>
                  <a:srgbClr val="002060"/>
                </a:solidFill>
              </a:rPr>
              <a:t>SINTESI ESERCITAZIONE: VISITA PRATICA</a:t>
            </a:r>
            <a:endParaRPr dirty="0"/>
          </a:p>
        </p:txBody>
      </p:sp>
      <p:grpSp>
        <p:nvGrpSpPr>
          <p:cNvPr id="303" name="Google Shape;303;p58"/>
          <p:cNvGrpSpPr/>
          <p:nvPr/>
        </p:nvGrpSpPr>
        <p:grpSpPr>
          <a:xfrm>
            <a:off x="558000" y="1756238"/>
            <a:ext cx="7147618" cy="4593600"/>
            <a:chOff x="0" y="3222"/>
            <a:chExt cx="7147618" cy="4593600"/>
          </a:xfrm>
          <a:solidFill>
            <a:srgbClr val="00B0F0"/>
          </a:solidFill>
        </p:grpSpPr>
        <p:sp>
          <p:nvSpPr>
            <p:cNvPr id="304" name="Google Shape;304;p58"/>
            <p:cNvSpPr/>
            <p:nvPr/>
          </p:nvSpPr>
          <p:spPr>
            <a:xfrm>
              <a:off x="0" y="3222"/>
              <a:ext cx="7147618" cy="1029600"/>
            </a:xfrm>
            <a:prstGeom prst="roundRect">
              <a:avLst>
                <a:gd name="adj" fmla="val 16667"/>
              </a:avLst>
            </a:prstGeom>
            <a:grpFill/>
            <a:ln w="25400" cap="flat" cmpd="sng">
              <a:solidFill>
                <a:schemeClr val="bg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effectLst>
                  <a:outerShdw blurRad="38100" dist="38100" dir="2700000" algn="tl">
                    <a:srgbClr val="000000">
                      <a:alpha val="43137"/>
                    </a:srgbClr>
                  </a:outerShdw>
                </a:effectLst>
              </a:endParaRPr>
            </a:p>
          </p:txBody>
        </p:sp>
        <p:sp>
          <p:nvSpPr>
            <p:cNvPr id="305" name="Google Shape;305;p58"/>
            <p:cNvSpPr txBox="1"/>
            <p:nvPr/>
          </p:nvSpPr>
          <p:spPr>
            <a:xfrm>
              <a:off x="50261" y="53483"/>
              <a:ext cx="7047096" cy="929078"/>
            </a:xfrm>
            <a:prstGeom prst="rect">
              <a:avLst/>
            </a:prstGeom>
            <a:grpFill/>
            <a:ln>
              <a:solidFill>
                <a:schemeClr val="bg1">
                  <a:lumMod val="75000"/>
                </a:schemeClr>
              </a:solidFill>
            </a:ln>
          </p:spPr>
          <p:txBody>
            <a:bodyPr spcFirstLastPara="1" wrap="square" lIns="83800" tIns="83800" rIns="83800" bIns="83800" anchor="ctr" anchorCtr="0">
              <a:noAutofit/>
            </a:bodyPr>
            <a:lstStyle/>
            <a:p>
              <a:pPr lvl="0">
                <a:lnSpc>
                  <a:spcPct val="90000"/>
                </a:lnSpc>
                <a:buSzPts val="2200"/>
              </a:pPr>
              <a:r>
                <a:rPr lang="it-IT" sz="2200" b="1" dirty="0">
                  <a:solidFill>
                    <a:schemeClr val="lt1"/>
                  </a:solidFill>
                  <a:effectLst>
                    <a:outerShdw blurRad="38100" dist="38100" dir="2700000" algn="tl">
                      <a:srgbClr val="000000">
                        <a:alpha val="43137"/>
                      </a:srgbClr>
                    </a:outerShdw>
                  </a:effectLst>
                  <a:latin typeface="Calibri"/>
                  <a:ea typeface="Calibri"/>
                  <a:cs typeface="Calibri"/>
                  <a:sym typeface="Calibri"/>
                </a:rPr>
                <a:t>C'è qualcosa che non sapevate prima della visita e che ora sapete grazie a questa</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a:t>
              </a:r>
            </a:p>
          </p:txBody>
        </p:sp>
        <p:sp>
          <p:nvSpPr>
            <p:cNvPr id="306" name="Google Shape;306;p58"/>
            <p:cNvSpPr/>
            <p:nvPr/>
          </p:nvSpPr>
          <p:spPr>
            <a:xfrm>
              <a:off x="0" y="1191222"/>
              <a:ext cx="7147618" cy="1029600"/>
            </a:xfrm>
            <a:prstGeom prst="roundRect">
              <a:avLst>
                <a:gd name="adj" fmla="val 16667"/>
              </a:avLst>
            </a:prstGeom>
            <a:grpFill/>
            <a:ln w="25400" cap="flat" cmpd="sng">
              <a:solidFill>
                <a:schemeClr val="bg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307" name="Google Shape;307;p58"/>
            <p:cNvSpPr txBox="1"/>
            <p:nvPr/>
          </p:nvSpPr>
          <p:spPr>
            <a:xfrm>
              <a:off x="50261" y="1241483"/>
              <a:ext cx="7047096" cy="929078"/>
            </a:xfrm>
            <a:prstGeom prst="rect">
              <a:avLst/>
            </a:prstGeom>
            <a:grpFill/>
            <a:ln>
              <a:solidFill>
                <a:schemeClr val="bg1">
                  <a:lumMod val="75000"/>
                </a:schemeClr>
              </a:solidFill>
            </a:ln>
          </p:spPr>
          <p:txBody>
            <a:bodyPr spcFirstLastPara="1" wrap="square" lIns="83800" tIns="83800" rIns="83800" bIns="83800" anchor="ctr" anchorCtr="0">
              <a:noAutofit/>
            </a:bodyPr>
            <a:lstStyle/>
            <a:p>
              <a:pPr lvl="0">
                <a:lnSpc>
                  <a:spcPct val="90000"/>
                </a:lnSpc>
                <a:buSzPts val="2200"/>
              </a:pPr>
              <a:r>
                <a:rPr lang="it-IT" sz="2200" b="1" dirty="0">
                  <a:solidFill>
                    <a:schemeClr val="lt1"/>
                  </a:solidFill>
                  <a:effectLst>
                    <a:outerShdw blurRad="38100" dist="38100" dir="2700000" algn="tl">
                      <a:srgbClr val="000000">
                        <a:alpha val="43137"/>
                      </a:srgbClr>
                    </a:outerShdw>
                  </a:effectLst>
                  <a:latin typeface="Calibri"/>
                  <a:ea typeface="Calibri"/>
                  <a:cs typeface="Calibri"/>
                  <a:sym typeface="Calibri"/>
                </a:rPr>
                <a:t>Qual è stata la cosa più importante per voi in termini di gestione della propria salute</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a:t>
              </a:r>
            </a:p>
          </p:txBody>
        </p:sp>
        <p:sp>
          <p:nvSpPr>
            <p:cNvPr id="308" name="Google Shape;308;p58"/>
            <p:cNvSpPr/>
            <p:nvPr/>
          </p:nvSpPr>
          <p:spPr>
            <a:xfrm>
              <a:off x="0" y="2379222"/>
              <a:ext cx="7147618" cy="1029600"/>
            </a:xfrm>
            <a:prstGeom prst="roundRect">
              <a:avLst>
                <a:gd name="adj" fmla="val 16667"/>
              </a:avLst>
            </a:prstGeom>
            <a:grpFill/>
            <a:ln w="25400" cap="flat" cmpd="sng">
              <a:solidFill>
                <a:schemeClr val="bg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309" name="Google Shape;309;p58"/>
            <p:cNvSpPr txBox="1"/>
            <p:nvPr/>
          </p:nvSpPr>
          <p:spPr>
            <a:xfrm>
              <a:off x="50261" y="2429483"/>
              <a:ext cx="7047096" cy="929078"/>
            </a:xfrm>
            <a:prstGeom prst="rect">
              <a:avLst/>
            </a:prstGeom>
            <a:grpFill/>
            <a:ln>
              <a:solidFill>
                <a:schemeClr val="bg1">
                  <a:lumMod val="75000"/>
                </a:schemeClr>
              </a:solidFill>
            </a:ln>
          </p:spPr>
          <p:txBody>
            <a:bodyPr spcFirstLastPara="1" wrap="square" lIns="83800" tIns="83800" rIns="83800" bIns="83800" anchor="ctr" anchorCtr="0">
              <a:noAutofit/>
            </a:bodyPr>
            <a:lstStyle/>
            <a:p>
              <a:pPr lvl="0">
                <a:lnSpc>
                  <a:spcPct val="90000"/>
                </a:lnSpc>
                <a:buSzPts val="2200"/>
              </a:pP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Com’era</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organizzato</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il</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centro</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US" sz="2200" b="1" dirty="0" err="1">
                  <a:solidFill>
                    <a:schemeClr val="lt1"/>
                  </a:solidFill>
                  <a:effectLst>
                    <a:outerShdw blurRad="38100" dist="38100" dir="2700000" algn="tl">
                      <a:srgbClr val="000000">
                        <a:alpha val="43137"/>
                      </a:srgbClr>
                    </a:outerShdw>
                  </a:effectLst>
                  <a:latin typeface="Calibri"/>
                  <a:ea typeface="Calibri"/>
                  <a:cs typeface="Calibri"/>
                  <a:sym typeface="Calibri"/>
                </a:rPr>
                <a:t>sanitario</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a:t>
              </a:r>
            </a:p>
          </p:txBody>
        </p:sp>
        <p:sp>
          <p:nvSpPr>
            <p:cNvPr id="310" name="Google Shape;310;p58"/>
            <p:cNvSpPr/>
            <p:nvPr/>
          </p:nvSpPr>
          <p:spPr>
            <a:xfrm>
              <a:off x="0" y="3567222"/>
              <a:ext cx="7147618" cy="1029600"/>
            </a:xfrm>
            <a:prstGeom prst="roundRect">
              <a:avLst>
                <a:gd name="adj" fmla="val 16667"/>
              </a:avLst>
            </a:prstGeom>
            <a:grpFill/>
            <a:ln w="25400" cap="flat" cmpd="sng">
              <a:solidFill>
                <a:schemeClr val="bg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311" name="Google Shape;311;p58"/>
            <p:cNvSpPr txBox="1"/>
            <p:nvPr/>
          </p:nvSpPr>
          <p:spPr>
            <a:xfrm>
              <a:off x="50261" y="3617483"/>
              <a:ext cx="7047096" cy="929078"/>
            </a:xfrm>
            <a:prstGeom prst="rect">
              <a:avLst/>
            </a:prstGeom>
            <a:grpFill/>
            <a:ln>
              <a:solidFill>
                <a:schemeClr val="bg1">
                  <a:lumMod val="75000"/>
                </a:schemeClr>
              </a:solidFill>
            </a:ln>
          </p:spPr>
          <p:txBody>
            <a:bodyPr spcFirstLastPara="1" wrap="square" lIns="83800" tIns="83800" rIns="83800" bIns="83800" anchor="ctr" anchorCtr="0">
              <a:noAutofit/>
            </a:bodyPr>
            <a:lstStyle/>
            <a:p>
              <a:pPr lvl="0">
                <a:lnSpc>
                  <a:spcPct val="90000"/>
                </a:lnSpc>
                <a:buSzPts val="2200"/>
              </a:pPr>
              <a:r>
                <a:rPr lang="it-IT" sz="2200" b="1" dirty="0">
                  <a:solidFill>
                    <a:schemeClr val="lt1"/>
                  </a:solidFill>
                  <a:effectLst>
                    <a:outerShdw blurRad="38100" dist="38100" dir="2700000" algn="tl">
                      <a:srgbClr val="000000">
                        <a:alpha val="43137"/>
                      </a:srgbClr>
                    </a:outerShdw>
                  </a:effectLst>
                  <a:latin typeface="Calibri"/>
                  <a:ea typeface="Calibri"/>
                  <a:cs typeface="Calibri"/>
                  <a:sym typeface="Calibri"/>
                </a:rPr>
                <a:t>Cosa si può fare/chiedere in un centro sanitario</a:t>
              </a:r>
              <a:r>
                <a:rPr lang="en-US" sz="2200" b="1" dirty="0">
                  <a:solidFill>
                    <a:schemeClr val="lt1"/>
                  </a:solidFill>
                  <a:effectLst>
                    <a:outerShdw blurRad="38100" dist="38100" dir="2700000" algn="tl">
                      <a:srgbClr val="000000">
                        <a:alpha val="43137"/>
                      </a:srgbClr>
                    </a:outerShdw>
                  </a:effectLst>
                  <a:latin typeface="Calibri"/>
                  <a:ea typeface="Calibri"/>
                  <a:cs typeface="Calibri"/>
                  <a:sym typeface="Calibri"/>
                </a:rPr>
                <a:t>? </a:t>
              </a:r>
            </a:p>
          </p:txBody>
        </p:sp>
      </p:grpSp>
      <p:sp>
        <p:nvSpPr>
          <p:cNvPr id="312" name="Google Shape;312;p58"/>
          <p:cNvSpPr/>
          <p:nvPr/>
        </p:nvSpPr>
        <p:spPr>
          <a:xfrm>
            <a:off x="9470571" y="6353061"/>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u="sng" dirty="0">
                <a:solidFill>
                  <a:schemeClr val="dk1"/>
                </a:solidFill>
                <a:latin typeface="Calibri"/>
                <a:ea typeface="Calibri"/>
                <a:cs typeface="Calibri"/>
                <a:sym typeface="Calibri"/>
              </a:rPr>
              <a:t>Sourc</a:t>
            </a:r>
            <a:r>
              <a:rPr lang="en-US" sz="1200" b="0" i="0" u="sng" strike="noStrike" cap="none" dirty="0">
                <a:solidFill>
                  <a:schemeClr val="dk1"/>
                </a:solidFill>
                <a:latin typeface="Calibri"/>
                <a:ea typeface="Calibri"/>
                <a:cs typeface="Calibri"/>
                <a:sym typeface="Calibri"/>
              </a:rPr>
              <a:t>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200" u="sng" dirty="0">
                <a:solidFill>
                  <a:schemeClr val="dk1"/>
                </a:solidFill>
                <a:latin typeface="Calibri"/>
                <a:ea typeface="Calibri"/>
                <a:cs typeface="Calibri"/>
                <a:sym typeface="Calibri"/>
              </a:rPr>
              <a:t>License</a:t>
            </a:r>
            <a:endParaRPr sz="1200" b="0" i="0" u="none" strike="noStrike" cap="none" dirty="0">
              <a:solidFill>
                <a:schemeClr val="dk1"/>
              </a:solidFill>
              <a:latin typeface="Calibri"/>
              <a:ea typeface="Calibri"/>
              <a:cs typeface="Calibri"/>
              <a:sym typeface="Calibri"/>
            </a:endParaRPr>
          </a:p>
        </p:txBody>
      </p:sp>
      <p:pic>
        <p:nvPicPr>
          <p:cNvPr id="313" name="Google Shape;313;p58" descr="Signo De Exclamación, Materia, Peticiones, Respuesta"/>
          <p:cNvPicPr preferRelativeResize="0"/>
          <p:nvPr/>
        </p:nvPicPr>
        <p:blipFill rotWithShape="1">
          <a:blip r:embed="rId4">
            <a:alphaModFix/>
          </a:blip>
          <a:srcRect/>
          <a:stretch/>
        </p:blipFill>
        <p:spPr>
          <a:xfrm>
            <a:off x="6811722" y="1685096"/>
            <a:ext cx="4884823" cy="461448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2" name="Rectangle 1">
            <a:extLst>
              <a:ext uri="{FF2B5EF4-FFF2-40B4-BE49-F238E27FC236}">
                <a16:creationId xmlns:a16="http://schemas.microsoft.com/office/drawing/2014/main" id="{50BAF01D-4A22-4373-B1E7-0070E9E260E6}"/>
              </a:ext>
            </a:extLst>
          </p:cNvPr>
          <p:cNvSpPr/>
          <p:nvPr/>
        </p:nvSpPr>
        <p:spPr>
          <a:xfrm>
            <a:off x="2390503" y="0"/>
            <a:ext cx="9801497" cy="6960488"/>
          </a:xfrm>
          <a:prstGeom prst="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2" name="Google Shape;632;p5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3" name="Google Shape;633;p53"/>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34" name="Google Shape;634;p53"/>
          <p:cNvPicPr preferRelativeResize="0"/>
          <p:nvPr/>
        </p:nvPicPr>
        <p:blipFill rotWithShape="1">
          <a:blip r:embed="rId3">
            <a:alphaModFix/>
          </a:blip>
          <a:srcRect/>
          <a:stretch/>
        </p:blipFill>
        <p:spPr>
          <a:xfrm>
            <a:off x="429767" y="1143058"/>
            <a:ext cx="4856199" cy="1284943"/>
          </a:xfrm>
          <a:prstGeom prst="rect">
            <a:avLst/>
          </a:prstGeom>
          <a:noFill/>
          <a:ln>
            <a:noFill/>
          </a:ln>
        </p:spPr>
      </p:pic>
      <p:pic>
        <p:nvPicPr>
          <p:cNvPr id="635" name="Google Shape;635;p53"/>
          <p:cNvPicPr preferRelativeResize="0"/>
          <p:nvPr/>
        </p:nvPicPr>
        <p:blipFill rotWithShape="1">
          <a:blip r:embed="rId4">
            <a:alphaModFix/>
          </a:blip>
          <a:srcRect/>
          <a:stretch/>
        </p:blipFill>
        <p:spPr>
          <a:xfrm>
            <a:off x="429768" y="3471531"/>
            <a:ext cx="2323213" cy="2323213"/>
          </a:xfrm>
          <a:prstGeom prst="rect">
            <a:avLst/>
          </a:prstGeom>
          <a:noFill/>
          <a:ln>
            <a:noFill/>
          </a:ln>
        </p:spPr>
      </p:pic>
      <p:pic>
        <p:nvPicPr>
          <p:cNvPr id="636" name="Google Shape;636;p53" descr="C:\Users\Georgia-Work\AppData\Roaming\Skype\georgia.aristidou\media_messaging\media_cache\^DD49E969C8C275A0BF0095F3F01442BBA23C6B6D6D2A977CE4^pimgpsh_fullsize_distr.jpg"/>
          <p:cNvPicPr preferRelativeResize="0"/>
          <p:nvPr/>
        </p:nvPicPr>
        <p:blipFill rotWithShape="1">
          <a:blip r:embed="rId5">
            <a:alphaModFix/>
          </a:blip>
          <a:srcRect/>
          <a:stretch/>
        </p:blipFill>
        <p:spPr>
          <a:xfrm>
            <a:off x="0" y="6344254"/>
            <a:ext cx="1684020" cy="495300"/>
          </a:xfrm>
          <a:prstGeom prst="rect">
            <a:avLst/>
          </a:prstGeom>
          <a:noFill/>
          <a:ln>
            <a:noFill/>
          </a:ln>
        </p:spPr>
      </p:pic>
      <p:pic>
        <p:nvPicPr>
          <p:cNvPr id="637" name="Google Shape;637;p53"/>
          <p:cNvPicPr preferRelativeResize="0"/>
          <p:nvPr/>
        </p:nvPicPr>
        <p:blipFill rotWithShape="1">
          <a:blip r:embed="rId4">
            <a:alphaModFix/>
          </a:blip>
          <a:srcRect/>
          <a:stretch/>
        </p:blipFill>
        <p:spPr>
          <a:xfrm>
            <a:off x="7476818" y="1708146"/>
            <a:ext cx="3265071" cy="3265071"/>
          </a:xfrm>
          <a:prstGeom prst="rect">
            <a:avLst/>
          </a:prstGeom>
          <a:solidFill>
            <a:srgbClr val="203864"/>
          </a:solidFill>
          <a:ln>
            <a:noFill/>
          </a:ln>
        </p:spPr>
      </p:pic>
      <p:sp>
        <p:nvSpPr>
          <p:cNvPr id="638" name="Google Shape;638;p53"/>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lvl="0">
              <a:lnSpc>
                <a:spcPct val="90000"/>
              </a:lnSpc>
              <a:buClr>
                <a:srgbClr val="C01E24"/>
              </a:buClr>
              <a:buSzPts val="2800"/>
            </a:pPr>
            <a:r>
              <a:rPr lang="it-IT" sz="2800" dirty="0">
                <a:solidFill>
                  <a:srgbClr val="C01E24"/>
                </a:solidFill>
                <a:latin typeface="Calibri"/>
                <a:ea typeface="Calibri"/>
                <a:cs typeface="Calibri"/>
                <a:sym typeface="Calibri"/>
              </a:rPr>
              <a:t>Congratulazioni, avete completato questo modulo</a:t>
            </a:r>
            <a:r>
              <a:rPr lang="de-DE" sz="2800" dirty="0">
                <a:solidFill>
                  <a:srgbClr val="C01E24"/>
                </a:solidFill>
                <a:latin typeface="Calibri"/>
                <a:ea typeface="Calibri"/>
                <a:cs typeface="Calibri"/>
                <a:sym typeface="Calibri"/>
              </a:rPr>
              <a:t>!</a:t>
            </a:r>
          </a:p>
        </p:txBody>
      </p:sp>
      <p:sp>
        <p:nvSpPr>
          <p:cNvPr id="639" name="Google Shape;639;p53"/>
          <p:cNvSpPr/>
          <p:nvPr/>
        </p:nvSpPr>
        <p:spPr>
          <a:xfrm>
            <a:off x="6172782" y="6328066"/>
            <a:ext cx="6015129" cy="632422"/>
          </a:xfrm>
          <a:prstGeom prst="rect">
            <a:avLst/>
          </a:prstGeom>
          <a:noFill/>
          <a:ln>
            <a:noFill/>
          </a:ln>
        </p:spPr>
        <p:txBody>
          <a:bodyPr spcFirstLastPara="1" wrap="square" lIns="91425" tIns="45700" rIns="91425" bIns="45700" anchor="ctr" anchorCtr="0">
            <a:normAutofit/>
          </a:bodyPr>
          <a:lstStyle/>
          <a:p>
            <a:pPr lvl="0">
              <a:lnSpc>
                <a:spcPct val="90000"/>
              </a:lnSpc>
            </a:pPr>
            <a:r>
              <a:rPr lang="it-IT" sz="900" dirty="0" err="1">
                <a:solidFill>
                  <a:schemeClr val="bg1"/>
                </a:solidFill>
                <a:latin typeface="Calibri" panose="020F0502020204030204" pitchFamily="34" charset="0"/>
                <a:ea typeface="Calibri"/>
                <a:cs typeface="Calibri" panose="020F0502020204030204" pitchFamily="34" charset="0"/>
                <a:sym typeface="Calibri"/>
              </a:rPr>
              <a:t>ll</a:t>
            </a:r>
            <a:r>
              <a:rPr lang="it-IT" sz="900" dirty="0">
                <a:solidFill>
                  <a:schemeClr val="bg1"/>
                </a:solidFill>
                <a:latin typeface="Calibri" panose="020F0502020204030204" pitchFamily="34" charset="0"/>
                <a:ea typeface="Calibri"/>
                <a:cs typeface="Calibri" panose="020F0502020204030204" pitchFamily="34" charset="0"/>
                <a:sym typeface="Calibri"/>
              </a:rPr>
              <a:t> sostegno della Commissione Europea alla realizzazione di questa pubblicazione non costituisce un'approvazione del suo contenuto, che riflette esclusivamente le opinioni degli autori. La Commissione non può essere ritenuta responsabile per l'uso che può essere fatto delle informazioni in essa contenute.</a:t>
            </a:r>
            <a:endParaRPr lang="de-DE" sz="900" dirty="0">
              <a:solidFill>
                <a:schemeClr val="bg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3"/>
          <p:cNvSpPr txBox="1">
            <a:spLocks noGrp="1"/>
          </p:cNvSpPr>
          <p:nvPr>
            <p:ph type="title"/>
          </p:nvPr>
        </p:nvSpPr>
        <p:spPr>
          <a:xfrm>
            <a:off x="5297762" y="329184"/>
            <a:ext cx="6251110" cy="169892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pPr>
            <a:r>
              <a:rPr lang="en-US" sz="5400" dirty="0"/>
              <a:t>Moduli</a:t>
            </a:r>
            <a:endParaRPr sz="5400" dirty="0"/>
          </a:p>
        </p:txBody>
      </p:sp>
      <p:pic>
        <p:nvPicPr>
          <p:cNvPr id="91" name="Google Shape;91;p3"/>
          <p:cNvPicPr preferRelativeResize="0">
            <a:picLocks noGrp="1"/>
          </p:cNvPicPr>
          <p:nvPr>
            <p:ph type="body" idx="1"/>
          </p:nvPr>
        </p:nvPicPr>
        <p:blipFill rotWithShape="1">
          <a:blip r:embed="rId3">
            <a:alphaModFix/>
          </a:blip>
          <a:srcRect l="15072" r="17014"/>
          <a:stretch/>
        </p:blipFill>
        <p:spPr>
          <a:xfrm>
            <a:off x="1" y="10"/>
            <a:ext cx="4657344" cy="6857990"/>
          </a:xfrm>
          <a:prstGeom prst="rect">
            <a:avLst/>
          </a:prstGeom>
          <a:noFill/>
          <a:ln>
            <a:noFill/>
          </a:ln>
        </p:spPr>
      </p:pic>
      <p:grpSp>
        <p:nvGrpSpPr>
          <p:cNvPr id="93" name="Google Shape;93;p3"/>
          <p:cNvGrpSpPr/>
          <p:nvPr/>
        </p:nvGrpSpPr>
        <p:grpSpPr>
          <a:xfrm>
            <a:off x="5297760" y="2245361"/>
            <a:ext cx="6538640" cy="3786296"/>
            <a:chOff x="-1" y="158831"/>
            <a:chExt cx="6251112" cy="3166201"/>
          </a:xfrm>
        </p:grpSpPr>
        <p:sp>
          <p:nvSpPr>
            <p:cNvPr id="94" name="Google Shape;94;p3"/>
            <p:cNvSpPr/>
            <p:nvPr/>
          </p:nvSpPr>
          <p:spPr>
            <a:xfrm>
              <a:off x="0" y="1588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3"/>
            <p:cNvSpPr txBox="1"/>
            <p:nvPr/>
          </p:nvSpPr>
          <p:spPr>
            <a:xfrm>
              <a:off x="-1" y="158831"/>
              <a:ext cx="6204276" cy="502274"/>
            </a:xfrm>
            <a:prstGeom prst="rect">
              <a:avLst/>
            </a:prstGeom>
            <a:noFill/>
            <a:ln>
              <a:noFill/>
            </a:ln>
          </p:spPr>
          <p:txBody>
            <a:bodyPr spcFirstLastPara="1" wrap="square" lIns="76200" tIns="76200" rIns="76200" bIns="76200" anchor="ctr" anchorCtr="0">
              <a:noAutofit/>
            </a:bodyPr>
            <a:lstStyle/>
            <a:p>
              <a:pPr lvl="0">
                <a:lnSpc>
                  <a:spcPct val="90000"/>
                </a:lnSpc>
                <a:buSzPts val="2000"/>
              </a:pPr>
              <a:r>
                <a:rPr lang="en-US" sz="1600" dirty="0">
                  <a:solidFill>
                    <a:schemeClr val="lt1"/>
                  </a:solidFill>
                  <a:latin typeface="Calibri"/>
                  <a:ea typeface="Calibri"/>
                  <a:cs typeface="Calibri"/>
                  <a:sym typeface="Calibri"/>
                </a:rPr>
                <a:t>1. </a:t>
              </a:r>
              <a:r>
                <a:rPr lang="en-US" sz="1800" dirty="0">
                  <a:solidFill>
                    <a:schemeClr val="lt1"/>
                  </a:solidFill>
                  <a:latin typeface="Calibri"/>
                  <a:ea typeface="Calibri"/>
                  <a:cs typeface="Calibri"/>
                  <a:sym typeface="Calibri"/>
                </a:rPr>
                <a:t>Che </a:t>
              </a:r>
              <a:r>
                <a:rPr lang="en-US" sz="1800" dirty="0" err="1">
                  <a:solidFill>
                    <a:schemeClr val="lt1"/>
                  </a:solidFill>
                  <a:latin typeface="Calibri"/>
                  <a:ea typeface="Calibri"/>
                  <a:cs typeface="Calibri"/>
                  <a:sym typeface="Calibri"/>
                </a:rPr>
                <a:t>cos’è</a:t>
              </a:r>
              <a:r>
                <a:rPr lang="en-US" sz="1800" dirty="0">
                  <a:solidFill>
                    <a:schemeClr val="lt1"/>
                  </a:solidFill>
                  <a:latin typeface="Calibri"/>
                  <a:ea typeface="Calibri"/>
                  <a:cs typeface="Calibri"/>
                  <a:sym typeface="Calibri"/>
                </a:rPr>
                <a:t> la </a:t>
              </a:r>
              <a:r>
                <a:rPr lang="en-US" sz="1800" i="1" dirty="0">
                  <a:solidFill>
                    <a:schemeClr val="lt1"/>
                  </a:solidFill>
                  <a:latin typeface="Calibri"/>
                  <a:ea typeface="Calibri"/>
                  <a:cs typeface="Calibri"/>
                  <a:sym typeface="Calibri"/>
                </a:rPr>
                <a:t>Digital Health Literacy </a:t>
              </a:r>
              <a:r>
                <a:rPr lang="en-US" sz="1800" dirty="0">
                  <a:solidFill>
                    <a:schemeClr val="lt1"/>
                  </a:solidFill>
                  <a:latin typeface="Calibri"/>
                  <a:ea typeface="Calibri"/>
                  <a:cs typeface="Calibri"/>
                  <a:sym typeface="Calibri"/>
                </a:rPr>
                <a:t>(</a:t>
              </a:r>
              <a:r>
                <a:rPr lang="en-US" sz="1800" dirty="0" err="1">
                  <a:solidFill>
                    <a:schemeClr val="lt1"/>
                  </a:solidFill>
                  <a:latin typeface="Calibri"/>
                  <a:ea typeface="Calibri"/>
                  <a:cs typeface="Calibri"/>
                  <a:sym typeface="Calibri"/>
                </a:rPr>
                <a:t>alfabetizzazione</a:t>
              </a:r>
              <a:r>
                <a:rPr lang="en-US" sz="1800" dirty="0">
                  <a:solidFill>
                    <a:schemeClr val="lt1"/>
                  </a:solidFill>
                  <a:latin typeface="Calibri"/>
                  <a:ea typeface="Calibri"/>
                  <a:cs typeface="Calibri"/>
                  <a:sym typeface="Calibri"/>
                </a:rPr>
                <a:t> sanitaria </a:t>
              </a:r>
              <a:r>
                <a:rPr lang="en-US" sz="1800" dirty="0" err="1">
                  <a:solidFill>
                    <a:schemeClr val="lt1"/>
                  </a:solidFill>
                  <a:latin typeface="Calibri"/>
                  <a:ea typeface="Calibri"/>
                  <a:cs typeface="Calibri"/>
                  <a:sym typeface="Calibri"/>
                </a:rPr>
                <a:t>digitale</a:t>
              </a:r>
              <a:r>
                <a:rPr lang="en-US" sz="1800" dirty="0">
                  <a:solidFill>
                    <a:schemeClr val="lt1"/>
                  </a:solidFill>
                  <a:latin typeface="Calibri"/>
                  <a:ea typeface="Calibri"/>
                  <a:cs typeface="Calibri"/>
                  <a:sym typeface="Calibri"/>
                </a:rPr>
                <a:t>)?</a:t>
              </a:r>
              <a:endParaRPr sz="1800" b="0" i="0" u="none" strike="noStrike" cap="none" dirty="0">
                <a:solidFill>
                  <a:schemeClr val="lt1"/>
                </a:solidFill>
                <a:latin typeface="Calibri"/>
                <a:ea typeface="Calibri"/>
                <a:cs typeface="Calibri"/>
                <a:sym typeface="Calibri"/>
              </a:endParaRPr>
            </a:p>
          </p:txBody>
        </p:sp>
        <p:sp>
          <p:nvSpPr>
            <p:cNvPr id="96" name="Google Shape;96;p3"/>
            <p:cNvSpPr/>
            <p:nvPr/>
          </p:nvSpPr>
          <p:spPr>
            <a:xfrm>
              <a:off x="0" y="6961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
            <p:cNvSpPr txBox="1"/>
            <p:nvPr/>
          </p:nvSpPr>
          <p:spPr>
            <a:xfrm>
              <a:off x="23417" y="719548"/>
              <a:ext cx="6204276" cy="432866"/>
            </a:xfrm>
            <a:prstGeom prst="rect">
              <a:avLst/>
            </a:prstGeom>
            <a:noFill/>
            <a:ln>
              <a:noFill/>
            </a:ln>
          </p:spPr>
          <p:txBody>
            <a:bodyPr spcFirstLastPara="1" wrap="square" lIns="76200" tIns="76200" rIns="76200" bIns="76200" anchor="ctr" anchorCtr="0">
              <a:noAutofit/>
            </a:bodyPr>
            <a:lstStyle/>
            <a:p>
              <a:pPr lvl="0">
                <a:lnSpc>
                  <a:spcPct val="90000"/>
                </a:lnSpc>
                <a:buSzPts val="2000"/>
              </a:pPr>
              <a:r>
                <a:rPr lang="en-US" sz="1600" dirty="0">
                  <a:solidFill>
                    <a:schemeClr val="lt1"/>
                  </a:solidFill>
                  <a:latin typeface="Calibri"/>
                  <a:ea typeface="Calibri"/>
                  <a:cs typeface="Calibri"/>
                  <a:sym typeface="Calibri"/>
                </a:rPr>
                <a:t>2. </a:t>
              </a:r>
              <a:r>
                <a:rPr lang="en-US" sz="1800" dirty="0">
                  <a:solidFill>
                    <a:schemeClr val="lt1"/>
                  </a:solidFill>
                  <a:latin typeface="Calibri"/>
                  <a:ea typeface="Calibri"/>
                  <a:cs typeface="Calibri"/>
                  <a:sym typeface="Calibri"/>
                </a:rPr>
                <a:t>I </a:t>
              </a:r>
              <a:r>
                <a:rPr lang="en-US" sz="1800" dirty="0" err="1">
                  <a:solidFill>
                    <a:schemeClr val="lt1"/>
                  </a:solidFill>
                  <a:latin typeface="Calibri"/>
                  <a:ea typeface="Calibri"/>
                  <a:cs typeface="Calibri"/>
                  <a:sym typeface="Calibri"/>
                </a:rPr>
                <a:t>principali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problemi</a:t>
              </a:r>
              <a:r>
                <a:rPr lang="en-US" sz="1800" dirty="0">
                  <a:solidFill>
                    <a:schemeClr val="lt1"/>
                  </a:solidFill>
                  <a:latin typeface="Calibri"/>
                  <a:ea typeface="Calibri"/>
                  <a:cs typeface="Calibri"/>
                  <a:sym typeface="Calibri"/>
                </a:rPr>
                <a:t> di salute </a:t>
              </a:r>
              <a:r>
                <a:rPr lang="en-US" sz="1800" dirty="0" err="1">
                  <a:solidFill>
                    <a:schemeClr val="lt1"/>
                  </a:solidFill>
                  <a:latin typeface="Calibri"/>
                  <a:ea typeface="Calibri"/>
                  <a:cs typeface="Calibri"/>
                  <a:sym typeface="Calibri"/>
                </a:rPr>
                <a:t>quando</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arriva</a:t>
              </a:r>
              <a:r>
                <a:rPr lang="en-US" sz="1800" dirty="0">
                  <a:solidFill>
                    <a:schemeClr val="lt1"/>
                  </a:solidFill>
                  <a:latin typeface="Calibri"/>
                  <a:ea typeface="Calibri"/>
                  <a:cs typeface="Calibri"/>
                  <a:sym typeface="Calibri"/>
                </a:rPr>
                <a:t> in un nuovo </a:t>
              </a:r>
              <a:r>
                <a:rPr lang="en-US" sz="1800" dirty="0" err="1">
                  <a:solidFill>
                    <a:schemeClr val="lt1"/>
                  </a:solidFill>
                  <a:latin typeface="Calibri"/>
                  <a:ea typeface="Calibri"/>
                  <a:cs typeface="Calibri"/>
                  <a:sym typeface="Calibri"/>
                </a:rPr>
                <a:t>Paese</a:t>
              </a:r>
              <a:endParaRPr sz="1800" b="0" i="0" u="none" strike="noStrike" cap="none" dirty="0">
                <a:solidFill>
                  <a:schemeClr val="lt1"/>
                </a:solidFill>
                <a:latin typeface="Calibri"/>
                <a:ea typeface="Calibri"/>
                <a:cs typeface="Calibri"/>
                <a:sym typeface="Calibri"/>
              </a:endParaRPr>
            </a:p>
          </p:txBody>
        </p:sp>
        <p:sp>
          <p:nvSpPr>
            <p:cNvPr id="98" name="Google Shape;98;p3"/>
            <p:cNvSpPr/>
            <p:nvPr/>
          </p:nvSpPr>
          <p:spPr>
            <a:xfrm>
              <a:off x="0" y="1233432"/>
              <a:ext cx="6251110" cy="479700"/>
            </a:xfrm>
            <a:prstGeom prst="roundRect">
              <a:avLst>
                <a:gd name="adj" fmla="val 16667"/>
              </a:avLst>
            </a:prstGeom>
            <a:solidFill>
              <a:srgbClr val="C00000"/>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3"/>
            <p:cNvSpPr txBox="1"/>
            <p:nvPr/>
          </p:nvSpPr>
          <p:spPr>
            <a:xfrm>
              <a:off x="46835" y="1280266"/>
              <a:ext cx="6204276" cy="432866"/>
            </a:xfrm>
            <a:prstGeom prst="rect">
              <a:avLst/>
            </a:prstGeom>
            <a:noFill/>
            <a:ln>
              <a:noFill/>
            </a:ln>
          </p:spPr>
          <p:txBody>
            <a:bodyPr spcFirstLastPara="1" wrap="square" lIns="76200" tIns="76200" rIns="76200" bIns="76200" anchor="ctr" anchorCtr="0">
              <a:noAutofit/>
            </a:bodyPr>
            <a:lstStyle/>
            <a:p>
              <a:pPr lvl="0">
                <a:lnSpc>
                  <a:spcPct val="90000"/>
                </a:lnSpc>
                <a:buSzPts val="2000"/>
              </a:pPr>
              <a:r>
                <a:rPr lang="en-US" sz="1800" dirty="0">
                  <a:solidFill>
                    <a:schemeClr val="lt1"/>
                  </a:solidFill>
                  <a:latin typeface="Calibri"/>
                  <a:ea typeface="Calibri"/>
                  <a:cs typeface="Calibri"/>
                  <a:sym typeface="Calibri"/>
                </a:rPr>
                <a:t>3. I </a:t>
              </a:r>
              <a:r>
                <a:rPr lang="en-US" sz="1800" dirty="0" err="1">
                  <a:solidFill>
                    <a:schemeClr val="lt1"/>
                  </a:solidFill>
                  <a:latin typeface="Calibri"/>
                  <a:ea typeface="Calibri"/>
                  <a:cs typeface="Calibri"/>
                  <a:sym typeface="Calibri"/>
                </a:rPr>
                <a:t>servizi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sanitari</a:t>
              </a:r>
              <a:endParaRPr sz="1800" b="0" i="0" u="none" strike="noStrike" cap="none" dirty="0">
                <a:solidFill>
                  <a:schemeClr val="lt1"/>
                </a:solidFill>
                <a:latin typeface="Calibri"/>
                <a:ea typeface="Calibri"/>
                <a:cs typeface="Calibri"/>
                <a:sym typeface="Calibri"/>
              </a:endParaRPr>
            </a:p>
          </p:txBody>
        </p:sp>
        <p:sp>
          <p:nvSpPr>
            <p:cNvPr id="100" name="Google Shape;100;p3"/>
            <p:cNvSpPr/>
            <p:nvPr/>
          </p:nvSpPr>
          <p:spPr>
            <a:xfrm>
              <a:off x="0" y="17707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
            <p:cNvSpPr txBox="1"/>
            <p:nvPr/>
          </p:nvSpPr>
          <p:spPr>
            <a:xfrm>
              <a:off x="23417" y="1794149"/>
              <a:ext cx="6204276" cy="432866"/>
            </a:xfrm>
            <a:prstGeom prst="rect">
              <a:avLst/>
            </a:prstGeom>
            <a:noFill/>
            <a:ln>
              <a:noFill/>
            </a:ln>
          </p:spPr>
          <p:txBody>
            <a:bodyPr spcFirstLastPara="1" wrap="square" lIns="76200" tIns="76200" rIns="76200" bIns="76200" anchor="ctr" anchorCtr="0">
              <a:noAutofit/>
            </a:bodyPr>
            <a:lstStyle/>
            <a:p>
              <a:pPr lvl="0">
                <a:lnSpc>
                  <a:spcPct val="90000"/>
                </a:lnSpc>
                <a:buSzPts val="2000"/>
              </a:pPr>
              <a:r>
                <a:rPr lang="en-US" sz="1800" dirty="0">
                  <a:solidFill>
                    <a:schemeClr val="lt1"/>
                  </a:solidFill>
                  <a:latin typeface="Calibri"/>
                  <a:ea typeface="Calibri"/>
                  <a:cs typeface="Calibri"/>
                  <a:sym typeface="Calibri"/>
                </a:rPr>
                <a:t>4. </a:t>
              </a:r>
              <a:r>
                <a:rPr lang="en-US" sz="1800" dirty="0" err="1">
                  <a:solidFill>
                    <a:schemeClr val="lt1"/>
                  </a:solidFill>
                  <a:latin typeface="Calibri"/>
                  <a:ea typeface="Calibri"/>
                  <a:cs typeface="Calibri"/>
                  <a:sym typeface="Calibri"/>
                </a:rPr>
                <a:t>Diventare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digitalmente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alfabetizzati</a:t>
              </a:r>
              <a:endParaRPr lang="en-US" sz="1800" dirty="0">
                <a:solidFill>
                  <a:schemeClr val="lt1"/>
                </a:solidFill>
                <a:latin typeface="Calibri"/>
                <a:ea typeface="Calibri"/>
                <a:cs typeface="Calibri"/>
                <a:sym typeface="Calibri"/>
              </a:endParaRPr>
            </a:p>
          </p:txBody>
        </p:sp>
        <p:sp>
          <p:nvSpPr>
            <p:cNvPr id="102" name="Google Shape;102;p3"/>
            <p:cNvSpPr/>
            <p:nvPr/>
          </p:nvSpPr>
          <p:spPr>
            <a:xfrm>
              <a:off x="0" y="23080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
            <p:cNvSpPr txBox="1"/>
            <p:nvPr/>
          </p:nvSpPr>
          <p:spPr>
            <a:xfrm>
              <a:off x="23417" y="2331449"/>
              <a:ext cx="6204276" cy="432866"/>
            </a:xfrm>
            <a:prstGeom prst="rect">
              <a:avLst/>
            </a:prstGeom>
            <a:noFill/>
            <a:ln>
              <a:noFill/>
            </a:ln>
          </p:spPr>
          <p:txBody>
            <a:bodyPr spcFirstLastPara="1" wrap="square" lIns="76200" tIns="76200" rIns="76200" bIns="76200" anchor="ctr" anchorCtr="0">
              <a:noAutofit/>
            </a:bodyPr>
            <a:lstStyle/>
            <a:p>
              <a:pPr lvl="0">
                <a:lnSpc>
                  <a:spcPct val="90000"/>
                </a:lnSpc>
                <a:buSzPts val="2000"/>
              </a:pPr>
              <a:r>
                <a:rPr lang="en-US" sz="1800" dirty="0">
                  <a:solidFill>
                    <a:schemeClr val="lt1"/>
                  </a:solidFill>
                  <a:latin typeface="Calibri"/>
                  <a:ea typeface="Calibri"/>
                  <a:cs typeface="Calibri"/>
                  <a:sym typeface="Calibri"/>
                </a:rPr>
                <a:t>5. </a:t>
              </a:r>
              <a:r>
                <a:rPr lang="en-US" sz="1800" dirty="0" err="1">
                  <a:solidFill>
                    <a:schemeClr val="lt1"/>
                  </a:solidFill>
                  <a:latin typeface="Calibri"/>
                  <a:ea typeface="Calibri"/>
                  <a:cs typeface="Calibri"/>
                  <a:sym typeface="Calibri"/>
                </a:rPr>
                <a:t>Esplorazione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degli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strumenti</a:t>
              </a:r>
              <a:r>
                <a:rPr lang="en-US" sz="1800" dirty="0">
                  <a:solidFill>
                    <a:schemeClr val="lt1"/>
                  </a:solidFill>
                  <a:latin typeface="Calibri"/>
                  <a:ea typeface="Calibri"/>
                  <a:cs typeface="Calibri"/>
                  <a:sym typeface="Calibri"/>
                </a:rPr>
                <a:t> per la salute </a:t>
              </a:r>
              <a:r>
                <a:rPr lang="en-US" sz="1800" dirty="0" err="1">
                  <a:solidFill>
                    <a:schemeClr val="lt1"/>
                  </a:solidFill>
                  <a:latin typeface="Calibri"/>
                  <a:ea typeface="Calibri"/>
                  <a:cs typeface="Calibri"/>
                  <a:sym typeface="Calibri"/>
                </a:rPr>
                <a:t>digitale</a:t>
              </a:r>
              <a:endParaRPr sz="1800" b="0" i="0" u="none" strike="noStrike" cap="none" dirty="0">
                <a:solidFill>
                  <a:schemeClr val="lt1"/>
                </a:solidFill>
                <a:latin typeface="Calibri"/>
                <a:ea typeface="Calibri"/>
                <a:cs typeface="Calibri"/>
                <a:sym typeface="Calibri"/>
              </a:endParaRPr>
            </a:p>
          </p:txBody>
        </p:sp>
        <p:sp>
          <p:nvSpPr>
            <p:cNvPr id="104" name="Google Shape;104;p3"/>
            <p:cNvSpPr/>
            <p:nvPr/>
          </p:nvSpPr>
          <p:spPr>
            <a:xfrm>
              <a:off x="0" y="28453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
            <p:cNvSpPr txBox="1"/>
            <p:nvPr/>
          </p:nvSpPr>
          <p:spPr>
            <a:xfrm>
              <a:off x="23417" y="2868749"/>
              <a:ext cx="6204276" cy="432866"/>
            </a:xfrm>
            <a:prstGeom prst="rect">
              <a:avLst/>
            </a:prstGeom>
            <a:noFill/>
            <a:ln>
              <a:noFill/>
            </a:ln>
          </p:spPr>
          <p:txBody>
            <a:bodyPr spcFirstLastPara="1" wrap="square" lIns="76200" tIns="76200" rIns="76200" bIns="76200" anchor="ctr" anchorCtr="0">
              <a:noAutofit/>
            </a:bodyPr>
            <a:lstStyle/>
            <a:p>
              <a:pPr lvl="0">
                <a:lnSpc>
                  <a:spcPct val="90000"/>
                </a:lnSpc>
                <a:buSzPts val="2000"/>
              </a:pPr>
              <a:r>
                <a:rPr lang="en-US" sz="1800" dirty="0">
                  <a:solidFill>
                    <a:schemeClr val="lt1"/>
                  </a:solidFill>
                  <a:latin typeface="Calibri"/>
                  <a:ea typeface="Calibri"/>
                  <a:cs typeface="Calibri"/>
                  <a:sym typeface="Calibri"/>
                </a:rPr>
                <a:t>6. </a:t>
              </a:r>
              <a:r>
                <a:rPr lang="en-US" sz="1800" dirty="0" err="1">
                  <a:solidFill>
                    <a:schemeClr val="lt1"/>
                  </a:solidFill>
                  <a:latin typeface="Calibri"/>
                  <a:ea typeface="Calibri"/>
                  <a:cs typeface="Calibri"/>
                  <a:sym typeface="Calibri"/>
                </a:rPr>
                <a:t>Essere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attivi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nell’ambiente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della</a:t>
              </a:r>
              <a:r>
                <a:rPr lang="en-US" sz="1800" dirty="0">
                  <a:solidFill>
                    <a:schemeClr val="lt1"/>
                  </a:solidFill>
                  <a:latin typeface="Calibri"/>
                  <a:ea typeface="Calibri"/>
                  <a:cs typeface="Calibri"/>
                  <a:sym typeface="Calibri"/>
                </a:rPr>
                <a:t> salute </a:t>
              </a:r>
              <a:r>
                <a:rPr lang="en-US" sz="1800" dirty="0" err="1">
                  <a:solidFill>
                    <a:schemeClr val="lt1"/>
                  </a:solidFill>
                  <a:latin typeface="Calibri"/>
                  <a:ea typeface="Calibri"/>
                  <a:cs typeface="Calibri"/>
                  <a:sym typeface="Calibri"/>
                </a:rPr>
                <a:t>digitale</a:t>
              </a:r>
              <a:endParaRPr lang="en-US" sz="1800" dirty="0">
                <a:solidFill>
                  <a:schemeClr val="lt1"/>
                </a:solidFill>
                <a:latin typeface="Calibri"/>
                <a:ea typeface="Calibri"/>
                <a:cs typeface="Calibri"/>
                <a:sym typeface="Calibri"/>
              </a:endParaRPr>
            </a:p>
          </p:txBody>
        </p:sp>
      </p:grpSp>
      <p:pic>
        <p:nvPicPr>
          <p:cNvPr id="107" name="Google Shape;107;p3"/>
          <p:cNvPicPr preferRelativeResize="0"/>
          <p:nvPr/>
        </p:nvPicPr>
        <p:blipFill rotWithShape="1">
          <a:blip r:embed="rId4">
            <a:alphaModFix/>
          </a:blip>
          <a:srcRect/>
          <a:stretch/>
        </p:blipFill>
        <p:spPr>
          <a:xfrm>
            <a:off x="11010157" y="3678747"/>
            <a:ext cx="412289" cy="3628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pSp>
        <p:nvGrpSpPr>
          <p:cNvPr id="113" name="Google Shape;113;p4"/>
          <p:cNvGrpSpPr/>
          <p:nvPr/>
        </p:nvGrpSpPr>
        <p:grpSpPr>
          <a:xfrm>
            <a:off x="570032" y="3089542"/>
            <a:ext cx="7642622" cy="1552964"/>
            <a:chOff x="199712" y="1198537"/>
            <a:chExt cx="7642622" cy="1552964"/>
          </a:xfrm>
        </p:grpSpPr>
        <p:sp>
          <p:nvSpPr>
            <p:cNvPr id="114" name="Google Shape;114;p4"/>
            <p:cNvSpPr/>
            <p:nvPr/>
          </p:nvSpPr>
          <p:spPr>
            <a:xfrm>
              <a:off x="199712" y="1198537"/>
              <a:ext cx="1546028" cy="1552964"/>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
            <p:cNvSpPr/>
            <p:nvPr/>
          </p:nvSpPr>
          <p:spPr>
            <a:xfrm>
              <a:off x="503986" y="1510072"/>
              <a:ext cx="937480" cy="929895"/>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4"/>
            <p:cNvSpPr/>
            <p:nvPr/>
          </p:nvSpPr>
          <p:spPr>
            <a:xfrm>
              <a:off x="1785477" y="1489781"/>
              <a:ext cx="2128788" cy="90312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4"/>
            <p:cNvSpPr txBox="1"/>
            <p:nvPr/>
          </p:nvSpPr>
          <p:spPr>
            <a:xfrm>
              <a:off x="1850232" y="1510072"/>
              <a:ext cx="2267294" cy="903122"/>
            </a:xfrm>
            <a:prstGeom prst="rect">
              <a:avLst/>
            </a:prstGeom>
            <a:noFill/>
            <a:ln>
              <a:noFill/>
            </a:ln>
          </p:spPr>
          <p:txBody>
            <a:bodyPr spcFirstLastPara="1" wrap="square" lIns="0" tIns="0" rIns="0" bIns="0" anchor="ctr" anchorCtr="0">
              <a:noAutofit/>
            </a:bodyPr>
            <a:lstStyle/>
            <a:p>
              <a:pPr lvl="0">
                <a:buSzPts val="1800"/>
              </a:pPr>
              <a:r>
                <a:rPr lang="en-US" sz="1800" b="0" i="0" u="none" strike="noStrike" cap="none" dirty="0" err="1">
                  <a:solidFill>
                    <a:schemeClr val="lt1"/>
                  </a:solidFill>
                  <a:latin typeface="Calibri"/>
                  <a:cs typeface="Calibri"/>
                  <a:sym typeface="Calibri"/>
                </a:rPr>
                <a:t>Migliorare</a:t>
              </a:r>
              <a:r>
                <a:rPr lang="en-US" sz="1800" b="0" i="0" u="none" strike="noStrike" cap="none" dirty="0">
                  <a:solidFill>
                    <a:schemeClr val="lt1"/>
                  </a:solidFill>
                  <a:latin typeface="Calibri"/>
                  <a:cs typeface="Calibri"/>
                  <a:sym typeface="Calibri"/>
                </a:rPr>
                <a:t> le </a:t>
              </a:r>
              <a:r>
                <a:rPr lang="en-US" sz="1800" b="0" i="0" u="none" strike="noStrike" cap="none" dirty="0" err="1">
                  <a:solidFill>
                    <a:schemeClr val="lt1"/>
                  </a:solidFill>
                  <a:latin typeface="Calibri"/>
                  <a:cs typeface="Calibri"/>
                  <a:sym typeface="Calibri"/>
                </a:rPr>
                <a:t>competenze</a:t>
              </a:r>
              <a:r>
                <a:rPr lang="en-US" sz="1800" b="0" i="0" u="none" strike="noStrike" cap="none" dirty="0">
                  <a:solidFill>
                    <a:schemeClr val="lt1"/>
                  </a:solidFill>
                  <a:latin typeface="Calibri"/>
                  <a:cs typeface="Calibri"/>
                  <a:sym typeface="Calibri"/>
                </a:rPr>
                <a:t> </a:t>
              </a:r>
              <a:r>
                <a:rPr lang="en-US" sz="1800" dirty="0">
                  <a:solidFill>
                    <a:schemeClr val="lt1"/>
                  </a:solidFill>
                  <a:latin typeface="Calibri"/>
                  <a:cs typeface="Calibri"/>
                  <a:sym typeface="Calibri"/>
                </a:rPr>
                <a:t>di </a:t>
              </a:r>
              <a:r>
                <a:rPr lang="en-US" sz="1800" dirty="0" err="1">
                  <a:solidFill>
                    <a:schemeClr val="lt1"/>
                  </a:solidFill>
                  <a:latin typeface="Calibri"/>
                  <a:cs typeface="Calibri"/>
                  <a:sym typeface="Calibri"/>
                </a:rPr>
                <a:t>alfabetizzazione</a:t>
              </a:r>
              <a:r>
                <a:rPr lang="en-US" sz="1800" dirty="0">
                  <a:solidFill>
                    <a:schemeClr val="lt1"/>
                  </a:solidFill>
                  <a:latin typeface="Calibri"/>
                  <a:cs typeface="Calibri"/>
                  <a:sym typeface="Calibri"/>
                </a:rPr>
                <a:t> sanitaria </a:t>
              </a:r>
              <a:r>
                <a:rPr lang="en-US" sz="1800" dirty="0" err="1">
                  <a:solidFill>
                    <a:schemeClr val="lt1"/>
                  </a:solidFill>
                  <a:latin typeface="Calibri"/>
                  <a:cs typeface="Calibri"/>
                  <a:sym typeface="Calibri"/>
                </a:rPr>
                <a:t>degli</a:t>
              </a:r>
              <a:r>
                <a:rPr lang="en-US" sz="1800" dirty="0">
                  <a:solidFill>
                    <a:schemeClr val="lt1"/>
                  </a:solidFill>
                  <a:latin typeface="Calibri"/>
                  <a:cs typeface="Calibri"/>
                  <a:sym typeface="Calibri"/>
                </a:rPr>
                <a:t> </a:t>
              </a:r>
              <a:r>
                <a:rPr lang="en-US" sz="1800" dirty="0" err="1">
                  <a:solidFill>
                    <a:schemeClr val="lt1"/>
                  </a:solidFill>
                  <a:latin typeface="Calibri"/>
                  <a:cs typeface="Calibri"/>
                  <a:sym typeface="Calibri"/>
                </a:rPr>
                <a:t>studenti</a:t>
              </a:r>
              <a:r>
                <a:rPr lang="en-US" sz="1800" dirty="0">
                  <a:solidFill>
                    <a:schemeClr val="lt1"/>
                  </a:solidFill>
                  <a:latin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118" name="Google Shape;118;p4"/>
            <p:cNvSpPr/>
            <p:nvPr/>
          </p:nvSpPr>
          <p:spPr>
            <a:xfrm>
              <a:off x="4117528" y="1232671"/>
              <a:ext cx="1502434" cy="1484697"/>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
            <p:cNvSpPr/>
            <p:nvPr/>
          </p:nvSpPr>
          <p:spPr>
            <a:xfrm>
              <a:off x="4433039" y="1544457"/>
              <a:ext cx="871412" cy="861124"/>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4"/>
            <p:cNvSpPr/>
            <p:nvPr/>
          </p:nvSpPr>
          <p:spPr>
            <a:xfrm>
              <a:off x="5713546" y="1524695"/>
              <a:ext cx="2128788" cy="90312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4"/>
            <p:cNvSpPr txBox="1"/>
            <p:nvPr/>
          </p:nvSpPr>
          <p:spPr>
            <a:xfrm>
              <a:off x="5713546" y="1544457"/>
              <a:ext cx="2128788" cy="883360"/>
            </a:xfrm>
            <a:prstGeom prst="rect">
              <a:avLst/>
            </a:prstGeom>
            <a:noFill/>
            <a:ln>
              <a:noFill/>
            </a:ln>
          </p:spPr>
          <p:txBody>
            <a:bodyPr spcFirstLastPara="1" wrap="square" lIns="0" tIns="0" rIns="0" bIns="0" anchor="ctr" anchorCtr="0">
              <a:noAutofit/>
            </a:bodyPr>
            <a:lstStyle/>
            <a:p>
              <a:pPr lvl="0">
                <a:buSzPts val="1800"/>
              </a:pPr>
              <a:r>
                <a:rPr lang="it-IT" sz="1800" dirty="0">
                  <a:solidFill>
                    <a:schemeClr val="lt1"/>
                  </a:solidFill>
                  <a:latin typeface="Calibri"/>
                  <a:ea typeface="Calibri"/>
                  <a:cs typeface="Calibri"/>
                  <a:sym typeface="Calibri"/>
                </a:rPr>
                <a:t>Fornire agli studenti un primo approccio alla conoscenza del Sistema Sanitario nazionale attraverso internet</a:t>
              </a:r>
              <a:r>
                <a:rPr lang="en-US" sz="1800" dirty="0">
                  <a:solidFill>
                    <a:schemeClr val="lt1"/>
                  </a:solidFill>
                  <a:latin typeface="Calibri"/>
                  <a:ea typeface="Calibri"/>
                  <a:cs typeface="Calibri"/>
                  <a:sym typeface="Calibri"/>
                </a:rPr>
                <a:t>.</a:t>
              </a:r>
            </a:p>
          </p:txBody>
        </p:sp>
      </p:grpSp>
      <p:sp>
        <p:nvSpPr>
          <p:cNvPr id="122" name="Google Shape;122;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lvl="0"/>
            <a:r>
              <a:rPr lang="it-IT" dirty="0"/>
              <a:t>Obiettivi</a:t>
            </a:r>
            <a:endParaRPr dirty="0"/>
          </a:p>
        </p:txBody>
      </p:sp>
      <p:sp>
        <p:nvSpPr>
          <p:cNvPr id="123" name="Google Shape;123;p4"/>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4"/>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200"/>
              <a:buFont typeface="Calibri"/>
              <a:buNone/>
            </a:pPr>
            <a:r>
              <a:rPr lang="en-US" sz="2200" b="1" dirty="0">
                <a:solidFill>
                  <a:schemeClr val="lt1"/>
                </a:solidFill>
                <a:latin typeface="Calibri"/>
                <a:cs typeface="Calibri"/>
                <a:sym typeface="Calibri"/>
              </a:rPr>
              <a:t>I </a:t>
            </a:r>
            <a:r>
              <a:rPr lang="en-US" sz="2200" b="1" dirty="0" err="1">
                <a:solidFill>
                  <a:schemeClr val="lt1"/>
                </a:solidFill>
                <a:latin typeface="Calibri"/>
                <a:cs typeface="Calibri"/>
                <a:sym typeface="Calibri"/>
              </a:rPr>
              <a:t>servizi</a:t>
            </a:r>
            <a:r>
              <a:rPr lang="en-US" sz="2200" b="1" dirty="0">
                <a:solidFill>
                  <a:schemeClr val="lt1"/>
                </a:solidFill>
                <a:latin typeface="Calibri"/>
                <a:cs typeface="Calibri"/>
                <a:sym typeface="Calibri"/>
              </a:rPr>
              <a:t> </a:t>
            </a:r>
            <a:r>
              <a:rPr lang="en-US" sz="2200" b="1" dirty="0" err="1">
                <a:solidFill>
                  <a:schemeClr val="lt1"/>
                </a:solidFill>
                <a:latin typeface="Calibri"/>
                <a:cs typeface="Calibri"/>
                <a:sym typeface="Calibri"/>
              </a:rPr>
              <a:t>sanitari</a:t>
            </a:r>
            <a:endParaRPr sz="1400" b="0" i="0" u="none" strike="noStrike" cap="none" dirty="0">
              <a:solidFill>
                <a:srgbClr val="000000"/>
              </a:solidFill>
              <a:latin typeface="Arial"/>
              <a:ea typeface="Arial"/>
              <a:cs typeface="Arial"/>
              <a:sym typeface="Arial"/>
            </a:endParaRPr>
          </a:p>
        </p:txBody>
      </p:sp>
      <p:sp>
        <p:nvSpPr>
          <p:cNvPr id="125" name="Google Shape;125;p4"/>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alibri"/>
                <a:ea typeface="Calibri"/>
                <a:cs typeface="Calibri"/>
                <a:sym typeface="Calibri"/>
              </a:rPr>
              <a:t>3</a:t>
            </a:r>
            <a:r>
              <a:rPr lang="en-US" sz="2200" b="1" i="0" u="none" strike="noStrike" cap="none">
                <a:solidFill>
                  <a:schemeClr val="lt1"/>
                </a:solidFill>
                <a:latin typeface="Gill Sans"/>
                <a:ea typeface="Gill Sans"/>
                <a:cs typeface="Gill Sans"/>
                <a:sym typeface="Gill Sans"/>
              </a:rPr>
              <a:t> </a:t>
            </a:r>
            <a:endParaRPr sz="2200" b="1" i="0" u="none" strike="noStrike" cap="none">
              <a:solidFill>
                <a:schemeClr val="lt1"/>
              </a:solidFill>
              <a:latin typeface="Gill Sans"/>
              <a:ea typeface="Gill Sans"/>
              <a:cs typeface="Gill Sans"/>
              <a:sym typeface="Gill Sans"/>
            </a:endParaRPr>
          </a:p>
        </p:txBody>
      </p:sp>
      <p:pic>
        <p:nvPicPr>
          <p:cNvPr id="126" name="Google Shape;126;p4" descr="Στόχος με συμπαγές γέμισμα"/>
          <p:cNvPicPr preferRelativeResize="0"/>
          <p:nvPr/>
        </p:nvPicPr>
        <p:blipFill rotWithShape="1">
          <a:blip r:embed="rId5">
            <a:alphaModFix/>
          </a:blip>
          <a:srcRect/>
          <a:stretch/>
        </p:blipFill>
        <p:spPr>
          <a:xfrm>
            <a:off x="8412367" y="2213810"/>
            <a:ext cx="3779633" cy="37796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body" idx="1"/>
          </p:nvPr>
        </p:nvSpPr>
        <p:spPr>
          <a:xfrm>
            <a:off x="536509" y="2274336"/>
            <a:ext cx="6390605" cy="3632799"/>
          </a:xfrm>
          <a:prstGeom prst="rect">
            <a:avLst/>
          </a:prstGeom>
          <a:noFill/>
          <a:ln>
            <a:noFill/>
          </a:ln>
        </p:spPr>
        <p:txBody>
          <a:bodyPr spcFirstLastPara="1" wrap="square" lIns="91425" tIns="45700" rIns="91425" bIns="45700" anchor="t" anchorCtr="0">
            <a:noAutofit/>
          </a:bodyPr>
          <a:lstStyle/>
          <a:p>
            <a:pPr marL="228600" lvl="0" indent="-228600">
              <a:lnSpc>
                <a:spcPct val="150000"/>
              </a:lnSpc>
              <a:spcBef>
                <a:spcPts val="0"/>
              </a:spcBef>
              <a:buClr>
                <a:srgbClr val="C01E24"/>
              </a:buClr>
              <a:buSzPts val="2000"/>
              <a:buFont typeface="Calibri"/>
              <a:buChar char="✔"/>
            </a:pPr>
            <a:r>
              <a:rPr lang="it-IT" sz="1800" dirty="0"/>
              <a:t>Capacità di comprendere il funzionamento generale del Sistema Sanitario Nazionale e di gestione nei rapporti con le figure operanti nei servizi sanitari.</a:t>
            </a:r>
          </a:p>
          <a:p>
            <a:pPr marL="228600" lvl="0" indent="-228600">
              <a:lnSpc>
                <a:spcPct val="150000"/>
              </a:lnSpc>
              <a:spcBef>
                <a:spcPts val="0"/>
              </a:spcBef>
              <a:buClr>
                <a:srgbClr val="C01E24"/>
              </a:buClr>
              <a:buSzPts val="2000"/>
              <a:buFont typeface="Calibri"/>
              <a:buChar char="✔"/>
            </a:pPr>
            <a:r>
              <a:rPr lang="it-IT" sz="1800" dirty="0"/>
              <a:t>Capacità di comprendere e mettere in pratica le modalità di accesso al sistema sanitario nazionale.</a:t>
            </a:r>
          </a:p>
          <a:p>
            <a:pPr marL="228600" lvl="0" indent="-228600">
              <a:lnSpc>
                <a:spcPct val="150000"/>
              </a:lnSpc>
              <a:spcBef>
                <a:spcPts val="0"/>
              </a:spcBef>
              <a:buClr>
                <a:srgbClr val="C01E24"/>
              </a:buClr>
              <a:buSzPts val="2000"/>
              <a:buFont typeface="Calibri"/>
              <a:buChar char="✔"/>
            </a:pPr>
            <a:r>
              <a:rPr lang="it-IT" sz="1800" dirty="0"/>
              <a:t>Capacità di comprendere quali sono i diritti e i doveri di un migrante relativamente l’accesso al Sistema Sanitario Nazionale e come informarsi in modo appropriato su di esso.</a:t>
            </a:r>
          </a:p>
        </p:txBody>
      </p:sp>
      <p:pic>
        <p:nvPicPr>
          <p:cNvPr id="133" name="Google Shape;133;p5"/>
          <p:cNvPicPr preferRelativeResize="0"/>
          <p:nvPr/>
        </p:nvPicPr>
        <p:blipFill rotWithShape="1">
          <a:blip r:embed="rId3">
            <a:alphaModFix/>
          </a:blip>
          <a:srcRect/>
          <a:stretch/>
        </p:blipFill>
        <p:spPr>
          <a:xfrm>
            <a:off x="6872063" y="2274336"/>
            <a:ext cx="5087207" cy="3389345"/>
          </a:xfrm>
          <a:prstGeom prst="rect">
            <a:avLst/>
          </a:prstGeom>
          <a:noFill/>
          <a:ln>
            <a:noFill/>
          </a:ln>
        </p:spPr>
      </p:pic>
      <p:sp>
        <p:nvSpPr>
          <p:cNvPr id="134" name="Google Shape;134;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u="sng" dirty="0">
                <a:solidFill>
                  <a:schemeClr val="dk1"/>
                </a:solidFill>
                <a:latin typeface="Calibri"/>
                <a:ea typeface="Calibri"/>
                <a:cs typeface="Calibri"/>
                <a:sym typeface="Calibri"/>
              </a:rPr>
              <a:t>Sourc</a:t>
            </a:r>
            <a:r>
              <a:rPr lang="en-US" sz="1200" b="0" i="0" u="sng" strike="noStrike" cap="none" dirty="0">
                <a:solidFill>
                  <a:schemeClr val="dk1"/>
                </a:solidFill>
                <a:latin typeface="Calibri"/>
                <a:ea typeface="Calibri"/>
                <a:cs typeface="Calibri"/>
                <a:sym typeface="Calibri"/>
              </a:rPr>
              <a:t>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200" u="sng" dirty="0">
                <a:solidFill>
                  <a:schemeClr val="dk1"/>
                </a:solidFill>
                <a:latin typeface="Calibri"/>
                <a:ea typeface="Calibri"/>
                <a:cs typeface="Calibri"/>
                <a:sym typeface="Calibri"/>
              </a:rPr>
              <a:t>License</a:t>
            </a:r>
            <a:endParaRPr sz="1200" b="0" i="0" u="none" strike="noStrike" cap="none" dirty="0">
              <a:solidFill>
                <a:schemeClr val="dk1"/>
              </a:solidFill>
              <a:latin typeface="Calibri"/>
              <a:ea typeface="Calibri"/>
              <a:cs typeface="Calibri"/>
              <a:sym typeface="Calibri"/>
            </a:endParaRPr>
          </a:p>
        </p:txBody>
      </p:sp>
      <p:sp>
        <p:nvSpPr>
          <p:cNvPr id="135" name="Google Shape;135;p5"/>
          <p:cNvSpPr txBox="1">
            <a:spLocks noGrp="1"/>
          </p:cNvSpPr>
          <p:nvPr>
            <p:ph type="title"/>
          </p:nvPr>
        </p:nvSpPr>
        <p:spPr>
          <a:xfrm>
            <a:off x="536509"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en-US" dirty="0" err="1"/>
              <a:t>Competenze</a:t>
            </a:r>
            <a:endParaRPr dirty="0"/>
          </a:p>
        </p:txBody>
      </p:sp>
      <p:sp>
        <p:nvSpPr>
          <p:cNvPr id="136" name="Google Shape;136;p5"/>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5"/>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lvl="0">
              <a:lnSpc>
                <a:spcPct val="90000"/>
              </a:lnSpc>
              <a:buClr>
                <a:schemeClr val="lt1"/>
              </a:buClr>
              <a:buSzPts val="2200"/>
            </a:pPr>
            <a:r>
              <a:rPr lang="en-US" sz="2200" b="1" dirty="0">
                <a:solidFill>
                  <a:schemeClr val="lt1"/>
                </a:solidFill>
                <a:latin typeface="Calibri"/>
                <a:cs typeface="Calibri"/>
                <a:sym typeface="Calibri"/>
              </a:rPr>
              <a:t>I </a:t>
            </a:r>
            <a:r>
              <a:rPr lang="en-US" sz="2200" b="1" dirty="0" err="1">
                <a:solidFill>
                  <a:schemeClr val="lt1"/>
                </a:solidFill>
                <a:latin typeface="Calibri"/>
                <a:cs typeface="Calibri"/>
                <a:sym typeface="Calibri"/>
              </a:rPr>
              <a:t>servizi</a:t>
            </a:r>
            <a:r>
              <a:rPr lang="en-US" sz="2200" b="1" dirty="0">
                <a:solidFill>
                  <a:schemeClr val="lt1"/>
                </a:solidFill>
                <a:latin typeface="Calibri"/>
                <a:cs typeface="Calibri"/>
                <a:sym typeface="Calibri"/>
              </a:rPr>
              <a:t> </a:t>
            </a:r>
            <a:r>
              <a:rPr lang="en-US" sz="2200" b="1" dirty="0" err="1">
                <a:solidFill>
                  <a:schemeClr val="lt1"/>
                </a:solidFill>
                <a:latin typeface="Calibri"/>
                <a:cs typeface="Calibri"/>
                <a:sym typeface="Calibri"/>
              </a:rPr>
              <a:t>sanitari</a:t>
            </a:r>
            <a:endParaRPr lang="en-US" dirty="0"/>
          </a:p>
        </p:txBody>
      </p:sp>
      <p:sp>
        <p:nvSpPr>
          <p:cNvPr id="138" name="Google Shape;138;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Calibri"/>
                <a:ea typeface="Calibri"/>
                <a:cs typeface="Calibri"/>
                <a:sym typeface="Calibri"/>
              </a:rPr>
              <a:t>3</a:t>
            </a:r>
            <a:r>
              <a:rPr lang="en-US" sz="2200" b="1" i="0" u="none" strike="noStrike" cap="none">
                <a:solidFill>
                  <a:schemeClr val="lt1"/>
                </a:solidFill>
                <a:latin typeface="Gill Sans"/>
                <a:ea typeface="Gill Sans"/>
                <a:cs typeface="Gill Sans"/>
                <a:sym typeface="Gill Sans"/>
              </a:rPr>
              <a:t> </a:t>
            </a:r>
            <a:endParaRPr sz="2200" b="1" i="0" u="none" strike="noStrike" cap="none">
              <a:solidFill>
                <a:schemeClr val="lt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3"/>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2000" dirty="0" err="1">
                <a:solidFill>
                  <a:srgbClr val="C01E24"/>
                </a:solidFill>
              </a:rPr>
              <a:t>Azione</a:t>
            </a:r>
            <a:r>
              <a:rPr lang="en-US" sz="2000" dirty="0">
                <a:solidFill>
                  <a:srgbClr val="C01E24"/>
                </a:solidFill>
              </a:rPr>
              <a:t> 3.1.1</a:t>
            </a:r>
            <a:br>
              <a:rPr lang="en-US" dirty="0"/>
            </a:br>
            <a:r>
              <a:rPr lang="en-US" dirty="0" err="1">
                <a:solidFill>
                  <a:srgbClr val="C01E24"/>
                </a:solidFill>
              </a:rPr>
              <a:t>Introduzione</a:t>
            </a:r>
            <a:endParaRPr dirty="0">
              <a:solidFill>
                <a:srgbClr val="C01E24"/>
              </a:solidFill>
            </a:endParaRPr>
          </a:p>
        </p:txBody>
      </p:sp>
      <p:sp>
        <p:nvSpPr>
          <p:cNvPr id="145" name="Google Shape;145;p43"/>
          <p:cNvSpPr/>
          <p:nvPr/>
        </p:nvSpPr>
        <p:spPr>
          <a:xfrm>
            <a:off x="7980099" y="645331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u="sng" dirty="0"/>
              <a:t>Sourc</a:t>
            </a:r>
            <a:r>
              <a:rPr lang="en-US" sz="1200" b="0" i="0" u="sng" strike="noStrike" cap="none" dirty="0">
                <a:solidFill>
                  <a:srgbClr val="000000"/>
                </a:solidFill>
                <a:latin typeface="Arial"/>
                <a:ea typeface="Arial"/>
                <a:cs typeface="Arial"/>
                <a:sym typeface="Arial"/>
              </a:rPr>
              <a:t>e</a:t>
            </a:r>
            <a:r>
              <a:rPr lang="en-US" sz="1200" b="0" i="0" u="none" strike="noStrike" cap="none" dirty="0">
                <a:solidFill>
                  <a:srgbClr val="000000"/>
                </a:solidFill>
                <a:latin typeface="Arial"/>
                <a:ea typeface="Arial"/>
                <a:cs typeface="Arial"/>
                <a:sym typeface="Arial"/>
              </a:rPr>
              <a:t> | </a:t>
            </a:r>
            <a:r>
              <a:rPr lang="en-US" sz="12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Pixabay</a:t>
            </a:r>
            <a:r>
              <a:rPr lang="en-US" sz="12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US" sz="1200" b="0" i="0" u="sng" strike="noStrike" cap="none" dirty="0">
                <a:solidFill>
                  <a:srgbClr val="000000"/>
                </a:solidFill>
                <a:latin typeface="Arial"/>
                <a:ea typeface="Arial"/>
                <a:cs typeface="Arial"/>
                <a:sym typeface="Arial"/>
              </a:rPr>
              <a:t>License</a:t>
            </a:r>
            <a:endParaRPr sz="1200" b="0" i="0" u="none" strike="noStrike" cap="none" dirty="0">
              <a:solidFill>
                <a:srgbClr val="000000"/>
              </a:solidFill>
              <a:latin typeface="Arial"/>
              <a:ea typeface="Arial"/>
              <a:cs typeface="Arial"/>
              <a:sym typeface="Arial"/>
            </a:endParaRPr>
          </a:p>
        </p:txBody>
      </p:sp>
      <p:pic>
        <p:nvPicPr>
          <p:cNvPr id="152" name="Google Shape;152;p43" descr="Ομιλία περίγραμμα"/>
          <p:cNvPicPr preferRelativeResize="0"/>
          <p:nvPr/>
        </p:nvPicPr>
        <p:blipFill rotWithShape="1">
          <a:blip r:embed="rId4">
            <a:alphaModFix/>
          </a:blip>
          <a:srcRect/>
          <a:stretch/>
        </p:blipFill>
        <p:spPr>
          <a:xfrm>
            <a:off x="6839789" y="1392675"/>
            <a:ext cx="3958468" cy="3958468"/>
          </a:xfrm>
          <a:prstGeom prst="rect">
            <a:avLst/>
          </a:prstGeom>
          <a:noFill/>
          <a:ln>
            <a:noFill/>
          </a:ln>
        </p:spPr>
      </p:pic>
      <p:sp>
        <p:nvSpPr>
          <p:cNvPr id="153" name="Google Shape;153;p43"/>
          <p:cNvSpPr txBox="1"/>
          <p:nvPr/>
        </p:nvSpPr>
        <p:spPr>
          <a:xfrm>
            <a:off x="7658396" y="2593053"/>
            <a:ext cx="2185022"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2400" dirty="0">
                <a:solidFill>
                  <a:srgbClr val="203864"/>
                </a:solidFill>
              </a:rPr>
              <a:t>Iniziamo…</a:t>
            </a:r>
            <a:endParaRPr sz="2400" b="0" i="0" u="none" strike="noStrike" cap="none" dirty="0">
              <a:solidFill>
                <a:srgbClr val="203864"/>
              </a:solidFill>
              <a:latin typeface="Arial"/>
              <a:ea typeface="Arial"/>
              <a:cs typeface="Arial"/>
              <a:sym typeface="Arial"/>
            </a:endParaRPr>
          </a:p>
        </p:txBody>
      </p:sp>
      <p:sp>
        <p:nvSpPr>
          <p:cNvPr id="154" name="Google Shape;154;p43"/>
          <p:cNvSpPr txBox="1"/>
          <p:nvPr/>
        </p:nvSpPr>
        <p:spPr>
          <a:xfrm>
            <a:off x="558000" y="2301411"/>
            <a:ext cx="6356508"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dirty="0" err="1">
                <a:latin typeface="Calibri" panose="020F0502020204030204" pitchFamily="34" charset="0"/>
                <a:cs typeface="Calibri" panose="020F0502020204030204" pitchFamily="34" charset="0"/>
              </a:rPr>
              <a:t>Obiettivi</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342900" lvl="0" indent="-342900">
              <a:buClr>
                <a:srgbClr val="C00000"/>
              </a:buClr>
              <a:buFont typeface="Wingdings" panose="05000000000000000000" pitchFamily="2" charset="2"/>
              <a:buChar char="§"/>
            </a:pPr>
            <a:r>
              <a:rPr lang="it-IT" sz="2000" dirty="0">
                <a:latin typeface="Calibri" panose="020F0502020204030204" pitchFamily="34" charset="0"/>
                <a:cs typeface="Calibri" panose="020F0502020204030204" pitchFamily="34" charset="0"/>
              </a:rPr>
              <a:t>Imparare i passaggi necessari per diventare un beneficiario del sistema sanitario nazionale.</a:t>
            </a:r>
            <a:endParaRPr lang="en-US" sz="2000" dirty="0">
              <a:latin typeface="Calibri" panose="020F0502020204030204" pitchFamily="34" charset="0"/>
              <a:cs typeface="Calibri" panose="020F0502020204030204" pitchFamily="34" charset="0"/>
            </a:endParaRPr>
          </a:p>
          <a:p>
            <a:pPr marL="342900" lvl="0" indent="-342900">
              <a:buClr>
                <a:srgbClr val="C00000"/>
              </a:buClr>
              <a:buFont typeface="Wingdings" panose="05000000000000000000" pitchFamily="2" charset="2"/>
              <a:buChar char="§"/>
            </a:pPr>
            <a:r>
              <a:rPr lang="it-IT" sz="2000" dirty="0">
                <a:latin typeface="Calibri" panose="020F0502020204030204" pitchFamily="34" charset="0"/>
                <a:cs typeface="Calibri" panose="020F0502020204030204" pitchFamily="34" charset="0"/>
              </a:rPr>
              <a:t>Imparare a conoscere il funzionamento del sistema sanitario nazionale.</a:t>
            </a:r>
          </a:p>
          <a:p>
            <a:pPr marL="342900" lvl="0" indent="-342900">
              <a:buClr>
                <a:srgbClr val="C00000"/>
              </a:buClr>
              <a:buFont typeface="Wingdings" panose="05000000000000000000" pitchFamily="2" charset="2"/>
              <a:buChar char="§"/>
            </a:pPr>
            <a:r>
              <a:rPr lang="it-IT" sz="2000" dirty="0">
                <a:latin typeface="Calibri" panose="020F0502020204030204" pitchFamily="34" charset="0"/>
                <a:cs typeface="Calibri" panose="020F0502020204030204" pitchFamily="34" charset="0"/>
              </a:rPr>
              <a:t>Imparare a risolvere i problemi legati alla propria gestione della salute. </a:t>
            </a:r>
            <a:endParaRPr lang="en-US" sz="2000" dirty="0">
              <a:latin typeface="Calibri" panose="020F0502020204030204" pitchFamily="34" charset="0"/>
              <a:cs typeface="Calibri" panose="020F0502020204030204" pitchFamily="34" charset="0"/>
            </a:endParaRPr>
          </a:p>
        </p:txBody>
      </p:sp>
      <p:sp>
        <p:nvSpPr>
          <p:cNvPr id="13" name="Google Shape;168;p7">
            <a:extLst>
              <a:ext uri="{FF2B5EF4-FFF2-40B4-BE49-F238E27FC236}">
                <a16:creationId xmlns:a16="http://schemas.microsoft.com/office/drawing/2014/main" id="{5F1F0838-256C-931B-77CB-9BCBDF791DF9}"/>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3.1.1</a:t>
            </a:r>
            <a:endParaRPr sz="2000" dirty="0">
              <a:solidFill>
                <a:srgbClr val="C01E24"/>
              </a:solidFill>
              <a:latin typeface="Calibri"/>
              <a:cs typeface="Calibri"/>
              <a:sym typeface="Calibri"/>
            </a:endParaRPr>
          </a:p>
        </p:txBody>
      </p:sp>
      <p:sp>
        <p:nvSpPr>
          <p:cNvPr id="14" name="Google Shape;168;p7">
            <a:extLst>
              <a:ext uri="{FF2B5EF4-FFF2-40B4-BE49-F238E27FC236}">
                <a16:creationId xmlns:a16="http://schemas.microsoft.com/office/drawing/2014/main" id="{EA131041-AA26-9013-34CC-21E8DF167E78}"/>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3.1.2</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924CAA65-2C2D-C82B-5073-A2DBACD5F50A}"/>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3.1.3</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D8F5A846-6FD0-200D-9EEE-D99EB324B6E6}"/>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3.1.4</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2D86966F-733B-098E-70DF-496C1801959D}"/>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3.1.5</a:t>
            </a:r>
            <a:endParaRPr sz="1800" dirty="0">
              <a:solidFill>
                <a:schemeClr val="lt1"/>
              </a:solidFill>
              <a:latin typeface="Calibri"/>
              <a:cs typeface="Calibri"/>
              <a:sym typeface="Calibri"/>
            </a:endParaRPr>
          </a:p>
        </p:txBody>
      </p:sp>
      <p:sp>
        <p:nvSpPr>
          <p:cNvPr id="18" name="Google Shape;168;p7">
            <a:extLst>
              <a:ext uri="{FF2B5EF4-FFF2-40B4-BE49-F238E27FC236}">
                <a16:creationId xmlns:a16="http://schemas.microsoft.com/office/drawing/2014/main" id="{1EFC26D9-AD0C-9C7C-03F7-A44809401D9D}"/>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3.1</a:t>
            </a:r>
            <a:endParaRPr sz="2000" dirty="0">
              <a:solidFill>
                <a:srgbClr val="203864"/>
              </a:solidFill>
              <a:latin typeface="Calibri"/>
              <a:cs typeface="Calibri"/>
              <a:sym typeface="Calibri"/>
            </a:endParaRPr>
          </a:p>
        </p:txBody>
      </p:sp>
      <p:sp>
        <p:nvSpPr>
          <p:cNvPr id="19" name="Google Shape;168;p7">
            <a:extLst>
              <a:ext uri="{FF2B5EF4-FFF2-40B4-BE49-F238E27FC236}">
                <a16:creationId xmlns:a16="http://schemas.microsoft.com/office/drawing/2014/main" id="{46483026-B5EB-6938-6BD8-57F7249533D0}"/>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3.</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44"/>
          <p:cNvSpPr txBox="1">
            <a:spLocks noGrp="1"/>
          </p:cNvSpPr>
          <p:nvPr>
            <p:ph type="title"/>
          </p:nvPr>
        </p:nvSpPr>
        <p:spPr>
          <a:xfrm>
            <a:off x="558000" y="1079999"/>
            <a:ext cx="10515600" cy="1114561"/>
          </a:xfrm>
          <a:prstGeom prst="rect">
            <a:avLst/>
          </a:prstGeom>
          <a:noFill/>
          <a:ln>
            <a:noFill/>
          </a:ln>
        </p:spPr>
        <p:txBody>
          <a:bodyPr spcFirstLastPara="1" wrap="square" lIns="91425" tIns="45700" rIns="91425" bIns="45700" anchor="ctr" anchorCtr="0">
            <a:normAutofit fontScale="90000"/>
          </a:bodyPr>
          <a:lstStyle/>
          <a:p>
            <a:pPr lvl="0"/>
            <a:r>
              <a:rPr lang="en-US" sz="2000" dirty="0" err="1">
                <a:solidFill>
                  <a:srgbClr val="C01E24"/>
                </a:solidFill>
              </a:rPr>
              <a:t>Azione</a:t>
            </a:r>
            <a:r>
              <a:rPr lang="en-US" sz="2000" dirty="0">
                <a:solidFill>
                  <a:srgbClr val="C01E24"/>
                </a:solidFill>
              </a:rPr>
              <a:t> 3.1.2</a:t>
            </a:r>
            <a:br>
              <a:rPr lang="en-US" dirty="0"/>
            </a:br>
            <a:r>
              <a:rPr lang="it-IT" dirty="0">
                <a:solidFill>
                  <a:srgbClr val="C00000"/>
                </a:solidFill>
              </a:rPr>
              <a:t>Di cosa ho bisogno per accedere al sistema sanitario</a:t>
            </a:r>
            <a:r>
              <a:rPr lang="en-US" dirty="0">
                <a:solidFill>
                  <a:srgbClr val="C00000"/>
                </a:solidFill>
              </a:rPr>
              <a:t>?</a:t>
            </a:r>
            <a:endParaRPr dirty="0">
              <a:solidFill>
                <a:srgbClr val="C00000"/>
              </a:solidFill>
            </a:endParaRPr>
          </a:p>
        </p:txBody>
      </p:sp>
      <p:sp>
        <p:nvSpPr>
          <p:cNvPr id="161" name="Google Shape;161;p44"/>
          <p:cNvSpPr/>
          <p:nvPr/>
        </p:nvSpPr>
        <p:spPr>
          <a:xfrm>
            <a:off x="7980099" y="645331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u="sng" dirty="0"/>
              <a:t>Source</a:t>
            </a:r>
            <a:r>
              <a:rPr lang="en-US" sz="1200" b="0" i="0" u="none" strike="noStrike" cap="none" dirty="0">
                <a:solidFill>
                  <a:srgbClr val="000000"/>
                </a:solidFill>
                <a:latin typeface="Arial"/>
                <a:ea typeface="Arial"/>
                <a:cs typeface="Arial"/>
                <a:sym typeface="Arial"/>
              </a:rPr>
              <a:t> | </a:t>
            </a:r>
            <a:r>
              <a:rPr lang="en-US" sz="12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Pixabay</a:t>
            </a:r>
            <a:r>
              <a:rPr lang="en-US" sz="12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US" sz="1200" b="0" i="0" u="sng" strike="noStrike" cap="none" dirty="0">
                <a:solidFill>
                  <a:srgbClr val="000000"/>
                </a:solidFill>
                <a:latin typeface="Arial"/>
                <a:ea typeface="Arial"/>
                <a:cs typeface="Arial"/>
                <a:sym typeface="Arial"/>
              </a:rPr>
              <a:t>License</a:t>
            </a:r>
            <a:endParaRPr sz="1200" b="0" i="0" u="none" strike="noStrike" cap="none" dirty="0">
              <a:solidFill>
                <a:srgbClr val="000000"/>
              </a:solidFill>
              <a:latin typeface="Arial"/>
              <a:ea typeface="Arial"/>
              <a:cs typeface="Arial"/>
              <a:sym typeface="Arial"/>
            </a:endParaRPr>
          </a:p>
        </p:txBody>
      </p:sp>
      <p:sp>
        <p:nvSpPr>
          <p:cNvPr id="12" name="Google Shape;168;p7">
            <a:extLst>
              <a:ext uri="{FF2B5EF4-FFF2-40B4-BE49-F238E27FC236}">
                <a16:creationId xmlns:a16="http://schemas.microsoft.com/office/drawing/2014/main" id="{B5E3591C-43D7-988C-1010-48B65606CEED}"/>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3.1.1</a:t>
            </a:r>
            <a:endParaRPr sz="1800" dirty="0">
              <a:solidFill>
                <a:schemeClr val="lt1"/>
              </a:solidFill>
              <a:latin typeface="Calibri"/>
              <a:cs typeface="Calibri"/>
              <a:sym typeface="Calibri"/>
            </a:endParaRPr>
          </a:p>
        </p:txBody>
      </p:sp>
      <p:sp>
        <p:nvSpPr>
          <p:cNvPr id="13" name="Google Shape;168;p7">
            <a:extLst>
              <a:ext uri="{FF2B5EF4-FFF2-40B4-BE49-F238E27FC236}">
                <a16:creationId xmlns:a16="http://schemas.microsoft.com/office/drawing/2014/main" id="{99ABFB8D-D667-72EB-33CA-52B2046D7A59}"/>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3.1.2</a:t>
            </a:r>
            <a:endParaRPr sz="2000" dirty="0">
              <a:solidFill>
                <a:srgbClr val="C01E24"/>
              </a:solidFill>
              <a:latin typeface="Calibri"/>
              <a:cs typeface="Calibri"/>
              <a:sym typeface="Calibri"/>
            </a:endParaRPr>
          </a:p>
        </p:txBody>
      </p:sp>
      <p:sp>
        <p:nvSpPr>
          <p:cNvPr id="14" name="Google Shape;168;p7">
            <a:extLst>
              <a:ext uri="{FF2B5EF4-FFF2-40B4-BE49-F238E27FC236}">
                <a16:creationId xmlns:a16="http://schemas.microsoft.com/office/drawing/2014/main" id="{E9034902-83F3-F5D1-E5A5-7184F2846BFE}"/>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3.1.3</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51B40CC1-00D9-D455-4BD5-5D866672F883}"/>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3.1.4</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87C51783-52DA-21FC-0CEE-3CF19CA61415}"/>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3.1.5</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FB44A5E7-3671-57BA-4DBB-AD102D0697E8}"/>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3.1</a:t>
            </a:r>
            <a:endParaRPr sz="2000" dirty="0">
              <a:solidFill>
                <a:srgbClr val="203864"/>
              </a:solidFill>
              <a:latin typeface="Calibri"/>
              <a:cs typeface="Calibri"/>
              <a:sym typeface="Calibri"/>
            </a:endParaRPr>
          </a:p>
        </p:txBody>
      </p:sp>
      <p:sp>
        <p:nvSpPr>
          <p:cNvPr id="18" name="Google Shape;168;p7">
            <a:extLst>
              <a:ext uri="{FF2B5EF4-FFF2-40B4-BE49-F238E27FC236}">
                <a16:creationId xmlns:a16="http://schemas.microsoft.com/office/drawing/2014/main" id="{9AAF8814-745D-A006-3B14-34273369C6AC}"/>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3.</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
        <p:nvSpPr>
          <p:cNvPr id="19" name="TextBox 18">
            <a:extLst>
              <a:ext uri="{FF2B5EF4-FFF2-40B4-BE49-F238E27FC236}">
                <a16:creationId xmlns:a16="http://schemas.microsoft.com/office/drawing/2014/main" id="{1CAE6A62-C0D6-77AE-15DC-421BE69EE0BD}"/>
              </a:ext>
            </a:extLst>
          </p:cNvPr>
          <p:cNvSpPr txBox="1"/>
          <p:nvPr/>
        </p:nvSpPr>
        <p:spPr>
          <a:xfrm>
            <a:off x="558000" y="2301411"/>
            <a:ext cx="6356508" cy="2246769"/>
          </a:xfrm>
          <a:prstGeom prst="rect">
            <a:avLst/>
          </a:prstGeom>
          <a:noFill/>
        </p:spPr>
        <p:txBody>
          <a:bodyPr wrap="square" rtlCol="0">
            <a:spAutoFit/>
          </a:bodyPr>
          <a:lstStyle/>
          <a:p>
            <a:pPr marL="0" lvl="0" indent="0" algn="l" rtl="0">
              <a:lnSpc>
                <a:spcPct val="100000"/>
              </a:lnSpc>
              <a:spcBef>
                <a:spcPts val="0"/>
              </a:spcBef>
              <a:spcAft>
                <a:spcPts val="0"/>
              </a:spcAft>
              <a:buSzPts val="2200"/>
              <a:buNone/>
            </a:pPr>
            <a:r>
              <a:rPr lang="de-DE" sz="2000" b="1" dirty="0" err="1"/>
              <a:t>Obiettivi</a:t>
            </a:r>
            <a:endParaRPr lang="de-DE" sz="2800" b="1" dirty="0"/>
          </a:p>
          <a:p>
            <a:endParaRPr lang="es-ES" sz="2000" dirty="0"/>
          </a:p>
          <a:p>
            <a:pPr marL="342900" indent="-342900" algn="just">
              <a:buClr>
                <a:srgbClr val="C00000"/>
              </a:buClr>
              <a:buFont typeface="Wingdings" panose="05000000000000000000" pitchFamily="2" charset="2"/>
              <a:buChar char="§"/>
            </a:pPr>
            <a:r>
              <a:rPr lang="it-IT" sz="2000" dirty="0">
                <a:latin typeface="Calibri" panose="020F0502020204030204" pitchFamily="34" charset="0"/>
                <a:cs typeface="Calibri" panose="020F0502020204030204" pitchFamily="34" charset="0"/>
              </a:rPr>
              <a:t>L'obiettivo principale del modulo è quello di presentare le procedure di accesso ai servizi sanitari, concentrandosi sui requisiti di base che i migranti devono soddisfare per poter accedere al sistema sanitario nazionale.</a:t>
            </a:r>
            <a:r>
              <a:rPr lang="de-DE" sz="2000"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5"/>
          <p:cNvSpPr/>
          <p:nvPr/>
        </p:nvSpPr>
        <p:spPr>
          <a:xfrm>
            <a:off x="6911788" y="-3933"/>
            <a:ext cx="5278953" cy="583861"/>
          </a:xfrm>
          <a:prstGeom prst="rect">
            <a:avLst/>
          </a:prstGeom>
          <a:solidFill>
            <a:srgbClr val="7F7F7F"/>
          </a:solidFill>
          <a:ln>
            <a:noFill/>
          </a:ln>
        </p:spPr>
        <p:txBody>
          <a:bodyPr spcFirstLastPara="1" wrap="square" lIns="91425" tIns="45700" rIns="91425" bIns="45700" anchor="ctr" anchorCtr="0">
            <a:normAutofit/>
          </a:bodyPr>
          <a:lstStyle/>
          <a:p>
            <a:pPr lvl="0">
              <a:lnSpc>
                <a:spcPct val="80000"/>
              </a:lnSpc>
              <a:buSzPts val="1530"/>
            </a:pPr>
            <a:r>
              <a:rPr lang="en-US" sz="1530" b="0" i="0" u="none" strike="noStrike" cap="none" dirty="0">
                <a:solidFill>
                  <a:schemeClr val="lt1"/>
                </a:solidFill>
                <a:latin typeface="Arial"/>
                <a:ea typeface="Arial"/>
                <a:cs typeface="Arial"/>
                <a:sym typeface="Arial"/>
              </a:rPr>
              <a:t>3.2 Di </a:t>
            </a:r>
            <a:r>
              <a:rPr lang="en-US" sz="1530" b="0" i="0" u="none" strike="noStrike" cap="none" dirty="0" err="1">
                <a:solidFill>
                  <a:schemeClr val="lt1"/>
                </a:solidFill>
                <a:latin typeface="Arial"/>
                <a:ea typeface="Arial"/>
                <a:cs typeface="Arial"/>
                <a:sym typeface="Arial"/>
              </a:rPr>
              <a:t>cosa</a:t>
            </a:r>
            <a:r>
              <a:rPr lang="en-US" sz="1530" b="0" i="0" u="none" strike="noStrike" cap="none" dirty="0">
                <a:solidFill>
                  <a:schemeClr val="lt1"/>
                </a:solidFill>
                <a:latin typeface="Arial"/>
                <a:ea typeface="Arial"/>
                <a:cs typeface="Arial"/>
                <a:sym typeface="Arial"/>
              </a:rPr>
              <a:t> ho </a:t>
            </a:r>
            <a:r>
              <a:rPr lang="en-US" sz="1530" b="0" i="0" u="none" strike="noStrike" cap="none" dirty="0" err="1">
                <a:solidFill>
                  <a:schemeClr val="lt1"/>
                </a:solidFill>
                <a:latin typeface="Arial"/>
                <a:ea typeface="Arial"/>
                <a:cs typeface="Arial"/>
                <a:sym typeface="Arial"/>
              </a:rPr>
              <a:t>bi</a:t>
            </a:r>
            <a:r>
              <a:rPr lang="en-US" sz="1530" dirty="0" err="1">
                <a:solidFill>
                  <a:schemeClr val="lt1"/>
                </a:solidFill>
              </a:rPr>
              <a:t>sogno</a:t>
            </a:r>
            <a:r>
              <a:rPr lang="en-US" sz="1530" dirty="0">
                <a:solidFill>
                  <a:schemeClr val="lt1"/>
                </a:solidFill>
              </a:rPr>
              <a:t> per </a:t>
            </a:r>
            <a:r>
              <a:rPr lang="en-US" sz="1530" dirty="0" err="1">
                <a:solidFill>
                  <a:schemeClr val="lt1"/>
                </a:solidFill>
              </a:rPr>
              <a:t>accedere</a:t>
            </a:r>
            <a:r>
              <a:rPr lang="en-US" sz="1530" dirty="0">
                <a:solidFill>
                  <a:schemeClr val="lt1"/>
                </a:solidFill>
              </a:rPr>
              <a:t> al </a:t>
            </a:r>
            <a:r>
              <a:rPr lang="en-US" sz="1530" dirty="0" err="1">
                <a:solidFill>
                  <a:schemeClr val="lt1"/>
                </a:solidFill>
              </a:rPr>
              <a:t>sistema</a:t>
            </a:r>
            <a:r>
              <a:rPr lang="en-US" sz="1530" dirty="0">
                <a:solidFill>
                  <a:schemeClr val="lt1"/>
                </a:solidFill>
              </a:rPr>
              <a:t> </a:t>
            </a:r>
            <a:r>
              <a:rPr lang="en-US" sz="1530" dirty="0" err="1">
                <a:solidFill>
                  <a:schemeClr val="lt1"/>
                </a:solidFill>
              </a:rPr>
              <a:t>sanitario</a:t>
            </a:r>
            <a:r>
              <a:rPr lang="en-US" sz="1530" dirty="0">
                <a:solidFill>
                  <a:schemeClr val="lt1"/>
                </a:solidFill>
              </a:rPr>
              <a:t>?</a:t>
            </a:r>
            <a:endParaRPr sz="1275" b="0" i="0" u="none" strike="noStrike" cap="none" dirty="0">
              <a:solidFill>
                <a:schemeClr val="lt1"/>
              </a:solidFill>
              <a:latin typeface="Arial"/>
              <a:ea typeface="Arial"/>
              <a:cs typeface="Arial"/>
              <a:sym typeface="Arial"/>
            </a:endParaRPr>
          </a:p>
        </p:txBody>
      </p:sp>
      <p:sp>
        <p:nvSpPr>
          <p:cNvPr id="175" name="Google Shape;175;p45"/>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rPr>
              <a:t>Quelle</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 </a:t>
            </a:r>
            <a:r>
              <a:rPr lang="en-US" sz="1200" b="0" i="0" u="sng" strike="noStrike" cap="none" dirty="0" err="1">
                <a:solidFill>
                  <a:schemeClr val="dk1"/>
                </a:solidFill>
                <a:latin typeface="Calibri"/>
                <a:ea typeface="Calibri"/>
                <a:cs typeface="Calibri"/>
                <a:sym typeface="Calibri"/>
              </a:rPr>
              <a:t>Lizenz</a:t>
            </a:r>
            <a:endParaRPr sz="1200" b="0" i="0" u="none" strike="noStrike" cap="none" dirty="0">
              <a:solidFill>
                <a:schemeClr val="dk1"/>
              </a:solidFill>
              <a:latin typeface="Calibri"/>
              <a:ea typeface="Calibri"/>
              <a:cs typeface="Calibri"/>
              <a:sym typeface="Calibri"/>
            </a:endParaRPr>
          </a:p>
        </p:txBody>
      </p:sp>
      <p:sp>
        <p:nvSpPr>
          <p:cNvPr id="176" name="Google Shape;176;p4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lvl="0">
              <a:buClr>
                <a:srgbClr val="C01E24"/>
              </a:buClr>
              <a:buSzPts val="2000"/>
            </a:pPr>
            <a:r>
              <a:rPr lang="en-US" sz="3600" dirty="0" err="1">
                <a:solidFill>
                  <a:srgbClr val="002060"/>
                </a:solidFill>
              </a:rPr>
              <a:t>Poniamoci</a:t>
            </a:r>
            <a:r>
              <a:rPr lang="en-US" sz="3600" dirty="0">
                <a:solidFill>
                  <a:srgbClr val="002060"/>
                </a:solidFill>
              </a:rPr>
              <a:t> le </a:t>
            </a:r>
            <a:r>
              <a:rPr lang="en-US" sz="3600" dirty="0" err="1">
                <a:solidFill>
                  <a:srgbClr val="002060"/>
                </a:solidFill>
              </a:rPr>
              <a:t>seguenti</a:t>
            </a:r>
            <a:r>
              <a:rPr lang="en-US" sz="3600" dirty="0">
                <a:solidFill>
                  <a:srgbClr val="002060"/>
                </a:solidFill>
              </a:rPr>
              <a:t> </a:t>
            </a:r>
            <a:r>
              <a:rPr lang="en-US" sz="3600" dirty="0" err="1">
                <a:solidFill>
                  <a:srgbClr val="002060"/>
                </a:solidFill>
              </a:rPr>
              <a:t>domande</a:t>
            </a:r>
            <a:r>
              <a:rPr lang="en-US" sz="3600" dirty="0">
                <a:solidFill>
                  <a:srgbClr val="002060"/>
                </a:solidFill>
              </a:rPr>
              <a:t>:</a:t>
            </a:r>
            <a:endParaRPr dirty="0"/>
          </a:p>
        </p:txBody>
      </p:sp>
      <p:sp>
        <p:nvSpPr>
          <p:cNvPr id="177" name="Google Shape;177;p45"/>
          <p:cNvSpPr txBox="1"/>
          <p:nvPr/>
        </p:nvSpPr>
        <p:spPr>
          <a:xfrm>
            <a:off x="403111" y="2350334"/>
            <a:ext cx="5937120" cy="3427666"/>
          </a:xfrm>
          <a:prstGeom prst="rect">
            <a:avLst/>
          </a:prstGeom>
          <a:noFill/>
          <a:ln>
            <a:noFill/>
          </a:ln>
        </p:spPr>
        <p:txBody>
          <a:bodyPr spcFirstLastPara="1" wrap="square" lIns="91425" tIns="45700" rIns="91425" bIns="45700" anchor="t" anchorCtr="0">
            <a:normAutofit fontScale="92500"/>
          </a:bodyPr>
          <a:lstStyle/>
          <a:p>
            <a:pPr marL="228600" lvl="0" indent="-228600" algn="just">
              <a:lnSpc>
                <a:spcPct val="150000"/>
              </a:lnSpc>
              <a:buClr>
                <a:srgbClr val="C01E24"/>
              </a:buClr>
              <a:buSzPts val="2000"/>
              <a:buFont typeface="Calibri"/>
              <a:buChar char="▪"/>
            </a:pPr>
            <a:r>
              <a:rPr lang="it-IT" sz="2400" dirty="0">
                <a:solidFill>
                  <a:schemeClr val="dk1"/>
                </a:solidFill>
                <a:latin typeface="Calibri"/>
                <a:ea typeface="Calibri"/>
                <a:cs typeface="Calibri"/>
                <a:sym typeface="Calibri"/>
              </a:rPr>
              <a:t>Sapete come funziona il sistema sanitario nazionale in Italia</a:t>
            </a:r>
            <a:r>
              <a:rPr lang="en-US" sz="2400" dirty="0">
                <a:solidFill>
                  <a:schemeClr val="dk1"/>
                </a:solidFill>
                <a:latin typeface="Calibri"/>
                <a:ea typeface="Calibri"/>
                <a:cs typeface="Calibri"/>
                <a:sym typeface="Calibri"/>
              </a:rPr>
              <a:t>?</a:t>
            </a:r>
          </a:p>
          <a:p>
            <a:pPr marL="228600" lvl="0" indent="-228600" algn="just">
              <a:lnSpc>
                <a:spcPct val="150000"/>
              </a:lnSpc>
              <a:buClr>
                <a:srgbClr val="C01E24"/>
              </a:buClr>
              <a:buSzPts val="2000"/>
              <a:buFont typeface="Calibri"/>
              <a:buChar char="▪"/>
            </a:pPr>
            <a:r>
              <a:rPr lang="it-IT" sz="2400" dirty="0">
                <a:solidFill>
                  <a:schemeClr val="dk1"/>
                </a:solidFill>
                <a:latin typeface="Calibri"/>
                <a:ea typeface="Calibri"/>
                <a:cs typeface="Calibri"/>
                <a:sym typeface="Calibri"/>
              </a:rPr>
              <a:t>Vi è mai capitato di avere avuto un problema sanitario o di dover ripetere una procedura perché non sapevate come funziona il sistema sanitario nazionale qui in Italia</a:t>
            </a:r>
            <a:r>
              <a:rPr lang="en-US" sz="2400" dirty="0">
                <a:solidFill>
                  <a:schemeClr val="dk1"/>
                </a:solidFill>
                <a:latin typeface="Calibri"/>
                <a:ea typeface="Calibri"/>
                <a:cs typeface="Calibri"/>
                <a:sym typeface="Calibri"/>
              </a:rPr>
              <a:t>?</a:t>
            </a:r>
            <a:endParaRPr sz="2000" b="0" i="0" u="none" strike="noStrike" cap="none" dirty="0">
              <a:solidFill>
                <a:schemeClr val="dk1"/>
              </a:solidFill>
              <a:latin typeface="Calibri"/>
              <a:ea typeface="Calibri"/>
              <a:cs typeface="Calibri"/>
              <a:sym typeface="Calibri"/>
            </a:endParaRPr>
          </a:p>
        </p:txBody>
      </p:sp>
      <p:pic>
        <p:nvPicPr>
          <p:cNvPr id="178" name="Google Shape;178;p45" descr="Pregunta, Duda, Problema, Marca, Interrogatorio"/>
          <p:cNvPicPr preferRelativeResize="0"/>
          <p:nvPr/>
        </p:nvPicPr>
        <p:blipFill rotWithShape="1">
          <a:blip r:embed="rId4">
            <a:alphaModFix/>
          </a:blip>
          <a:srcRect/>
          <a:stretch/>
        </p:blipFill>
        <p:spPr>
          <a:xfrm>
            <a:off x="6911787" y="2185167"/>
            <a:ext cx="5278953" cy="28807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6"/>
          <p:cNvSpPr/>
          <p:nvPr/>
        </p:nvSpPr>
        <p:spPr>
          <a:xfrm>
            <a:off x="6817360" y="-3932"/>
            <a:ext cx="5373381" cy="517984"/>
          </a:xfrm>
          <a:prstGeom prst="rect">
            <a:avLst/>
          </a:prstGeom>
          <a:solidFill>
            <a:srgbClr val="7F7F7F"/>
          </a:solidFill>
          <a:ln>
            <a:noFill/>
          </a:ln>
        </p:spPr>
        <p:txBody>
          <a:bodyPr spcFirstLastPara="1" wrap="square" lIns="91425" tIns="45700" rIns="91425" bIns="45700" anchor="ctr" anchorCtr="0">
            <a:normAutofit/>
          </a:bodyPr>
          <a:lstStyle/>
          <a:p>
            <a:pPr lvl="0" algn="r">
              <a:lnSpc>
                <a:spcPct val="80000"/>
              </a:lnSpc>
              <a:buSzPts val="1530"/>
            </a:pPr>
            <a:r>
              <a:rPr lang="en-US" sz="1530" dirty="0">
                <a:solidFill>
                  <a:schemeClr val="lt1"/>
                </a:solidFill>
              </a:rPr>
              <a:t>3.2 Di </a:t>
            </a:r>
            <a:r>
              <a:rPr lang="en-US" sz="1530" dirty="0" err="1">
                <a:solidFill>
                  <a:schemeClr val="lt1"/>
                </a:solidFill>
              </a:rPr>
              <a:t>cosa</a:t>
            </a:r>
            <a:r>
              <a:rPr lang="en-US" sz="1530" dirty="0">
                <a:solidFill>
                  <a:schemeClr val="lt1"/>
                </a:solidFill>
              </a:rPr>
              <a:t> ho </a:t>
            </a:r>
            <a:r>
              <a:rPr lang="en-US" sz="1530" dirty="0" err="1">
                <a:solidFill>
                  <a:schemeClr val="lt1"/>
                </a:solidFill>
              </a:rPr>
              <a:t>bisogno</a:t>
            </a:r>
            <a:r>
              <a:rPr lang="en-US" sz="1530" dirty="0">
                <a:solidFill>
                  <a:schemeClr val="lt1"/>
                </a:solidFill>
              </a:rPr>
              <a:t> per </a:t>
            </a:r>
            <a:r>
              <a:rPr lang="en-US" sz="1530" dirty="0" err="1">
                <a:solidFill>
                  <a:schemeClr val="lt1"/>
                </a:solidFill>
              </a:rPr>
              <a:t>accedere</a:t>
            </a:r>
            <a:r>
              <a:rPr lang="en-US" sz="1530" dirty="0">
                <a:solidFill>
                  <a:schemeClr val="lt1"/>
                </a:solidFill>
              </a:rPr>
              <a:t> al </a:t>
            </a:r>
            <a:r>
              <a:rPr lang="en-US" sz="1530" dirty="0" err="1">
                <a:solidFill>
                  <a:schemeClr val="lt1"/>
                </a:solidFill>
              </a:rPr>
              <a:t>sistema</a:t>
            </a:r>
            <a:r>
              <a:rPr lang="en-US" sz="1530" dirty="0">
                <a:solidFill>
                  <a:schemeClr val="lt1"/>
                </a:solidFill>
              </a:rPr>
              <a:t> </a:t>
            </a:r>
            <a:r>
              <a:rPr lang="en-US" sz="1530" dirty="0" err="1">
                <a:solidFill>
                  <a:schemeClr val="lt1"/>
                </a:solidFill>
              </a:rPr>
              <a:t>sanitario</a:t>
            </a:r>
            <a:r>
              <a:rPr lang="en-US" sz="1530" dirty="0">
                <a:solidFill>
                  <a:schemeClr val="lt1"/>
                </a:solidFill>
              </a:rPr>
              <a:t>? </a:t>
            </a:r>
            <a:endParaRPr sz="1275" b="0" i="0" u="none" strike="noStrike" cap="none" dirty="0">
              <a:solidFill>
                <a:schemeClr val="lt1"/>
              </a:solidFill>
              <a:latin typeface="Arial"/>
              <a:ea typeface="Arial"/>
              <a:cs typeface="Arial"/>
              <a:sym typeface="Arial"/>
            </a:endParaRPr>
          </a:p>
        </p:txBody>
      </p:sp>
      <p:sp>
        <p:nvSpPr>
          <p:cNvPr id="185" name="Google Shape;185;p46"/>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a:solidFill>
                  <a:schemeClr val="dk1"/>
                </a:solidFill>
                <a:latin typeface="Calibri"/>
                <a:ea typeface="Calibri"/>
                <a:cs typeface="Calibri"/>
                <a:sym typeface="Calibri"/>
              </a:rPr>
              <a:t> | </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sp>
        <p:nvSpPr>
          <p:cNvPr id="186" name="Google Shape;186;p46"/>
          <p:cNvSpPr txBox="1">
            <a:spLocks noGrp="1"/>
          </p:cNvSpPr>
          <p:nvPr>
            <p:ph type="title"/>
          </p:nvPr>
        </p:nvSpPr>
        <p:spPr>
          <a:xfrm>
            <a:off x="85389" y="517097"/>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n-US" sz="3600" b="1" i="0" u="none" strike="noStrike" cap="none" dirty="0">
                <a:solidFill>
                  <a:srgbClr val="002060"/>
                </a:solidFill>
                <a:latin typeface="Calibri"/>
                <a:ea typeface="Calibri"/>
                <a:cs typeface="Calibri"/>
                <a:sym typeface="Calibri"/>
              </a:rPr>
              <a:t>Video </a:t>
            </a:r>
            <a:endParaRPr dirty="0"/>
          </a:p>
        </p:txBody>
      </p:sp>
      <p:sp>
        <p:nvSpPr>
          <p:cNvPr id="187" name="Google Shape;187;p46"/>
          <p:cNvSpPr txBox="1"/>
          <p:nvPr/>
        </p:nvSpPr>
        <p:spPr>
          <a:xfrm>
            <a:off x="336065" y="3092521"/>
            <a:ext cx="6165173"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000000"/>
                </a:solidFill>
                <a:latin typeface="Calibri"/>
                <a:ea typeface="Calibri"/>
                <a:cs typeface="Calibri"/>
                <a:sym typeface="Calibri"/>
              </a:rPr>
              <a:t>Video 1: </a:t>
            </a:r>
            <a:endParaRPr dirty="0"/>
          </a:p>
          <a:p>
            <a:pPr marL="0" marR="0" lvl="0" indent="0" algn="l" rtl="0">
              <a:lnSpc>
                <a:spcPct val="100000"/>
              </a:lnSpc>
              <a:spcBef>
                <a:spcPts val="0"/>
              </a:spcBef>
              <a:spcAft>
                <a:spcPts val="0"/>
              </a:spcAft>
              <a:buNone/>
            </a:pPr>
            <a:endParaRPr sz="2000" b="1" i="0" u="none" strike="noStrike" cap="none" dirty="0">
              <a:solidFill>
                <a:srgbClr val="000000"/>
              </a:solidFill>
              <a:latin typeface="Calibri"/>
              <a:ea typeface="Calibri"/>
              <a:cs typeface="Calibri"/>
              <a:sym typeface="Calibri"/>
            </a:endParaRPr>
          </a:p>
          <a:p>
            <a:pPr lvl="0"/>
            <a:r>
              <a:rPr lang="it-IT" sz="2000" dirty="0">
                <a:hlinkClick r:id="rId5"/>
              </a:rPr>
              <a:t>Il Servizio Sanitario Nazionale - YouTube</a:t>
            </a:r>
            <a:endParaRPr lang="en-US" sz="2000" b="1" u="sng" dirty="0">
              <a:latin typeface="Calibri"/>
              <a:ea typeface="Calibri"/>
              <a:cs typeface="Calibri"/>
              <a:sym typeface="Calibri"/>
            </a:endParaRPr>
          </a:p>
          <a:p>
            <a:pPr lvl="0"/>
            <a:endParaRPr sz="2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dirty="0">
                <a:solidFill>
                  <a:srgbClr val="000000"/>
                </a:solidFill>
                <a:latin typeface="Calibri"/>
                <a:ea typeface="Calibri"/>
                <a:cs typeface="Calibri"/>
                <a:sym typeface="Calibri"/>
              </a:rPr>
              <a:t>Video 2: </a:t>
            </a:r>
            <a:endParaRPr dirty="0"/>
          </a:p>
          <a:p>
            <a:pPr marL="0" marR="0" lvl="0" indent="0" algn="l" rtl="0">
              <a:lnSpc>
                <a:spcPct val="100000"/>
              </a:lnSpc>
              <a:spcBef>
                <a:spcPts val="0"/>
              </a:spcBef>
              <a:spcAft>
                <a:spcPts val="0"/>
              </a:spcAft>
              <a:buNone/>
            </a:pPr>
            <a:endParaRPr sz="2000" b="1" i="0" u="none" strike="noStrike" cap="none" dirty="0">
              <a:solidFill>
                <a:srgbClr val="000000"/>
              </a:solidFill>
              <a:latin typeface="Calibri"/>
              <a:ea typeface="Calibri"/>
              <a:cs typeface="Calibri"/>
              <a:sym typeface="Calibri"/>
            </a:endParaRPr>
          </a:p>
          <a:p>
            <a:pPr lvl="0"/>
            <a:r>
              <a:rPr lang="en-US" sz="2000" dirty="0">
                <a:hlinkClick r:id="rId6"/>
              </a:rPr>
              <a:t>The Health Care System in Tuscany - YouTube</a:t>
            </a:r>
            <a:endParaRPr sz="2000" dirty="0"/>
          </a:p>
        </p:txBody>
      </p:sp>
      <p:sp>
        <p:nvSpPr>
          <p:cNvPr id="190" name="Google Shape;190;p46"/>
          <p:cNvSpPr txBox="1"/>
          <p:nvPr/>
        </p:nvSpPr>
        <p:spPr>
          <a:xfrm>
            <a:off x="1130898" y="1861751"/>
            <a:ext cx="3060215" cy="605096"/>
          </a:xfrm>
          <a:prstGeom prst="rect">
            <a:avLst/>
          </a:prstGeom>
          <a:noFill/>
          <a:ln>
            <a:noFill/>
          </a:ln>
        </p:spPr>
        <p:txBody>
          <a:bodyPr spcFirstLastPara="1" wrap="square" lIns="91425" tIns="45700" rIns="91425" bIns="45700" anchor="ctr" anchorCtr="0">
            <a:noAutofit/>
          </a:bodyPr>
          <a:lstStyle/>
          <a:p>
            <a:pPr lvl="0" algn="just">
              <a:lnSpc>
                <a:spcPct val="90000"/>
              </a:lnSpc>
              <a:buClr>
                <a:srgbClr val="C01E24"/>
              </a:buClr>
              <a:buSzPts val="2000"/>
            </a:pPr>
            <a:r>
              <a:rPr lang="it-IT" sz="2500" b="1" dirty="0">
                <a:solidFill>
                  <a:srgbClr val="002060"/>
                </a:solidFill>
                <a:latin typeface="Calibri"/>
                <a:ea typeface="Calibri"/>
                <a:cs typeface="Calibri"/>
                <a:sym typeface="Calibri"/>
              </a:rPr>
              <a:t>Guardiamo insieme i seguenti video e discutiamone</a:t>
            </a:r>
            <a:r>
              <a:rPr lang="en-US" sz="2500" b="1" i="0" u="none" strike="noStrike" cap="none" dirty="0">
                <a:solidFill>
                  <a:srgbClr val="002060"/>
                </a:solidFill>
                <a:latin typeface="Calibri"/>
                <a:ea typeface="Calibri"/>
                <a:cs typeface="Calibri"/>
                <a:sym typeface="Calibri"/>
              </a:rPr>
              <a:t>!</a:t>
            </a:r>
            <a:endParaRPr dirty="0"/>
          </a:p>
        </p:txBody>
      </p:sp>
      <p:pic>
        <p:nvPicPr>
          <p:cNvPr id="9" name="Picture 2" descr="Italien, Sardinien, Karte, Flagge, Land, Landkarte">
            <a:extLst>
              <a:ext uri="{FF2B5EF4-FFF2-40B4-BE49-F238E27FC236}">
                <a16:creationId xmlns:a16="http://schemas.microsoft.com/office/drawing/2014/main" id="{83A01A9E-88E8-4564-AC28-204DE59727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195" y="539581"/>
            <a:ext cx="2240103" cy="2240103"/>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83;p7">
            <a:extLst>
              <a:ext uri="{FF2B5EF4-FFF2-40B4-BE49-F238E27FC236}">
                <a16:creationId xmlns:a16="http://schemas.microsoft.com/office/drawing/2014/main" id="{D056CB8F-298F-4CBD-AFB4-383F2068AA09}"/>
              </a:ext>
            </a:extLst>
          </p:cNvPr>
          <p:cNvSpPr/>
          <p:nvPr/>
        </p:nvSpPr>
        <p:spPr>
          <a:xfrm>
            <a:off x="405693" y="6525624"/>
            <a:ext cx="2257264" cy="27695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11" name="Picture 2" descr="Cine, Película, Cámara, Proyector, Video, Acortar">
            <a:extLst>
              <a:ext uri="{FF2B5EF4-FFF2-40B4-BE49-F238E27FC236}">
                <a16:creationId xmlns:a16="http://schemas.microsoft.com/office/drawing/2014/main" id="{3BB6E7D9-FC60-408E-B276-9743021B0E1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9241"/>
          <a:stretch/>
        </p:blipFill>
        <p:spPr bwMode="auto">
          <a:xfrm>
            <a:off x="6817361" y="592375"/>
            <a:ext cx="5373380" cy="5895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4FBD0A-5962-424F-AFC2-ECAE7E0EA0E8}">
  <ds:schemaRefs>
    <ds:schemaRef ds:uri="http://www.w3.org/XML/1998/namespace"/>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http://purl.org/dc/terms/"/>
    <ds:schemaRef ds:uri="http://schemas.openxmlformats.org/package/2006/metadata/core-properties"/>
    <ds:schemaRef ds:uri="f31421c9-628b-4b4d-907b-e4fb7eb6347f"/>
  </ds:schemaRefs>
</ds:datastoreItem>
</file>

<file path=customXml/itemProps2.xml><?xml version="1.0" encoding="utf-8"?>
<ds:datastoreItem xmlns:ds="http://schemas.openxmlformats.org/officeDocument/2006/customXml" ds:itemID="{6F91BA4B-1A23-46A0-92B1-1B5CDD955D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421c9-628b-4b4d-907b-e4fb7eb63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4B2E8F-49D7-4A29-8360-F344F9F2CC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7488</TotalTime>
  <Words>1572</Words>
  <Application>Microsoft Office PowerPoint</Application>
  <PresentationFormat>Ευρεία οθόνη</PresentationFormat>
  <Paragraphs>196</Paragraphs>
  <Slides>25</Slides>
  <Notes>25</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25</vt:i4>
      </vt:variant>
    </vt:vector>
  </HeadingPairs>
  <TitlesOfParts>
    <vt:vector size="33" baseType="lpstr">
      <vt:lpstr>Calibri</vt:lpstr>
      <vt:lpstr>Gill Sans</vt:lpstr>
      <vt:lpstr>Roboto</vt:lpstr>
      <vt:lpstr>Arial</vt:lpstr>
      <vt:lpstr>Quattrocento Sans</vt:lpstr>
      <vt:lpstr>Wingdings</vt:lpstr>
      <vt:lpstr>Impact</vt:lpstr>
      <vt:lpstr>Θέμα του Office</vt:lpstr>
      <vt:lpstr>Παρουσίαση του PowerPoint</vt:lpstr>
      <vt:lpstr>Partner</vt:lpstr>
      <vt:lpstr>Moduli</vt:lpstr>
      <vt:lpstr>Obiettivi</vt:lpstr>
      <vt:lpstr>Competenze</vt:lpstr>
      <vt:lpstr>Azione 3.1.1 Introduzione</vt:lpstr>
      <vt:lpstr>Azione 3.1.2 Di cosa ho bisogno per accedere al sistema sanitario?</vt:lpstr>
      <vt:lpstr>Poniamoci le seguenti domande:</vt:lpstr>
      <vt:lpstr>Video </vt:lpstr>
      <vt:lpstr>Azioni 3.1.3 &amp; 3.1.4 Cosa fareste voi?</vt:lpstr>
      <vt:lpstr>Cosa fareste voi?  - Passi</vt:lpstr>
      <vt:lpstr>Tema 1 - Emergenza</vt:lpstr>
      <vt:lpstr>Tema 2 - Ammissione</vt:lpstr>
      <vt:lpstr>Tema 3- Assistenza sanitaria di base</vt:lpstr>
      <vt:lpstr>Tema 4 – Ospedale/medicina specialistica</vt:lpstr>
      <vt:lpstr>Tema 5 – Servizi odontoiatrici</vt:lpstr>
      <vt:lpstr>Tema 6 – Psicologo/a</vt:lpstr>
      <vt:lpstr>Tema 7 - Farmacia</vt:lpstr>
      <vt:lpstr>Tema 8 - Vaccinazione</vt:lpstr>
      <vt:lpstr>ONLINE MAP</vt:lpstr>
      <vt:lpstr>Azione 3.1.5 Conclusione – Debriefing </vt:lpstr>
      <vt:lpstr>Παρουσίαση του PowerPoint</vt:lpstr>
      <vt:lpstr>Azione 3.2.1 Escursione/Visita pratica</vt:lpstr>
      <vt:lpstr>SINTESI ESERCITAZIONE: VISITA PRATICA</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pantelis bbalaouras</dc:creator>
  <cp:lastModifiedBy>pantelis balaouras</cp:lastModifiedBy>
  <cp:revision>30</cp:revision>
  <dcterms:created xsi:type="dcterms:W3CDTF">2020-06-02T13:31:56Z</dcterms:created>
  <dcterms:modified xsi:type="dcterms:W3CDTF">2022-09-09T07:43:51Z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