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4"/>
  </p:sldMasterIdLst>
  <p:notesMasterIdLst>
    <p:notesMasterId r:id="rId30"/>
  </p:notesMasterIdLst>
  <p:sldIdLst>
    <p:sldId id="462" r:id="rId5"/>
    <p:sldId id="463" r:id="rId6"/>
    <p:sldId id="464" r:id="rId7"/>
    <p:sldId id="465" r:id="rId8"/>
    <p:sldId id="466" r:id="rId9"/>
    <p:sldId id="467" r:id="rId10"/>
    <p:sldId id="468" r:id="rId11"/>
    <p:sldId id="469" r:id="rId12"/>
    <p:sldId id="470" r:id="rId13"/>
    <p:sldId id="471" r:id="rId14"/>
    <p:sldId id="472" r:id="rId15"/>
    <p:sldId id="473" r:id="rId16"/>
    <p:sldId id="476" r:id="rId17"/>
    <p:sldId id="474" r:id="rId18"/>
    <p:sldId id="475" r:id="rId19"/>
    <p:sldId id="477" r:id="rId20"/>
    <p:sldId id="478" r:id="rId21"/>
    <p:sldId id="479" r:id="rId22"/>
    <p:sldId id="480" r:id="rId23"/>
    <p:sldId id="481" r:id="rId24"/>
    <p:sldId id="482" r:id="rId25"/>
    <p:sldId id="483" r:id="rId26"/>
    <p:sldId id="484" r:id="rId27"/>
    <p:sldId id="485" r:id="rId28"/>
    <p:sldId id="486"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Gill Sans" panose="020B0604020202020204" charset="0"/>
      <p:regular r:id="rId35"/>
      <p:bold r:id="rId36"/>
    </p:embeddedFont>
    <p:embeddedFont>
      <p:font typeface="Impact" panose="020B0806030902050204" pitchFamily="34" charset="0"/>
      <p:regular r:id="rId37"/>
    </p:embeddedFont>
    <p:embeddedFont>
      <p:font typeface="Roboto" panose="02000000000000000000" pitchFamily="2" charset="0"/>
      <p:regular r:id="rId38"/>
      <p:bold r:id="rId39"/>
      <p:italic r:id="rId40"/>
      <p:boldItalic r:id="rId41"/>
    </p:embeddedFont>
    <p:embeddedFont>
      <p:font typeface="Segoe UI" panose="020B0502040204020203"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2" roundtripDataSignature="AMtx7miIr0Rh4C+wLfKjiE2OqssR48VlZ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Wielga"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C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08" y="414"/>
      </p:cViewPr>
      <p:guideLst>
        <p:guide orient="horz" pos="2160"/>
        <p:guide pos="3840"/>
      </p:guideLst>
    </p:cSldViewPr>
  </p:slideViewPr>
  <p:notesTextViewPr>
    <p:cViewPr>
      <p:scale>
        <a:sx n="1" d="1"/>
        <a:sy n="1" d="1"/>
      </p:scale>
      <p:origin x="0" y="0"/>
    </p:cViewPr>
  </p:notesTextViewPr>
  <p:notesViewPr>
    <p:cSldViewPr snapToGrid="0">
      <p:cViewPr varScale="1">
        <p:scale>
          <a:sx n="117" d="100"/>
          <a:sy n="117" d="100"/>
        </p:scale>
        <p:origin x="766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12" Type="http://customschemas.google.com/relationships/presentationmetadata" Target="metadata"/><Relationship Id="rId4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1.fntdata"/><Relationship Id="rId4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15"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14" Type="http://schemas.openxmlformats.org/officeDocument/2006/relationships/presProps" Target="presProps.xml"/><Relationship Id="rId8" Type="http://schemas.openxmlformats.org/officeDocument/2006/relationships/slide" Target="slides/slide4.xml"/><Relationship Id="rId41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D76A7-72B2-4213-B60C-E85F410F0D3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B6C0E79-2CFE-47C8-A85E-56D20425B40F}">
      <dgm:prSet custT="1"/>
      <dgm:spPr>
        <a:solidFill>
          <a:srgbClr val="00B0F0"/>
        </a:solidFill>
        <a:ln>
          <a:solidFill>
            <a:schemeClr val="tx1">
              <a:lumMod val="50000"/>
              <a:lumOff val="50000"/>
            </a:schemeClr>
          </a:solidFill>
        </a:ln>
      </dgm:spPr>
      <dgm:t>
        <a:bodyPr/>
        <a:lstStyle/>
        <a:p>
          <a:r>
            <a:rPr lang="en-GB" sz="2200" b="1" dirty="0">
              <a:latin typeface="Calibri" panose="020F0502020204030204" pitchFamily="34" charset="0"/>
              <a:cs typeface="Calibri" panose="020F0502020204030204" pitchFamily="34" charset="0"/>
            </a:rPr>
            <a:t>¿Hay algo que no supiera antes de la visita y que ahora sepa gracias a ella?</a:t>
          </a:r>
          <a:endParaRPr lang="en-US" sz="2200" dirty="0">
            <a:solidFill>
              <a:schemeClr val="bg1"/>
            </a:solidFill>
            <a:latin typeface="Calibri" panose="020F0502020204030204" pitchFamily="34" charset="0"/>
            <a:cs typeface="Calibri" panose="020F0502020204030204" pitchFamily="34" charset="0"/>
          </a:endParaRPr>
        </a:p>
      </dgm:t>
    </dgm:pt>
    <dgm:pt modelId="{81DFDA25-6222-497A-857D-2A0570E58044}" type="parTrans" cxnId="{B7BC0A32-2AAD-44EB-897A-1DDC91648EEC}">
      <dgm:prSet/>
      <dgm:spPr/>
      <dgm:t>
        <a:bodyPr/>
        <a:lstStyle/>
        <a:p>
          <a:endParaRPr lang="en-US"/>
        </a:p>
      </dgm:t>
    </dgm:pt>
    <dgm:pt modelId="{F81E8A16-EE32-45C6-8ADF-5720FAA7F374}" type="sibTrans" cxnId="{B7BC0A32-2AAD-44EB-897A-1DDC91648EEC}">
      <dgm:prSet/>
      <dgm:spPr/>
      <dgm:t>
        <a:bodyPr/>
        <a:lstStyle/>
        <a:p>
          <a:endParaRPr lang="en-US"/>
        </a:p>
      </dgm:t>
    </dgm:pt>
    <dgm:pt modelId="{12958B29-C93B-4E00-8957-7B76F3CE65F9}">
      <dgm:prSet custT="1"/>
      <dgm:spPr>
        <a:solidFill>
          <a:srgbClr val="00B0F0"/>
        </a:solidFill>
        <a:ln>
          <a:solidFill>
            <a:schemeClr val="tx1">
              <a:lumMod val="50000"/>
              <a:lumOff val="50000"/>
            </a:schemeClr>
          </a:solidFill>
        </a:ln>
      </dgm:spPr>
      <dgm:t>
        <a:bodyPr/>
        <a:lstStyle/>
        <a:p>
          <a:r>
            <a:rPr lang="en-GB" sz="2200" b="1" dirty="0">
              <a:latin typeface="Calibri" panose="020F0502020204030204" pitchFamily="34" charset="0"/>
              <a:cs typeface="Calibri" panose="020F0502020204030204" pitchFamily="34" charset="0"/>
            </a:rPr>
            <a:t>¿Qué es lo más importante para la gestión de su propia salud?</a:t>
          </a:r>
          <a:endParaRPr lang="en-US" sz="2200" dirty="0">
            <a:solidFill>
              <a:schemeClr val="bg1"/>
            </a:solidFill>
            <a:latin typeface="Calibri" panose="020F0502020204030204" pitchFamily="34" charset="0"/>
            <a:cs typeface="Calibri" panose="020F0502020204030204" pitchFamily="34" charset="0"/>
          </a:endParaRPr>
        </a:p>
      </dgm:t>
    </dgm:pt>
    <dgm:pt modelId="{6D408ED5-ED84-411F-89E2-44169397F0B1}" type="parTrans" cxnId="{8357EBC9-363F-41B3-BC86-15131A46817C}">
      <dgm:prSet/>
      <dgm:spPr/>
      <dgm:t>
        <a:bodyPr/>
        <a:lstStyle/>
        <a:p>
          <a:endParaRPr lang="en-US"/>
        </a:p>
      </dgm:t>
    </dgm:pt>
    <dgm:pt modelId="{F7FFE997-372E-4AB3-9956-8FDCD7A1972D}" type="sibTrans" cxnId="{8357EBC9-363F-41B3-BC86-15131A46817C}">
      <dgm:prSet/>
      <dgm:spPr/>
      <dgm:t>
        <a:bodyPr/>
        <a:lstStyle/>
        <a:p>
          <a:endParaRPr lang="en-US"/>
        </a:p>
      </dgm:t>
    </dgm:pt>
    <dgm:pt modelId="{14D54255-5543-4C24-B595-747806F984B4}">
      <dgm:prSet custT="1"/>
      <dgm:spPr>
        <a:solidFill>
          <a:srgbClr val="00B0F0"/>
        </a:solidFill>
        <a:ln>
          <a:solidFill>
            <a:schemeClr val="tx1">
              <a:lumMod val="50000"/>
              <a:lumOff val="50000"/>
            </a:schemeClr>
          </a:solidFill>
        </a:ln>
      </dgm:spPr>
      <dgm:t>
        <a:bodyPr/>
        <a:lstStyle/>
        <a:p>
          <a:r>
            <a:rPr lang="en-GB" sz="2200" b="1" dirty="0">
              <a:latin typeface="Calibri" panose="020F0502020204030204" pitchFamily="34" charset="0"/>
              <a:cs typeface="Calibri" panose="020F0502020204030204" pitchFamily="34" charset="0"/>
            </a:rPr>
            <a:t>¿Cómo se organiza un centro de salud?</a:t>
          </a:r>
          <a:endParaRPr lang="en-US" sz="2200" dirty="0">
            <a:solidFill>
              <a:schemeClr val="bg1"/>
            </a:solidFill>
            <a:latin typeface="Calibri" panose="020F0502020204030204" pitchFamily="34" charset="0"/>
            <a:cs typeface="Calibri" panose="020F0502020204030204" pitchFamily="34" charset="0"/>
          </a:endParaRPr>
        </a:p>
      </dgm:t>
    </dgm:pt>
    <dgm:pt modelId="{D5385C16-0237-465B-98F8-E9EB05941845}" type="parTrans" cxnId="{6B147B98-4A14-4B37-A5A1-410C275D64C3}">
      <dgm:prSet/>
      <dgm:spPr/>
      <dgm:t>
        <a:bodyPr/>
        <a:lstStyle/>
        <a:p>
          <a:endParaRPr lang="en-US"/>
        </a:p>
      </dgm:t>
    </dgm:pt>
    <dgm:pt modelId="{EC81BC70-99B8-4593-881F-E50CAC278CEF}" type="sibTrans" cxnId="{6B147B98-4A14-4B37-A5A1-410C275D64C3}">
      <dgm:prSet/>
      <dgm:spPr/>
      <dgm:t>
        <a:bodyPr/>
        <a:lstStyle/>
        <a:p>
          <a:endParaRPr lang="en-US"/>
        </a:p>
      </dgm:t>
    </dgm:pt>
    <dgm:pt modelId="{098FC9AC-1AB1-4316-AE24-843E43605E0A}">
      <dgm:prSet custT="1"/>
      <dgm:spPr>
        <a:solidFill>
          <a:srgbClr val="00B0F0"/>
        </a:solidFill>
        <a:ln>
          <a:solidFill>
            <a:schemeClr val="tx1">
              <a:lumMod val="50000"/>
              <a:lumOff val="50000"/>
            </a:schemeClr>
          </a:solidFill>
        </a:ln>
      </dgm:spPr>
      <dgm:t>
        <a:bodyPr/>
        <a:lstStyle/>
        <a:p>
          <a:r>
            <a:rPr lang="en-US" sz="2200" b="1" dirty="0">
              <a:solidFill>
                <a:schemeClr val="bg1"/>
              </a:solidFill>
              <a:latin typeface="Calibri" panose="020F0502020204030204" pitchFamily="34" charset="0"/>
              <a:cs typeface="Calibri" panose="020F0502020204030204" pitchFamily="34" charset="0"/>
            </a:rPr>
            <a:t>¿Qué se puede hacer/solicitar en un centro de salud? </a:t>
          </a:r>
        </a:p>
      </dgm:t>
    </dgm:pt>
    <dgm:pt modelId="{3E66E230-F0B6-4DAE-A8B6-F207EA32A58B}" type="parTrans" cxnId="{136F2E42-280A-4381-A1D3-23D5EFB5BF51}">
      <dgm:prSet/>
      <dgm:spPr/>
      <dgm:t>
        <a:bodyPr/>
        <a:lstStyle/>
        <a:p>
          <a:endParaRPr lang="en-GB"/>
        </a:p>
      </dgm:t>
    </dgm:pt>
    <dgm:pt modelId="{2D157E3F-8561-43B1-BB9C-FD12D67961FE}" type="sibTrans" cxnId="{136F2E42-280A-4381-A1D3-23D5EFB5BF51}">
      <dgm:prSet/>
      <dgm:spPr/>
      <dgm:t>
        <a:bodyPr/>
        <a:lstStyle/>
        <a:p>
          <a:endParaRPr lang="en-GB"/>
        </a:p>
      </dgm:t>
    </dgm:pt>
    <dgm:pt modelId="{662521E1-EAC9-4573-86C7-5558EB46F22C}" type="pres">
      <dgm:prSet presAssocID="{3EED76A7-72B2-4213-B60C-E85F410F0D34}" presName="linear" presStyleCnt="0">
        <dgm:presLayoutVars>
          <dgm:animLvl val="lvl"/>
          <dgm:resizeHandles val="exact"/>
        </dgm:presLayoutVars>
      </dgm:prSet>
      <dgm:spPr/>
    </dgm:pt>
    <dgm:pt modelId="{6D11118C-D97D-458F-B2AD-DFE12D6E844C}" type="pres">
      <dgm:prSet presAssocID="{8B6C0E79-2CFE-47C8-A85E-56D20425B40F}" presName="parentText" presStyleLbl="node1" presStyleIdx="0" presStyleCnt="4">
        <dgm:presLayoutVars>
          <dgm:chMax val="0"/>
          <dgm:bulletEnabled val="1"/>
        </dgm:presLayoutVars>
      </dgm:prSet>
      <dgm:spPr/>
    </dgm:pt>
    <dgm:pt modelId="{883F43BE-D1D4-4962-8CCA-DDDC7765C83A}" type="pres">
      <dgm:prSet presAssocID="{F81E8A16-EE32-45C6-8ADF-5720FAA7F374}" presName="spacer" presStyleCnt="0"/>
      <dgm:spPr/>
    </dgm:pt>
    <dgm:pt modelId="{D2D7C50B-8316-45FF-BF3C-31092745B7B0}" type="pres">
      <dgm:prSet presAssocID="{12958B29-C93B-4E00-8957-7B76F3CE65F9}" presName="parentText" presStyleLbl="node1" presStyleIdx="1" presStyleCnt="4">
        <dgm:presLayoutVars>
          <dgm:chMax val="0"/>
          <dgm:bulletEnabled val="1"/>
        </dgm:presLayoutVars>
      </dgm:prSet>
      <dgm:spPr/>
    </dgm:pt>
    <dgm:pt modelId="{4F68AED5-1790-4507-8D15-6DE6E3D6D31C}" type="pres">
      <dgm:prSet presAssocID="{F7FFE997-372E-4AB3-9956-8FDCD7A1972D}" presName="spacer" presStyleCnt="0"/>
      <dgm:spPr/>
    </dgm:pt>
    <dgm:pt modelId="{DF11F108-A9EA-4D82-A08C-C51ED246A4D6}" type="pres">
      <dgm:prSet presAssocID="{14D54255-5543-4C24-B595-747806F984B4}" presName="parentText" presStyleLbl="node1" presStyleIdx="2" presStyleCnt="4">
        <dgm:presLayoutVars>
          <dgm:chMax val="0"/>
          <dgm:bulletEnabled val="1"/>
        </dgm:presLayoutVars>
      </dgm:prSet>
      <dgm:spPr/>
    </dgm:pt>
    <dgm:pt modelId="{5A22A232-532E-46BD-BD32-A09E1769DF47}" type="pres">
      <dgm:prSet presAssocID="{EC81BC70-99B8-4593-881F-E50CAC278CEF}" presName="spacer" presStyleCnt="0"/>
      <dgm:spPr/>
    </dgm:pt>
    <dgm:pt modelId="{199E51BF-F87B-4BCC-BC18-9FA3B8381757}" type="pres">
      <dgm:prSet presAssocID="{098FC9AC-1AB1-4316-AE24-843E43605E0A}" presName="parentText" presStyleLbl="node1" presStyleIdx="3" presStyleCnt="4">
        <dgm:presLayoutVars>
          <dgm:chMax val="0"/>
          <dgm:bulletEnabled val="1"/>
        </dgm:presLayoutVars>
      </dgm:prSet>
      <dgm:spPr/>
    </dgm:pt>
  </dgm:ptLst>
  <dgm:cxnLst>
    <dgm:cxn modelId="{38437C2C-0C2F-4261-8828-381A8D9AC599}" type="presOf" srcId="{12958B29-C93B-4E00-8957-7B76F3CE65F9}" destId="{D2D7C50B-8316-45FF-BF3C-31092745B7B0}" srcOrd="0" destOrd="0" presId="urn:microsoft.com/office/officeart/2005/8/layout/vList2"/>
    <dgm:cxn modelId="{B7BC0A32-2AAD-44EB-897A-1DDC91648EEC}" srcId="{3EED76A7-72B2-4213-B60C-E85F410F0D34}" destId="{8B6C0E79-2CFE-47C8-A85E-56D20425B40F}" srcOrd="0" destOrd="0" parTransId="{81DFDA25-6222-497A-857D-2A0570E58044}" sibTransId="{F81E8A16-EE32-45C6-8ADF-5720FAA7F374}"/>
    <dgm:cxn modelId="{136F2E42-280A-4381-A1D3-23D5EFB5BF51}" srcId="{3EED76A7-72B2-4213-B60C-E85F410F0D34}" destId="{098FC9AC-1AB1-4316-AE24-843E43605E0A}" srcOrd="3" destOrd="0" parTransId="{3E66E230-F0B6-4DAE-A8B6-F207EA32A58B}" sibTransId="{2D157E3F-8561-43B1-BB9C-FD12D67961FE}"/>
    <dgm:cxn modelId="{3BBD588E-77E1-442B-B66D-B82812198901}" type="presOf" srcId="{3EED76A7-72B2-4213-B60C-E85F410F0D34}" destId="{662521E1-EAC9-4573-86C7-5558EB46F22C}" srcOrd="0" destOrd="0" presId="urn:microsoft.com/office/officeart/2005/8/layout/vList2"/>
    <dgm:cxn modelId="{6B147B98-4A14-4B37-A5A1-410C275D64C3}" srcId="{3EED76A7-72B2-4213-B60C-E85F410F0D34}" destId="{14D54255-5543-4C24-B595-747806F984B4}" srcOrd="2" destOrd="0" parTransId="{D5385C16-0237-465B-98F8-E9EB05941845}" sibTransId="{EC81BC70-99B8-4593-881F-E50CAC278CEF}"/>
    <dgm:cxn modelId="{00FC3E9C-EE10-410D-B857-931C93FF25C5}" type="presOf" srcId="{8B6C0E79-2CFE-47C8-A85E-56D20425B40F}" destId="{6D11118C-D97D-458F-B2AD-DFE12D6E844C}" srcOrd="0" destOrd="0" presId="urn:microsoft.com/office/officeart/2005/8/layout/vList2"/>
    <dgm:cxn modelId="{17EA72BC-F56D-4BFA-9E0C-4CBE6B9F84BA}" type="presOf" srcId="{14D54255-5543-4C24-B595-747806F984B4}" destId="{DF11F108-A9EA-4D82-A08C-C51ED246A4D6}" srcOrd="0" destOrd="0" presId="urn:microsoft.com/office/officeart/2005/8/layout/vList2"/>
    <dgm:cxn modelId="{8357EBC9-363F-41B3-BC86-15131A46817C}" srcId="{3EED76A7-72B2-4213-B60C-E85F410F0D34}" destId="{12958B29-C93B-4E00-8957-7B76F3CE65F9}" srcOrd="1" destOrd="0" parTransId="{6D408ED5-ED84-411F-89E2-44169397F0B1}" sibTransId="{F7FFE997-372E-4AB3-9956-8FDCD7A1972D}"/>
    <dgm:cxn modelId="{FFA440FC-6757-498A-B6FD-49E834751477}" type="presOf" srcId="{098FC9AC-1AB1-4316-AE24-843E43605E0A}" destId="{199E51BF-F87B-4BCC-BC18-9FA3B8381757}" srcOrd="0" destOrd="0" presId="urn:microsoft.com/office/officeart/2005/8/layout/vList2"/>
    <dgm:cxn modelId="{2F331207-BC90-4497-80E3-E5F4995EFC34}" type="presParOf" srcId="{662521E1-EAC9-4573-86C7-5558EB46F22C}" destId="{6D11118C-D97D-458F-B2AD-DFE12D6E844C}" srcOrd="0" destOrd="0" presId="urn:microsoft.com/office/officeart/2005/8/layout/vList2"/>
    <dgm:cxn modelId="{AB797BE7-E075-47F0-8289-97B600F8EEBB}" type="presParOf" srcId="{662521E1-EAC9-4573-86C7-5558EB46F22C}" destId="{883F43BE-D1D4-4962-8CCA-DDDC7765C83A}" srcOrd="1" destOrd="0" presId="urn:microsoft.com/office/officeart/2005/8/layout/vList2"/>
    <dgm:cxn modelId="{BC561837-43F3-4376-B690-903078FBABB5}" type="presParOf" srcId="{662521E1-EAC9-4573-86C7-5558EB46F22C}" destId="{D2D7C50B-8316-45FF-BF3C-31092745B7B0}" srcOrd="2" destOrd="0" presId="urn:microsoft.com/office/officeart/2005/8/layout/vList2"/>
    <dgm:cxn modelId="{695E2CAC-2726-4211-BB71-EC9C4DA9169F}" type="presParOf" srcId="{662521E1-EAC9-4573-86C7-5558EB46F22C}" destId="{4F68AED5-1790-4507-8D15-6DE6E3D6D31C}" srcOrd="3" destOrd="0" presId="urn:microsoft.com/office/officeart/2005/8/layout/vList2"/>
    <dgm:cxn modelId="{834F6C94-C37B-4634-B129-1119C1A7AF08}" type="presParOf" srcId="{662521E1-EAC9-4573-86C7-5558EB46F22C}" destId="{DF11F108-A9EA-4D82-A08C-C51ED246A4D6}" srcOrd="4" destOrd="0" presId="urn:microsoft.com/office/officeart/2005/8/layout/vList2"/>
    <dgm:cxn modelId="{E5B9E2BC-F0A5-4BE3-85FC-83B7E8C5CEC8}" type="presParOf" srcId="{662521E1-EAC9-4573-86C7-5558EB46F22C}" destId="{5A22A232-532E-46BD-BD32-A09E1769DF47}" srcOrd="5" destOrd="0" presId="urn:microsoft.com/office/officeart/2005/8/layout/vList2"/>
    <dgm:cxn modelId="{22633739-9A6B-4CAF-B525-38C5147199A0}" type="presParOf" srcId="{662521E1-EAC9-4573-86C7-5558EB46F22C}" destId="{199E51BF-F87B-4BCC-BC18-9FA3B8381757}"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1118C-D97D-458F-B2AD-DFE12D6E844C}">
      <dsp:nvSpPr>
        <dsp:cNvPr id="0" name=""/>
        <dsp:cNvSpPr/>
      </dsp:nvSpPr>
      <dsp:spPr>
        <a:xfrm>
          <a:off x="0" y="3222"/>
          <a:ext cx="7147618" cy="1029600"/>
        </a:xfrm>
        <a:prstGeom prst="roundRect">
          <a:avLst/>
        </a:prstGeom>
        <a:solidFill>
          <a:srgbClr val="00B0F0"/>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dirty="0">
              <a:latin typeface="Calibri" panose="020F0502020204030204" pitchFamily="34" charset="0"/>
              <a:cs typeface="Calibri" panose="020F0502020204030204" pitchFamily="34" charset="0"/>
            </a:rPr>
            <a:t>¿Hay algo que no supiera antes de la visita y que ahora sepa gracias a ella?</a:t>
          </a:r>
          <a:endParaRPr lang="en-US" sz="2200" kern="1200" dirty="0">
            <a:solidFill>
              <a:schemeClr val="bg1"/>
            </a:solidFill>
            <a:latin typeface="Calibri" panose="020F0502020204030204" pitchFamily="34" charset="0"/>
            <a:cs typeface="Calibri" panose="020F0502020204030204" pitchFamily="34" charset="0"/>
          </a:endParaRPr>
        </a:p>
      </dsp:txBody>
      <dsp:txXfrm>
        <a:off x="50261" y="53483"/>
        <a:ext cx="7047096" cy="929078"/>
      </dsp:txXfrm>
    </dsp:sp>
    <dsp:sp modelId="{D2D7C50B-8316-45FF-BF3C-31092745B7B0}">
      <dsp:nvSpPr>
        <dsp:cNvPr id="0" name=""/>
        <dsp:cNvSpPr/>
      </dsp:nvSpPr>
      <dsp:spPr>
        <a:xfrm>
          <a:off x="0" y="1191222"/>
          <a:ext cx="7147618" cy="1029600"/>
        </a:xfrm>
        <a:prstGeom prst="roundRect">
          <a:avLst/>
        </a:prstGeom>
        <a:solidFill>
          <a:srgbClr val="00B0F0"/>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dirty="0">
              <a:latin typeface="Calibri" panose="020F0502020204030204" pitchFamily="34" charset="0"/>
              <a:cs typeface="Calibri" panose="020F0502020204030204" pitchFamily="34" charset="0"/>
            </a:rPr>
            <a:t>¿Qué es lo más importante para la gestión de su propia salud?</a:t>
          </a:r>
          <a:endParaRPr lang="en-US" sz="2200" kern="1200" dirty="0">
            <a:solidFill>
              <a:schemeClr val="bg1"/>
            </a:solidFill>
            <a:latin typeface="Calibri" panose="020F0502020204030204" pitchFamily="34" charset="0"/>
            <a:cs typeface="Calibri" panose="020F0502020204030204" pitchFamily="34" charset="0"/>
          </a:endParaRPr>
        </a:p>
      </dsp:txBody>
      <dsp:txXfrm>
        <a:off x="50261" y="1241483"/>
        <a:ext cx="7047096" cy="929078"/>
      </dsp:txXfrm>
    </dsp:sp>
    <dsp:sp modelId="{DF11F108-A9EA-4D82-A08C-C51ED246A4D6}">
      <dsp:nvSpPr>
        <dsp:cNvPr id="0" name=""/>
        <dsp:cNvSpPr/>
      </dsp:nvSpPr>
      <dsp:spPr>
        <a:xfrm>
          <a:off x="0" y="2379222"/>
          <a:ext cx="7147618" cy="1029600"/>
        </a:xfrm>
        <a:prstGeom prst="roundRect">
          <a:avLst/>
        </a:prstGeom>
        <a:solidFill>
          <a:srgbClr val="00B0F0"/>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dirty="0">
              <a:latin typeface="Calibri" panose="020F0502020204030204" pitchFamily="34" charset="0"/>
              <a:cs typeface="Calibri" panose="020F0502020204030204" pitchFamily="34" charset="0"/>
            </a:rPr>
            <a:t>¿Cómo se organiza un centro de salud?</a:t>
          </a:r>
          <a:endParaRPr lang="en-US" sz="2200" kern="1200" dirty="0">
            <a:solidFill>
              <a:schemeClr val="bg1"/>
            </a:solidFill>
            <a:latin typeface="Calibri" panose="020F0502020204030204" pitchFamily="34" charset="0"/>
            <a:cs typeface="Calibri" panose="020F0502020204030204" pitchFamily="34" charset="0"/>
          </a:endParaRPr>
        </a:p>
      </dsp:txBody>
      <dsp:txXfrm>
        <a:off x="50261" y="2429483"/>
        <a:ext cx="7047096" cy="929078"/>
      </dsp:txXfrm>
    </dsp:sp>
    <dsp:sp modelId="{199E51BF-F87B-4BCC-BC18-9FA3B8381757}">
      <dsp:nvSpPr>
        <dsp:cNvPr id="0" name=""/>
        <dsp:cNvSpPr/>
      </dsp:nvSpPr>
      <dsp:spPr>
        <a:xfrm>
          <a:off x="0" y="3567222"/>
          <a:ext cx="7147618" cy="1029600"/>
        </a:xfrm>
        <a:prstGeom prst="roundRect">
          <a:avLst/>
        </a:prstGeom>
        <a:solidFill>
          <a:srgbClr val="00B0F0"/>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bg1"/>
              </a:solidFill>
              <a:latin typeface="Calibri" panose="020F0502020204030204" pitchFamily="34" charset="0"/>
              <a:cs typeface="Calibri" panose="020F0502020204030204" pitchFamily="34" charset="0"/>
            </a:rPr>
            <a:t>¿Qué se puede hacer/solicitar en un centro de salud? </a:t>
          </a:r>
        </a:p>
      </dsp:txBody>
      <dsp:txXfrm>
        <a:off x="50261" y="3617483"/>
        <a:ext cx="7047096" cy="9290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Esta diapositiva debe incluirse en todas las actividades; pero las cuatro diapositivas siguientes sólo deben figurar en la parte de la introducción de cada módulo </a:t>
            </a:r>
            <a:endParaRPr/>
          </a:p>
        </p:txBody>
      </p:sp>
      <p:sp>
        <p:nvSpPr>
          <p:cNvPr id="68" name="Google Shape;6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D890C62-02BA-4B64-96F1-99D7E3BEEE56}"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t>10</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87726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6699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5635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6457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967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6534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0682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5222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3144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973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9595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D890C62-02BA-4B64-96F1-99D7E3BEEE56}"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t>21</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94584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7460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D890C62-02BA-4B64-96F1-99D7E3BEEE56}"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t>23</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97212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2356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1400"/>
              <a:buNone/>
            </a:pPr>
            <a:endParaRPr dirty="0"/>
          </a:p>
        </p:txBody>
      </p:sp>
      <p:sp>
        <p:nvSpPr>
          <p:cNvPr id="418" name="Google Shape;41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25031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5" name="Google Shape;15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D890C62-02BA-4B64-96F1-99D7E3BEEE56}"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t>6</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66894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D890C62-02BA-4B64-96F1-99D7E3BEEE56}"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t>7</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46672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616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7173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33"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extLst>
      <p:ext uri="{BB962C8B-B14F-4D97-AF65-F5344CB8AC3E}">
        <p14:creationId xmlns:p14="http://schemas.microsoft.com/office/powerpoint/2010/main" val="3696759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4"/>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20" name="Google Shape;20;p34"/>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21" name="Google Shape;21;p34"/>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22" name="Google Shape;22;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pic>
        <p:nvPicPr>
          <p:cNvPr id="23" name="Google Shape;23;p34"/>
          <p:cNvPicPr preferRelativeResize="0"/>
          <p:nvPr/>
        </p:nvPicPr>
        <p:blipFill rotWithShape="1">
          <a:blip r:embed="rId3">
            <a:alphaModFix/>
          </a:blip>
          <a:srcRect/>
          <a:stretch/>
        </p:blipFill>
        <p:spPr>
          <a:xfrm>
            <a:off x="29817" y="29817"/>
            <a:ext cx="1015241" cy="1015241"/>
          </a:xfrm>
          <a:prstGeom prst="rect">
            <a:avLst/>
          </a:prstGeom>
          <a:noFill/>
          <a:ln>
            <a:noFill/>
          </a:ln>
        </p:spPr>
      </p:pic>
    </p:spTree>
    <p:extLst>
      <p:ext uri="{BB962C8B-B14F-4D97-AF65-F5344CB8AC3E}">
        <p14:creationId xmlns:p14="http://schemas.microsoft.com/office/powerpoint/2010/main" val="2200323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Unit slide single column">
    <p:spTree>
      <p:nvGrpSpPr>
        <p:cNvPr id="1" name="Shape 24"/>
        <p:cNvGrpSpPr/>
        <p:nvPr/>
      </p:nvGrpSpPr>
      <p:grpSpPr>
        <a:xfrm>
          <a:off x="0" y="0"/>
          <a:ext cx="0" cy="0"/>
          <a:chOff x="0" y="0"/>
          <a:chExt cx="0" cy="0"/>
        </a:xfrm>
      </p:grpSpPr>
      <p:sp>
        <p:nvSpPr>
          <p:cNvPr id="25" name="Google Shape;25;p3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5"/>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 name="Google Shape;28;p35"/>
          <p:cNvPicPr preferRelativeResize="0"/>
          <p:nvPr/>
        </p:nvPicPr>
        <p:blipFill rotWithShape="1">
          <a:blip r:embed="rId2">
            <a:alphaModFix/>
          </a:blip>
          <a:srcRect/>
          <a:stretch/>
        </p:blipFill>
        <p:spPr>
          <a:xfrm>
            <a:off x="29817" y="6301390"/>
            <a:ext cx="528183" cy="528183"/>
          </a:xfrm>
          <a:prstGeom prst="rect">
            <a:avLst/>
          </a:prstGeom>
          <a:noFill/>
          <a:ln>
            <a:noFill/>
          </a:ln>
        </p:spPr>
      </p:pic>
      <p:sp>
        <p:nvSpPr>
          <p:cNvPr id="6" name="Google Shape;27;p58">
            <a:extLst>
              <a:ext uri="{FF2B5EF4-FFF2-40B4-BE49-F238E27FC236}">
                <a16:creationId xmlns:a16="http://schemas.microsoft.com/office/drawing/2014/main" id="{82BE0059-88BE-460C-884B-5880E6CA9969}"/>
              </a:ext>
            </a:extLst>
          </p:cNvPr>
          <p:cNvSpPr txBox="1"/>
          <p:nvPr userDrawn="1"/>
        </p:nvSpPr>
        <p:spPr>
          <a:xfrm>
            <a:off x="1" y="98623"/>
            <a:ext cx="5219700"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Calibri"/>
              <a:buNone/>
            </a:pPr>
            <a:r>
              <a:rPr lang="de-DE" sz="1800" b="1" i="0" u="none" strike="noStrike" cap="none" dirty="0">
                <a:solidFill>
                  <a:schemeClr val="lt1"/>
                </a:solidFill>
                <a:highlight>
                  <a:srgbClr val="C01E24"/>
                </a:highlight>
                <a:latin typeface="Calibri"/>
                <a:ea typeface="Calibri"/>
                <a:cs typeface="Calibri"/>
                <a:sym typeface="Calibri"/>
              </a:rPr>
              <a:t> 3 </a:t>
            </a:r>
            <a:r>
              <a:rPr lang="de-DE" sz="1800" b="0" i="0" u="none" strike="noStrike" cap="none" dirty="0">
                <a:solidFill>
                  <a:srgbClr val="7F7F7F"/>
                </a:solidFill>
                <a:latin typeface="Calibri"/>
                <a:ea typeface="Calibri"/>
                <a:cs typeface="Calibri"/>
                <a:sym typeface="Calibri"/>
              </a:rPr>
              <a:t> </a:t>
            </a:r>
            <a:r>
              <a:rPr lang="en-US" sz="1800" b="0" i="0" u="none" strike="noStrike" cap="none" dirty="0" err="1">
                <a:solidFill>
                  <a:srgbClr val="7F7F7F"/>
                </a:solidFill>
                <a:latin typeface="Calibri"/>
                <a:ea typeface="Calibri"/>
                <a:cs typeface="Calibri"/>
                <a:sym typeface="Calibri"/>
              </a:rPr>
              <a:t>Servicios</a:t>
            </a:r>
            <a:r>
              <a:rPr lang="en-US" sz="1800" b="0" i="0" u="none" strike="noStrike" cap="none" dirty="0">
                <a:solidFill>
                  <a:srgbClr val="7F7F7F"/>
                </a:solidFill>
                <a:latin typeface="Calibri"/>
                <a:ea typeface="Calibri"/>
                <a:cs typeface="Calibri"/>
                <a:sym typeface="Calibri"/>
              </a:rPr>
              <a:t> de </a:t>
            </a:r>
            <a:r>
              <a:rPr lang="en-US" sz="1800" b="0" i="0" u="none" strike="noStrike" cap="none" dirty="0" err="1">
                <a:solidFill>
                  <a:srgbClr val="7F7F7F"/>
                </a:solidFill>
                <a:latin typeface="Calibri"/>
                <a:ea typeface="Calibri"/>
                <a:cs typeface="Calibri"/>
                <a:sym typeface="Calibri"/>
              </a:rPr>
              <a:t>salud</a:t>
            </a:r>
            <a:r>
              <a:rPr lang="el-GR" sz="1800" b="0" i="0" u="none" strike="noStrike" cap="none" dirty="0">
                <a:solidFill>
                  <a:srgbClr val="7F7F7F"/>
                </a:solidFill>
                <a:latin typeface="Calibri"/>
                <a:ea typeface="Calibri"/>
                <a:cs typeface="Calibri"/>
                <a:sym typeface="Calibri"/>
              </a:rPr>
              <a:t> </a:t>
            </a:r>
            <a:endParaRPr sz="1800" b="0" i="0" u="none" strike="noStrike" cap="none" dirty="0">
              <a:solidFill>
                <a:srgbClr val="7F7F7F"/>
              </a:solidFill>
              <a:latin typeface="Calibri"/>
              <a:ea typeface="Calibri"/>
              <a:cs typeface="Calibri"/>
              <a:sym typeface="Calibri"/>
            </a:endParaRPr>
          </a:p>
        </p:txBody>
      </p:sp>
    </p:spTree>
    <p:extLst>
      <p:ext uri="{BB962C8B-B14F-4D97-AF65-F5344CB8AC3E}">
        <p14:creationId xmlns:p14="http://schemas.microsoft.com/office/powerpoint/2010/main" val="742354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29"/>
        <p:cNvGrpSpPr/>
        <p:nvPr/>
      </p:nvGrpSpPr>
      <p:grpSpPr>
        <a:xfrm>
          <a:off x="0" y="0"/>
          <a:ext cx="0" cy="0"/>
          <a:chOff x="0" y="0"/>
          <a:chExt cx="0" cy="0"/>
        </a:xfrm>
      </p:grpSpPr>
      <p:sp>
        <p:nvSpPr>
          <p:cNvPr id="30" name="Google Shape;30;p36"/>
          <p:cNvSpPr/>
          <p:nvPr/>
        </p:nvSpPr>
        <p:spPr>
          <a:xfrm>
            <a:off x="0" y="2218305"/>
            <a:ext cx="12192000" cy="3787362"/>
          </a:xfrm>
          <a:prstGeom prst="rect">
            <a:avLst/>
          </a:prstGeom>
          <a:solidFill>
            <a:srgbClr val="203864"/>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31;p36"/>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6"/>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chemeClr val="lt1"/>
              </a:buClr>
              <a:buSzPts val="2400"/>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chemeClr val="lt1"/>
              </a:buClr>
              <a:buSzPts val="2640"/>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 name="Google Shape;33;p3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34" name="Google Shape;34;p36"/>
          <p:cNvPicPr preferRelativeResize="0"/>
          <p:nvPr/>
        </p:nvPicPr>
        <p:blipFill rotWithShape="1">
          <a:blip r:embed="rId3">
            <a:alphaModFix/>
          </a:blip>
          <a:srcRect/>
          <a:stretch/>
        </p:blipFill>
        <p:spPr>
          <a:xfrm>
            <a:off x="29817" y="6301390"/>
            <a:ext cx="528183" cy="528183"/>
          </a:xfrm>
          <a:prstGeom prst="rect">
            <a:avLst/>
          </a:prstGeom>
          <a:noFill/>
          <a:ln>
            <a:noFill/>
          </a:ln>
        </p:spPr>
      </p:pic>
    </p:spTree>
    <p:extLst>
      <p:ext uri="{BB962C8B-B14F-4D97-AF65-F5344CB8AC3E}">
        <p14:creationId xmlns:p14="http://schemas.microsoft.com/office/powerpoint/2010/main" val="3492081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7" name="Γραφικό 6">
            <a:extLst>
              <a:ext uri="{FF2B5EF4-FFF2-40B4-BE49-F238E27FC236}">
                <a16:creationId xmlns:a16="http://schemas.microsoft.com/office/drawing/2014/main" id="{6DF9BBC8-A2FD-434B-AB56-C5B11E8AF0F6}"/>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6761503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09040936"/>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cdn.pixabay.com/photo/2016/09/24/09/20/icon-1691338_960_720.png"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pixabay.com/service/licens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pixabay.com/es/photos/gente-muchachas-mujeres-estudiantes-2557396/"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dn.pixabay.com/photo/2012/04/02/12/50/ambulance-24405_960_720.pn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hyperlink" Target="https://pixabay.com/service/licens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dn.pixabay.com/photo/2015/10/30/12/25/direction-1014068_960_720.jp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hyperlink" Target="https://pixabay.com/service/licen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illustrations/social-media-personal-2457842/"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dn.pixabay.com/photo/2020/08/03/09/39/medical-5459630_960_720.pn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hyperlink" Target="https://pixabay.com/service/licens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dn.pixabay.com/photo/2021/09/06/08/59/dentist-6601202_960_720.pn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hyperlink" Target="https://pixabay.com/service/licens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dn.pixabay.com/photo/2022/02/17/13/19/mental-7018783_960_720.pn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hyperlink" Target="https://pixabay.com/service/licen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dn.pixabay.com/photo/2017/01/31/19/01/chemist-2026442_960_720.pn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hyperlink" Target="https://pixabay.com/service/licens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dn.pixabay.com/photo/2022/02/11/16/06/vaccine-7007616_960_720.pn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hyperlink" Target="https://pixabay.com/service/license/"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www.coordina-oerh.com/" TargetMode="External"/><Relationship Id="rId13"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1.jpg"/><Relationship Id="rId12" Type="http://schemas.openxmlformats.org/officeDocument/2006/relationships/hyperlink" Target="https://www.uv.es/" TargetMode="External"/><Relationship Id="rId2" Type="http://schemas.openxmlformats.org/officeDocument/2006/relationships/notesSlide" Target="../notesSlides/notesSlide2.xml"/><Relationship Id="rId16" Type="http://schemas.openxmlformats.org/officeDocument/2006/relationships/hyperlink" Target="https://www.oxfamitalia.org/" TargetMode="External"/><Relationship Id="rId1" Type="http://schemas.openxmlformats.org/officeDocument/2006/relationships/slideLayout" Target="../slideLayouts/slideLayout2.xml"/><Relationship Id="rId6" Type="http://schemas.openxmlformats.org/officeDocument/2006/relationships/hyperlink" Target="https://www.w-hs.de/" TargetMode="External"/><Relationship Id="rId11" Type="http://schemas.openxmlformats.org/officeDocument/2006/relationships/image" Target="../media/image13.jpg"/><Relationship Id="rId5" Type="http://schemas.openxmlformats.org/officeDocument/2006/relationships/image" Target="../media/image10.jpg"/><Relationship Id="rId15" Type="http://schemas.openxmlformats.org/officeDocument/2006/relationships/image" Target="../media/image15.jpg"/><Relationship Id="rId10" Type="http://schemas.openxmlformats.org/officeDocument/2006/relationships/hyperlink" Target="https://www.prolepsis.gr/" TargetMode="External"/><Relationship Id="rId4" Type="http://schemas.openxmlformats.org/officeDocument/2006/relationships/hyperlink" Target="https://www.gunet.gr/" TargetMode="External"/><Relationship Id="rId9" Type="http://schemas.openxmlformats.org/officeDocument/2006/relationships/image" Target="../media/image12.jpg"/><Relationship Id="rId14" Type="http://schemas.openxmlformats.org/officeDocument/2006/relationships/hyperlink" Target="https://www.media-k.eu/"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illustrations/social-media-personal-2457842/"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training.mig-dhl.eu/modules/document/file.php/TMA104/Material/SPAIN%20ONLINE%20MAP%20M3.pdf" TargetMode="External"/><Relationship Id="rId4" Type="http://schemas.openxmlformats.org/officeDocument/2006/relationships/hyperlink" Target="https://pixabay.com/service/licens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hyperlink" Target="https://pixabay.com/es/illustrations/signo-de-exclamaci%c3%b3n-materia-507768/"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4.png"/><Relationship Id="rId4" Type="http://schemas.openxmlformats.org/officeDocument/2006/relationships/diagramLayout" Target="../diagrams/layout1.xml"/><Relationship Id="rId9" Type="http://schemas.openxmlformats.org/officeDocument/2006/relationships/hyperlink" Target="https://pixabay.com/service/licens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illustrations/teamwork-team-gear-gears-drive-220774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s/photos/pregunta-duda-problema-marca-338545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hyperlink" Target="https://pixabay.com/service/licens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s/illustrations/cine-pel%c3%adcula-c%c3%a1mara-proyector-4153289/" TargetMode="External"/><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youtube.com/watch?v=0HIMC9ITGTQ&amp;ab_channel=CELADORESONLINETEMARIOYTEST" TargetMode="External"/><Relationship Id="rId5" Type="http://schemas.openxmlformats.org/officeDocument/2006/relationships/hyperlink" Target="https://www.youtube.com/watch?v=0olenJsacvU&amp;ab_channel=LaPalomaHospital" TargetMode="External"/><Relationship Id="rId4" Type="http://schemas.openxmlformats.org/officeDocument/2006/relationships/hyperlink" Target="https://pixabay.com/service/licen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1"/>
          <p:cNvSpPr/>
          <p:nvPr/>
        </p:nvSpPr>
        <p:spPr>
          <a:xfrm>
            <a:off x="-1"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1" name="Google Shape;71;p1"/>
          <p:cNvSpPr txBox="1"/>
          <p:nvPr/>
        </p:nvSpPr>
        <p:spPr>
          <a:xfrm>
            <a:off x="1349531" y="4227707"/>
            <a:ext cx="3968918" cy="2015774"/>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C01E24"/>
              </a:buClr>
              <a:buSzPts val="3400"/>
              <a:buFont typeface="Calibri"/>
              <a:buNone/>
              <a:tabLst/>
              <a:defRPr/>
            </a:pPr>
            <a:r>
              <a:rPr kumimoji="0" lang="en-US" sz="3400" b="1" i="0" u="none" strike="noStrike" kern="0" cap="none" spc="0" normalizeH="0" baseline="0" noProof="0" dirty="0">
                <a:ln>
                  <a:noFill/>
                </a:ln>
                <a:solidFill>
                  <a:srgbClr val="C01E24"/>
                </a:solidFill>
                <a:effectLst/>
                <a:uLnTx/>
                <a:uFillTx/>
                <a:latin typeface="Calibri"/>
                <a:ea typeface="Calibri"/>
                <a:cs typeface="Calibri"/>
                <a:sym typeface="Calibri"/>
              </a:rPr>
              <a:t>Módulo 3</a:t>
            </a:r>
            <a:br>
              <a:rPr kumimoji="0" lang="en-US" sz="3400" b="1"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en-US" sz="3400" b="0" i="0" u="none" strike="noStrike" kern="0" cap="none" spc="0" normalizeH="0" baseline="0" noProof="0" dirty="0" err="1">
                <a:ln>
                  <a:noFill/>
                </a:ln>
                <a:solidFill>
                  <a:srgbClr val="000000"/>
                </a:solidFill>
                <a:effectLst/>
                <a:uLnTx/>
                <a:uFillTx/>
                <a:latin typeface="Calibri"/>
                <a:ea typeface="Calibri"/>
                <a:cs typeface="Calibri"/>
                <a:sym typeface="Calibri"/>
              </a:rPr>
              <a:t>Servicios</a:t>
            </a:r>
            <a:r>
              <a:rPr kumimoji="0" lang="en-US" sz="3400" b="0" i="0" u="none" strike="noStrike" kern="0" cap="none" spc="0" normalizeH="0" baseline="0" noProof="0" dirty="0">
                <a:ln>
                  <a:noFill/>
                </a:ln>
                <a:solidFill>
                  <a:srgbClr val="000000"/>
                </a:solidFill>
                <a:effectLst/>
                <a:uLnTx/>
                <a:uFillTx/>
                <a:latin typeface="Calibri"/>
                <a:ea typeface="Calibri"/>
                <a:cs typeface="Calibri"/>
                <a:sym typeface="Calibri"/>
              </a:rPr>
              <a:t> de </a:t>
            </a:r>
            <a:r>
              <a:rPr kumimoji="0" lang="en-US" sz="3400" b="0" i="0" u="none" strike="noStrike" kern="0" cap="none" spc="0" normalizeH="0" baseline="0" noProof="0" dirty="0" err="1">
                <a:ln>
                  <a:noFill/>
                </a:ln>
                <a:solidFill>
                  <a:srgbClr val="000000"/>
                </a:solidFill>
                <a:effectLst/>
                <a:uLnTx/>
                <a:uFillTx/>
                <a:latin typeface="Calibri"/>
                <a:ea typeface="Calibri"/>
                <a:cs typeface="Calibri"/>
                <a:sym typeface="Calibri"/>
              </a:rPr>
              <a:t>salud</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2" name="Google Shape;72;p1"/>
          <p:cNvSpPr/>
          <p:nvPr/>
        </p:nvSpPr>
        <p:spPr>
          <a:xfrm>
            <a:off x="0" y="891540"/>
            <a:ext cx="722376" cy="5071110"/>
          </a:xfrm>
          <a:prstGeom prst="rect">
            <a:avLst/>
          </a:prstGeom>
          <a:solidFill>
            <a:srgbClr val="4C525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73" name="Google Shape;73;p1"/>
          <p:cNvPicPr preferRelativeResize="0"/>
          <p:nvPr/>
        </p:nvPicPr>
        <p:blipFill rotWithShape="1">
          <a:blip r:embed="rId3">
            <a:alphaModFix/>
          </a:blip>
          <a:srcRect/>
          <a:stretch/>
        </p:blipFill>
        <p:spPr>
          <a:xfrm>
            <a:off x="1349531" y="1073414"/>
            <a:ext cx="10228659" cy="2706488"/>
          </a:xfrm>
          <a:prstGeom prst="rect">
            <a:avLst/>
          </a:prstGeom>
          <a:noFill/>
          <a:ln>
            <a:noFill/>
          </a:ln>
          <a:effectLst>
            <a:outerShdw blurRad="406400" dist="317500" dir="5400000" sx="89000" sy="89000" rotWithShape="0">
              <a:srgbClr val="000000">
                <a:alpha val="14901"/>
              </a:srgbClr>
            </a:outerShdw>
          </a:effectLst>
        </p:spPr>
      </p:pic>
      <p:sp>
        <p:nvSpPr>
          <p:cNvPr id="74" name="Google Shape;74;p1"/>
          <p:cNvSpPr/>
          <p:nvPr/>
        </p:nvSpPr>
        <p:spPr>
          <a:xfrm>
            <a:off x="1675900" y="6380247"/>
            <a:ext cx="6960100" cy="632422"/>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7F7F7F"/>
                </a:solidFill>
                <a:effectLst/>
                <a:uLnTx/>
                <a:uFillTx/>
                <a:latin typeface="Calibri"/>
                <a:ea typeface="Calibri"/>
                <a:cs typeface="Calibri"/>
                <a:sym typeface="Calibri"/>
              </a:rPr>
              <a:t>El apoyo de la Comisión Europea a la elaboración de esta publicación no constituye una aprobación de su contenido, que refleja únicamente las opiniones de los autores, y la Comisión no se hace responsable del uso que pueda hacerse de la información contenida en ella.</a:t>
            </a:r>
            <a:endParaRPr kumimoji="0" sz="900" b="0" i="0" u="none" strike="noStrike" kern="0" cap="none" spc="0" normalizeH="0" baseline="0" noProof="0">
              <a:ln>
                <a:noFill/>
              </a:ln>
              <a:solidFill>
                <a:srgbClr val="7F7F7F"/>
              </a:solidFill>
              <a:effectLst/>
              <a:uLnTx/>
              <a:uFillTx/>
              <a:latin typeface="Calibri"/>
              <a:ea typeface="Calibri"/>
              <a:cs typeface="Calibri"/>
              <a:sym typeface="Calibri"/>
            </a:endParaRPr>
          </a:p>
        </p:txBody>
      </p:sp>
      <p:pic>
        <p:nvPicPr>
          <p:cNvPr id="75" name="Google Shape;75;p1"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22751" y="6332226"/>
            <a:ext cx="1684020" cy="495300"/>
          </a:xfrm>
          <a:prstGeom prst="rect">
            <a:avLst/>
          </a:prstGeom>
          <a:noFill/>
          <a:ln>
            <a:noFill/>
          </a:ln>
        </p:spPr>
      </p:pic>
      <p:sp>
        <p:nvSpPr>
          <p:cNvPr id="77" name="Google Shape;77;p1"/>
          <p:cNvSpPr/>
          <p:nvPr/>
        </p:nvSpPr>
        <p:spPr>
          <a:xfrm>
            <a:off x="-2" y="862700"/>
            <a:ext cx="722376" cy="868136"/>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4472C4">
                    <a:lumMod val="75000"/>
                  </a:srgbClr>
                </a:solidFill>
                <a:effectLst/>
                <a:uLnTx/>
                <a:uFillTx/>
                <a:latin typeface="Calibri"/>
                <a:ea typeface="Calibri"/>
                <a:cs typeface="Calibri"/>
                <a:sym typeface="Calibri"/>
              </a:rPr>
              <a:t>1</a:t>
            </a:r>
            <a:endParaRPr kumimoji="0" sz="2400" b="1" i="0" u="none" strike="noStrike" kern="0" cap="none" spc="0" normalizeH="0" baseline="0" noProof="0" dirty="0">
              <a:ln>
                <a:noFill/>
              </a:ln>
              <a:solidFill>
                <a:srgbClr val="4472C4">
                  <a:lumMod val="75000"/>
                </a:srgbClr>
              </a:solidFill>
              <a:effectLst/>
              <a:uLnTx/>
              <a:uFillTx/>
              <a:latin typeface="Calibri"/>
              <a:ea typeface="Calibri"/>
              <a:cs typeface="Calibri"/>
              <a:sym typeface="Calibri"/>
            </a:endParaRPr>
          </a:p>
        </p:txBody>
      </p:sp>
      <p:sp>
        <p:nvSpPr>
          <p:cNvPr id="78" name="Google Shape;78;p1"/>
          <p:cNvSpPr/>
          <p:nvPr/>
        </p:nvSpPr>
        <p:spPr>
          <a:xfrm>
            <a:off x="2609" y="1698521"/>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2F5496"/>
                </a:solidFill>
                <a:effectLst/>
                <a:uLnTx/>
                <a:uFillTx/>
                <a:latin typeface="Calibri"/>
                <a:ea typeface="Calibri"/>
                <a:cs typeface="Calibri"/>
                <a:sym typeface="Calibri"/>
              </a:rPr>
              <a:t>2</a:t>
            </a:r>
            <a:endParaRPr kumimoji="0" sz="2400" b="0" i="0" u="none" strike="noStrike" kern="0" cap="none" spc="0" normalizeH="0" baseline="0" noProof="0" dirty="0">
              <a:ln>
                <a:noFill/>
              </a:ln>
              <a:solidFill>
                <a:srgbClr val="2F5496"/>
              </a:solidFill>
              <a:effectLst/>
              <a:uLnTx/>
              <a:uFillTx/>
              <a:latin typeface="Calibri"/>
              <a:ea typeface="Calibri"/>
              <a:cs typeface="Calibri"/>
              <a:sym typeface="Calibri"/>
            </a:endParaRPr>
          </a:p>
        </p:txBody>
      </p:sp>
      <p:sp>
        <p:nvSpPr>
          <p:cNvPr id="79" name="Google Shape;79;p1"/>
          <p:cNvSpPr/>
          <p:nvPr/>
        </p:nvSpPr>
        <p:spPr>
          <a:xfrm>
            <a:off x="-56" y="2493288"/>
            <a:ext cx="722376" cy="868136"/>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libri"/>
                <a:ea typeface="Calibri"/>
                <a:cs typeface="Calibri"/>
                <a:sym typeface="Calibri"/>
              </a:rPr>
              <a:t>3</a:t>
            </a: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0" name="Google Shape;80;p1"/>
          <p:cNvSpPr/>
          <p:nvPr/>
        </p:nvSpPr>
        <p:spPr>
          <a:xfrm>
            <a:off x="-2" y="3361744"/>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2F5496"/>
                </a:solidFill>
                <a:effectLst/>
                <a:uLnTx/>
                <a:uFillTx/>
                <a:latin typeface="Calibri"/>
                <a:ea typeface="Calibri"/>
                <a:cs typeface="Calibri"/>
                <a:sym typeface="Calibri"/>
              </a:rPr>
              <a:t>4</a:t>
            </a:r>
            <a:endParaRPr kumimoji="0" sz="2400" b="0" i="0" u="none" strike="noStrike" kern="0" cap="none" spc="0" normalizeH="0" baseline="0" noProof="0">
              <a:ln>
                <a:noFill/>
              </a:ln>
              <a:solidFill>
                <a:srgbClr val="2F5496"/>
              </a:solidFill>
              <a:effectLst/>
              <a:uLnTx/>
              <a:uFillTx/>
              <a:latin typeface="Calibri"/>
              <a:ea typeface="Calibri"/>
              <a:cs typeface="Calibri"/>
              <a:sym typeface="Calibri"/>
            </a:endParaRPr>
          </a:p>
        </p:txBody>
      </p:sp>
      <p:sp>
        <p:nvSpPr>
          <p:cNvPr id="81" name="Google Shape;81;p1"/>
          <p:cNvSpPr/>
          <p:nvPr/>
        </p:nvSpPr>
        <p:spPr>
          <a:xfrm>
            <a:off x="1655" y="4227707"/>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2F5496"/>
                </a:solidFill>
                <a:effectLst/>
                <a:uLnTx/>
                <a:uFillTx/>
                <a:latin typeface="Calibri"/>
                <a:ea typeface="Calibri"/>
                <a:cs typeface="Calibri"/>
                <a:sym typeface="Calibri"/>
              </a:rPr>
              <a:t>5</a:t>
            </a:r>
            <a:endParaRPr kumimoji="0" sz="2400" b="0" i="0" u="none" strike="noStrike" kern="0" cap="none" spc="0" normalizeH="0" baseline="0" noProof="0">
              <a:ln>
                <a:noFill/>
              </a:ln>
              <a:solidFill>
                <a:srgbClr val="2F5496"/>
              </a:solidFill>
              <a:effectLst/>
              <a:uLnTx/>
              <a:uFillTx/>
              <a:latin typeface="Calibri"/>
              <a:ea typeface="Calibri"/>
              <a:cs typeface="Calibri"/>
              <a:sym typeface="Calibri"/>
            </a:endParaRPr>
          </a:p>
        </p:txBody>
      </p:sp>
      <p:sp>
        <p:nvSpPr>
          <p:cNvPr id="82" name="Google Shape;82;p1"/>
          <p:cNvSpPr/>
          <p:nvPr/>
        </p:nvSpPr>
        <p:spPr>
          <a:xfrm>
            <a:off x="510" y="5094514"/>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2F5496"/>
                </a:solidFill>
                <a:effectLst/>
                <a:uLnTx/>
                <a:uFillTx/>
                <a:latin typeface="Calibri"/>
                <a:ea typeface="Calibri"/>
                <a:cs typeface="Calibri"/>
                <a:sym typeface="Calibri"/>
              </a:rPr>
              <a:t>6</a:t>
            </a:r>
            <a:endParaRPr kumimoji="0" sz="2400" b="0" i="0" u="none" strike="noStrike" kern="0" cap="none" spc="0" normalizeH="0" baseline="0" noProof="0">
              <a:ln>
                <a:noFill/>
              </a:ln>
              <a:solidFill>
                <a:srgbClr val="2F5496"/>
              </a:solidFill>
              <a:effectLst/>
              <a:uLnTx/>
              <a:uFillTx/>
              <a:latin typeface="Calibri"/>
              <a:ea typeface="Calibri"/>
              <a:cs typeface="Calibri"/>
              <a:sym typeface="Calibri"/>
            </a:endParaRPr>
          </a:p>
        </p:txBody>
      </p:sp>
      <p:pic>
        <p:nvPicPr>
          <p:cNvPr id="17" name="Picture 2">
            <a:extLst>
              <a:ext uri="{FF2B5EF4-FFF2-40B4-BE49-F238E27FC236}">
                <a16:creationId xmlns:a16="http://schemas.microsoft.com/office/drawing/2014/main" id="{4BD3FAF9-16B5-4AA1-9B43-DF40144261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Acciones 3.1.3 y 3.1.4</a:t>
            </a:r>
            <a:br>
              <a:rPr lang="en-US" altLang="el-GR" dirty="0"/>
            </a:br>
            <a:r>
              <a:rPr lang="en-US" altLang="el-GR" dirty="0">
                <a:solidFill>
                  <a:srgbClr val="C01E24"/>
                </a:solidFill>
              </a:rPr>
              <a:t>¿</a:t>
            </a:r>
            <a:r>
              <a:rPr lang="en-US" altLang="el-GR" dirty="0" err="1">
                <a:solidFill>
                  <a:srgbClr val="C01E24"/>
                </a:solidFill>
              </a:rPr>
              <a:t>Qué</a:t>
            </a:r>
            <a:r>
              <a:rPr lang="en-US" altLang="el-GR" dirty="0">
                <a:solidFill>
                  <a:srgbClr val="C01E24"/>
                </a:solidFill>
              </a:rPr>
              <a:t> </a:t>
            </a:r>
            <a:r>
              <a:rPr lang="en-US" altLang="el-GR" dirty="0" err="1">
                <a:solidFill>
                  <a:srgbClr val="C01E24"/>
                </a:solidFill>
              </a:rPr>
              <a:t>harías</a:t>
            </a:r>
            <a:r>
              <a:rPr lang="en-US" altLang="el-GR" dirty="0">
                <a:solidFill>
                  <a:srgbClr val="C01E24"/>
                </a:solidFill>
              </a:rPr>
              <a:t> </a:t>
            </a:r>
            <a:r>
              <a:rPr lang="en-US" altLang="el-GR" dirty="0" err="1">
                <a:solidFill>
                  <a:srgbClr val="C01E24"/>
                </a:solidFill>
              </a:rPr>
              <a:t>tú</a:t>
            </a:r>
            <a:r>
              <a:rPr lang="en-US" altLang="el-GR" dirty="0">
                <a:solidFill>
                  <a:srgbClr val="C01E24"/>
                </a:solidFill>
              </a:rPr>
              <a:t>?</a:t>
            </a:r>
            <a:endParaRPr lang="el-GR" dirty="0">
              <a:solidFill>
                <a:srgbClr val="C01E24"/>
              </a:solidFill>
            </a:endParaRP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3"/>
              </a:rPr>
              <a:t>Fuente</a:t>
            </a:r>
            <a:r>
              <a:rPr kumimoji="0" lang="en-US" sz="1200" b="0" i="0" u="none" strike="noStrike" kern="0" cap="none" spc="0" normalizeH="0" baseline="0" noProof="0" dirty="0">
                <a:ln>
                  <a:noFill/>
                </a:ln>
                <a:solidFill>
                  <a:srgbClr val="000000"/>
                </a:solidFill>
                <a:effectLst/>
                <a:uLnTx/>
                <a:uFillTx/>
                <a:latin typeface="Arial"/>
                <a:cs typeface="Arial"/>
                <a:sym typeface="Arial"/>
              </a:rPr>
              <a:t> |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4"/>
              </a:rPr>
              <a:t>Licencia </a:t>
            </a:r>
            <a:r>
              <a:rPr kumimoji="0" lang="en-US" sz="1200" b="0" i="0" u="none" strike="noStrike" kern="0" cap="none" spc="0" normalizeH="0" baseline="0" noProof="0" dirty="0" err="1">
                <a:ln>
                  <a:noFill/>
                </a:ln>
                <a:solidFill>
                  <a:srgbClr val="000000"/>
                </a:solidFill>
                <a:effectLst/>
                <a:uLnTx/>
                <a:uFillTx/>
                <a:latin typeface="Arial"/>
                <a:cs typeface="Arial"/>
                <a:sym typeface="Arial"/>
                <a:hlinkClick r:id="rId4"/>
              </a:rPr>
              <a:t>Pixabay</a:t>
            </a: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04259" y="1729357"/>
            <a:ext cx="3294906" cy="3294906"/>
          </a:xfrm>
          <a:prstGeom prst="rect">
            <a:avLst/>
          </a:prstGeom>
        </p:spPr>
      </p:pic>
      <p:sp>
        <p:nvSpPr>
          <p:cNvPr id="15" name="TextBox 14">
            <a:extLst>
              <a:ext uri="{FF2B5EF4-FFF2-40B4-BE49-F238E27FC236}">
                <a16:creationId xmlns:a16="http://schemas.microsoft.com/office/drawing/2014/main" id="{58D95C85-92BE-4E2B-9B2E-E4487F27E3D8}"/>
              </a:ext>
            </a:extLst>
          </p:cNvPr>
          <p:cNvSpPr txBox="1"/>
          <p:nvPr/>
        </p:nvSpPr>
        <p:spPr>
          <a:xfrm>
            <a:off x="558000" y="2318345"/>
            <a:ext cx="6356508"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
                <a:srgbClr val="000000"/>
              </a:buClr>
              <a:buSzPts val="2200"/>
              <a:buFont typeface="Arial"/>
              <a:buNone/>
              <a:tabLst/>
              <a:defRPr/>
            </a:pPr>
            <a:r>
              <a:rPr kumimoji="0" lang="de-DE" sz="2000" b="1" i="0" u="none" strike="noStrike" kern="0" cap="none" spc="0" normalizeH="0" baseline="0" noProof="0" dirty="0" err="1">
                <a:ln>
                  <a:noFill/>
                </a:ln>
                <a:solidFill>
                  <a:srgbClr val="000000"/>
                </a:solidFill>
                <a:effectLst/>
                <a:uLnTx/>
                <a:uFillTx/>
                <a:latin typeface="Arial"/>
                <a:cs typeface="Arial"/>
                <a:sym typeface="Arial"/>
              </a:rPr>
              <a:t>Objetivos</a:t>
            </a:r>
            <a:endParaRPr kumimoji="0" lang="de-DE" sz="2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600"/>
              </a:spcAft>
              <a:buClr>
                <a:srgbClr val="000000"/>
              </a:buClr>
              <a:buSzTx/>
              <a:buFont typeface="Arial"/>
              <a:buNone/>
              <a:tabLst/>
              <a:defRPr/>
            </a:pPr>
            <a:endParaRPr kumimoji="0" lang="es-ES" sz="20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600"/>
              </a:spcBef>
              <a:spcAft>
                <a:spcPts val="600"/>
              </a:spcAft>
              <a:buClr>
                <a:srgbClr val="C00000"/>
              </a:buClr>
              <a:buSzTx/>
              <a:buFont typeface="Wingdings" panose="05000000000000000000" pitchFamily="2" charset="2"/>
              <a:buChar char="§"/>
              <a:tabLst/>
              <a:defRPr/>
            </a:pPr>
            <a:r>
              <a:rPr kumimoji="0" lang="en-US" sz="20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Trabajaréis</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en grupo y </a:t>
            </a:r>
            <a:r>
              <a:rPr kumimoji="0" lang="en-US" sz="20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debatiréis</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cómo resolver los </a:t>
            </a:r>
            <a:r>
              <a:rPr kumimoji="0" lang="en-US" sz="20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problemas</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basándoos</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en</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distintos</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escenarios</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propuestos</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p>
            <a:pPr marL="342900" marR="0" lvl="0" indent="-342900" algn="l" defTabSz="914400" rtl="0" eaLnBrk="1" fontAlgn="auto" latinLnBrk="0" hangingPunct="1">
              <a:lnSpc>
                <a:spcPct val="100000"/>
              </a:lnSpc>
              <a:spcBef>
                <a:spcPts val="600"/>
              </a:spcBef>
              <a:spcAft>
                <a:spcPts val="600"/>
              </a:spcAft>
              <a:buClr>
                <a:srgbClr val="C00000"/>
              </a:buClr>
              <a:buSzTx/>
              <a:buFont typeface="Wingdings" panose="05000000000000000000" pitchFamily="2" charset="2"/>
              <a:buChar char="§"/>
              <a:tabLst/>
              <a:defRPr/>
            </a:pPr>
            <a:r>
              <a:rPr kumimoji="0" lang="en-US" sz="20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Aprenderéis</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 </a:t>
            </a:r>
            <a:r>
              <a:rPr kumimoji="0" lang="en-US" sz="20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enfrentaros</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 diferentes situaciones.</a:t>
            </a: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17" name="Γραφικό 16" descr="Ομιλία περίγραμμα">
            <a:extLst>
              <a:ext uri="{FF2B5EF4-FFF2-40B4-BE49-F238E27FC236}">
                <a16:creationId xmlns:a16="http://schemas.microsoft.com/office/drawing/2014/main" id="{9134052D-03AB-42BD-A555-3B019934F0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8035860" y="2504180"/>
            <a:ext cx="3389705" cy="3550567"/>
          </a:xfrm>
          <a:prstGeom prst="rect">
            <a:avLst/>
          </a:prstGeom>
        </p:spPr>
      </p:pic>
      <p:sp>
        <p:nvSpPr>
          <p:cNvPr id="16" name="Google Shape;168;p7">
            <a:extLst>
              <a:ext uri="{FF2B5EF4-FFF2-40B4-BE49-F238E27FC236}">
                <a16:creationId xmlns:a16="http://schemas.microsoft.com/office/drawing/2014/main" id="{CADBD30F-8184-EF6B-3852-BA129A5321A5}"/>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3.1.1</a:t>
            </a:r>
            <a:endParaRPr sz="1800" dirty="0">
              <a:solidFill>
                <a:schemeClr val="lt1"/>
              </a:solidFill>
              <a:latin typeface="Calibri"/>
              <a:cs typeface="Calibri"/>
              <a:sym typeface="Calibri"/>
            </a:endParaRPr>
          </a:p>
        </p:txBody>
      </p:sp>
      <p:sp>
        <p:nvSpPr>
          <p:cNvPr id="18" name="Google Shape;168;p7">
            <a:extLst>
              <a:ext uri="{FF2B5EF4-FFF2-40B4-BE49-F238E27FC236}">
                <a16:creationId xmlns:a16="http://schemas.microsoft.com/office/drawing/2014/main" id="{C6EB3E81-1C05-6D7E-3742-9BC4B66352E5}"/>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3.1.2</a:t>
            </a:r>
            <a:endParaRPr sz="1800" dirty="0">
              <a:solidFill>
                <a:schemeClr val="lt1"/>
              </a:solidFill>
              <a:latin typeface="Calibri"/>
              <a:cs typeface="Calibri"/>
              <a:sym typeface="Calibri"/>
            </a:endParaRPr>
          </a:p>
        </p:txBody>
      </p:sp>
      <p:sp>
        <p:nvSpPr>
          <p:cNvPr id="19" name="Google Shape;168;p7">
            <a:extLst>
              <a:ext uri="{FF2B5EF4-FFF2-40B4-BE49-F238E27FC236}">
                <a16:creationId xmlns:a16="http://schemas.microsoft.com/office/drawing/2014/main" id="{AD68A8FC-4993-7057-C81E-B3DE7564941D}"/>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3.1.3</a:t>
            </a:r>
            <a:endParaRPr sz="2000" dirty="0">
              <a:solidFill>
                <a:srgbClr val="C01E24"/>
              </a:solidFill>
              <a:latin typeface="Calibri"/>
              <a:cs typeface="Calibri"/>
              <a:sym typeface="Calibri"/>
            </a:endParaRPr>
          </a:p>
        </p:txBody>
      </p:sp>
      <p:sp>
        <p:nvSpPr>
          <p:cNvPr id="20" name="Google Shape;168;p7">
            <a:extLst>
              <a:ext uri="{FF2B5EF4-FFF2-40B4-BE49-F238E27FC236}">
                <a16:creationId xmlns:a16="http://schemas.microsoft.com/office/drawing/2014/main" id="{EBEACB78-63C5-0232-C85E-95CB897D62C7}"/>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algn="ctr"/>
            <a:r>
              <a:rPr lang="de-DE" sz="2000" dirty="0">
                <a:solidFill>
                  <a:srgbClr val="C01E24"/>
                </a:solidFill>
                <a:latin typeface="Calibri"/>
                <a:cs typeface="Calibri"/>
                <a:sym typeface="Calibri"/>
              </a:rPr>
              <a:t>3.1.4</a:t>
            </a:r>
            <a:endParaRPr sz="2000" dirty="0">
              <a:solidFill>
                <a:srgbClr val="C01E24"/>
              </a:solidFill>
              <a:latin typeface="Calibri"/>
              <a:cs typeface="Calibri"/>
              <a:sym typeface="Calibri"/>
            </a:endParaRPr>
          </a:p>
        </p:txBody>
      </p:sp>
      <p:sp>
        <p:nvSpPr>
          <p:cNvPr id="21" name="Google Shape;168;p7">
            <a:extLst>
              <a:ext uri="{FF2B5EF4-FFF2-40B4-BE49-F238E27FC236}">
                <a16:creationId xmlns:a16="http://schemas.microsoft.com/office/drawing/2014/main" id="{D36B9F95-8197-F20D-9B63-76F9B10F2FAE}"/>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3.1.5</a:t>
            </a:r>
            <a:endParaRPr sz="1800" dirty="0">
              <a:solidFill>
                <a:schemeClr val="lt1"/>
              </a:solidFill>
              <a:latin typeface="Calibri"/>
              <a:cs typeface="Calibri"/>
              <a:sym typeface="Calibri"/>
            </a:endParaRPr>
          </a:p>
        </p:txBody>
      </p:sp>
      <p:sp>
        <p:nvSpPr>
          <p:cNvPr id="22" name="Google Shape;168;p7">
            <a:extLst>
              <a:ext uri="{FF2B5EF4-FFF2-40B4-BE49-F238E27FC236}">
                <a16:creationId xmlns:a16="http://schemas.microsoft.com/office/drawing/2014/main" id="{2F857EC1-4858-0954-80B9-078DC4528AC4}"/>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3.1</a:t>
            </a:r>
            <a:endParaRPr sz="2000" dirty="0">
              <a:solidFill>
                <a:srgbClr val="203864"/>
              </a:solidFill>
              <a:latin typeface="Calibri"/>
              <a:cs typeface="Calibri"/>
              <a:sym typeface="Calibri"/>
            </a:endParaRPr>
          </a:p>
        </p:txBody>
      </p:sp>
      <p:sp>
        <p:nvSpPr>
          <p:cNvPr id="23" name="Google Shape;168;p7">
            <a:extLst>
              <a:ext uri="{FF2B5EF4-FFF2-40B4-BE49-F238E27FC236}">
                <a16:creationId xmlns:a16="http://schemas.microsoft.com/office/drawing/2014/main" id="{84432D62-20D4-22AB-C945-4A4748089144}"/>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3.</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706519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026" name="Picture 2" descr="Gente, Muchachas, Mujeres, Estudiantes, Amigos">
            <a:extLst>
              <a:ext uri="{FF2B5EF4-FFF2-40B4-BE49-F238E27FC236}">
                <a16:creationId xmlns:a16="http://schemas.microsoft.com/office/drawing/2014/main" id="{3C6FD7E0-5E40-42DC-A7E5-19CABDC2C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1265" y="1384564"/>
            <a:ext cx="4069475" cy="2712983"/>
          </a:xfrm>
          <a:prstGeom prst="rect">
            <a:avLst/>
          </a:prstGeom>
          <a:noFill/>
          <a:extLst>
            <a:ext uri="{909E8E84-426E-40DD-AFC4-6F175D3DCCD1}">
              <a14:hiddenFill xmlns:a14="http://schemas.microsoft.com/office/drawing/2010/main">
                <a:solidFill>
                  <a:srgbClr val="FFFFFF"/>
                </a:solidFill>
              </a14:hiddenFill>
            </a:ext>
          </a:extLst>
        </p:spPr>
      </p:pic>
      <p:sp>
        <p:nvSpPr>
          <p:cNvPr id="182" name="Google Shape;182;p7"/>
          <p:cNvSpPr/>
          <p:nvPr/>
        </p:nvSpPr>
        <p:spPr>
          <a:xfrm>
            <a:off x="9863667" y="-3932"/>
            <a:ext cx="2327074"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3.3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Qué</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harías</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tú</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58000" y="597115"/>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¿Qué harías tú?  - PASOS</a:t>
            </a:r>
          </a:p>
        </p:txBody>
      </p:sp>
      <p:sp>
        <p:nvSpPr>
          <p:cNvPr id="3" name="Rectangle: Rounded Corners 2">
            <a:extLst>
              <a:ext uri="{FF2B5EF4-FFF2-40B4-BE49-F238E27FC236}">
                <a16:creationId xmlns:a16="http://schemas.microsoft.com/office/drawing/2014/main" id="{D55F88C0-01B7-4EC7-B159-01A3883BA99D}"/>
              </a:ext>
            </a:extLst>
          </p:cNvPr>
          <p:cNvSpPr/>
          <p:nvPr/>
        </p:nvSpPr>
        <p:spPr>
          <a:xfrm>
            <a:off x="342339" y="1384564"/>
            <a:ext cx="8335834" cy="5182109"/>
          </a:xfrm>
          <a:prstGeom prst="round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
                <a:srgbClr val="000000"/>
              </a:buClr>
              <a:buSzTx/>
              <a:buFont typeface="Arial"/>
              <a:buAutoNum type="arabicParenR"/>
              <a:tabLst/>
              <a:defRPr/>
            </a:pPr>
            <a:r>
              <a:rPr kumimoji="0" lang="es-ES" sz="2400" b="0" i="0" u="none" strike="noStrike" kern="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sym typeface="Arial"/>
              </a:rPr>
              <a:t>La actividad se compone de 8 escenarios</a:t>
            </a:r>
          </a:p>
          <a:p>
            <a:pPr marL="457200" marR="0" lvl="0" indent="-457200" algn="just" defTabSz="914400" rtl="0" eaLnBrk="1" fontAlgn="auto" latinLnBrk="0" hangingPunct="1">
              <a:lnSpc>
                <a:spcPct val="100000"/>
              </a:lnSpc>
              <a:spcBef>
                <a:spcPts val="0"/>
              </a:spcBef>
              <a:spcAft>
                <a:spcPts val="0"/>
              </a:spcAft>
              <a:buClr>
                <a:srgbClr val="000000"/>
              </a:buClr>
              <a:buSzTx/>
              <a:buFont typeface="Arial"/>
              <a:buAutoNum type="arabicParenR"/>
              <a:tabLst/>
              <a:defRPr/>
            </a:pPr>
            <a:r>
              <a:rPr kumimoji="0" lang="es-ES" sz="2400" b="0" i="0" u="none" strike="noStrike" kern="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sym typeface="Arial"/>
              </a:rPr>
              <a:t>Los alumnos se dividen en 4 grupos: </a:t>
            </a:r>
            <a:r>
              <a:rPr kumimoji="0" lang="en-GB" sz="2400" b="0" i="0" u="none" strike="noStrike" kern="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sym typeface="Arial"/>
              </a:rPr>
              <a:t>los 4 primeros escenarios se distribuyen entre los grupos mediante tarjetas.</a:t>
            </a:r>
          </a:p>
          <a:p>
            <a:pPr marL="457200" marR="0" lvl="0" indent="-457200" algn="just" defTabSz="914400" rtl="0" eaLnBrk="1" fontAlgn="auto" latinLnBrk="0" hangingPunct="1">
              <a:lnSpc>
                <a:spcPct val="100000"/>
              </a:lnSpc>
              <a:spcBef>
                <a:spcPts val="0"/>
              </a:spcBef>
              <a:spcAft>
                <a:spcPts val="0"/>
              </a:spcAft>
              <a:buClr>
                <a:srgbClr val="000000"/>
              </a:buClr>
              <a:buSzTx/>
              <a:buFont typeface="Arial"/>
              <a:buAutoNum type="arabicParenR"/>
              <a:tabLst/>
              <a:defRPr/>
            </a:pPr>
            <a:r>
              <a:rPr kumimoji="0" lang="en-GB" sz="2400" b="0" i="0" u="none" strike="noStrike" kern="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sym typeface="Arial"/>
              </a:rPr>
              <a:t>Los grupos discuten los escenarios que se les han dado</a:t>
            </a:r>
          </a:p>
          <a:p>
            <a:pPr marL="457200" marR="0" lvl="0" indent="-457200" algn="just" defTabSz="914400" rtl="0" eaLnBrk="1" fontAlgn="auto" latinLnBrk="0" hangingPunct="1">
              <a:lnSpc>
                <a:spcPct val="100000"/>
              </a:lnSpc>
              <a:spcBef>
                <a:spcPts val="0"/>
              </a:spcBef>
              <a:spcAft>
                <a:spcPts val="0"/>
              </a:spcAft>
              <a:buClr>
                <a:srgbClr val="000000"/>
              </a:buClr>
              <a:buSzTx/>
              <a:buFont typeface="Arial"/>
              <a:buAutoNum type="arabicParenR"/>
              <a:tabLst/>
              <a:defRPr/>
            </a:pPr>
            <a:r>
              <a:rPr kumimoji="0" lang="en-GB" sz="2400" b="0" i="0" u="none" strike="noStrike" kern="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sym typeface="Arial"/>
              </a:rPr>
              <a:t>Se deja tiempo para que cada grupo explique a los demás qué escenario ha recibido y cómo lo resolvería.</a:t>
            </a:r>
          </a:p>
          <a:p>
            <a:pPr marL="457200" marR="0" lvl="0" indent="-457200" algn="just" defTabSz="914400" rtl="0" eaLnBrk="1" fontAlgn="auto" latinLnBrk="0" hangingPunct="1">
              <a:lnSpc>
                <a:spcPct val="100000"/>
              </a:lnSpc>
              <a:spcBef>
                <a:spcPts val="0"/>
              </a:spcBef>
              <a:spcAft>
                <a:spcPts val="0"/>
              </a:spcAft>
              <a:buClr>
                <a:srgbClr val="000000"/>
              </a:buClr>
              <a:buSzTx/>
              <a:buFont typeface="Arial"/>
              <a:buAutoNum type="arabicParenR"/>
              <a:tabLst/>
              <a:defRPr/>
            </a:pPr>
            <a:r>
              <a:rPr kumimoji="0" lang="en-GB" sz="2400" b="0" i="0" u="none" strike="noStrike" kern="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sym typeface="Arial"/>
              </a:rPr>
              <a:t>Se fomenta un breve debate entre todos los participantes.</a:t>
            </a:r>
          </a:p>
          <a:p>
            <a:pPr marL="457200" marR="0" lvl="0" indent="-457200" algn="just" defTabSz="914400" rtl="0" eaLnBrk="1" fontAlgn="auto" latinLnBrk="0" hangingPunct="1">
              <a:lnSpc>
                <a:spcPct val="100000"/>
              </a:lnSpc>
              <a:spcBef>
                <a:spcPts val="0"/>
              </a:spcBef>
              <a:spcAft>
                <a:spcPts val="0"/>
              </a:spcAft>
              <a:buClr>
                <a:srgbClr val="000000"/>
              </a:buClr>
              <a:buSzTx/>
              <a:buFont typeface="Arial"/>
              <a:buAutoNum type="arabicParenR"/>
              <a:tabLst/>
              <a:defRPr/>
            </a:pPr>
            <a:r>
              <a:rPr kumimoji="0" lang="en-GB" sz="2400" b="0" i="0" u="none" strike="noStrike" kern="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sym typeface="Arial"/>
              </a:rPr>
              <a:t>El formador explica el funcionamiento básico del sistema sanitario </a:t>
            </a:r>
            <a:r>
              <a:rPr kumimoji="0" lang="en-GB" sz="2400" b="0" i="0" u="none" strike="noStrike" kern="0" cap="none" spc="0" normalizeH="0" baseline="0" noProof="0" dirty="0" err="1">
                <a:ln>
                  <a:noFill/>
                </a:ln>
                <a:solidFill>
                  <a:srgbClr val="4472C4">
                    <a:lumMod val="50000"/>
                  </a:srgbClr>
                </a:solidFill>
                <a:effectLst/>
                <a:uLnTx/>
                <a:uFillTx/>
                <a:latin typeface="Calibri" panose="020F0502020204030204" pitchFamily="34" charset="0"/>
                <a:ea typeface="+mn-ea"/>
                <a:cs typeface="Calibri" panose="020F0502020204030204" pitchFamily="34" charset="0"/>
                <a:sym typeface="Arial"/>
              </a:rPr>
              <a:t>en</a:t>
            </a:r>
            <a:r>
              <a:rPr kumimoji="0" lang="en-GB" sz="2400" b="0" i="0" u="none" strike="noStrike" kern="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sym typeface="Arial"/>
              </a:rPr>
              <a:t> </a:t>
            </a:r>
            <a:r>
              <a:rPr kumimoji="0" lang="en-GB" sz="2400" b="0" i="0" u="none" strike="noStrike" kern="0" cap="none" spc="0" normalizeH="0" baseline="0" noProof="0" dirty="0" err="1">
                <a:ln>
                  <a:noFill/>
                </a:ln>
                <a:solidFill>
                  <a:srgbClr val="4472C4">
                    <a:lumMod val="50000"/>
                  </a:srgbClr>
                </a:solidFill>
                <a:effectLst/>
                <a:uLnTx/>
                <a:uFillTx/>
                <a:latin typeface="Calibri" panose="020F0502020204030204" pitchFamily="34" charset="0"/>
                <a:ea typeface="+mn-ea"/>
                <a:cs typeface="Calibri" panose="020F0502020204030204" pitchFamily="34" charset="0"/>
                <a:sym typeface="Arial"/>
              </a:rPr>
              <a:t>el</a:t>
            </a:r>
            <a:r>
              <a:rPr kumimoji="0" lang="en-GB" sz="2400" b="0" i="0" u="none" strike="noStrike" kern="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sym typeface="Arial"/>
              </a:rPr>
              <a:t> </a:t>
            </a:r>
            <a:r>
              <a:rPr kumimoji="0" lang="en-GB" sz="2400" b="0" i="0" u="none" strike="noStrike" kern="0" cap="none" spc="0" normalizeH="0" baseline="0" noProof="0" dirty="0" err="1">
                <a:ln>
                  <a:noFill/>
                </a:ln>
                <a:solidFill>
                  <a:srgbClr val="4472C4">
                    <a:lumMod val="50000"/>
                  </a:srgbClr>
                </a:solidFill>
                <a:effectLst/>
                <a:uLnTx/>
                <a:uFillTx/>
                <a:latin typeface="Calibri" panose="020F0502020204030204" pitchFamily="34" charset="0"/>
                <a:ea typeface="+mn-ea"/>
                <a:cs typeface="Calibri" panose="020F0502020204030204" pitchFamily="34" charset="0"/>
                <a:sym typeface="Arial"/>
              </a:rPr>
              <a:t>tema</a:t>
            </a:r>
            <a:r>
              <a:rPr kumimoji="0" lang="en-GB" sz="2400" b="0" i="0" u="none" strike="noStrike" kern="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sym typeface="Arial"/>
              </a:rPr>
              <a:t> que se está tratando.</a:t>
            </a:r>
          </a:p>
          <a:p>
            <a:pPr marL="457200" marR="0" lvl="0" indent="-457200" algn="just" defTabSz="914400" rtl="0" eaLnBrk="1" fontAlgn="auto" latinLnBrk="0" hangingPunct="1">
              <a:lnSpc>
                <a:spcPct val="100000"/>
              </a:lnSpc>
              <a:spcBef>
                <a:spcPts val="0"/>
              </a:spcBef>
              <a:spcAft>
                <a:spcPts val="0"/>
              </a:spcAft>
              <a:buClr>
                <a:srgbClr val="000000"/>
              </a:buClr>
              <a:buSzTx/>
              <a:buFont typeface="Arial"/>
              <a:buAutoNum type="arabicParenR"/>
              <a:tabLst/>
              <a:defRPr/>
            </a:pPr>
            <a:r>
              <a:rPr kumimoji="0" lang="en-GB" sz="2400" b="0" i="0" u="none" strike="noStrike" kern="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sym typeface="Arial"/>
              </a:rPr>
              <a:t>El proceso se repite con los siguientes 4 escenarios.</a:t>
            </a:r>
          </a:p>
        </p:txBody>
      </p:sp>
    </p:spTree>
    <p:extLst>
      <p:ext uri="{BB962C8B-B14F-4D97-AF65-F5344CB8AC3E}">
        <p14:creationId xmlns:p14="http://schemas.microsoft.com/office/powerpoint/2010/main" val="976190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Tema 1 - Emergencia</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79311" y="2054000"/>
            <a:ext cx="7559790" cy="4365849"/>
          </a:xfrm>
          <a:prstGeom prst="rect">
            <a:avLst/>
          </a:prstGeom>
          <a:solidFill>
            <a:schemeClr val="bg1">
              <a:lumMod val="95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just" defTabSz="914400" rtl="0" eaLnBrk="1" fontAlgn="auto" latinLnBrk="0" hangingPunct="1">
              <a:lnSpc>
                <a:spcPct val="150000"/>
              </a:lnSpc>
              <a:spcBef>
                <a:spcPts val="0"/>
              </a:spcBef>
              <a:spcAft>
                <a:spcPts val="0"/>
              </a:spcAft>
              <a:buClr>
                <a:srgbClr val="C01E24"/>
              </a:buClr>
              <a:buSzPts val="2000"/>
              <a:buFont typeface="Calibri"/>
              <a:buNone/>
              <a:tabLst/>
              <a:defRPr/>
            </a:pPr>
            <a:r>
              <a:rPr kumimoji="0" lang="en-GB" sz="2400" b="0" i="0" u="none" strike="noStrike" kern="0" cap="none" spc="0" normalizeH="0" baseline="0" noProof="0" dirty="0">
                <a:ln>
                  <a:noFill/>
                </a:ln>
                <a:solidFill>
                  <a:srgbClr val="000000"/>
                </a:solidFill>
                <a:effectLst/>
                <a:uLnTx/>
                <a:uFillTx/>
                <a:latin typeface="Calibri"/>
                <a:cs typeface="Calibri"/>
                <a:sym typeface="Calibri"/>
              </a:rPr>
              <a:t>Hay una persona </a:t>
            </a:r>
            <a:r>
              <a:rPr kumimoji="0" lang="en-GB" sz="2400" b="0" i="0" u="none" strike="noStrike" kern="0" cap="none" spc="0" normalizeH="0" baseline="0" noProof="0" dirty="0" err="1">
                <a:ln>
                  <a:noFill/>
                </a:ln>
                <a:solidFill>
                  <a:srgbClr val="000000"/>
                </a:solidFill>
                <a:effectLst/>
                <a:uLnTx/>
                <a:uFillTx/>
                <a:latin typeface="Calibri"/>
                <a:cs typeface="Calibri"/>
                <a:sym typeface="Calibri"/>
              </a:rPr>
              <a:t>corriendo</a:t>
            </a:r>
            <a:r>
              <a:rPr kumimoji="0" lang="en-GB" sz="2400" b="0" i="0" u="none" strike="noStrike" kern="0" cap="none" spc="0" normalizeH="0" baseline="0" noProof="0" dirty="0">
                <a:ln>
                  <a:noFill/>
                </a:ln>
                <a:solidFill>
                  <a:srgbClr val="000000"/>
                </a:solidFill>
                <a:effectLst/>
                <a:uLnTx/>
                <a:uFillTx/>
                <a:latin typeface="Calibri"/>
                <a:cs typeface="Calibri"/>
                <a:sym typeface="Calibri"/>
              </a:rPr>
              <a:t> (</a:t>
            </a:r>
            <a:r>
              <a:rPr kumimoji="0" lang="en-GB" sz="2400" b="0" i="0" u="none" strike="noStrike" kern="0" cap="none" spc="0" normalizeH="0" baseline="0" noProof="0" dirty="0" err="1">
                <a:ln>
                  <a:noFill/>
                </a:ln>
                <a:solidFill>
                  <a:srgbClr val="000000"/>
                </a:solidFill>
                <a:effectLst/>
                <a:uLnTx/>
                <a:uFillTx/>
                <a:latin typeface="Calibri"/>
                <a:cs typeface="Calibri"/>
                <a:sym typeface="Calibri"/>
              </a:rPr>
              <a:t>haciendo</a:t>
            </a:r>
            <a:r>
              <a:rPr kumimoji="0" lang="en-GB" sz="2400" b="0" i="0" u="none" strike="noStrike" kern="0" cap="none" spc="0" normalizeH="0" baseline="0" noProof="0" dirty="0">
                <a:ln>
                  <a:noFill/>
                </a:ln>
                <a:solidFill>
                  <a:srgbClr val="000000"/>
                </a:solidFill>
                <a:effectLst/>
                <a:uLnTx/>
                <a:uFillTx/>
                <a:latin typeface="Calibri"/>
                <a:cs typeface="Calibri"/>
                <a:sym typeface="Calibri"/>
              </a:rPr>
              <a:t> </a:t>
            </a:r>
            <a:r>
              <a:rPr kumimoji="0" lang="en-GB" sz="2400" b="0" i="0" u="none" strike="noStrike" kern="0" cap="none" spc="0" normalizeH="0" baseline="0" noProof="0" dirty="0" err="1">
                <a:ln>
                  <a:noFill/>
                </a:ln>
                <a:solidFill>
                  <a:srgbClr val="000000"/>
                </a:solidFill>
                <a:effectLst/>
                <a:uLnTx/>
                <a:uFillTx/>
                <a:latin typeface="Calibri"/>
                <a:cs typeface="Calibri"/>
                <a:sym typeface="Calibri"/>
              </a:rPr>
              <a:t>ejercicio</a:t>
            </a:r>
            <a:r>
              <a:rPr kumimoji="0" lang="en-GB" sz="2400" b="0" i="0" u="none" strike="noStrike" kern="0" cap="none" spc="0" normalizeH="0" baseline="0" noProof="0" dirty="0">
                <a:ln>
                  <a:noFill/>
                </a:ln>
                <a:solidFill>
                  <a:srgbClr val="000000"/>
                </a:solidFill>
                <a:effectLst/>
                <a:uLnTx/>
                <a:uFillTx/>
                <a:latin typeface="Calibri"/>
                <a:cs typeface="Calibri"/>
                <a:sym typeface="Calibri"/>
              </a:rPr>
              <a:t>) a las 8h de la mañana. El suelo está mojado por la lluvia de la noche anterior. La persona corre con precaución pero, para evitar una piedra, pisa un agujero que no era visible porque </a:t>
            </a:r>
            <a:r>
              <a:rPr kumimoji="0" lang="en-GB" sz="2400" b="0" i="0" u="none" strike="noStrike" kern="0" cap="none" spc="0" normalizeH="0" baseline="0" noProof="0" dirty="0" err="1">
                <a:ln>
                  <a:noFill/>
                </a:ln>
                <a:solidFill>
                  <a:srgbClr val="000000"/>
                </a:solidFill>
                <a:effectLst/>
                <a:uLnTx/>
                <a:uFillTx/>
                <a:latin typeface="Calibri"/>
                <a:cs typeface="Calibri"/>
                <a:sym typeface="Calibri"/>
              </a:rPr>
              <a:t>estaba</a:t>
            </a:r>
            <a:r>
              <a:rPr kumimoji="0" lang="en-GB" sz="2400" b="0" i="0" u="none" strike="noStrike" kern="0" cap="none" spc="0" normalizeH="0" baseline="0" noProof="0" dirty="0">
                <a:ln>
                  <a:noFill/>
                </a:ln>
                <a:solidFill>
                  <a:srgbClr val="000000"/>
                </a:solidFill>
                <a:effectLst/>
                <a:uLnTx/>
                <a:uFillTx/>
                <a:latin typeface="Calibri"/>
                <a:cs typeface="Calibri"/>
                <a:sym typeface="Calibri"/>
              </a:rPr>
              <a:t> </a:t>
            </a:r>
            <a:r>
              <a:rPr lang="en-GB" dirty="0" err="1">
                <a:solidFill>
                  <a:srgbClr val="000000"/>
                </a:solidFill>
              </a:rPr>
              <a:t>inundado</a:t>
            </a:r>
            <a:r>
              <a:rPr kumimoji="0" lang="en-GB" sz="2400" b="0" i="0" u="none" strike="noStrike" kern="0" cap="none" spc="0" normalizeH="0" baseline="0" noProof="0" dirty="0">
                <a:ln>
                  <a:noFill/>
                </a:ln>
                <a:solidFill>
                  <a:srgbClr val="000000"/>
                </a:solidFill>
                <a:effectLst/>
                <a:uLnTx/>
                <a:uFillTx/>
                <a:latin typeface="Calibri"/>
                <a:cs typeface="Calibri"/>
                <a:sym typeface="Calibri"/>
              </a:rPr>
              <a:t>. Al meter el pie en el agujero, el pie se </a:t>
            </a:r>
            <a:r>
              <a:rPr kumimoji="0" lang="en-GB" sz="2400" b="0" i="0" u="none" strike="noStrike" kern="0" cap="none" spc="0" normalizeH="0" baseline="0" noProof="0" dirty="0" err="1">
                <a:ln>
                  <a:noFill/>
                </a:ln>
                <a:solidFill>
                  <a:srgbClr val="000000"/>
                </a:solidFill>
                <a:effectLst/>
                <a:uLnTx/>
                <a:uFillTx/>
                <a:latin typeface="Calibri"/>
                <a:cs typeface="Calibri"/>
                <a:sym typeface="Calibri"/>
              </a:rPr>
              <a:t>dobla</a:t>
            </a:r>
            <a:r>
              <a:rPr kumimoji="0" lang="en-GB" sz="2400" b="0" i="0" u="none" strike="noStrike" kern="0" cap="none" spc="0" normalizeH="0" baseline="0" noProof="0" dirty="0">
                <a:ln>
                  <a:noFill/>
                </a:ln>
                <a:solidFill>
                  <a:srgbClr val="000000"/>
                </a:solidFill>
                <a:effectLst/>
                <a:uLnTx/>
                <a:uFillTx/>
                <a:latin typeface="Calibri"/>
                <a:cs typeface="Calibri"/>
                <a:sym typeface="Calibri"/>
              </a:rPr>
              <a:t>, se </a:t>
            </a:r>
            <a:r>
              <a:rPr kumimoji="0" lang="en-GB" sz="2400" b="0" i="0" u="none" strike="noStrike" kern="0" cap="none" spc="0" normalizeH="0" baseline="0" noProof="0" dirty="0" err="1">
                <a:ln>
                  <a:noFill/>
                </a:ln>
                <a:solidFill>
                  <a:srgbClr val="000000"/>
                </a:solidFill>
                <a:effectLst/>
                <a:uLnTx/>
                <a:uFillTx/>
                <a:latin typeface="Calibri"/>
                <a:cs typeface="Calibri"/>
                <a:sym typeface="Calibri"/>
              </a:rPr>
              <a:t>rompe</a:t>
            </a:r>
            <a:r>
              <a:rPr kumimoji="0" lang="en-GB" sz="2400" b="0" i="0" u="none" strike="noStrike" kern="0" cap="none" spc="0" normalizeH="0" baseline="0" noProof="0" dirty="0">
                <a:ln>
                  <a:noFill/>
                </a:ln>
                <a:solidFill>
                  <a:srgbClr val="000000"/>
                </a:solidFill>
                <a:effectLst/>
                <a:uLnTx/>
                <a:uFillTx/>
                <a:latin typeface="Calibri"/>
                <a:cs typeface="Calibri"/>
                <a:sym typeface="Calibri"/>
              </a:rPr>
              <a:t> y cae al suelo. Empieza a gritar "¡ayuda!" repetidamente y finalmente tú, que pasabas por allí, le oyes. </a:t>
            </a:r>
            <a:r>
              <a:rPr kumimoji="0" lang="en-GB" sz="2400" b="1" i="0" u="none" strike="noStrike" kern="0" cap="none" spc="0" normalizeH="0" baseline="0" noProof="0" dirty="0">
                <a:ln>
                  <a:noFill/>
                </a:ln>
                <a:solidFill>
                  <a:srgbClr val="000000"/>
                </a:solidFill>
                <a:effectLst/>
                <a:uLnTx/>
                <a:uFillTx/>
                <a:latin typeface="Calibri"/>
                <a:cs typeface="Calibri"/>
                <a:sym typeface="Calibri"/>
              </a:rPr>
              <a:t>¿Cómo actuarías en esta situación?</a:t>
            </a:r>
          </a:p>
        </p:txBody>
      </p:sp>
      <p:sp>
        <p:nvSpPr>
          <p:cNvPr id="7" name="Google Shape;182;p7">
            <a:extLst>
              <a:ext uri="{FF2B5EF4-FFF2-40B4-BE49-F238E27FC236}">
                <a16:creationId xmlns:a16="http://schemas.microsoft.com/office/drawing/2014/main" id="{1559156B-469C-46E2-9400-E77ADCD8D371}"/>
              </a:ext>
            </a:extLst>
          </p:cNvPr>
          <p:cNvSpPr/>
          <p:nvPr/>
        </p:nvSpPr>
        <p:spPr>
          <a:xfrm>
            <a:off x="9863667" y="-3932"/>
            <a:ext cx="2327074"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3.3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Qué</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harías</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tú</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6" name="Picture 2" descr="Ambulanz, Sanitäter, Rot, Kreuzen, Arzt, Transport">
            <a:extLst>
              <a:ext uri="{FF2B5EF4-FFF2-40B4-BE49-F238E27FC236}">
                <a16:creationId xmlns:a16="http://schemas.microsoft.com/office/drawing/2014/main" id="{AB409C67-280B-10B2-905F-2F1C444D6C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6802" y="1799476"/>
            <a:ext cx="4271268" cy="2175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830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err="1">
                <a:solidFill>
                  <a:srgbClr val="002060"/>
                </a:solidFill>
              </a:rPr>
              <a:t>Tema</a:t>
            </a:r>
            <a:r>
              <a:rPr lang="en-GB" dirty="0">
                <a:solidFill>
                  <a:srgbClr val="002060"/>
                </a:solidFill>
              </a:rPr>
              <a:t> 2- Hospital/Especialista</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600575" y="1742924"/>
            <a:ext cx="7590165" cy="3427666"/>
          </a:xfrm>
          <a:prstGeom prst="rect">
            <a:avLst/>
          </a:prstGeom>
          <a:solidFill>
            <a:schemeClr val="bg1">
              <a:lumMod val="95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2400" b="0" i="0" u="none" strike="noStrike" kern="0" cap="none" spc="0" normalizeH="0" baseline="0" noProof="0" dirty="0">
                <a:ln>
                  <a:noFill/>
                </a:ln>
                <a:solidFill>
                  <a:srgbClr val="000000"/>
                </a:solidFill>
                <a:effectLst/>
                <a:uLnTx/>
                <a:uFillTx/>
                <a:latin typeface="Calibri"/>
                <a:cs typeface="Calibri"/>
                <a:sym typeface="Calibri"/>
              </a:rPr>
              <a:t>A raíz de una caída en bicicleta, tu médico de cabecera te dice que te remite a un especialista para que te haga pruebas específicas y te dé un tratamiento adicional. No </a:t>
            </a:r>
            <a:r>
              <a:rPr kumimoji="0" lang="en-GB" sz="2400" b="0" i="0" u="none" strike="noStrike" kern="0" cap="none" spc="0" normalizeH="0" baseline="0" noProof="0" dirty="0" err="1">
                <a:ln>
                  <a:noFill/>
                </a:ln>
                <a:solidFill>
                  <a:srgbClr val="000000"/>
                </a:solidFill>
                <a:effectLst/>
                <a:uLnTx/>
                <a:uFillTx/>
                <a:latin typeface="Calibri"/>
                <a:cs typeface="Calibri"/>
                <a:sym typeface="Calibri"/>
              </a:rPr>
              <a:t>te</a:t>
            </a:r>
            <a:r>
              <a:rPr kumimoji="0" lang="en-GB" sz="2400" b="0" i="0" u="none" strike="noStrike" kern="0" cap="none" spc="0" normalizeH="0" baseline="0" noProof="0" dirty="0">
                <a:ln>
                  <a:noFill/>
                </a:ln>
                <a:solidFill>
                  <a:srgbClr val="000000"/>
                </a:solidFill>
                <a:effectLst/>
                <a:uLnTx/>
                <a:uFillTx/>
                <a:latin typeface="Calibri"/>
                <a:cs typeface="Calibri"/>
                <a:sym typeface="Calibri"/>
              </a:rPr>
              <a:t> da cita inmediatamente, </a:t>
            </a:r>
            <a:r>
              <a:rPr kumimoji="0" lang="en-GB" sz="2400" b="0" i="0" u="none" strike="noStrike" kern="0" cap="none" spc="0" normalizeH="0" baseline="0" noProof="0" dirty="0" err="1">
                <a:ln>
                  <a:noFill/>
                </a:ln>
                <a:solidFill>
                  <a:srgbClr val="000000"/>
                </a:solidFill>
                <a:effectLst/>
                <a:uLnTx/>
                <a:uFillTx/>
                <a:latin typeface="Calibri"/>
                <a:cs typeface="Calibri"/>
                <a:sym typeface="Calibri"/>
              </a:rPr>
              <a:t>pero</a:t>
            </a:r>
            <a:r>
              <a:rPr kumimoji="0" lang="en-GB" sz="2400" b="0" i="0" u="none" strike="noStrike" kern="0" cap="none" spc="0" normalizeH="0" baseline="0" noProof="0" dirty="0">
                <a:ln>
                  <a:noFill/>
                </a:ln>
                <a:solidFill>
                  <a:srgbClr val="000000"/>
                </a:solidFill>
                <a:effectLst/>
                <a:uLnTx/>
                <a:uFillTx/>
                <a:latin typeface="Calibri"/>
                <a:cs typeface="Calibri"/>
                <a:sym typeface="Calibri"/>
              </a:rPr>
              <a:t> </a:t>
            </a:r>
            <a:r>
              <a:rPr kumimoji="0" lang="en-GB" sz="2400" b="0" i="0" u="none" strike="noStrike" kern="0" cap="none" spc="0" normalizeH="0" baseline="0" noProof="0" dirty="0" err="1">
                <a:ln>
                  <a:noFill/>
                </a:ln>
                <a:solidFill>
                  <a:srgbClr val="000000"/>
                </a:solidFill>
                <a:effectLst/>
                <a:uLnTx/>
                <a:uFillTx/>
                <a:latin typeface="Calibri"/>
                <a:cs typeface="Calibri"/>
                <a:sym typeface="Calibri"/>
              </a:rPr>
              <a:t>te</a:t>
            </a:r>
            <a:r>
              <a:rPr kumimoji="0" lang="en-GB" sz="2400" b="0" i="0" u="none" strike="noStrike" kern="0" cap="none" spc="0" normalizeH="0" baseline="0" noProof="0" dirty="0">
                <a:ln>
                  <a:noFill/>
                </a:ln>
                <a:solidFill>
                  <a:srgbClr val="000000"/>
                </a:solidFill>
                <a:effectLst/>
                <a:uLnTx/>
                <a:uFillTx/>
                <a:latin typeface="Calibri"/>
                <a:cs typeface="Calibri"/>
                <a:sym typeface="Calibri"/>
              </a:rPr>
              <a:t> dice que </a:t>
            </a:r>
            <a:r>
              <a:rPr kumimoji="0" lang="en-GB" sz="2400" b="0" i="0" u="none" strike="noStrike" kern="0" cap="none" spc="0" normalizeH="0" baseline="0" noProof="0" dirty="0" err="1">
                <a:ln>
                  <a:noFill/>
                </a:ln>
                <a:solidFill>
                  <a:srgbClr val="000000"/>
                </a:solidFill>
                <a:effectLst/>
                <a:uLnTx/>
                <a:uFillTx/>
                <a:latin typeface="Calibri"/>
                <a:cs typeface="Calibri"/>
                <a:sym typeface="Calibri"/>
              </a:rPr>
              <a:t>te</a:t>
            </a:r>
            <a:r>
              <a:rPr kumimoji="0" lang="en-GB" sz="2400" b="0" i="0" u="none" strike="noStrike" kern="0" cap="none" spc="0" normalizeH="0" baseline="0" noProof="0" dirty="0">
                <a:ln>
                  <a:noFill/>
                </a:ln>
                <a:solidFill>
                  <a:srgbClr val="000000"/>
                </a:solidFill>
                <a:effectLst/>
                <a:uLnTx/>
                <a:uFillTx/>
                <a:latin typeface="Calibri"/>
                <a:cs typeface="Calibri"/>
                <a:sym typeface="Calibri"/>
              </a:rPr>
              <a:t> enviará una carta con la cita a </a:t>
            </a:r>
            <a:r>
              <a:rPr kumimoji="0" lang="en-GB" sz="2400" b="0" i="0" u="none" strike="noStrike" kern="0" cap="none" spc="0" normalizeH="0" baseline="0" noProof="0" dirty="0" err="1">
                <a:ln>
                  <a:noFill/>
                </a:ln>
                <a:solidFill>
                  <a:srgbClr val="000000"/>
                </a:solidFill>
                <a:effectLst/>
                <a:uLnTx/>
                <a:uFillTx/>
                <a:latin typeface="Calibri"/>
                <a:cs typeface="Calibri"/>
                <a:sym typeface="Calibri"/>
              </a:rPr>
              <a:t>tu</a:t>
            </a:r>
            <a:r>
              <a:rPr kumimoji="0" lang="en-GB" sz="2400" b="0" i="0" u="none" strike="noStrike" kern="0" cap="none" spc="0" normalizeH="0" baseline="0" noProof="0" dirty="0">
                <a:ln>
                  <a:noFill/>
                </a:ln>
                <a:solidFill>
                  <a:srgbClr val="000000"/>
                </a:solidFill>
                <a:effectLst/>
                <a:uLnTx/>
                <a:uFillTx/>
                <a:latin typeface="Calibri"/>
                <a:cs typeface="Calibri"/>
                <a:sym typeface="Calibri"/>
              </a:rPr>
              <a:t> casa/</a:t>
            </a:r>
            <a:r>
              <a:rPr kumimoji="0" lang="en-GB" sz="2400" b="0" i="0" u="none" strike="noStrike" kern="0" cap="none" spc="0" normalizeH="0" baseline="0" noProof="0" dirty="0" err="1">
                <a:ln>
                  <a:noFill/>
                </a:ln>
                <a:solidFill>
                  <a:srgbClr val="000000"/>
                </a:solidFill>
                <a:effectLst/>
                <a:uLnTx/>
                <a:uFillTx/>
                <a:latin typeface="Calibri"/>
                <a:cs typeface="Calibri"/>
                <a:sym typeface="Calibri"/>
              </a:rPr>
              <a:t>domicilio</a:t>
            </a:r>
            <a:r>
              <a:rPr kumimoji="0" lang="en-GB" sz="2400" b="0" i="0" u="none" strike="noStrike" kern="0" cap="none" spc="0" normalizeH="0" baseline="0" noProof="0" dirty="0">
                <a:ln>
                  <a:noFill/>
                </a:ln>
                <a:solidFill>
                  <a:srgbClr val="000000"/>
                </a:solidFill>
                <a:effectLst/>
                <a:uLnTx/>
                <a:uFillTx/>
                <a:latin typeface="Calibri"/>
                <a:cs typeface="Calibri"/>
                <a:sym typeface="Calibri"/>
              </a:rPr>
              <a:t>. </a:t>
            </a:r>
          </a:p>
          <a:p>
            <a:pPr marL="228600" marR="0" lvl="0" indent="-228600" algn="l"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2400" b="1" i="0" u="none" strike="noStrike" kern="0" cap="none" spc="0" normalizeH="0" baseline="0" noProof="0" dirty="0" err="1">
                <a:ln>
                  <a:noFill/>
                </a:ln>
                <a:solidFill>
                  <a:srgbClr val="000000"/>
                </a:solidFill>
                <a:effectLst/>
                <a:uLnTx/>
                <a:uFillTx/>
                <a:latin typeface="Calibri"/>
                <a:cs typeface="Calibri"/>
                <a:sym typeface="Calibri"/>
              </a:rPr>
              <a:t>Explica</a:t>
            </a:r>
            <a:r>
              <a:rPr kumimoji="0" lang="en-GB" sz="2400" b="1" i="0" u="none" strike="noStrike" kern="0" cap="none" spc="0" normalizeH="0" baseline="0" noProof="0" dirty="0">
                <a:ln>
                  <a:noFill/>
                </a:ln>
                <a:solidFill>
                  <a:srgbClr val="000000"/>
                </a:solidFill>
                <a:effectLst/>
                <a:uLnTx/>
                <a:uFillTx/>
                <a:latin typeface="Calibri"/>
                <a:cs typeface="Calibri"/>
                <a:sym typeface="Calibri"/>
              </a:rPr>
              <a:t> a qué </a:t>
            </a:r>
            <a:r>
              <a:rPr kumimoji="0" lang="en-GB" sz="2400" b="1" i="0" u="none" strike="noStrike" kern="0" cap="none" spc="0" normalizeH="0" baseline="0" noProof="0" dirty="0" err="1">
                <a:ln>
                  <a:noFill/>
                </a:ln>
                <a:solidFill>
                  <a:srgbClr val="000000"/>
                </a:solidFill>
                <a:effectLst/>
                <a:uLnTx/>
                <a:uFillTx/>
                <a:latin typeface="Calibri"/>
                <a:cs typeface="Calibri"/>
                <a:sym typeface="Calibri"/>
              </a:rPr>
              <a:t>especialista</a:t>
            </a:r>
            <a:r>
              <a:rPr kumimoji="0" lang="en-GB" sz="2400" b="1" i="0" u="none" strike="noStrike" kern="0" cap="none" spc="0" normalizeH="0" baseline="0" noProof="0" dirty="0">
                <a:ln>
                  <a:noFill/>
                </a:ln>
                <a:solidFill>
                  <a:srgbClr val="000000"/>
                </a:solidFill>
                <a:effectLst/>
                <a:uLnTx/>
                <a:uFillTx/>
                <a:latin typeface="Calibri"/>
                <a:cs typeface="Calibri"/>
                <a:sym typeface="Calibri"/>
              </a:rPr>
              <a:t> </a:t>
            </a:r>
            <a:r>
              <a:rPr kumimoji="0" lang="en-GB" sz="2400" b="1" i="0" u="none" strike="noStrike" kern="0" cap="none" spc="0" normalizeH="0" baseline="0" noProof="0" dirty="0" err="1">
                <a:ln>
                  <a:noFill/>
                </a:ln>
                <a:solidFill>
                  <a:srgbClr val="000000"/>
                </a:solidFill>
                <a:effectLst/>
                <a:uLnTx/>
                <a:uFillTx/>
                <a:latin typeface="Calibri"/>
                <a:cs typeface="Calibri"/>
                <a:sym typeface="Calibri"/>
              </a:rPr>
              <a:t>acudirás</a:t>
            </a:r>
            <a:r>
              <a:rPr kumimoji="0" lang="en-GB" sz="2400" b="1" i="0" u="none" strike="noStrike" kern="0" cap="none" spc="0" normalizeH="0" baseline="0" noProof="0" dirty="0">
                <a:ln>
                  <a:noFill/>
                </a:ln>
                <a:solidFill>
                  <a:srgbClr val="000000"/>
                </a:solidFill>
                <a:effectLst/>
                <a:uLnTx/>
                <a:uFillTx/>
                <a:latin typeface="Calibri"/>
                <a:cs typeface="Calibri"/>
                <a:sym typeface="Calibri"/>
              </a:rPr>
              <a:t> y por qué.</a:t>
            </a:r>
          </a:p>
          <a:p>
            <a:pPr marL="228600" marR="0" lvl="0" indent="-228600" algn="l"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2400" b="1" i="0" u="none" strike="noStrike" kern="0" cap="none" spc="0" normalizeH="0" baseline="0" noProof="0" dirty="0" err="1">
                <a:ln>
                  <a:noFill/>
                </a:ln>
                <a:solidFill>
                  <a:srgbClr val="000000"/>
                </a:solidFill>
                <a:effectLst/>
                <a:uLnTx/>
                <a:uFillTx/>
                <a:latin typeface="Calibri"/>
                <a:cs typeface="Calibri"/>
                <a:sym typeface="Calibri"/>
              </a:rPr>
              <a:t>Explica</a:t>
            </a:r>
            <a:r>
              <a:rPr kumimoji="0" lang="en-GB" sz="2400" b="1" i="0" u="none" strike="noStrike" kern="0" cap="none" spc="0" normalizeH="0" baseline="0" noProof="0" dirty="0">
                <a:ln>
                  <a:noFill/>
                </a:ln>
                <a:solidFill>
                  <a:srgbClr val="000000"/>
                </a:solidFill>
                <a:effectLst/>
                <a:uLnTx/>
                <a:uFillTx/>
                <a:latin typeface="Calibri"/>
                <a:cs typeface="Calibri"/>
                <a:sym typeface="Calibri"/>
              </a:rPr>
              <a:t> </a:t>
            </a:r>
            <a:r>
              <a:rPr kumimoji="0" lang="en-GB" sz="2400" b="1" i="0" u="none" strike="noStrike" kern="0" cap="none" spc="0" normalizeH="0" baseline="0" noProof="0" dirty="0" err="1">
                <a:ln>
                  <a:noFill/>
                </a:ln>
                <a:solidFill>
                  <a:srgbClr val="000000"/>
                </a:solidFill>
                <a:effectLst/>
                <a:uLnTx/>
                <a:uFillTx/>
                <a:latin typeface="Calibri"/>
                <a:cs typeface="Calibri"/>
                <a:sym typeface="Calibri"/>
              </a:rPr>
              <a:t>dónde</a:t>
            </a:r>
            <a:r>
              <a:rPr kumimoji="0" lang="en-GB" sz="2400" b="1" i="0" u="none" strike="noStrike" kern="0" cap="none" spc="0" normalizeH="0" baseline="0" noProof="0" dirty="0">
                <a:ln>
                  <a:noFill/>
                </a:ln>
                <a:solidFill>
                  <a:srgbClr val="000000"/>
                </a:solidFill>
                <a:effectLst/>
                <a:uLnTx/>
                <a:uFillTx/>
                <a:latin typeface="Calibri"/>
                <a:cs typeface="Calibri"/>
                <a:sym typeface="Calibri"/>
              </a:rPr>
              <a:t> </a:t>
            </a:r>
            <a:r>
              <a:rPr kumimoji="0" lang="en-GB" sz="2400" b="1" i="0" u="none" strike="noStrike" kern="0" cap="none" spc="0" normalizeH="0" baseline="0" noProof="0" dirty="0" err="1">
                <a:ln>
                  <a:noFill/>
                </a:ln>
                <a:solidFill>
                  <a:srgbClr val="000000"/>
                </a:solidFill>
                <a:effectLst/>
                <a:uLnTx/>
                <a:uFillTx/>
                <a:latin typeface="Calibri"/>
                <a:cs typeface="Calibri"/>
                <a:sym typeface="Calibri"/>
              </a:rPr>
              <a:t>tendrás</a:t>
            </a:r>
            <a:r>
              <a:rPr kumimoji="0" lang="en-GB" sz="2400" b="1" i="0" u="none" strike="noStrike" kern="0" cap="none" spc="0" normalizeH="0" baseline="0" noProof="0" dirty="0">
                <a:ln>
                  <a:noFill/>
                </a:ln>
                <a:solidFill>
                  <a:srgbClr val="000000"/>
                </a:solidFill>
                <a:effectLst/>
                <a:uLnTx/>
                <a:uFillTx/>
                <a:latin typeface="Calibri"/>
                <a:cs typeface="Calibri"/>
                <a:sym typeface="Calibri"/>
              </a:rPr>
              <a:t> que </a:t>
            </a:r>
            <a:r>
              <a:rPr kumimoji="0" lang="en-GB" sz="2400" b="1" i="0" u="none" strike="noStrike" kern="0" cap="none" spc="0" normalizeH="0" baseline="0" noProof="0" dirty="0" err="1">
                <a:ln>
                  <a:noFill/>
                </a:ln>
                <a:solidFill>
                  <a:srgbClr val="000000"/>
                </a:solidFill>
                <a:effectLst/>
                <a:uLnTx/>
                <a:uFillTx/>
                <a:latin typeface="Calibri"/>
                <a:cs typeface="Calibri"/>
                <a:sym typeface="Calibri"/>
              </a:rPr>
              <a:t>ir</a:t>
            </a:r>
            <a:r>
              <a:rPr lang="en-GB" b="1" dirty="0">
                <a:solidFill>
                  <a:srgbClr val="000000"/>
                </a:solidFill>
              </a:rPr>
              <a:t> </a:t>
            </a:r>
            <a:r>
              <a:rPr kumimoji="0" lang="en-GB" sz="2400" b="1" i="0" u="none" strike="noStrike" kern="0" cap="none" spc="0" normalizeH="0" baseline="0" noProof="0" dirty="0">
                <a:ln>
                  <a:noFill/>
                </a:ln>
                <a:solidFill>
                  <a:srgbClr val="000000"/>
                </a:solidFill>
                <a:effectLst/>
                <a:uLnTx/>
                <a:uFillTx/>
                <a:latin typeface="Calibri"/>
                <a:cs typeface="Calibri"/>
                <a:sym typeface="Calibri"/>
              </a:rPr>
              <a:t>para que </a:t>
            </a:r>
            <a:r>
              <a:rPr kumimoji="0" lang="en-GB" sz="2400" b="1" i="0" u="none" strike="noStrike" kern="0" cap="none" spc="0" normalizeH="0" baseline="0" noProof="0" dirty="0" err="1">
                <a:ln>
                  <a:noFill/>
                </a:ln>
                <a:solidFill>
                  <a:srgbClr val="000000"/>
                </a:solidFill>
                <a:effectLst/>
                <a:uLnTx/>
                <a:uFillTx/>
                <a:latin typeface="Calibri"/>
                <a:cs typeface="Calibri"/>
                <a:sym typeface="Calibri"/>
              </a:rPr>
              <a:t>te</a:t>
            </a:r>
            <a:r>
              <a:rPr kumimoji="0" lang="en-GB" sz="2400" b="1" i="0" u="none" strike="noStrike" kern="0" cap="none" spc="0" normalizeH="0" baseline="0" noProof="0" dirty="0">
                <a:ln>
                  <a:noFill/>
                </a:ln>
                <a:solidFill>
                  <a:srgbClr val="000000"/>
                </a:solidFill>
                <a:effectLst/>
                <a:uLnTx/>
                <a:uFillTx/>
                <a:latin typeface="Calibri"/>
                <a:cs typeface="Calibri"/>
                <a:sym typeface="Calibri"/>
              </a:rPr>
              <a:t> vea el especialista.</a:t>
            </a:r>
          </a:p>
        </p:txBody>
      </p:sp>
      <p:sp>
        <p:nvSpPr>
          <p:cNvPr id="7" name="Google Shape;182;p7">
            <a:extLst>
              <a:ext uri="{FF2B5EF4-FFF2-40B4-BE49-F238E27FC236}">
                <a16:creationId xmlns:a16="http://schemas.microsoft.com/office/drawing/2014/main" id="{14D7A084-24E4-4472-8407-865B07170155}"/>
              </a:ext>
            </a:extLst>
          </p:cNvPr>
          <p:cNvSpPr/>
          <p:nvPr/>
        </p:nvSpPr>
        <p:spPr>
          <a:xfrm>
            <a:off x="9863667" y="-3932"/>
            <a:ext cx="2327074"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3.3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Qué</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harías</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tú</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6" name="Picture 2" descr="Richtung, Pfeil, Weg, Hinweis, Rechts, Links, Wegweiser">
            <a:extLst>
              <a:ext uri="{FF2B5EF4-FFF2-40B4-BE49-F238E27FC236}">
                <a16:creationId xmlns:a16="http://schemas.microsoft.com/office/drawing/2014/main" id="{6DB36862-EB7E-A85B-C700-3CD0216C48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83614"/>
            <a:ext cx="4674386" cy="467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509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Pixabay</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err="1">
                <a:solidFill>
                  <a:srgbClr val="002060"/>
                </a:solidFill>
              </a:rPr>
              <a:t>Tema</a:t>
            </a:r>
            <a:r>
              <a:rPr lang="en-GB" dirty="0">
                <a:solidFill>
                  <a:srgbClr val="002060"/>
                </a:solidFill>
              </a:rPr>
              <a:t> 3 - Admisión</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108200"/>
            <a:ext cx="9090211" cy="3669800"/>
          </a:xfrm>
          <a:prstGeom prst="rect">
            <a:avLst/>
          </a:prstGeom>
          <a:solidFill>
            <a:schemeClr val="bg1">
              <a:lumMod val="95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228600" algn="just"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2200" b="0" i="0" u="none" strike="noStrike" kern="0" cap="none" spc="0" normalizeH="0" baseline="0" noProof="0" dirty="0">
                <a:ln>
                  <a:noFill/>
                </a:ln>
                <a:solidFill>
                  <a:srgbClr val="000000"/>
                </a:solidFill>
                <a:effectLst/>
                <a:uLnTx/>
                <a:uFillTx/>
                <a:latin typeface="Calibri"/>
                <a:cs typeface="Calibri"/>
                <a:sym typeface="Calibri"/>
              </a:rPr>
              <a:t>Tienes una cita para operarte con el cirujano </a:t>
            </a:r>
            <a:r>
              <a:rPr kumimoji="0" lang="en-GB" sz="2200" b="0" i="0" u="none" strike="noStrike" kern="0" cap="none" spc="0" normalizeH="0" baseline="0" noProof="0" dirty="0" err="1">
                <a:ln>
                  <a:noFill/>
                </a:ln>
                <a:solidFill>
                  <a:srgbClr val="000000"/>
                </a:solidFill>
                <a:effectLst/>
                <a:uLnTx/>
                <a:uFillTx/>
                <a:latin typeface="Calibri"/>
                <a:cs typeface="Calibri"/>
                <a:sym typeface="Calibri"/>
              </a:rPr>
              <a:t>Dr. </a:t>
            </a:r>
            <a:r>
              <a:rPr kumimoji="0" lang="en-GB" sz="2200" b="0" i="0" u="none" strike="noStrike" kern="0" cap="none" spc="0" normalizeH="0" baseline="0" noProof="0" dirty="0">
                <a:ln>
                  <a:noFill/>
                </a:ln>
                <a:solidFill>
                  <a:srgbClr val="000000"/>
                </a:solidFill>
                <a:effectLst/>
                <a:uLnTx/>
                <a:uFillTx/>
                <a:latin typeface="Calibri"/>
                <a:cs typeface="Calibri"/>
                <a:sym typeface="Calibri"/>
              </a:rPr>
              <a:t>Pérez a las 9:00h. Cuando llegas al hospital no sabes dónde ir. ¿</a:t>
            </a:r>
            <a:r>
              <a:rPr kumimoji="0" lang="en-GB" sz="2200" b="0" i="0" u="none" strike="noStrike" kern="0" cap="none" spc="0" normalizeH="0" baseline="0" noProof="0" dirty="0" err="1">
                <a:ln>
                  <a:noFill/>
                </a:ln>
                <a:solidFill>
                  <a:srgbClr val="000000"/>
                </a:solidFill>
                <a:effectLst/>
                <a:uLnTx/>
                <a:uFillTx/>
                <a:latin typeface="Calibri"/>
                <a:cs typeface="Calibri"/>
                <a:sym typeface="Calibri"/>
              </a:rPr>
              <a:t>Qué</a:t>
            </a:r>
            <a:r>
              <a:rPr kumimoji="0" lang="en-GB" sz="2200" b="0" i="0" u="none" strike="noStrike" kern="0" cap="none" spc="0" normalizeH="0" baseline="0" noProof="0" dirty="0">
                <a:ln>
                  <a:noFill/>
                </a:ln>
                <a:solidFill>
                  <a:srgbClr val="000000"/>
                </a:solidFill>
                <a:effectLst/>
                <a:uLnTx/>
                <a:uFillTx/>
                <a:latin typeface="Calibri"/>
                <a:cs typeface="Calibri"/>
                <a:sym typeface="Calibri"/>
              </a:rPr>
              <a:t> </a:t>
            </a:r>
            <a:r>
              <a:rPr kumimoji="0" lang="en-GB" sz="2200" b="0" i="0" u="none" strike="noStrike" kern="0" cap="none" spc="0" normalizeH="0" baseline="0" noProof="0" dirty="0" err="1">
                <a:ln>
                  <a:noFill/>
                </a:ln>
                <a:solidFill>
                  <a:srgbClr val="000000"/>
                </a:solidFill>
                <a:effectLst/>
                <a:uLnTx/>
                <a:uFillTx/>
                <a:latin typeface="Calibri"/>
                <a:cs typeface="Calibri"/>
                <a:sym typeface="Calibri"/>
              </a:rPr>
              <a:t>debes</a:t>
            </a:r>
            <a:r>
              <a:rPr kumimoji="0" lang="en-GB" sz="2200" b="0" i="0" u="none" strike="noStrike" kern="0" cap="none" spc="0" normalizeH="0" baseline="0" noProof="0" dirty="0">
                <a:ln>
                  <a:noFill/>
                </a:ln>
                <a:solidFill>
                  <a:srgbClr val="000000"/>
                </a:solidFill>
                <a:effectLst/>
                <a:uLnTx/>
                <a:uFillTx/>
                <a:latin typeface="Calibri"/>
                <a:cs typeface="Calibri"/>
                <a:sym typeface="Calibri"/>
              </a:rPr>
              <a:t> hacer?</a:t>
            </a:r>
          </a:p>
          <a:p>
            <a:pPr marL="685800" marR="0" lvl="1" indent="-228600" algn="just"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2000" b="0" i="0" u="none" strike="noStrike" kern="0" cap="none" spc="0" normalizeH="0" baseline="0" noProof="0" dirty="0">
                <a:ln>
                  <a:noFill/>
                </a:ln>
                <a:solidFill>
                  <a:srgbClr val="000000"/>
                </a:solidFill>
                <a:effectLst/>
                <a:uLnTx/>
                <a:uFillTx/>
                <a:latin typeface="Calibri"/>
                <a:cs typeface="Calibri"/>
                <a:sym typeface="Calibri"/>
              </a:rPr>
              <a:t>Ir al mostrador de información </a:t>
            </a:r>
          </a:p>
          <a:p>
            <a:pPr marL="685800" marR="0" lvl="1" indent="-228600" algn="just"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2000" b="0" i="0" u="none" strike="noStrike" kern="0" cap="none" spc="0" normalizeH="0" baseline="0" noProof="0" dirty="0" err="1">
                <a:ln>
                  <a:noFill/>
                </a:ln>
                <a:solidFill>
                  <a:srgbClr val="000000"/>
                </a:solidFill>
                <a:effectLst/>
                <a:uLnTx/>
                <a:uFillTx/>
                <a:latin typeface="Calibri"/>
                <a:cs typeface="Calibri"/>
                <a:sym typeface="Calibri"/>
              </a:rPr>
              <a:t>Ir</a:t>
            </a:r>
            <a:r>
              <a:rPr kumimoji="0" lang="en-GB" sz="2000" b="0" i="0" u="none" strike="noStrike" kern="0" cap="none" spc="0" normalizeH="0" baseline="0" noProof="0" dirty="0">
                <a:ln>
                  <a:noFill/>
                </a:ln>
                <a:solidFill>
                  <a:srgbClr val="000000"/>
                </a:solidFill>
                <a:effectLst/>
                <a:uLnTx/>
                <a:uFillTx/>
                <a:latin typeface="Calibri"/>
                <a:cs typeface="Calibri"/>
                <a:sym typeface="Calibri"/>
              </a:rPr>
              <a:t> a la planta de quirófanos y </a:t>
            </a:r>
            <a:r>
              <a:rPr kumimoji="0" lang="en-GB" sz="2000" b="0" i="0" u="none" strike="noStrike" kern="0" cap="none" spc="0" normalizeH="0" baseline="0" noProof="0" dirty="0" err="1">
                <a:ln>
                  <a:noFill/>
                </a:ln>
                <a:solidFill>
                  <a:srgbClr val="000000"/>
                </a:solidFill>
                <a:effectLst/>
                <a:uLnTx/>
                <a:uFillTx/>
                <a:latin typeface="Calibri"/>
                <a:cs typeface="Calibri"/>
                <a:sym typeface="Calibri"/>
              </a:rPr>
              <a:t>preguntar</a:t>
            </a:r>
            <a:r>
              <a:rPr kumimoji="0" lang="en-GB" sz="2000" b="0" i="0" u="none" strike="noStrike" kern="0" cap="none" spc="0" normalizeH="0" baseline="0" noProof="0" dirty="0">
                <a:ln>
                  <a:noFill/>
                </a:ln>
                <a:solidFill>
                  <a:srgbClr val="000000"/>
                </a:solidFill>
                <a:effectLst/>
                <a:uLnTx/>
                <a:uFillTx/>
                <a:latin typeface="Calibri"/>
                <a:cs typeface="Calibri"/>
                <a:sym typeface="Calibri"/>
              </a:rPr>
              <a:t> por </a:t>
            </a:r>
            <a:r>
              <a:rPr kumimoji="0" lang="en-GB" sz="2000" b="0" i="0" u="none" strike="noStrike" kern="0" cap="none" spc="0" normalizeH="0" baseline="0" noProof="0" dirty="0" err="1">
                <a:ln>
                  <a:noFill/>
                </a:ln>
                <a:solidFill>
                  <a:srgbClr val="000000"/>
                </a:solidFill>
                <a:effectLst/>
                <a:uLnTx/>
                <a:uFillTx/>
                <a:latin typeface="Calibri"/>
                <a:cs typeface="Calibri"/>
                <a:sym typeface="Calibri"/>
              </a:rPr>
              <a:t>el</a:t>
            </a:r>
            <a:r>
              <a:rPr kumimoji="0" lang="en-GB" sz="2000" b="0" i="0" u="none" strike="noStrike" kern="0" cap="none" spc="0" normalizeH="0" baseline="0" noProof="0" dirty="0">
                <a:ln>
                  <a:noFill/>
                </a:ln>
                <a:solidFill>
                  <a:srgbClr val="000000"/>
                </a:solidFill>
                <a:effectLst/>
                <a:uLnTx/>
                <a:uFillTx/>
                <a:latin typeface="Calibri"/>
                <a:cs typeface="Calibri"/>
                <a:sym typeface="Calibri"/>
              </a:rPr>
              <a:t> </a:t>
            </a:r>
            <a:r>
              <a:rPr kumimoji="0" lang="en-GB" sz="2000" b="0" i="0" u="none" strike="noStrike" kern="0" cap="none" spc="0" normalizeH="0" baseline="0" noProof="0" dirty="0" err="1">
                <a:ln>
                  <a:noFill/>
                </a:ln>
                <a:solidFill>
                  <a:srgbClr val="000000"/>
                </a:solidFill>
                <a:effectLst/>
                <a:uLnTx/>
                <a:uFillTx/>
                <a:latin typeface="Calibri"/>
                <a:cs typeface="Calibri"/>
                <a:sym typeface="Calibri"/>
              </a:rPr>
              <a:t>Dr.</a:t>
            </a:r>
            <a:r>
              <a:rPr kumimoji="0" lang="en-GB" sz="2000" b="0" i="0" u="none" strike="noStrike" kern="0" cap="none" spc="0" normalizeH="0" baseline="0" noProof="0" dirty="0">
                <a:ln>
                  <a:noFill/>
                </a:ln>
                <a:solidFill>
                  <a:srgbClr val="000000"/>
                </a:solidFill>
                <a:effectLst/>
                <a:uLnTx/>
                <a:uFillTx/>
                <a:latin typeface="Calibri"/>
                <a:cs typeface="Calibri"/>
                <a:sym typeface="Calibri"/>
              </a:rPr>
              <a:t> Pérez.</a:t>
            </a:r>
          </a:p>
          <a:p>
            <a:pPr marL="685800" marR="0" lvl="1" indent="-228600" algn="just"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2000" b="0" i="0" u="none" strike="noStrike" kern="0" cap="none" spc="0" normalizeH="0" baseline="0" noProof="0" dirty="0">
                <a:ln>
                  <a:noFill/>
                </a:ln>
                <a:solidFill>
                  <a:srgbClr val="000000"/>
                </a:solidFill>
                <a:effectLst/>
                <a:uLnTx/>
                <a:uFillTx/>
                <a:latin typeface="Calibri"/>
                <a:cs typeface="Calibri"/>
                <a:sym typeface="Calibri"/>
              </a:rPr>
              <a:t>Ir a Admisión</a:t>
            </a:r>
            <a:endParaRPr kumimoji="0" lang="en-GB" sz="22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just" defTabSz="914400" rtl="0" eaLnBrk="1" fontAlgn="auto" latinLnBrk="0" hangingPunct="1">
              <a:lnSpc>
                <a:spcPct val="150000"/>
              </a:lnSpc>
              <a:spcBef>
                <a:spcPts val="0"/>
              </a:spcBef>
              <a:spcAft>
                <a:spcPts val="0"/>
              </a:spcAft>
              <a:buClr>
                <a:srgbClr val="C01E24"/>
              </a:buClr>
              <a:buSzPts val="2000"/>
              <a:buFont typeface="Calibri"/>
              <a:buNone/>
              <a:tabLst/>
              <a:defRPr/>
            </a:pPr>
            <a:r>
              <a:rPr kumimoji="0" lang="en-GB" sz="2200" b="1" i="0" u="none" strike="noStrike" kern="0" cap="none" spc="0" normalizeH="0" baseline="0" noProof="0" dirty="0" err="1">
                <a:ln>
                  <a:noFill/>
                </a:ln>
                <a:solidFill>
                  <a:srgbClr val="000000"/>
                </a:solidFill>
                <a:effectLst/>
                <a:uLnTx/>
                <a:uFillTx/>
                <a:latin typeface="Calibri"/>
                <a:cs typeface="Calibri"/>
                <a:sym typeface="Calibri"/>
              </a:rPr>
              <a:t>Elige</a:t>
            </a:r>
            <a:r>
              <a:rPr kumimoji="0" lang="en-GB" sz="2200" b="1" i="0" u="none" strike="noStrike" kern="0" cap="none" spc="0" normalizeH="0" baseline="0" noProof="0" dirty="0">
                <a:ln>
                  <a:noFill/>
                </a:ln>
                <a:solidFill>
                  <a:srgbClr val="000000"/>
                </a:solidFill>
                <a:effectLst/>
                <a:uLnTx/>
                <a:uFillTx/>
                <a:latin typeface="Calibri"/>
                <a:cs typeface="Calibri"/>
                <a:sym typeface="Calibri"/>
              </a:rPr>
              <a:t> entre las </a:t>
            </a:r>
            <a:r>
              <a:rPr kumimoji="0" lang="en-GB" sz="2200" b="1" i="0" u="none" strike="noStrike" kern="0" cap="none" spc="0" normalizeH="0" baseline="0" noProof="0" dirty="0" err="1">
                <a:ln>
                  <a:noFill/>
                </a:ln>
                <a:solidFill>
                  <a:srgbClr val="000000"/>
                </a:solidFill>
                <a:effectLst/>
                <a:uLnTx/>
                <a:uFillTx/>
                <a:latin typeface="Calibri"/>
                <a:cs typeface="Calibri"/>
                <a:sym typeface="Calibri"/>
              </a:rPr>
              <a:t>tres</a:t>
            </a:r>
            <a:r>
              <a:rPr kumimoji="0" lang="en-GB" sz="2200" b="1" i="0" u="none" strike="noStrike" kern="0" cap="none" spc="0" normalizeH="0" baseline="0" noProof="0" dirty="0">
                <a:ln>
                  <a:noFill/>
                </a:ln>
                <a:solidFill>
                  <a:srgbClr val="000000"/>
                </a:solidFill>
                <a:effectLst/>
                <a:uLnTx/>
                <a:uFillTx/>
                <a:latin typeface="Calibri"/>
                <a:cs typeface="Calibri"/>
                <a:sym typeface="Calibri"/>
              </a:rPr>
              <a:t> </a:t>
            </a:r>
            <a:r>
              <a:rPr kumimoji="0" lang="en-GB" sz="2200" b="1" i="0" u="none" strike="noStrike" kern="0" cap="none" spc="0" normalizeH="0" baseline="0" noProof="0" dirty="0" err="1">
                <a:ln>
                  <a:noFill/>
                </a:ln>
                <a:solidFill>
                  <a:srgbClr val="000000"/>
                </a:solidFill>
                <a:effectLst/>
                <a:uLnTx/>
                <a:uFillTx/>
                <a:latin typeface="Calibri"/>
                <a:cs typeface="Calibri"/>
                <a:sym typeface="Calibri"/>
              </a:rPr>
              <a:t>opciones</a:t>
            </a:r>
            <a:r>
              <a:rPr kumimoji="0" lang="en-GB" sz="2200" b="1" i="0" u="none" strike="noStrike" kern="0" cap="none" spc="0" normalizeH="0" baseline="0" noProof="0" dirty="0">
                <a:ln>
                  <a:noFill/>
                </a:ln>
                <a:solidFill>
                  <a:srgbClr val="000000"/>
                </a:solidFill>
                <a:effectLst/>
                <a:uLnTx/>
                <a:uFillTx/>
                <a:latin typeface="Calibri"/>
                <a:cs typeface="Calibri"/>
                <a:sym typeface="Calibri"/>
              </a:rPr>
              <a:t> </a:t>
            </a:r>
            <a:r>
              <a:rPr kumimoji="0" lang="en-GB" sz="2200" b="1" i="0" u="none" strike="noStrike" kern="0" cap="none" spc="0" normalizeH="0" baseline="0" noProof="0" dirty="0" err="1">
                <a:ln>
                  <a:noFill/>
                </a:ln>
                <a:solidFill>
                  <a:srgbClr val="000000"/>
                </a:solidFill>
                <a:effectLst/>
                <a:uLnTx/>
                <a:uFillTx/>
                <a:latin typeface="Calibri"/>
                <a:cs typeface="Calibri"/>
                <a:sym typeface="Calibri"/>
              </a:rPr>
              <a:t>anteriores</a:t>
            </a:r>
            <a:r>
              <a:rPr kumimoji="0" lang="en-GB" sz="2200" b="1" i="0" u="none" strike="noStrike" kern="0" cap="none" spc="0" normalizeH="0" baseline="0" noProof="0" dirty="0">
                <a:ln>
                  <a:noFill/>
                </a:ln>
                <a:solidFill>
                  <a:srgbClr val="000000"/>
                </a:solidFill>
                <a:effectLst/>
                <a:uLnTx/>
                <a:uFillTx/>
                <a:latin typeface="Calibri"/>
                <a:cs typeface="Calibri"/>
                <a:sym typeface="Calibri"/>
              </a:rPr>
              <a:t> y </a:t>
            </a:r>
            <a:r>
              <a:rPr kumimoji="0" lang="en-GB" sz="2200" b="1" i="0" u="none" strike="noStrike" kern="0" cap="none" spc="0" normalizeH="0" baseline="0" noProof="0" dirty="0" err="1">
                <a:ln>
                  <a:noFill/>
                </a:ln>
                <a:solidFill>
                  <a:srgbClr val="000000"/>
                </a:solidFill>
                <a:effectLst/>
                <a:uLnTx/>
                <a:uFillTx/>
                <a:latin typeface="Calibri"/>
                <a:cs typeface="Calibri"/>
                <a:sym typeface="Calibri"/>
              </a:rPr>
              <a:t>explica</a:t>
            </a:r>
            <a:r>
              <a:rPr kumimoji="0" lang="en-GB" sz="2200" b="1" i="0" u="none" strike="noStrike" kern="0" cap="none" spc="0" normalizeH="0" baseline="0" noProof="0" dirty="0">
                <a:ln>
                  <a:noFill/>
                </a:ln>
                <a:solidFill>
                  <a:srgbClr val="000000"/>
                </a:solidFill>
                <a:effectLst/>
                <a:uLnTx/>
                <a:uFillTx/>
                <a:latin typeface="Calibri"/>
                <a:cs typeface="Calibri"/>
                <a:sym typeface="Calibri"/>
              </a:rPr>
              <a:t> por qué</a:t>
            </a:r>
            <a:r>
              <a:rPr kumimoji="0" lang="el-GR" sz="2200" b="1" i="0" u="none" strike="noStrike" kern="0" cap="none" spc="0" normalizeH="0" baseline="0" noProof="0" dirty="0">
                <a:ln>
                  <a:noFill/>
                </a:ln>
                <a:solidFill>
                  <a:srgbClr val="000000"/>
                </a:solidFill>
                <a:effectLst/>
                <a:uLnTx/>
                <a:uFillTx/>
                <a:latin typeface="Calibri"/>
                <a:cs typeface="Calibri"/>
                <a:sym typeface="Calibri"/>
              </a:rPr>
              <a:t>.</a:t>
            </a:r>
            <a:endParaRPr kumimoji="0" lang="en-GB" sz="2200" b="1" i="0" u="none" strike="noStrike" kern="0" cap="none" spc="0" normalizeH="0" baseline="0" noProof="0" dirty="0">
              <a:ln>
                <a:noFill/>
              </a:ln>
              <a:solidFill>
                <a:srgbClr val="000000"/>
              </a:solidFill>
              <a:effectLst/>
              <a:uLnTx/>
              <a:uFillTx/>
              <a:latin typeface="Calibri"/>
              <a:cs typeface="Calibri"/>
              <a:sym typeface="Calibri"/>
            </a:endParaRPr>
          </a:p>
        </p:txBody>
      </p:sp>
      <p:sp>
        <p:nvSpPr>
          <p:cNvPr id="7" name="Google Shape;182;p7">
            <a:extLst>
              <a:ext uri="{FF2B5EF4-FFF2-40B4-BE49-F238E27FC236}">
                <a16:creationId xmlns:a16="http://schemas.microsoft.com/office/drawing/2014/main" id="{E68EE448-256C-4C7F-A456-FE6010931CD8}"/>
              </a:ext>
            </a:extLst>
          </p:cNvPr>
          <p:cNvSpPr/>
          <p:nvPr/>
        </p:nvSpPr>
        <p:spPr>
          <a:xfrm>
            <a:off x="9863667" y="-3932"/>
            <a:ext cx="2327074"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3.3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Qué</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harías</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tú</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750169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928273" y="6561303"/>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err="1">
                <a:solidFill>
                  <a:srgbClr val="002060"/>
                </a:solidFill>
              </a:rPr>
              <a:t>Tema</a:t>
            </a:r>
            <a:r>
              <a:rPr lang="en-GB" dirty="0">
                <a:solidFill>
                  <a:srgbClr val="002060"/>
                </a:solidFill>
              </a:rPr>
              <a:t> 4- Médico de familia</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9090211" cy="2958266"/>
          </a:xfrm>
          <a:prstGeom prst="rect">
            <a:avLst/>
          </a:prstGeom>
          <a:solidFill>
            <a:schemeClr val="bg1">
              <a:lumMod val="95000"/>
            </a:schemeClr>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50000"/>
              </a:lnSpc>
              <a:spcBef>
                <a:spcPts val="0"/>
              </a:spcBef>
              <a:spcAft>
                <a:spcPts val="0"/>
              </a:spcAft>
              <a:buClr>
                <a:srgbClr val="C01E24"/>
              </a:buClr>
              <a:buSzPts val="2000"/>
              <a:buFont typeface="Calibri"/>
              <a:buNone/>
              <a:tabLst/>
              <a:defRPr/>
            </a:pPr>
            <a:r>
              <a:rPr kumimoji="0" lang="en-GB" sz="2400" b="0" i="0" u="none" strike="noStrike" kern="0" cap="none" spc="0" normalizeH="0" baseline="0" noProof="0" dirty="0">
                <a:ln>
                  <a:noFill/>
                </a:ln>
                <a:solidFill>
                  <a:srgbClr val="000000"/>
                </a:solidFill>
                <a:effectLst/>
                <a:uLnTx/>
                <a:uFillTx/>
                <a:latin typeface="Calibri"/>
                <a:cs typeface="Calibri"/>
                <a:sym typeface="Calibri"/>
              </a:rPr>
              <a:t>El resfriado de los últimos días te hace estornudar, toser, tener la garganta irritada y la nariz tapada. Te gustaría tomar una pastilla para el dolor pero no sabes cuál. ¿Qué debe hacer?</a:t>
            </a:r>
          </a:p>
          <a:p>
            <a:pPr marL="0" marR="0" lvl="0" indent="0" algn="l" defTabSz="914400" rtl="0" eaLnBrk="1" fontAlgn="auto" latinLnBrk="0" hangingPunct="1">
              <a:lnSpc>
                <a:spcPct val="150000"/>
              </a:lnSpc>
              <a:spcBef>
                <a:spcPts val="0"/>
              </a:spcBef>
              <a:spcAft>
                <a:spcPts val="0"/>
              </a:spcAft>
              <a:buClr>
                <a:srgbClr val="C01E24"/>
              </a:buClr>
              <a:buSzPts val="2000"/>
              <a:buFont typeface="Calibri"/>
              <a:buNone/>
              <a:tabLst/>
              <a:defRPr/>
            </a:pPr>
            <a:endParaRPr kumimoji="0" lang="en-GB" sz="24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C01E24"/>
              </a:buClr>
              <a:buSzPts val="2000"/>
              <a:buFont typeface="Calibri"/>
              <a:buNone/>
              <a:tabLst/>
              <a:defRPr/>
            </a:pPr>
            <a:r>
              <a:rPr kumimoji="0" lang="en-GB" sz="2400" b="1" i="0" u="none" strike="noStrike" kern="0" cap="none" spc="0" normalizeH="0" baseline="0" noProof="0" dirty="0" err="1">
                <a:ln>
                  <a:noFill/>
                </a:ln>
                <a:solidFill>
                  <a:srgbClr val="000000"/>
                </a:solidFill>
                <a:effectLst/>
                <a:uLnTx/>
                <a:uFillTx/>
                <a:latin typeface="Calibri"/>
                <a:cs typeface="Calibri"/>
                <a:sym typeface="Calibri"/>
              </a:rPr>
              <a:t>Explique</a:t>
            </a:r>
            <a:r>
              <a:rPr kumimoji="0" lang="en-GB" sz="2400" b="1" i="0" u="none" strike="noStrike" kern="0" cap="none" spc="0" normalizeH="0" baseline="0" noProof="0" dirty="0">
                <a:ln>
                  <a:noFill/>
                </a:ln>
                <a:solidFill>
                  <a:srgbClr val="000000"/>
                </a:solidFill>
                <a:effectLst/>
                <a:uLnTx/>
                <a:uFillTx/>
                <a:latin typeface="Calibri"/>
                <a:cs typeface="Calibri"/>
                <a:sym typeface="Calibri"/>
              </a:rPr>
              <a:t> los pasos que </a:t>
            </a:r>
            <a:r>
              <a:rPr kumimoji="0" lang="en-GB" sz="2400" b="1" i="0" u="none" strike="noStrike" kern="0" cap="none" spc="0" normalizeH="0" baseline="0" noProof="0" dirty="0" err="1">
                <a:ln>
                  <a:noFill/>
                </a:ln>
                <a:solidFill>
                  <a:srgbClr val="000000"/>
                </a:solidFill>
                <a:effectLst/>
                <a:uLnTx/>
                <a:uFillTx/>
                <a:latin typeface="Calibri"/>
                <a:cs typeface="Calibri"/>
                <a:sym typeface="Calibri"/>
              </a:rPr>
              <a:t>debe</a:t>
            </a:r>
            <a:r>
              <a:rPr kumimoji="0" lang="en-GB" sz="2400" b="1" i="0" u="none" strike="noStrike" kern="0" cap="none" spc="0" normalizeH="0" baseline="0" noProof="0" dirty="0">
                <a:ln>
                  <a:noFill/>
                </a:ln>
                <a:solidFill>
                  <a:srgbClr val="000000"/>
                </a:solidFill>
                <a:effectLst/>
                <a:uLnTx/>
                <a:uFillTx/>
                <a:latin typeface="Calibri"/>
                <a:cs typeface="Calibri"/>
                <a:sym typeface="Calibri"/>
              </a:rPr>
              <a:t> dar.</a:t>
            </a:r>
            <a:endParaRPr kumimoji="0" lang="en-GB" sz="2000" b="1" i="0" u="none" strike="noStrike" kern="0" cap="none" spc="0" normalizeH="0" baseline="0" noProof="0" dirty="0">
              <a:ln>
                <a:noFill/>
              </a:ln>
              <a:solidFill>
                <a:srgbClr val="000000"/>
              </a:solidFill>
              <a:effectLst/>
              <a:uLnTx/>
              <a:uFillTx/>
              <a:latin typeface="Calibri"/>
              <a:cs typeface="Calibri"/>
              <a:sym typeface="Calibri"/>
            </a:endParaRPr>
          </a:p>
        </p:txBody>
      </p:sp>
      <p:sp>
        <p:nvSpPr>
          <p:cNvPr id="7" name="Google Shape;182;p7">
            <a:extLst>
              <a:ext uri="{FF2B5EF4-FFF2-40B4-BE49-F238E27FC236}">
                <a16:creationId xmlns:a16="http://schemas.microsoft.com/office/drawing/2014/main" id="{1C934094-BE6B-425B-9A9D-EB5ABE8606F2}"/>
              </a:ext>
            </a:extLst>
          </p:cNvPr>
          <p:cNvSpPr/>
          <p:nvPr/>
        </p:nvSpPr>
        <p:spPr>
          <a:xfrm>
            <a:off x="9863667" y="-3932"/>
            <a:ext cx="2327074"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3.3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Qué</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harías</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tú</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6" name="Picture 2" descr="Ιατρικός, Γιατρός, Υγεία, Νοσοκομείο, Μάσκα">
            <a:extLst>
              <a:ext uri="{FF2B5EF4-FFF2-40B4-BE49-F238E27FC236}">
                <a16:creationId xmlns:a16="http://schemas.microsoft.com/office/drawing/2014/main" id="{06BB05E3-574A-1095-0D03-832BC70C04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5610" y="2543882"/>
            <a:ext cx="4175131" cy="429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612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Tema 5- Servicios dentales</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12636" y="2281626"/>
            <a:ext cx="6740640" cy="3688516"/>
          </a:xfrm>
          <a:prstGeom prst="rect">
            <a:avLst/>
          </a:prstGeom>
          <a:solidFill>
            <a:schemeClr val="bg1">
              <a:lumMod val="95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381000" algn="l" defTabSz="914400" rtl="0" eaLnBrk="1" fontAlgn="base" latinLnBrk="0" hangingPunct="1">
              <a:lnSpc>
                <a:spcPct val="150000"/>
              </a:lnSpc>
              <a:spcBef>
                <a:spcPts val="600"/>
              </a:spcBef>
              <a:spcAft>
                <a:spcPts val="0"/>
              </a:spcAft>
              <a:buClr>
                <a:srgbClr val="C01E24"/>
              </a:buClr>
              <a:buSzPts val="2400"/>
              <a:buFont typeface="Calibri"/>
              <a:buChar char="▪"/>
              <a:tabLst/>
              <a:defRPr/>
            </a:pPr>
            <a:r>
              <a:rPr kumimoji="0" lang="en-GB" sz="2400" b="0" i="0" u="none" strike="noStrike" kern="0" cap="none" spc="0" normalizeH="0" baseline="0" noProof="0" dirty="0">
                <a:ln>
                  <a:noFill/>
                </a:ln>
                <a:solidFill>
                  <a:srgbClr val="000000"/>
                </a:solidFill>
                <a:effectLst/>
                <a:uLnTx/>
                <a:uFillTx/>
                <a:latin typeface="Calibri" panose="020F0502020204030204" pitchFamily="34" charset="0"/>
                <a:cs typeface="Calibri"/>
                <a:sym typeface="Calibri"/>
              </a:rPr>
              <a:t>Te has levantado con la boca ligeramente hinchada y te quejas del dolor en una de tus muelas. Llevas varios días tomando analgésicos pero las molestias continúan. </a:t>
            </a:r>
          </a:p>
          <a:p>
            <a:pPr marL="457200" marR="0" lvl="0" indent="-381000" algn="l" defTabSz="914400" rtl="0" eaLnBrk="1" fontAlgn="base" latinLnBrk="0" hangingPunct="1">
              <a:lnSpc>
                <a:spcPct val="150000"/>
              </a:lnSpc>
              <a:spcBef>
                <a:spcPts val="600"/>
              </a:spcBef>
              <a:spcAft>
                <a:spcPts val="0"/>
              </a:spcAft>
              <a:buClr>
                <a:srgbClr val="C01E24"/>
              </a:buClr>
              <a:buSzPts val="2400"/>
              <a:buFont typeface="Calibri"/>
              <a:buChar char="▪"/>
              <a:tabLst/>
              <a:defRPr/>
            </a:pPr>
            <a:r>
              <a:rPr kumimoji="0" lang="en-GB" sz="2400" b="1" i="0" u="none" strike="noStrike" kern="0" cap="none" spc="0" normalizeH="0" baseline="0" noProof="0" dirty="0" err="1">
                <a:ln>
                  <a:noFill/>
                </a:ln>
                <a:solidFill>
                  <a:srgbClr val="000000"/>
                </a:solidFill>
                <a:effectLst/>
                <a:uLnTx/>
                <a:uFillTx/>
                <a:latin typeface="Calibri" panose="020F0502020204030204" pitchFamily="34" charset="0"/>
                <a:cs typeface="Calibri"/>
                <a:sym typeface="Calibri"/>
              </a:rPr>
              <a:t>Explica</a:t>
            </a:r>
            <a:r>
              <a:rPr kumimoji="0" lang="en-GB" sz="2400" b="1" i="0" u="none" strike="noStrike" kern="0" cap="none" spc="0" normalizeH="0" baseline="0" noProof="0" dirty="0">
                <a:ln>
                  <a:noFill/>
                </a:ln>
                <a:solidFill>
                  <a:srgbClr val="000000"/>
                </a:solidFill>
                <a:effectLst/>
                <a:uLnTx/>
                <a:uFillTx/>
                <a:latin typeface="Calibri" panose="020F0502020204030204" pitchFamily="34" charset="0"/>
                <a:cs typeface="Calibri"/>
                <a:sym typeface="Calibri"/>
              </a:rPr>
              <a:t> </a:t>
            </a:r>
            <a:r>
              <a:rPr kumimoji="0" lang="en-GB" sz="2400" b="1" i="0" u="none" strike="noStrike" kern="0" cap="none" spc="0" normalizeH="0" baseline="0" noProof="0" dirty="0" err="1">
                <a:ln>
                  <a:noFill/>
                </a:ln>
                <a:solidFill>
                  <a:srgbClr val="000000"/>
                </a:solidFill>
                <a:effectLst/>
                <a:uLnTx/>
                <a:uFillTx/>
                <a:latin typeface="Calibri" panose="020F0502020204030204" pitchFamily="34" charset="0"/>
                <a:cs typeface="Calibri"/>
                <a:sym typeface="Calibri"/>
              </a:rPr>
              <a:t>dónde</a:t>
            </a:r>
            <a:r>
              <a:rPr kumimoji="0" lang="en-GB" sz="2400" b="1" i="0" u="none" strike="noStrike" kern="0" cap="none" spc="0" normalizeH="0" baseline="0" noProof="0" dirty="0">
                <a:ln>
                  <a:noFill/>
                </a:ln>
                <a:solidFill>
                  <a:srgbClr val="000000"/>
                </a:solidFill>
                <a:effectLst/>
                <a:uLnTx/>
                <a:uFillTx/>
                <a:latin typeface="Calibri" panose="020F0502020204030204" pitchFamily="34" charset="0"/>
                <a:cs typeface="Calibri"/>
                <a:sym typeface="Calibri"/>
              </a:rPr>
              <a:t> </a:t>
            </a:r>
            <a:r>
              <a:rPr kumimoji="0" lang="en-GB" sz="2400" b="1" i="0" u="none" strike="noStrike" kern="0" cap="none" spc="0" normalizeH="0" baseline="0" noProof="0" dirty="0" err="1">
                <a:ln>
                  <a:noFill/>
                </a:ln>
                <a:solidFill>
                  <a:srgbClr val="000000"/>
                </a:solidFill>
                <a:effectLst/>
                <a:uLnTx/>
                <a:uFillTx/>
                <a:latin typeface="Calibri" panose="020F0502020204030204" pitchFamily="34" charset="0"/>
                <a:cs typeface="Calibri"/>
                <a:sym typeface="Calibri"/>
              </a:rPr>
              <a:t>debes</a:t>
            </a:r>
            <a:r>
              <a:rPr kumimoji="0" lang="en-GB" sz="2400" b="1" i="0" u="none" strike="noStrike" kern="0" cap="none" spc="0" normalizeH="0" baseline="0" noProof="0" dirty="0">
                <a:ln>
                  <a:noFill/>
                </a:ln>
                <a:solidFill>
                  <a:srgbClr val="000000"/>
                </a:solidFill>
                <a:effectLst/>
                <a:uLnTx/>
                <a:uFillTx/>
                <a:latin typeface="Calibri" panose="020F0502020204030204" pitchFamily="34" charset="0"/>
                <a:cs typeface="Calibri"/>
                <a:sym typeface="Calibri"/>
              </a:rPr>
              <a:t> ir primero para ser tratado y por qué.</a:t>
            </a:r>
            <a:endParaRPr kumimoji="0" lang="en-GB" sz="2400" b="1"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C01E24"/>
              </a:buClr>
              <a:buSzPts val="2000"/>
              <a:buFont typeface="Calibri"/>
              <a:buNone/>
              <a:tabLst/>
              <a:defRPr/>
            </a:pPr>
            <a:endParaRPr kumimoji="0" lang="en-GB" sz="24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7" name="Google Shape;182;p7">
            <a:extLst>
              <a:ext uri="{FF2B5EF4-FFF2-40B4-BE49-F238E27FC236}">
                <a16:creationId xmlns:a16="http://schemas.microsoft.com/office/drawing/2014/main" id="{A06E3531-84D6-4C3B-BC74-6AB0B55208CA}"/>
              </a:ext>
            </a:extLst>
          </p:cNvPr>
          <p:cNvSpPr/>
          <p:nvPr/>
        </p:nvSpPr>
        <p:spPr>
          <a:xfrm>
            <a:off x="9863667" y="-3932"/>
            <a:ext cx="2327074"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3.3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Qué</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harías</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tú</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6" name="Picture 6" descr="Zahnarzt, Zahnpflege, Geduldig, Zahnärztlich, Arzt">
            <a:extLst>
              <a:ext uri="{FF2B5EF4-FFF2-40B4-BE49-F238E27FC236}">
                <a16:creationId xmlns:a16="http://schemas.microsoft.com/office/drawing/2014/main" id="{01CEDC7B-EC3E-7BB8-1B5D-9A7A8576C4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3695" y="2252947"/>
            <a:ext cx="4398305" cy="2890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315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Tema 6- Psicólogo</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7054965" cy="3427666"/>
          </a:xfrm>
          <a:prstGeom prst="rect">
            <a:avLst/>
          </a:prstGeom>
          <a:solidFill>
            <a:schemeClr val="bg1">
              <a:lumMod val="95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50000"/>
              </a:lnSpc>
              <a:spcBef>
                <a:spcPts val="0"/>
              </a:spcBef>
              <a:spcAft>
                <a:spcPts val="0"/>
              </a:spcAft>
              <a:buClr>
                <a:srgbClr val="C01E24"/>
              </a:buClr>
              <a:buSzPts val="2000"/>
              <a:buFont typeface="Calibri"/>
              <a:buNone/>
              <a:tabLst/>
              <a:defRPr/>
            </a:pPr>
            <a:r>
              <a:rPr kumimoji="0" lang="en-GB" sz="2400" b="0" i="0" u="none" strike="noStrike" kern="0" cap="none" spc="0" normalizeH="0" baseline="0" noProof="0" dirty="0">
                <a:ln>
                  <a:noFill/>
                </a:ln>
                <a:solidFill>
                  <a:srgbClr val="000000"/>
                </a:solidFill>
                <a:effectLst/>
                <a:uLnTx/>
                <a:uFillTx/>
                <a:latin typeface="Calibri"/>
                <a:cs typeface="Calibri"/>
                <a:sym typeface="Calibri"/>
              </a:rPr>
              <a:t>La madre de Alberto murió hace unas </a:t>
            </a:r>
            <a:r>
              <a:rPr kumimoji="0" lang="en-GB" sz="2400" b="0" i="0" u="none" strike="noStrike" kern="0" cap="none" spc="0" normalizeH="0" baseline="0" noProof="0" dirty="0" err="1">
                <a:ln>
                  <a:noFill/>
                </a:ln>
                <a:solidFill>
                  <a:srgbClr val="000000"/>
                </a:solidFill>
                <a:effectLst/>
                <a:uLnTx/>
                <a:uFillTx/>
                <a:latin typeface="Calibri"/>
                <a:cs typeface="Calibri"/>
                <a:sym typeface="Calibri"/>
              </a:rPr>
              <a:t>semanas</a:t>
            </a:r>
            <a:r>
              <a:rPr kumimoji="0" lang="en-GB" sz="2400" b="0" i="0" u="none" strike="noStrike" kern="0" cap="none" spc="0" normalizeH="0" baseline="0" noProof="0" dirty="0">
                <a:ln>
                  <a:noFill/>
                </a:ln>
                <a:solidFill>
                  <a:srgbClr val="000000"/>
                </a:solidFill>
                <a:effectLst/>
                <a:uLnTx/>
                <a:uFillTx/>
                <a:latin typeface="Calibri"/>
                <a:cs typeface="Calibri"/>
                <a:sym typeface="Calibri"/>
              </a:rPr>
              <a:t> y, </a:t>
            </a:r>
            <a:r>
              <a:rPr kumimoji="0" lang="en-GB" sz="2400" b="0" i="0" u="none" strike="noStrike" kern="0" cap="none" spc="0" normalizeH="0" baseline="0" noProof="0" dirty="0" err="1">
                <a:ln>
                  <a:noFill/>
                </a:ln>
                <a:solidFill>
                  <a:srgbClr val="000000"/>
                </a:solidFill>
                <a:effectLst/>
                <a:uLnTx/>
                <a:uFillTx/>
                <a:latin typeface="Calibri"/>
                <a:cs typeface="Calibri"/>
                <a:sym typeface="Calibri"/>
              </a:rPr>
              <a:t>desde</a:t>
            </a:r>
            <a:r>
              <a:rPr kumimoji="0" lang="en-GB" sz="2400" b="0" i="0" u="none" strike="noStrike" kern="0" cap="none" spc="0" normalizeH="0" baseline="0" noProof="0" dirty="0">
                <a:ln>
                  <a:noFill/>
                </a:ln>
                <a:solidFill>
                  <a:srgbClr val="000000"/>
                </a:solidFill>
                <a:effectLst/>
                <a:uLnTx/>
                <a:uFillTx/>
                <a:latin typeface="Calibri"/>
                <a:cs typeface="Calibri"/>
                <a:sym typeface="Calibri"/>
              </a:rPr>
              <a:t> </a:t>
            </a:r>
            <a:r>
              <a:rPr kumimoji="0" lang="en-GB" sz="2400" b="0" i="0" u="none" strike="noStrike" kern="0" cap="none" spc="0" normalizeH="0" baseline="0" noProof="0" dirty="0" err="1">
                <a:ln>
                  <a:noFill/>
                </a:ln>
                <a:solidFill>
                  <a:srgbClr val="000000"/>
                </a:solidFill>
                <a:effectLst/>
                <a:uLnTx/>
                <a:uFillTx/>
                <a:latin typeface="Calibri"/>
                <a:cs typeface="Calibri"/>
                <a:sym typeface="Calibri"/>
              </a:rPr>
              <a:t>entonces</a:t>
            </a:r>
            <a:r>
              <a:rPr kumimoji="0" lang="en-GB" sz="2400" b="0" i="0" u="none" strike="noStrike" kern="0" cap="none" spc="0" normalizeH="0" baseline="0" noProof="0" dirty="0">
                <a:ln>
                  <a:noFill/>
                </a:ln>
                <a:solidFill>
                  <a:srgbClr val="000000"/>
                </a:solidFill>
                <a:effectLst/>
                <a:uLnTx/>
                <a:uFillTx/>
                <a:latin typeface="Calibri"/>
                <a:cs typeface="Calibri"/>
                <a:sym typeface="Calibri"/>
              </a:rPr>
              <a:t>, Alberto no ha podido levantarse de la cama. Se siente triste y su estado afecta a su rendimiento en el trabajo. </a:t>
            </a:r>
          </a:p>
          <a:p>
            <a:pPr marL="0" marR="0" lvl="0" indent="0" algn="l" defTabSz="914400" rtl="0" eaLnBrk="1" fontAlgn="auto" latinLnBrk="0" hangingPunct="1">
              <a:lnSpc>
                <a:spcPct val="150000"/>
              </a:lnSpc>
              <a:spcBef>
                <a:spcPts val="0"/>
              </a:spcBef>
              <a:spcAft>
                <a:spcPts val="0"/>
              </a:spcAft>
              <a:buClr>
                <a:srgbClr val="C01E24"/>
              </a:buClr>
              <a:buSzPts val="2000"/>
              <a:buFont typeface="Calibri"/>
              <a:buNone/>
              <a:tabLst/>
              <a:defRPr/>
            </a:pPr>
            <a:r>
              <a:rPr kumimoji="0" lang="en-GB" sz="2400" b="1" i="0" u="none" strike="noStrike" kern="0" cap="none" spc="0" normalizeH="0" baseline="0" noProof="0" dirty="0">
                <a:ln>
                  <a:noFill/>
                </a:ln>
                <a:solidFill>
                  <a:srgbClr val="000000"/>
                </a:solidFill>
                <a:effectLst/>
                <a:uLnTx/>
                <a:uFillTx/>
                <a:latin typeface="Calibri"/>
                <a:cs typeface="Calibri"/>
                <a:sym typeface="Calibri"/>
              </a:rPr>
              <a:t>¿</a:t>
            </a:r>
            <a:r>
              <a:rPr kumimoji="0" lang="en-GB" sz="2400" b="1" i="0" u="none" strike="noStrike" kern="0" cap="none" spc="0" normalizeH="0" baseline="0" noProof="0" dirty="0" err="1">
                <a:ln>
                  <a:noFill/>
                </a:ln>
                <a:solidFill>
                  <a:srgbClr val="000000"/>
                </a:solidFill>
                <a:effectLst/>
                <a:uLnTx/>
                <a:uFillTx/>
                <a:latin typeface="Calibri"/>
                <a:cs typeface="Calibri"/>
                <a:sym typeface="Calibri"/>
              </a:rPr>
              <a:t>Debería</a:t>
            </a:r>
            <a:r>
              <a:rPr kumimoji="0" lang="en-GB" sz="2400" b="1" i="0" u="none" strike="noStrike" kern="0" cap="none" spc="0" normalizeH="0" baseline="0" noProof="0" dirty="0">
                <a:ln>
                  <a:noFill/>
                </a:ln>
                <a:solidFill>
                  <a:srgbClr val="000000"/>
                </a:solidFill>
                <a:effectLst/>
                <a:uLnTx/>
                <a:uFillTx/>
                <a:latin typeface="Calibri"/>
                <a:cs typeface="Calibri"/>
                <a:sym typeface="Calibri"/>
              </a:rPr>
              <a:t> Alberto </a:t>
            </a:r>
            <a:r>
              <a:rPr kumimoji="0" lang="en-GB" sz="2400" b="1" i="0" u="none" strike="noStrike" kern="0" cap="none" spc="0" normalizeH="0" baseline="0" noProof="0" dirty="0" err="1">
                <a:ln>
                  <a:noFill/>
                </a:ln>
                <a:solidFill>
                  <a:srgbClr val="000000"/>
                </a:solidFill>
                <a:effectLst/>
                <a:uLnTx/>
                <a:uFillTx/>
                <a:latin typeface="Calibri"/>
                <a:cs typeface="Calibri"/>
                <a:sym typeface="Calibri"/>
              </a:rPr>
              <a:t>acudir</a:t>
            </a:r>
            <a:r>
              <a:rPr kumimoji="0" lang="en-GB" sz="2400" b="1" i="0" u="none" strike="noStrike" kern="0" cap="none" spc="0" normalizeH="0" baseline="0" noProof="0" dirty="0">
                <a:ln>
                  <a:noFill/>
                </a:ln>
                <a:solidFill>
                  <a:srgbClr val="000000"/>
                </a:solidFill>
                <a:effectLst/>
                <a:uLnTx/>
                <a:uFillTx/>
                <a:latin typeface="Calibri"/>
                <a:cs typeface="Calibri"/>
                <a:sym typeface="Calibri"/>
              </a:rPr>
              <a:t> a </a:t>
            </a:r>
            <a:r>
              <a:rPr kumimoji="0" lang="en-GB" sz="2400" b="1" i="0" u="none" strike="noStrike" kern="0" cap="none" spc="0" normalizeH="0" baseline="0" noProof="0" dirty="0" err="1">
                <a:ln>
                  <a:noFill/>
                </a:ln>
                <a:solidFill>
                  <a:srgbClr val="000000"/>
                </a:solidFill>
                <a:effectLst/>
                <a:uLnTx/>
                <a:uFillTx/>
                <a:latin typeface="Calibri"/>
                <a:cs typeface="Calibri"/>
                <a:sym typeface="Calibri"/>
              </a:rPr>
              <a:t>algún</a:t>
            </a:r>
            <a:r>
              <a:rPr kumimoji="0" lang="en-GB" sz="2400" b="1" i="0" u="none" strike="noStrike" kern="0" cap="none" spc="0" normalizeH="0" baseline="0" noProof="0" dirty="0">
                <a:ln>
                  <a:noFill/>
                </a:ln>
                <a:solidFill>
                  <a:srgbClr val="000000"/>
                </a:solidFill>
                <a:effectLst/>
                <a:uLnTx/>
                <a:uFillTx/>
                <a:latin typeface="Calibri"/>
                <a:cs typeface="Calibri"/>
                <a:sym typeface="Calibri"/>
              </a:rPr>
              <a:t> </a:t>
            </a:r>
            <a:r>
              <a:rPr kumimoji="0" lang="en-GB" sz="2400" b="1" i="0" u="none" strike="noStrike" kern="0" cap="none" spc="0" normalizeH="0" baseline="0" noProof="0" dirty="0" err="1">
                <a:ln>
                  <a:noFill/>
                </a:ln>
                <a:solidFill>
                  <a:srgbClr val="000000"/>
                </a:solidFill>
                <a:effectLst/>
                <a:uLnTx/>
                <a:uFillTx/>
                <a:latin typeface="Calibri"/>
                <a:cs typeface="Calibri"/>
                <a:sym typeface="Calibri"/>
              </a:rPr>
              <a:t>profesional</a:t>
            </a:r>
            <a:r>
              <a:rPr kumimoji="0" lang="en-GB" sz="2400" b="1" i="0" u="none" strike="noStrike" kern="0" cap="none" spc="0" normalizeH="0" baseline="0" noProof="0" dirty="0">
                <a:ln>
                  <a:noFill/>
                </a:ln>
                <a:solidFill>
                  <a:srgbClr val="000000"/>
                </a:solidFill>
                <a:effectLst/>
                <a:uLnTx/>
                <a:uFillTx/>
                <a:latin typeface="Calibri"/>
                <a:cs typeface="Calibri"/>
                <a:sym typeface="Calibri"/>
              </a:rPr>
              <a:t>? ¿A </a:t>
            </a:r>
            <a:r>
              <a:rPr kumimoji="0" lang="en-GB" sz="2400" b="1" i="0" u="none" strike="noStrike" kern="0" cap="none" spc="0" normalizeH="0" baseline="0" noProof="0" dirty="0" err="1">
                <a:ln>
                  <a:noFill/>
                </a:ln>
                <a:solidFill>
                  <a:srgbClr val="000000"/>
                </a:solidFill>
                <a:effectLst/>
                <a:uLnTx/>
                <a:uFillTx/>
                <a:latin typeface="Calibri"/>
                <a:cs typeface="Calibri"/>
                <a:sym typeface="Calibri"/>
              </a:rPr>
              <a:t>quién</a:t>
            </a:r>
            <a:r>
              <a:rPr kumimoji="0" lang="en-GB" sz="2400" b="1" i="0" u="none" strike="noStrike" kern="0" cap="none" spc="0" normalizeH="0" baseline="0" noProof="0" dirty="0">
                <a:ln>
                  <a:noFill/>
                </a:ln>
                <a:solidFill>
                  <a:srgbClr val="000000"/>
                </a:solidFill>
                <a:effectLst/>
                <a:uLnTx/>
                <a:uFillTx/>
                <a:latin typeface="Calibri"/>
                <a:cs typeface="Calibri"/>
                <a:sym typeface="Calibri"/>
              </a:rPr>
              <a:t>? ¿</a:t>
            </a:r>
            <a:r>
              <a:rPr kumimoji="0" lang="en-GB" sz="2400" b="1" i="0" u="none" strike="noStrike" kern="0" cap="none" spc="0" normalizeH="0" baseline="0" noProof="0" dirty="0" err="1">
                <a:ln>
                  <a:noFill/>
                </a:ln>
                <a:solidFill>
                  <a:srgbClr val="000000"/>
                </a:solidFill>
                <a:effectLst/>
                <a:uLnTx/>
                <a:uFillTx/>
                <a:latin typeface="Calibri"/>
                <a:cs typeface="Calibri"/>
                <a:sym typeface="Calibri"/>
              </a:rPr>
              <a:t>Qué</a:t>
            </a:r>
            <a:r>
              <a:rPr kumimoji="0" lang="en-GB" sz="2400" b="1" i="0" u="none" strike="noStrike" kern="0" cap="none" spc="0" normalizeH="0" baseline="0" noProof="0" dirty="0">
                <a:ln>
                  <a:noFill/>
                </a:ln>
                <a:solidFill>
                  <a:srgbClr val="000000"/>
                </a:solidFill>
                <a:effectLst/>
                <a:uLnTx/>
                <a:uFillTx/>
                <a:latin typeface="Calibri"/>
                <a:cs typeface="Calibri"/>
                <a:sym typeface="Calibri"/>
              </a:rPr>
              <a:t> pasos </a:t>
            </a:r>
            <a:r>
              <a:rPr kumimoji="0" lang="en-GB" sz="2400" b="1" i="0" u="none" strike="noStrike" kern="0" cap="none" spc="0" normalizeH="0" baseline="0" noProof="0" dirty="0" err="1">
                <a:ln>
                  <a:noFill/>
                </a:ln>
                <a:solidFill>
                  <a:srgbClr val="000000"/>
                </a:solidFill>
                <a:effectLst/>
                <a:uLnTx/>
                <a:uFillTx/>
                <a:latin typeface="Calibri"/>
                <a:cs typeface="Calibri"/>
                <a:sym typeface="Calibri"/>
              </a:rPr>
              <a:t>debe</a:t>
            </a:r>
            <a:r>
              <a:rPr kumimoji="0" lang="en-GB" sz="2400" b="1" i="0" u="none" strike="noStrike" kern="0" cap="none" spc="0" normalizeH="0" baseline="0" noProof="0" dirty="0">
                <a:ln>
                  <a:noFill/>
                </a:ln>
                <a:solidFill>
                  <a:srgbClr val="000000"/>
                </a:solidFill>
                <a:effectLst/>
                <a:uLnTx/>
                <a:uFillTx/>
                <a:latin typeface="Calibri"/>
                <a:cs typeface="Calibri"/>
                <a:sym typeface="Calibri"/>
              </a:rPr>
              <a:t> </a:t>
            </a:r>
            <a:r>
              <a:rPr kumimoji="0" lang="en-GB" sz="2400" b="1" i="0" u="none" strike="noStrike" kern="0" cap="none" spc="0" normalizeH="0" baseline="0" noProof="0" dirty="0" err="1">
                <a:ln>
                  <a:noFill/>
                </a:ln>
                <a:solidFill>
                  <a:srgbClr val="000000"/>
                </a:solidFill>
                <a:effectLst/>
                <a:uLnTx/>
                <a:uFillTx/>
                <a:latin typeface="Calibri"/>
                <a:cs typeface="Calibri"/>
                <a:sym typeface="Calibri"/>
              </a:rPr>
              <a:t>dar</a:t>
            </a:r>
            <a:r>
              <a:rPr kumimoji="0" lang="en-GB" sz="2400" b="1" i="0" u="none" strike="noStrike" kern="0" cap="none" spc="0" normalizeH="0" baseline="0" noProof="0" dirty="0">
                <a:ln>
                  <a:noFill/>
                </a:ln>
                <a:solidFill>
                  <a:srgbClr val="000000"/>
                </a:solidFill>
                <a:effectLst/>
                <a:uLnTx/>
                <a:uFillTx/>
                <a:latin typeface="Calibri"/>
                <a:cs typeface="Calibri"/>
                <a:sym typeface="Calibri"/>
              </a:rPr>
              <a:t> Alberto? </a:t>
            </a:r>
          </a:p>
        </p:txBody>
      </p:sp>
      <p:sp>
        <p:nvSpPr>
          <p:cNvPr id="7" name="Google Shape;182;p7">
            <a:extLst>
              <a:ext uri="{FF2B5EF4-FFF2-40B4-BE49-F238E27FC236}">
                <a16:creationId xmlns:a16="http://schemas.microsoft.com/office/drawing/2014/main" id="{4984FFFD-07D3-45DD-B232-63E88842878F}"/>
              </a:ext>
            </a:extLst>
          </p:cNvPr>
          <p:cNvSpPr/>
          <p:nvPr/>
        </p:nvSpPr>
        <p:spPr>
          <a:xfrm>
            <a:off x="9863667" y="-3932"/>
            <a:ext cx="2327074"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3.3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Qué</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harías</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tú</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6" name="Picture 2" descr="Geistig, Beratung, Gehirn, Therapie, Einsamkeit">
            <a:extLst>
              <a:ext uri="{FF2B5EF4-FFF2-40B4-BE49-F238E27FC236}">
                <a16:creationId xmlns:a16="http://schemas.microsoft.com/office/drawing/2014/main" id="{63155FD3-EBB0-67B1-5C0E-49DDE922CD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0491" y="2350334"/>
            <a:ext cx="4088900" cy="283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264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97495"/>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Tema 7- Farmacia</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247651" y="1742924"/>
            <a:ext cx="8972549" cy="4796742"/>
          </a:xfrm>
          <a:prstGeom prst="rect">
            <a:avLst/>
          </a:prstGeom>
          <a:solidFill>
            <a:schemeClr val="bg1">
              <a:lumMod val="95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381000" algn="l" defTabSz="914400" rtl="0" eaLnBrk="1" fontAlgn="base" latinLnBrk="0" hangingPunct="1">
              <a:lnSpc>
                <a:spcPct val="100000"/>
              </a:lnSpc>
              <a:spcBef>
                <a:spcPts val="600"/>
              </a:spcBef>
              <a:spcAft>
                <a:spcPts val="600"/>
              </a:spcAft>
              <a:buClr>
                <a:srgbClr val="C01E24"/>
              </a:buClr>
              <a:buSzPts val="2400"/>
              <a:buFont typeface="Calibri"/>
              <a:buChar char="▪"/>
              <a:tabLst/>
              <a:defRPr/>
            </a:pPr>
            <a:r>
              <a:rPr kumimoji="0" lang="en-GB" sz="2400" b="0" i="0" u="none" strike="noStrike" kern="0" cap="none" spc="0" normalizeH="0" baseline="0" noProof="0" dirty="0">
                <a:ln>
                  <a:noFill/>
                </a:ln>
                <a:solidFill>
                  <a:srgbClr val="000000"/>
                </a:solidFill>
                <a:effectLst/>
                <a:uLnTx/>
                <a:uFillTx/>
                <a:latin typeface="Calibri" panose="020F0502020204030204" pitchFamily="34" charset="0"/>
                <a:cs typeface="Calibri"/>
                <a:sym typeface="Calibri"/>
              </a:rPr>
              <a:t>Fui a la farmacia a comprar un jarabe para la tos y un relajante muscular para poder descansar mejor por la noche. Cuando le di mi tarjeta SIP, la farmacéutica me dijo que podía venderme un tipo de jarabe natural para la tos, pero no las pastillas, ya que, según ella, necesitaba una receta para comprarlas. </a:t>
            </a:r>
          </a:p>
          <a:p>
            <a:pPr marL="457200" marR="0" lvl="0" indent="-381000" algn="l" defTabSz="914400" rtl="0" eaLnBrk="1" fontAlgn="base" latinLnBrk="0" hangingPunct="1">
              <a:lnSpc>
                <a:spcPct val="100000"/>
              </a:lnSpc>
              <a:spcBef>
                <a:spcPts val="600"/>
              </a:spcBef>
              <a:spcAft>
                <a:spcPts val="600"/>
              </a:spcAft>
              <a:buClr>
                <a:srgbClr val="C01E24"/>
              </a:buClr>
              <a:buSzPts val="2400"/>
              <a:buFont typeface="Calibri"/>
              <a:buChar char="▪"/>
              <a:tabLst/>
              <a:defRPr/>
            </a:pPr>
            <a:r>
              <a:rPr kumimoji="0" lang="en-GB" sz="2400" b="1" i="0" u="none" strike="noStrike" kern="0" cap="none" spc="0" normalizeH="0" baseline="0" noProof="0" dirty="0">
                <a:ln>
                  <a:noFill/>
                </a:ln>
                <a:solidFill>
                  <a:srgbClr val="000000"/>
                </a:solidFill>
                <a:effectLst/>
                <a:uLnTx/>
                <a:uFillTx/>
                <a:latin typeface="Calibri" panose="020F0502020204030204" pitchFamily="34" charset="0"/>
                <a:cs typeface="Calibri"/>
                <a:sym typeface="Calibri"/>
              </a:rPr>
              <a:t>¿Cuáles son los pasos sanitarios que hay que seguir para que un médico te prescriba una receta? </a:t>
            </a:r>
          </a:p>
          <a:p>
            <a:pPr marL="457200" marR="0" lvl="0" indent="-381000" algn="l" defTabSz="914400" rtl="0" eaLnBrk="1" fontAlgn="base" latinLnBrk="0" hangingPunct="1">
              <a:lnSpc>
                <a:spcPct val="100000"/>
              </a:lnSpc>
              <a:spcBef>
                <a:spcPts val="600"/>
              </a:spcBef>
              <a:spcAft>
                <a:spcPts val="600"/>
              </a:spcAft>
              <a:buClr>
                <a:srgbClr val="C01E24"/>
              </a:buClr>
              <a:buSzPts val="2400"/>
              <a:buFont typeface="Calibri"/>
              <a:buChar char="▪"/>
              <a:tabLst/>
              <a:defRPr/>
            </a:pPr>
            <a:r>
              <a:rPr kumimoji="0" lang="en-GB" sz="2400" b="1" i="0" u="none" strike="noStrike" kern="0" cap="none" spc="0" normalizeH="0" baseline="0" noProof="0" dirty="0">
                <a:ln>
                  <a:noFill/>
                </a:ln>
                <a:solidFill>
                  <a:srgbClr val="000000"/>
                </a:solidFill>
                <a:effectLst/>
                <a:uLnTx/>
                <a:uFillTx/>
                <a:latin typeface="Calibri" panose="020F0502020204030204" pitchFamily="34" charset="0"/>
                <a:cs typeface="Calibri"/>
                <a:sym typeface="Calibri"/>
              </a:rPr>
              <a:t>¿Por qué sólo han podido venderle un jarabe natural y no otro tipo?</a:t>
            </a:r>
          </a:p>
          <a:p>
            <a:pPr marL="457200" marR="0" lvl="0" indent="-381000" algn="l" defTabSz="914400" rtl="0" eaLnBrk="1" fontAlgn="base" latinLnBrk="0" hangingPunct="1">
              <a:lnSpc>
                <a:spcPct val="100000"/>
              </a:lnSpc>
              <a:spcBef>
                <a:spcPts val="600"/>
              </a:spcBef>
              <a:spcAft>
                <a:spcPts val="600"/>
              </a:spcAft>
              <a:buClr>
                <a:srgbClr val="C01E24"/>
              </a:buClr>
              <a:buSzPts val="2400"/>
              <a:buFont typeface="Calibri"/>
              <a:buChar char="▪"/>
              <a:tabLst/>
              <a:defRPr/>
            </a:pPr>
            <a:r>
              <a:rPr kumimoji="0" lang="en-GB" sz="2400" b="1" i="0" u="none" strike="noStrike" kern="0" cap="none" spc="0" normalizeH="0" baseline="0" noProof="0" dirty="0">
                <a:ln>
                  <a:noFill/>
                </a:ln>
                <a:solidFill>
                  <a:srgbClr val="000000"/>
                </a:solidFill>
                <a:effectLst/>
                <a:uLnTx/>
                <a:uFillTx/>
                <a:latin typeface="Calibri" panose="020F0502020204030204" pitchFamily="34" charset="0"/>
                <a:cs typeface="Calibri"/>
                <a:sym typeface="Calibri"/>
              </a:rPr>
              <a:t>¿Es necesario presentar la tarjeta sanitaria para comprar medicamentos sin receta?</a:t>
            </a:r>
            <a:endParaRPr kumimoji="0" lang="en-US" sz="2400" b="1" i="0" u="none" strike="noStrike" kern="0" cap="none" spc="0" normalizeH="0" baseline="0" noProof="0" dirty="0">
              <a:ln>
                <a:noFill/>
              </a:ln>
              <a:solidFill>
                <a:srgbClr val="FFFFFF"/>
              </a:solidFill>
              <a:effectLst/>
              <a:uLnTx/>
              <a:uFillTx/>
              <a:latin typeface="Segoe UI" panose="020B0502040204020203" pitchFamily="34" charset="0"/>
              <a:cs typeface="Calibri"/>
              <a:sym typeface="Calibri"/>
            </a:endParaRPr>
          </a:p>
        </p:txBody>
      </p:sp>
      <p:sp>
        <p:nvSpPr>
          <p:cNvPr id="7" name="Google Shape;182;p7">
            <a:extLst>
              <a:ext uri="{FF2B5EF4-FFF2-40B4-BE49-F238E27FC236}">
                <a16:creationId xmlns:a16="http://schemas.microsoft.com/office/drawing/2014/main" id="{7409DA3C-1699-4305-A6D0-AC5449683B5B}"/>
              </a:ext>
            </a:extLst>
          </p:cNvPr>
          <p:cNvSpPr/>
          <p:nvPr/>
        </p:nvSpPr>
        <p:spPr>
          <a:xfrm>
            <a:off x="9863667" y="-3932"/>
            <a:ext cx="2327074"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3.3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Qué</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harías</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tú</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6" name="Picture 2" descr="Chemiker, Komische Charaktere, Katastrophe, Krankheit">
            <a:extLst>
              <a:ext uri="{FF2B5EF4-FFF2-40B4-BE49-F238E27FC236}">
                <a16:creationId xmlns:a16="http://schemas.microsoft.com/office/drawing/2014/main" id="{DC7D6CF2-035B-7AB7-38E5-74EF8FD2BB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9911" y="1685096"/>
            <a:ext cx="2499805" cy="2950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824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Tema 8- Vacunación</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33933" y="1800753"/>
            <a:ext cx="6519318" cy="2195514"/>
          </a:xfrm>
          <a:prstGeom prst="rect">
            <a:avLst/>
          </a:prstGeom>
          <a:solidFill>
            <a:schemeClr val="bg1">
              <a:lumMod val="95000"/>
            </a:scheme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381000" algn="just" defTabSz="914400" rtl="0" eaLnBrk="1" fontAlgn="base" latinLnBrk="0" hangingPunct="1">
              <a:lnSpc>
                <a:spcPct val="150000"/>
              </a:lnSpc>
              <a:spcBef>
                <a:spcPts val="600"/>
              </a:spcBef>
              <a:spcAft>
                <a:spcPts val="0"/>
              </a:spcAft>
              <a:buClr>
                <a:srgbClr val="C01E24"/>
              </a:buClr>
              <a:buSzPts val="2400"/>
              <a:buFont typeface="Calibri"/>
              <a:buChar char="▪"/>
              <a:tabLst/>
              <a:defRPr/>
            </a:pPr>
            <a:r>
              <a:rPr kumimoji="0" lang="en-GB" sz="2400" b="0" i="0" u="none" strike="noStrike" kern="0" cap="none" spc="0" normalizeH="0" baseline="0" noProof="0" dirty="0">
                <a:ln>
                  <a:noFill/>
                </a:ln>
                <a:solidFill>
                  <a:srgbClr val="000000"/>
                </a:solidFill>
                <a:effectLst/>
                <a:uLnTx/>
                <a:uFillTx/>
                <a:latin typeface="Calibri" panose="020F0502020204030204" pitchFamily="34" charset="0"/>
                <a:cs typeface="Calibri"/>
                <a:sym typeface="Calibri"/>
              </a:rPr>
              <a:t>Cuando se viaja al extranjero en avión, las compañías aéreas piden que se adjunten los documentos de seguridad al COVID 19. </a:t>
            </a:r>
            <a:r>
              <a:rPr lang="en-GB" b="1" dirty="0">
                <a:solidFill>
                  <a:srgbClr val="000000"/>
                </a:solidFill>
                <a:latin typeface="Calibri" panose="020F0502020204030204" pitchFamily="34" charset="0"/>
              </a:rPr>
              <a:t>¿</a:t>
            </a:r>
            <a:r>
              <a:rPr kumimoji="0" lang="en-GB" sz="2400" b="1" i="0" u="none" strike="noStrike" kern="0" cap="none" spc="0" normalizeH="0" baseline="0" noProof="0" dirty="0" err="1">
                <a:ln>
                  <a:noFill/>
                </a:ln>
                <a:solidFill>
                  <a:srgbClr val="000000"/>
                </a:solidFill>
                <a:effectLst/>
                <a:uLnTx/>
                <a:uFillTx/>
                <a:latin typeface="Calibri" panose="020F0502020204030204" pitchFamily="34" charset="0"/>
                <a:cs typeface="Calibri"/>
                <a:sym typeface="Calibri"/>
              </a:rPr>
              <a:t>Qué</a:t>
            </a:r>
            <a:r>
              <a:rPr kumimoji="0" lang="en-GB" sz="2400" b="1" i="0" u="none" strike="noStrike" kern="0" cap="none" spc="0" normalizeH="0" baseline="0" noProof="0" dirty="0">
                <a:ln>
                  <a:noFill/>
                </a:ln>
                <a:solidFill>
                  <a:srgbClr val="000000"/>
                </a:solidFill>
                <a:effectLst/>
                <a:uLnTx/>
                <a:uFillTx/>
                <a:latin typeface="Calibri" panose="020F0502020204030204" pitchFamily="34" charset="0"/>
                <a:cs typeface="Calibri"/>
                <a:sym typeface="Calibri"/>
              </a:rPr>
              <a:t> son estos documentos y qué información se refleja?</a:t>
            </a:r>
            <a:endParaRPr kumimoji="0" lang="en-US" sz="2400" b="1" i="0" u="none" strike="noStrike" kern="0" cap="none" spc="0" normalizeH="0" baseline="0" noProof="0" dirty="0">
              <a:ln>
                <a:noFill/>
              </a:ln>
              <a:solidFill>
                <a:srgbClr val="FFFFFF"/>
              </a:solidFill>
              <a:effectLst/>
              <a:uLnTx/>
              <a:uFillTx/>
              <a:latin typeface="Segoe UI" panose="020B0502040204020203" pitchFamily="34" charset="0"/>
              <a:cs typeface="Calibri"/>
              <a:sym typeface="Calibri"/>
            </a:endParaRPr>
          </a:p>
        </p:txBody>
      </p:sp>
      <p:sp>
        <p:nvSpPr>
          <p:cNvPr id="7" name="Google Shape;182;p7">
            <a:extLst>
              <a:ext uri="{FF2B5EF4-FFF2-40B4-BE49-F238E27FC236}">
                <a16:creationId xmlns:a16="http://schemas.microsoft.com/office/drawing/2014/main" id="{0D324D8C-DB7A-4A51-A941-97F25326BD30}"/>
              </a:ext>
            </a:extLst>
          </p:cNvPr>
          <p:cNvSpPr/>
          <p:nvPr/>
        </p:nvSpPr>
        <p:spPr>
          <a:xfrm>
            <a:off x="9863667" y="-3932"/>
            <a:ext cx="2327074"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3.3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Qué</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harías</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tú</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6" name="Picture 2" descr="Impfung, Covid-19, Injektion, Arzt, Corona, Coronavirus">
            <a:extLst>
              <a:ext uri="{FF2B5EF4-FFF2-40B4-BE49-F238E27FC236}">
                <a16:creationId xmlns:a16="http://schemas.microsoft.com/office/drawing/2014/main" id="{E871B81C-1436-F202-1EEB-F7B1EF81DA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3520" y="1800753"/>
            <a:ext cx="4436979" cy="3175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732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2"/>
          <p:cNvGrpSpPr/>
          <p:nvPr/>
        </p:nvGrpSpPr>
        <p:grpSpPr>
          <a:xfrm>
            <a:off x="9587789" y="3777625"/>
            <a:ext cx="2245582" cy="2759937"/>
            <a:chOff x="7061107" y="2775080"/>
            <a:chExt cx="2245582" cy="2759937"/>
          </a:xfrm>
        </p:grpSpPr>
        <p:pic>
          <p:nvPicPr>
            <p:cNvPr id="89" name="Google Shape;89;p2"/>
            <p:cNvPicPr preferRelativeResize="0"/>
            <p:nvPr/>
          </p:nvPicPr>
          <p:blipFill rotWithShape="1">
            <a:blip r:embed="rId3">
              <a:alphaModFix/>
            </a:blip>
            <a:srcRect/>
            <a:stretch/>
          </p:blipFill>
          <p:spPr>
            <a:xfrm>
              <a:off x="7148063" y="2775080"/>
              <a:ext cx="1962150" cy="2162175"/>
            </a:xfrm>
            <a:prstGeom prst="rect">
              <a:avLst/>
            </a:prstGeom>
            <a:noFill/>
            <a:ln>
              <a:noFill/>
            </a:ln>
          </p:spPr>
        </p:pic>
        <p:sp>
          <p:nvSpPr>
            <p:cNvPr id="90" name="Google Shape;90;p2"/>
            <p:cNvSpPr txBox="1"/>
            <p:nvPr/>
          </p:nvSpPr>
          <p:spPr>
            <a:xfrm>
              <a:off x="7061107" y="4981019"/>
              <a:ext cx="2245582"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203864"/>
                  </a:solidFill>
                  <a:effectLst/>
                  <a:uLnTx/>
                  <a:uFillTx/>
                  <a:latin typeface="Roboto"/>
                  <a:ea typeface="Roboto"/>
                  <a:cs typeface="Roboto"/>
                  <a:sym typeface="Roboto"/>
                </a:rPr>
                <a:t>AKADIMAIKO DIADIKTYO (GUnet)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414042"/>
                  </a:solidFill>
                  <a:effectLst/>
                  <a:uLnTx/>
                  <a:uFillTx/>
                  <a:latin typeface="Roboto"/>
                  <a:ea typeface="Roboto"/>
                  <a:cs typeface="Roboto"/>
                  <a:sym typeface="Roboto"/>
                </a:rPr>
                <a:t>ATENAS, GRECIA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sng" strike="noStrike" kern="0" cap="none" spc="0" normalizeH="0" baseline="0" noProof="0">
                  <a:ln>
                    <a:noFill/>
                  </a:ln>
                  <a:solidFill>
                    <a:srgbClr val="D71920"/>
                  </a:solidFill>
                  <a:effectLst/>
                  <a:uLnTx/>
                  <a:uFillTx/>
                  <a:latin typeface="Roboto"/>
                  <a:ea typeface="Roboto"/>
                  <a:cs typeface="Roboto"/>
                  <a:sym typeface="Roboto"/>
                  <a:hlinkClick r:id="rId4">
                    <a:extLst>
                      <a:ext uri="{A12FA001-AC4F-418D-AE19-62706E023703}">
                        <ahyp:hlinkClr xmlns:ahyp="http://schemas.microsoft.com/office/drawing/2018/hyperlinkcolor" val="tx"/>
                      </a:ext>
                    </a:extLst>
                  </a:hlinkClick>
                </a:rPr>
                <a:t>www.gunet.gr</a:t>
              </a:r>
              <a:endParaRPr kumimoji="0" sz="1000" b="0" i="0" u="none" strike="noStrike" kern="0" cap="none" spc="0" normalizeH="0" baseline="0" noProof="0">
                <a:ln>
                  <a:noFill/>
                </a:ln>
                <a:solidFill>
                  <a:srgbClr val="414042"/>
                </a:solidFill>
                <a:effectLst/>
                <a:uLnTx/>
                <a:uFillTx/>
                <a:latin typeface="Roboto"/>
                <a:ea typeface="Roboto"/>
                <a:cs typeface="Roboto"/>
                <a:sym typeface="Roboto"/>
              </a:endParaRPr>
            </a:p>
          </p:txBody>
        </p:sp>
      </p:grpSp>
      <p:sp>
        <p:nvSpPr>
          <p:cNvPr id="91" name="Google Shape;91;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Socios</a:t>
            </a:r>
            <a:endParaRPr sz="4800" b="1">
              <a:solidFill>
                <a:srgbClr val="203864"/>
              </a:solidFill>
              <a:latin typeface="Calibri"/>
              <a:ea typeface="Calibri"/>
              <a:cs typeface="Calibri"/>
              <a:sym typeface="Calibri"/>
            </a:endParaRPr>
          </a:p>
        </p:txBody>
      </p:sp>
      <p:grpSp>
        <p:nvGrpSpPr>
          <p:cNvPr id="92" name="Google Shape;92;p2"/>
          <p:cNvGrpSpPr/>
          <p:nvPr/>
        </p:nvGrpSpPr>
        <p:grpSpPr>
          <a:xfrm>
            <a:off x="-583724" y="2027730"/>
            <a:ext cx="6096000" cy="1677637"/>
            <a:chOff x="-1066801" y="1523553"/>
            <a:chExt cx="6096000" cy="1677637"/>
          </a:xfrm>
        </p:grpSpPr>
        <p:pic>
          <p:nvPicPr>
            <p:cNvPr id="93" name="Google Shape;93;p2"/>
            <p:cNvPicPr preferRelativeResize="0"/>
            <p:nvPr/>
          </p:nvPicPr>
          <p:blipFill rotWithShape="1">
            <a:blip r:embed="rId5">
              <a:alphaModFix/>
            </a:blip>
            <a:srcRect/>
            <a:stretch/>
          </p:blipFill>
          <p:spPr>
            <a:xfrm>
              <a:off x="1256678" y="1523553"/>
              <a:ext cx="1449043" cy="997191"/>
            </a:xfrm>
            <a:prstGeom prst="rect">
              <a:avLst/>
            </a:prstGeom>
            <a:noFill/>
            <a:ln>
              <a:noFill/>
            </a:ln>
          </p:spPr>
        </p:pic>
        <p:sp>
          <p:nvSpPr>
            <p:cNvPr id="94" name="Google Shape;94;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a:ln>
                    <a:noFill/>
                  </a:ln>
                  <a:solidFill>
                    <a:srgbClr val="203864"/>
                  </a:solidFill>
                  <a:effectLst/>
                  <a:uLnTx/>
                  <a:uFillTx/>
                  <a:latin typeface="Roboto"/>
                  <a:ea typeface="Roboto"/>
                  <a:cs typeface="Roboto"/>
                  <a:sym typeface="Roboto"/>
                </a:rPr>
                <a:t>WESTFALISCHE </a:t>
              </a:r>
              <a:r>
                <a:rPr kumimoji="0" lang="en-US" sz="1000" b="0" i="0" u="none" strike="noStrike" kern="0" cap="none" spc="0" normalizeH="0" baseline="0" noProof="0">
                  <a:ln>
                    <a:noFill/>
                  </a:ln>
                  <a:solidFill>
                    <a:srgbClr val="203864"/>
                  </a:solidFill>
                  <a:effectLst/>
                  <a:uLnTx/>
                  <a:uFillTx/>
                  <a:latin typeface="Roboto"/>
                  <a:ea typeface="Roboto"/>
                  <a:cs typeface="Roboto"/>
                  <a:sym typeface="Roboto"/>
                </a:rPr>
                <a:t>HOCHSCHULE </a:t>
              </a:r>
              <a:r>
                <a:rPr kumimoji="0" lang="en-US" sz="1050" b="0" i="0" u="none" strike="noStrike" kern="0" cap="none" spc="0" normalizeH="0" baseline="0" noProof="0">
                  <a:ln>
                    <a:noFill/>
                  </a:ln>
                  <a:solidFill>
                    <a:srgbClr val="203864"/>
                  </a:solidFill>
                  <a:effectLst/>
                  <a:uLnTx/>
                  <a:uFillTx/>
                  <a:latin typeface="Roboto"/>
                  <a:ea typeface="Roboto"/>
                  <a:cs typeface="Roboto"/>
                  <a:sym typeface="Roboto"/>
                </a:rPr>
                <a:t>GELSENKIRCHEN,</a:t>
              </a:r>
              <a:br>
                <a:rPr kumimoji="0" lang="en-US" sz="1050" b="0" i="0" u="none" strike="noStrike" kern="0" cap="none" spc="0" normalizeH="0" baseline="0" noProof="0">
                  <a:ln>
                    <a:noFill/>
                  </a:ln>
                  <a:solidFill>
                    <a:srgbClr val="203864"/>
                  </a:solidFill>
                  <a:effectLst/>
                  <a:uLnTx/>
                  <a:uFillTx/>
                  <a:latin typeface="Roboto"/>
                  <a:ea typeface="Roboto"/>
                  <a:cs typeface="Roboto"/>
                  <a:sym typeface="Roboto"/>
                </a:rPr>
              </a:br>
              <a:r>
                <a:rPr kumimoji="0" lang="en-US" sz="1050" b="0" i="0" u="none" strike="noStrike" kern="0" cap="none" spc="0" normalizeH="0" baseline="0" noProof="0">
                  <a:ln>
                    <a:noFill/>
                  </a:ln>
                  <a:solidFill>
                    <a:srgbClr val="203864"/>
                  </a:solidFill>
                  <a:effectLst/>
                  <a:uLnTx/>
                  <a:uFillTx/>
                  <a:latin typeface="Roboto"/>
                  <a:ea typeface="Roboto"/>
                  <a:cs typeface="Roboto"/>
                  <a:sym typeface="Roboto"/>
                </a:rPr>
                <a:t>BOCHOLT, RECKLINGHAUSEN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a:ln>
                    <a:noFill/>
                  </a:ln>
                  <a:solidFill>
                    <a:srgbClr val="414042"/>
                  </a:solidFill>
                  <a:effectLst/>
                  <a:uLnTx/>
                  <a:uFillTx/>
                  <a:latin typeface="Roboto"/>
                  <a:ea typeface="Roboto"/>
                  <a:cs typeface="Roboto"/>
                  <a:sym typeface="Roboto"/>
                </a:rPr>
                <a:t>GELSENKIRCHEN, ALEMANIA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sng" strike="noStrike" kern="0" cap="none" spc="0" normalizeH="0" baseline="0" noProof="0">
                  <a:ln>
                    <a:noFill/>
                  </a:ln>
                  <a:solidFill>
                    <a:srgbClr val="D71920"/>
                  </a:solidFill>
                  <a:effectLst/>
                  <a:uLnTx/>
                  <a:uFillTx/>
                  <a:latin typeface="Roboto"/>
                  <a:ea typeface="Roboto"/>
                  <a:cs typeface="Roboto"/>
                  <a:sym typeface="Roboto"/>
                  <a:hlinkClick r:id="rId6">
                    <a:extLst>
                      <a:ext uri="{A12FA001-AC4F-418D-AE19-62706E023703}">
                        <ahyp:hlinkClr xmlns:ahyp="http://schemas.microsoft.com/office/drawing/2018/hyperlinkcolor" val="tx"/>
                      </a:ext>
                    </a:extLst>
                  </a:hlinkClick>
                </a:rPr>
                <a:t>www.w-hs.de</a:t>
              </a:r>
              <a:endParaRPr kumimoji="0" sz="1050" b="0" i="0" u="none" strike="noStrike" kern="0" cap="none" spc="0" normalizeH="0" baseline="0" noProof="0">
                <a:ln>
                  <a:noFill/>
                </a:ln>
                <a:solidFill>
                  <a:srgbClr val="414042"/>
                </a:solidFill>
                <a:effectLst/>
                <a:uLnTx/>
                <a:uFillTx/>
                <a:latin typeface="Roboto"/>
                <a:ea typeface="Roboto"/>
                <a:cs typeface="Roboto"/>
                <a:sym typeface="Roboto"/>
              </a:endParaRPr>
            </a:p>
          </p:txBody>
        </p:sp>
      </p:grpSp>
      <p:grpSp>
        <p:nvGrpSpPr>
          <p:cNvPr id="95" name="Google Shape;95;p2"/>
          <p:cNvGrpSpPr/>
          <p:nvPr/>
        </p:nvGrpSpPr>
        <p:grpSpPr>
          <a:xfrm>
            <a:off x="4111945" y="4542257"/>
            <a:ext cx="6629400" cy="1738414"/>
            <a:chOff x="2579204" y="1882706"/>
            <a:chExt cx="6629400" cy="1738414"/>
          </a:xfrm>
        </p:grpSpPr>
        <p:pic>
          <p:nvPicPr>
            <p:cNvPr id="96" name="Google Shape;96;p2"/>
            <p:cNvPicPr preferRelativeResize="0"/>
            <p:nvPr/>
          </p:nvPicPr>
          <p:blipFill rotWithShape="1">
            <a:blip r:embed="rId7">
              <a:alphaModFix/>
            </a:blip>
            <a:srcRect/>
            <a:stretch/>
          </p:blipFill>
          <p:spPr>
            <a:xfrm>
              <a:off x="4627079" y="1882706"/>
              <a:ext cx="2533650" cy="1047750"/>
            </a:xfrm>
            <a:prstGeom prst="rect">
              <a:avLst/>
            </a:prstGeom>
            <a:noFill/>
            <a:ln>
              <a:noFill/>
            </a:ln>
          </p:spPr>
        </p:pic>
        <p:sp>
          <p:nvSpPr>
            <p:cNvPr id="97" name="Google Shape;97;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203864"/>
                  </a:solidFill>
                  <a:effectLst/>
                  <a:uLnTx/>
                  <a:uFillTx/>
                  <a:latin typeface="Roboto"/>
                  <a:ea typeface="Roboto"/>
                  <a:cs typeface="Roboto"/>
                  <a:sym typeface="Roboto"/>
                </a:rPr>
                <a:t>COORDINA ORGANIZACIÓN DE EMPRESAS Y</a:t>
              </a:r>
              <a:br>
                <a:rPr kumimoji="0" lang="en-US" sz="1000" b="0" i="0" u="none" strike="noStrike" kern="0" cap="none" spc="0" normalizeH="0" baseline="0" noProof="0">
                  <a:ln>
                    <a:noFill/>
                  </a:ln>
                  <a:solidFill>
                    <a:srgbClr val="203864"/>
                  </a:solidFill>
                  <a:effectLst/>
                  <a:uLnTx/>
                  <a:uFillTx/>
                  <a:latin typeface="Roboto"/>
                  <a:ea typeface="Roboto"/>
                  <a:cs typeface="Roboto"/>
                  <a:sym typeface="Roboto"/>
                </a:rPr>
              </a:br>
              <a:r>
                <a:rPr kumimoji="0" lang="en-US" sz="1000" b="0" i="0" u="none" strike="noStrike" kern="0" cap="none" spc="0" normalizeH="0" baseline="0" noProof="0">
                  <a:ln>
                    <a:noFill/>
                  </a:ln>
                  <a:solidFill>
                    <a:srgbClr val="203864"/>
                  </a:solidFill>
                  <a:effectLst/>
                  <a:uLnTx/>
                  <a:uFillTx/>
                  <a:latin typeface="Roboto"/>
                  <a:ea typeface="Roboto"/>
                  <a:cs typeface="Roboto"/>
                  <a:sym typeface="Roboto"/>
                </a:rPr>
                <a:t>RECURSOS HUMANOS, S.L.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414042"/>
                  </a:solidFill>
                  <a:effectLst/>
                  <a:uLnTx/>
                  <a:uFillTx/>
                  <a:latin typeface="Roboto"/>
                  <a:ea typeface="Roboto"/>
                  <a:cs typeface="Roboto"/>
                  <a:sym typeface="Roboto"/>
                </a:rPr>
                <a:t>VALENCIA, ESPAÑA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sng" strike="noStrike" kern="0" cap="none" spc="0" normalizeH="0" baseline="0" noProof="0">
                  <a:ln>
                    <a:noFill/>
                  </a:ln>
                  <a:solidFill>
                    <a:srgbClr val="D71920"/>
                  </a:solidFill>
                  <a:effectLst/>
                  <a:uLnTx/>
                  <a:uFillTx/>
                  <a:latin typeface="Roboto"/>
                  <a:ea typeface="Roboto"/>
                  <a:cs typeface="Roboto"/>
                  <a:sym typeface="Roboto"/>
                  <a:hlinkClick r:id="rId8">
                    <a:extLst>
                      <a:ext uri="{A12FA001-AC4F-418D-AE19-62706E023703}">
                        <ahyp:hlinkClr xmlns:ahyp="http://schemas.microsoft.com/office/drawing/2018/hyperlinkcolor" val="tx"/>
                      </a:ext>
                    </a:extLst>
                  </a:hlinkClick>
                </a:rPr>
                <a:t>coordinar-oerh.com</a:t>
              </a:r>
              <a:endParaRPr kumimoji="0" sz="1000" b="0" i="0" u="none" strike="noStrike" kern="0" cap="none" spc="0" normalizeH="0" baseline="0" noProof="0">
                <a:ln>
                  <a:noFill/>
                </a:ln>
                <a:solidFill>
                  <a:srgbClr val="414042"/>
                </a:solidFill>
                <a:effectLst/>
                <a:uLnTx/>
                <a:uFillTx/>
                <a:latin typeface="Roboto"/>
                <a:ea typeface="Roboto"/>
                <a:cs typeface="Roboto"/>
                <a:sym typeface="Roboto"/>
              </a:endParaRPr>
            </a:p>
          </p:txBody>
        </p:sp>
      </p:grpSp>
      <p:grpSp>
        <p:nvGrpSpPr>
          <p:cNvPr id="98" name="Google Shape;98;p2"/>
          <p:cNvGrpSpPr/>
          <p:nvPr/>
        </p:nvGrpSpPr>
        <p:grpSpPr>
          <a:xfrm>
            <a:off x="6186067" y="2015292"/>
            <a:ext cx="6634368" cy="1584248"/>
            <a:chOff x="6639106" y="2919412"/>
            <a:chExt cx="6634368" cy="1584248"/>
          </a:xfrm>
        </p:grpSpPr>
        <p:pic>
          <p:nvPicPr>
            <p:cNvPr id="99" name="Google Shape;99;p2"/>
            <p:cNvPicPr preferRelativeResize="0"/>
            <p:nvPr/>
          </p:nvPicPr>
          <p:blipFill rotWithShape="1">
            <a:blip r:embed="rId9">
              <a:alphaModFix/>
            </a:blip>
            <a:srcRect/>
            <a:stretch/>
          </p:blipFill>
          <p:spPr>
            <a:xfrm>
              <a:off x="8684703" y="2919412"/>
              <a:ext cx="2543175" cy="1047750"/>
            </a:xfrm>
            <a:prstGeom prst="rect">
              <a:avLst/>
            </a:prstGeom>
            <a:noFill/>
            <a:ln>
              <a:noFill/>
            </a:ln>
          </p:spPr>
        </p:pic>
        <p:sp>
          <p:nvSpPr>
            <p:cNvPr id="100" name="Google Shape;100;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203864"/>
                  </a:solidFill>
                  <a:effectLst/>
                  <a:uLnTx/>
                  <a:uFillTx/>
                  <a:latin typeface="Roboto"/>
                  <a:ea typeface="Roboto"/>
                  <a:cs typeface="Roboto"/>
                  <a:sym typeface="Roboto"/>
                </a:rPr>
                <a:t>PROLIPSIS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666666"/>
                  </a:solidFill>
                  <a:effectLst/>
                  <a:uLnTx/>
                  <a:uFillTx/>
                  <a:latin typeface="Roboto"/>
                  <a:ea typeface="Roboto"/>
                  <a:cs typeface="Roboto"/>
                  <a:sym typeface="Roboto"/>
                </a:rPr>
                <a:t>ATENAS, GRECIA</a:t>
              </a:r>
              <a:br>
                <a:rPr kumimoji="0" lang="en-US" sz="1000" b="0" i="0" u="none" strike="noStrike" kern="0" cap="none" spc="0" normalizeH="0" baseline="0" noProof="0">
                  <a:ln>
                    <a:noFill/>
                  </a:ln>
                  <a:solidFill>
                    <a:srgbClr val="666666"/>
                  </a:solidFill>
                  <a:effectLst/>
                  <a:uLnTx/>
                  <a:uFillTx/>
                  <a:latin typeface="Roboto"/>
                  <a:ea typeface="Roboto"/>
                  <a:cs typeface="Roboto"/>
                  <a:sym typeface="Roboto"/>
                </a:rPr>
              </a:br>
              <a:r>
                <a:rPr kumimoji="0" lang="en-US" sz="1000" b="0" i="0" u="sng" strike="noStrike" kern="0" cap="none" spc="0" normalizeH="0" baseline="0" noProof="0">
                  <a:ln>
                    <a:noFill/>
                  </a:ln>
                  <a:solidFill>
                    <a:srgbClr val="D71920"/>
                  </a:solidFill>
                  <a:effectLst/>
                  <a:uLnTx/>
                  <a:uFillTx/>
                  <a:latin typeface="Roboto"/>
                  <a:ea typeface="Roboto"/>
                  <a:cs typeface="Roboto"/>
                  <a:sym typeface="Roboto"/>
                  <a:hlinkClick r:id="rId10">
                    <a:extLst>
                      <a:ext uri="{A12FA001-AC4F-418D-AE19-62706E023703}">
                        <ahyp:hlinkClr xmlns:ahyp="http://schemas.microsoft.com/office/drawing/2018/hyperlinkcolor" val="tx"/>
                      </a:ext>
                    </a:extLst>
                  </a:hlinkClick>
                </a:rPr>
                <a:t>www.prolepsis.gr</a:t>
              </a:r>
              <a:endParaRPr kumimoji="0" sz="1000" b="0" i="0" u="none" strike="noStrike" kern="0" cap="none" spc="0" normalizeH="0" baseline="0" noProof="0">
                <a:ln>
                  <a:noFill/>
                </a:ln>
                <a:solidFill>
                  <a:srgbClr val="666666"/>
                </a:solidFill>
                <a:effectLst/>
                <a:uLnTx/>
                <a:uFillTx/>
                <a:latin typeface="Roboto"/>
                <a:ea typeface="Roboto"/>
                <a:cs typeface="Roboto"/>
                <a:sym typeface="Roboto"/>
              </a:endParaRPr>
            </a:p>
          </p:txBody>
        </p:sp>
      </p:grpSp>
      <p:grpSp>
        <p:nvGrpSpPr>
          <p:cNvPr id="101" name="Google Shape;101;p2"/>
          <p:cNvGrpSpPr/>
          <p:nvPr/>
        </p:nvGrpSpPr>
        <p:grpSpPr>
          <a:xfrm>
            <a:off x="-1845822" y="4591510"/>
            <a:ext cx="6952420" cy="1601615"/>
            <a:chOff x="-1240501" y="3160643"/>
            <a:chExt cx="6952420" cy="1601615"/>
          </a:xfrm>
        </p:grpSpPr>
        <p:pic>
          <p:nvPicPr>
            <p:cNvPr id="102" name="Google Shape;102;p2"/>
            <p:cNvPicPr preferRelativeResize="0"/>
            <p:nvPr/>
          </p:nvPicPr>
          <p:blipFill rotWithShape="1">
            <a:blip r:embed="rId11">
              <a:alphaModFix/>
            </a:blip>
            <a:srcRect/>
            <a:stretch/>
          </p:blipFill>
          <p:spPr>
            <a:xfrm>
              <a:off x="964123" y="3160643"/>
              <a:ext cx="2543175" cy="1038225"/>
            </a:xfrm>
            <a:prstGeom prst="rect">
              <a:avLst/>
            </a:prstGeom>
            <a:noFill/>
            <a:ln>
              <a:noFill/>
            </a:ln>
          </p:spPr>
        </p:pic>
        <p:sp>
          <p:nvSpPr>
            <p:cNvPr id="103" name="Google Shape;103;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203864"/>
                  </a:solidFill>
                  <a:effectLst/>
                  <a:uLnTx/>
                  <a:uFillTx/>
                  <a:latin typeface="Roboto"/>
                  <a:ea typeface="Roboto"/>
                  <a:cs typeface="Roboto"/>
                  <a:sym typeface="Roboto"/>
                </a:rPr>
                <a:t>UNIVERSIDAD DE VALENCIA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414042"/>
                  </a:solidFill>
                  <a:effectLst/>
                  <a:uLnTx/>
                  <a:uFillTx/>
                  <a:latin typeface="Roboto"/>
                  <a:ea typeface="Roboto"/>
                  <a:cs typeface="Roboto"/>
                  <a:sym typeface="Roboto"/>
                </a:rPr>
                <a:t>VALENCIA, ESPAÑA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sng" strike="noStrike" kern="0" cap="none" spc="0" normalizeH="0" baseline="0" noProof="0">
                  <a:ln>
                    <a:noFill/>
                  </a:ln>
                  <a:solidFill>
                    <a:srgbClr val="D71920"/>
                  </a:solidFill>
                  <a:effectLst/>
                  <a:uLnTx/>
                  <a:uFillTx/>
                  <a:latin typeface="Roboto"/>
                  <a:ea typeface="Roboto"/>
                  <a:cs typeface="Roboto"/>
                  <a:sym typeface="Roboto"/>
                  <a:hlinkClick r:id="rId12">
                    <a:extLst>
                      <a:ext uri="{A12FA001-AC4F-418D-AE19-62706E023703}">
                        <ahyp:hlinkClr xmlns:ahyp="http://schemas.microsoft.com/office/drawing/2018/hyperlinkcolor" val="tx"/>
                      </a:ext>
                    </a:extLst>
                  </a:hlinkClick>
                </a:rPr>
                <a:t>www.uv.es</a:t>
              </a:r>
              <a:endParaRPr kumimoji="0" sz="1000" b="0" i="0" u="none" strike="noStrike" kern="0" cap="none" spc="0" normalizeH="0" baseline="0" noProof="0">
                <a:ln>
                  <a:noFill/>
                </a:ln>
                <a:solidFill>
                  <a:srgbClr val="414042"/>
                </a:solidFill>
                <a:effectLst/>
                <a:uLnTx/>
                <a:uFillTx/>
                <a:latin typeface="Roboto"/>
                <a:ea typeface="Roboto"/>
                <a:cs typeface="Roboto"/>
                <a:sym typeface="Roboto"/>
              </a:endParaRPr>
            </a:p>
          </p:txBody>
        </p:sp>
      </p:grpSp>
      <p:grpSp>
        <p:nvGrpSpPr>
          <p:cNvPr id="104" name="Google Shape;104;p2"/>
          <p:cNvGrpSpPr/>
          <p:nvPr/>
        </p:nvGrpSpPr>
        <p:grpSpPr>
          <a:xfrm>
            <a:off x="3332429" y="4600164"/>
            <a:ext cx="2543175" cy="1592961"/>
            <a:chOff x="4517932" y="3531206"/>
            <a:chExt cx="2543175" cy="1592961"/>
          </a:xfrm>
        </p:grpSpPr>
        <p:pic>
          <p:nvPicPr>
            <p:cNvPr id="105" name="Google Shape;105;p2"/>
            <p:cNvPicPr preferRelativeResize="0"/>
            <p:nvPr/>
          </p:nvPicPr>
          <p:blipFill rotWithShape="1">
            <a:blip r:embed="rId13">
              <a:alphaModFix/>
            </a:blip>
            <a:srcRect/>
            <a:stretch/>
          </p:blipFill>
          <p:spPr>
            <a:xfrm>
              <a:off x="4517932" y="3531206"/>
              <a:ext cx="2543175" cy="1020916"/>
            </a:xfrm>
            <a:prstGeom prst="rect">
              <a:avLst/>
            </a:prstGeom>
            <a:noFill/>
            <a:ln>
              <a:noFill/>
            </a:ln>
          </p:spPr>
        </p:pic>
        <p:sp>
          <p:nvSpPr>
            <p:cNvPr id="106" name="Google Shape;106;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203864"/>
                  </a:solidFill>
                  <a:effectLst/>
                  <a:uLnTx/>
                  <a:uFillTx/>
                  <a:latin typeface="Roboto"/>
                  <a:ea typeface="Roboto"/>
                  <a:cs typeface="Roboto"/>
                  <a:sym typeface="Roboto"/>
                </a:rPr>
                <a:t>media k GmbH</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414042"/>
                  </a:solidFill>
                  <a:effectLst/>
                  <a:uLnTx/>
                  <a:uFillTx/>
                  <a:latin typeface="Roboto"/>
                  <a:ea typeface="Roboto"/>
                  <a:cs typeface="Roboto"/>
                  <a:sym typeface="Roboto"/>
                </a:rPr>
                <a:t>Bad Mergentheim, ALEMANIA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sng" strike="noStrike" kern="0" cap="none" spc="0" normalizeH="0" baseline="0" noProof="0">
                  <a:ln>
                    <a:noFill/>
                  </a:ln>
                  <a:solidFill>
                    <a:srgbClr val="D71920"/>
                  </a:solidFill>
                  <a:effectLst/>
                  <a:uLnTx/>
                  <a:uFillTx/>
                  <a:latin typeface="Roboto"/>
                  <a:ea typeface="Roboto"/>
                  <a:cs typeface="Roboto"/>
                  <a:sym typeface="Roboto"/>
                  <a:hlinkClick r:id="rId14">
                    <a:extLst>
                      <a:ext uri="{A12FA001-AC4F-418D-AE19-62706E023703}">
                        <ahyp:hlinkClr xmlns:ahyp="http://schemas.microsoft.com/office/drawing/2018/hyperlinkcolor" val="tx"/>
                      </a:ext>
                    </a:extLst>
                  </a:hlinkClick>
                </a:rPr>
                <a:t>www.media-k.eu</a:t>
              </a:r>
              <a:endParaRPr kumimoji="0" sz="1000" b="0" i="0" u="none" strike="noStrike" kern="0" cap="none" spc="0" normalizeH="0" baseline="0" noProof="0">
                <a:ln>
                  <a:noFill/>
                </a:ln>
                <a:solidFill>
                  <a:srgbClr val="414042"/>
                </a:solidFill>
                <a:effectLst/>
                <a:uLnTx/>
                <a:uFillTx/>
                <a:latin typeface="Roboto"/>
                <a:ea typeface="Roboto"/>
                <a:cs typeface="Roboto"/>
                <a:sym typeface="Roboto"/>
              </a:endParaRPr>
            </a:p>
          </p:txBody>
        </p:sp>
      </p:grpSp>
      <p:grpSp>
        <p:nvGrpSpPr>
          <p:cNvPr id="107" name="Google Shape;107;p2"/>
          <p:cNvGrpSpPr/>
          <p:nvPr/>
        </p:nvGrpSpPr>
        <p:grpSpPr>
          <a:xfrm>
            <a:off x="5019359" y="1427085"/>
            <a:ext cx="1973150" cy="2726448"/>
            <a:chOff x="9320178" y="2976204"/>
            <a:chExt cx="1973150" cy="2726448"/>
          </a:xfrm>
        </p:grpSpPr>
        <p:pic>
          <p:nvPicPr>
            <p:cNvPr id="108" name="Google Shape;108;p2"/>
            <p:cNvPicPr preferRelativeResize="0"/>
            <p:nvPr/>
          </p:nvPicPr>
          <p:blipFill rotWithShape="1">
            <a:blip r:embed="rId15">
              <a:alphaModFix/>
            </a:blip>
            <a:srcRect/>
            <a:stretch/>
          </p:blipFill>
          <p:spPr>
            <a:xfrm>
              <a:off x="9320178" y="2976204"/>
              <a:ext cx="1962150" cy="2152650"/>
            </a:xfrm>
            <a:prstGeom prst="rect">
              <a:avLst/>
            </a:prstGeom>
            <a:noFill/>
            <a:ln>
              <a:noFill/>
            </a:ln>
          </p:spPr>
        </p:pic>
        <p:sp>
          <p:nvSpPr>
            <p:cNvPr id="109" name="Google Shape;109;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203864"/>
                  </a:solidFill>
                  <a:effectLst/>
                  <a:uLnTx/>
                  <a:uFillTx/>
                  <a:latin typeface="Roboto"/>
                  <a:ea typeface="Roboto"/>
                  <a:cs typeface="Roboto"/>
                  <a:sym typeface="Roboto"/>
                </a:rPr>
                <a:t>OXFAM ITALIA INTERCULTURA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414042"/>
                  </a:solidFill>
                  <a:effectLst/>
                  <a:uLnTx/>
                  <a:uFillTx/>
                  <a:latin typeface="Roboto"/>
                  <a:ea typeface="Roboto"/>
                  <a:cs typeface="Roboto"/>
                  <a:sym typeface="Roboto"/>
                </a:rPr>
                <a:t>AREZZO, ITALIA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sng" strike="noStrike" kern="0" cap="none" spc="0" normalizeH="0" baseline="0" noProof="0">
                  <a:ln>
                    <a:noFill/>
                  </a:ln>
                  <a:solidFill>
                    <a:srgbClr val="D71920"/>
                  </a:solidFill>
                  <a:effectLst/>
                  <a:uLnTx/>
                  <a:uFillTx/>
                  <a:latin typeface="Roboto"/>
                  <a:ea typeface="Roboto"/>
                  <a:cs typeface="Roboto"/>
                  <a:sym typeface="Roboto"/>
                  <a:hlinkClick r:id="rId16">
                    <a:extLst>
                      <a:ext uri="{A12FA001-AC4F-418D-AE19-62706E023703}">
                        <ahyp:hlinkClr xmlns:ahyp="http://schemas.microsoft.com/office/drawing/2018/hyperlinkcolor" val="tx"/>
                      </a:ext>
                    </a:extLst>
                  </a:hlinkClick>
                </a:rPr>
                <a:t>www.oxfamitalia.org/</a:t>
              </a:r>
              <a:endParaRPr kumimoji="0" sz="1000" b="0" i="0" u="none" strike="noStrike" kern="0" cap="none" spc="0" normalizeH="0" baseline="0" noProof="0">
                <a:ln>
                  <a:noFill/>
                </a:ln>
                <a:solidFill>
                  <a:srgbClr val="414042"/>
                </a:solidFill>
                <a:effectLst/>
                <a:uLnTx/>
                <a:uFillTx/>
                <a:latin typeface="Roboto"/>
                <a:ea typeface="Roboto"/>
                <a:cs typeface="Roboto"/>
                <a:sym typeface="Robo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Pixabay</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MAPA ONLINE</a:t>
            </a:r>
          </a:p>
        </p:txBody>
      </p:sp>
      <p:sp>
        <p:nvSpPr>
          <p:cNvPr id="6" name="Google Shape;182;p7">
            <a:extLst>
              <a:ext uri="{FF2B5EF4-FFF2-40B4-BE49-F238E27FC236}">
                <a16:creationId xmlns:a16="http://schemas.microsoft.com/office/drawing/2014/main" id="{C00249E4-4702-4140-92D7-F4FDF9406E9D}"/>
              </a:ext>
            </a:extLst>
          </p:cNvPr>
          <p:cNvSpPr/>
          <p:nvPr/>
        </p:nvSpPr>
        <p:spPr>
          <a:xfrm>
            <a:off x="9863667" y="-3932"/>
            <a:ext cx="2327074"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3.3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Qué</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harías</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sz="1530" b="0" i="0" u="none" strike="noStrike" kern="0" cap="none" spc="0" normalizeH="0" baseline="0" noProof="0" dirty="0" err="1">
                <a:ln>
                  <a:noFill/>
                </a:ln>
                <a:solidFill>
                  <a:srgbClr val="FFFFFF"/>
                </a:solidFill>
                <a:effectLst/>
                <a:uLnTx/>
                <a:uFillTx/>
                <a:latin typeface="Arial"/>
                <a:ea typeface="Arial"/>
                <a:cs typeface="Arial"/>
                <a:sym typeface="Arial"/>
              </a:rPr>
              <a:t>tú</a:t>
            </a: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 name="TextBox 1">
            <a:extLst>
              <a:ext uri="{FF2B5EF4-FFF2-40B4-BE49-F238E27FC236}">
                <a16:creationId xmlns:a16="http://schemas.microsoft.com/office/drawing/2014/main" id="{26518C7C-2611-4C84-B62E-C93705C6ACD2}"/>
              </a:ext>
            </a:extLst>
          </p:cNvPr>
          <p:cNvSpPr txBox="1"/>
          <p:nvPr/>
        </p:nvSpPr>
        <p:spPr>
          <a:xfrm>
            <a:off x="648502" y="2264365"/>
            <a:ext cx="7962436"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kumimoji="0" lang="en-US" sz="1800" b="1" i="0" u="none" strike="noStrike" kern="0" cap="none" spc="0" normalizeH="0" baseline="0" noProof="0" dirty="0">
                <a:ln>
                  <a:noFill/>
                </a:ln>
                <a:solidFill>
                  <a:srgbClr val="000000"/>
                </a:solidFill>
                <a:effectLst/>
                <a:uLnTx/>
                <a:uFillTx/>
                <a:latin typeface="Arial"/>
                <a:cs typeface="Arial"/>
                <a:sym typeface="Arial"/>
              </a:rPr>
              <a:t>ESPAÑA: </a:t>
            </a:r>
            <a:r>
              <a:rPr kumimoji="0" lang="en-US" sz="1800" b="0" i="0" u="none" strike="noStrike" kern="0" cap="none" spc="0" normalizeH="0" baseline="0" noProof="0" dirty="0">
                <a:ln>
                  <a:noFill/>
                </a:ln>
                <a:solidFill>
                  <a:srgbClr val="000000"/>
                </a:solidFill>
                <a:effectLst/>
                <a:uLnTx/>
                <a:uFillTx/>
                <a:latin typeface="Arial"/>
                <a:cs typeface="Arial"/>
                <a:sym typeface="Arial"/>
                <a:hlinkClick r:id="rId5"/>
              </a:rPr>
              <a:t>¡Descargue el mapa del sistema sanitario español desde aquí!</a:t>
            </a:r>
            <a:endParaRPr kumimoji="0" lang="en-GB" sz="18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02237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Acción 3.1.5</a:t>
            </a:r>
            <a:br>
              <a:rPr lang="en-US" altLang="el-GR" dirty="0"/>
            </a:br>
            <a:r>
              <a:rPr lang="en-US" altLang="el-GR" dirty="0">
                <a:solidFill>
                  <a:srgbClr val="C01E24"/>
                </a:solidFill>
              </a:rPr>
              <a:t>Clausura </a:t>
            </a:r>
            <a:endParaRPr lang="el-GR" dirty="0">
              <a:solidFill>
                <a:srgbClr val="C01E24"/>
              </a:solidFill>
            </a:endParaRPr>
          </a:p>
        </p:txBody>
      </p:sp>
      <p:sp>
        <p:nvSpPr>
          <p:cNvPr id="15" name="TextBox 14">
            <a:extLst>
              <a:ext uri="{FF2B5EF4-FFF2-40B4-BE49-F238E27FC236}">
                <a16:creationId xmlns:a16="http://schemas.microsoft.com/office/drawing/2014/main" id="{8E09E0EE-CCB0-4A8F-8019-CACE48D376CF}"/>
              </a:ext>
            </a:extLst>
          </p:cNvPr>
          <p:cNvSpPr txBox="1"/>
          <p:nvPr/>
        </p:nvSpPr>
        <p:spPr>
          <a:xfrm>
            <a:off x="558000" y="2301411"/>
            <a:ext cx="6356508"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de-DE" sz="2000" b="1" i="0" u="none" strike="noStrike" kern="0" cap="none" spc="0" normalizeH="0" baseline="0" noProof="0" dirty="0" err="1">
                <a:ln>
                  <a:noFill/>
                </a:ln>
                <a:solidFill>
                  <a:srgbClr val="000000"/>
                </a:solidFill>
                <a:effectLst/>
                <a:uLnTx/>
                <a:uFillTx/>
                <a:latin typeface="Arial"/>
                <a:cs typeface="Arial"/>
                <a:sym typeface="Arial"/>
              </a:rPr>
              <a:t>Objetivos</a:t>
            </a:r>
            <a:endParaRPr kumimoji="0" lang="de-DE" sz="2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20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Se le proporcionará un resumen y aclaraciones sobre posibles dudas y preguntas. </a:t>
            </a:r>
          </a:p>
          <a:p>
            <a:pPr marL="0" marR="0" lvl="0" indent="0" algn="l" defTabSz="914400" rtl="0" eaLnBrk="1" fontAlgn="auto" latinLnBrk="0" hangingPunct="1">
              <a:lnSpc>
                <a:spcPct val="100000"/>
              </a:lnSpc>
              <a:spcBef>
                <a:spcPts val="0"/>
              </a:spcBef>
              <a:spcAft>
                <a:spcPts val="0"/>
              </a:spcAft>
              <a:buClr>
                <a:srgbClr val="C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4" name="Google Shape;168;p7">
            <a:extLst>
              <a:ext uri="{FF2B5EF4-FFF2-40B4-BE49-F238E27FC236}">
                <a16:creationId xmlns:a16="http://schemas.microsoft.com/office/drawing/2014/main" id="{1AB6F902-E5EA-AB3C-33BA-4D683FE2940A}"/>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3.1.1</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02FEA731-99BC-C82E-8426-0095C3E812D1}"/>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3.1.2</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0DEB9686-11BC-45AA-432F-6513BE985D13}"/>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3.1.3</a:t>
            </a:r>
            <a:endParaRPr sz="1800" dirty="0">
              <a:solidFill>
                <a:schemeClr val="lt1"/>
              </a:solidFill>
              <a:latin typeface="Calibri"/>
              <a:cs typeface="Calibri"/>
              <a:sym typeface="Calibri"/>
            </a:endParaRPr>
          </a:p>
        </p:txBody>
      </p:sp>
      <p:sp>
        <p:nvSpPr>
          <p:cNvPr id="18" name="Google Shape;168;p7">
            <a:extLst>
              <a:ext uri="{FF2B5EF4-FFF2-40B4-BE49-F238E27FC236}">
                <a16:creationId xmlns:a16="http://schemas.microsoft.com/office/drawing/2014/main" id="{02D4080B-66B3-7935-0E17-31E0D094C3D0}"/>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3.1.4</a:t>
            </a:r>
            <a:endParaRPr sz="1800" dirty="0">
              <a:solidFill>
                <a:schemeClr val="lt1"/>
              </a:solidFill>
              <a:latin typeface="Calibri"/>
              <a:cs typeface="Calibri"/>
              <a:sym typeface="Calibri"/>
            </a:endParaRPr>
          </a:p>
        </p:txBody>
      </p:sp>
      <p:sp>
        <p:nvSpPr>
          <p:cNvPr id="19" name="Google Shape;168;p7">
            <a:extLst>
              <a:ext uri="{FF2B5EF4-FFF2-40B4-BE49-F238E27FC236}">
                <a16:creationId xmlns:a16="http://schemas.microsoft.com/office/drawing/2014/main" id="{FD9C0501-17CF-4B83-3F80-D6B14DD281F0}"/>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3.1.5</a:t>
            </a:r>
            <a:endParaRPr sz="2000" dirty="0">
              <a:solidFill>
                <a:srgbClr val="C01E24"/>
              </a:solidFill>
              <a:latin typeface="Calibri"/>
              <a:cs typeface="Calibri"/>
              <a:sym typeface="Calibri"/>
            </a:endParaRPr>
          </a:p>
        </p:txBody>
      </p:sp>
      <p:sp>
        <p:nvSpPr>
          <p:cNvPr id="20" name="Google Shape;168;p7">
            <a:extLst>
              <a:ext uri="{FF2B5EF4-FFF2-40B4-BE49-F238E27FC236}">
                <a16:creationId xmlns:a16="http://schemas.microsoft.com/office/drawing/2014/main" id="{5633DF12-A71B-B4EB-5277-6D30143D6DB7}"/>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3.1</a:t>
            </a:r>
            <a:endParaRPr sz="2000" dirty="0">
              <a:solidFill>
                <a:srgbClr val="203864"/>
              </a:solidFill>
              <a:latin typeface="Calibri"/>
              <a:cs typeface="Calibri"/>
              <a:sym typeface="Calibri"/>
            </a:endParaRPr>
          </a:p>
        </p:txBody>
      </p:sp>
      <p:sp>
        <p:nvSpPr>
          <p:cNvPr id="21" name="Google Shape;168;p7">
            <a:extLst>
              <a:ext uri="{FF2B5EF4-FFF2-40B4-BE49-F238E27FC236}">
                <a16:creationId xmlns:a16="http://schemas.microsoft.com/office/drawing/2014/main" id="{945C7B43-101B-C11A-698E-7A76A269FD10}"/>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3.</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1479190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6" name="Oval 5">
            <a:extLst>
              <a:ext uri="{FF2B5EF4-FFF2-40B4-BE49-F238E27FC236}">
                <a16:creationId xmlns:a16="http://schemas.microsoft.com/office/drawing/2014/main" id="{5284AF4A-0EDC-4671-A659-C1F0123E5E29}"/>
              </a:ext>
            </a:extLst>
          </p:cNvPr>
          <p:cNvSpPr/>
          <p:nvPr/>
        </p:nvSpPr>
        <p:spPr>
          <a:xfrm>
            <a:off x="87230" y="974407"/>
            <a:ext cx="6008770" cy="490918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6000" b="1" i="0" u="none" strike="noStrike" kern="0" cap="none" spc="0" normalizeH="0" baseline="0" noProof="0" dirty="0" err="1">
                <a:ln w="22225">
                  <a:solidFill>
                    <a:srgbClr val="ED7D31"/>
                  </a:solidFill>
                  <a:prstDash val="solid"/>
                </a:ln>
                <a:solidFill>
                  <a:srgbClr val="FAACAC"/>
                </a:solidFill>
                <a:effectLst/>
                <a:uLnTx/>
                <a:uFillTx/>
                <a:latin typeface="Arial"/>
                <a:ea typeface="+mn-ea"/>
                <a:cs typeface="+mn-cs"/>
                <a:sym typeface="Arial"/>
              </a:rPr>
              <a:t>Resumen</a:t>
            </a:r>
            <a:endParaRPr kumimoji="0" lang="en-GB" sz="6000" b="1" i="0" u="none" strike="noStrike" kern="0" cap="none" spc="0" normalizeH="0" baseline="0" noProof="0" dirty="0">
              <a:ln w="22225">
                <a:solidFill>
                  <a:srgbClr val="ED7D31"/>
                </a:solidFill>
                <a:prstDash val="solid"/>
              </a:ln>
              <a:solidFill>
                <a:srgbClr val="FAACAC"/>
              </a:solidFill>
              <a:effectLst/>
              <a:uLnTx/>
              <a:uFillTx/>
              <a:latin typeface="Arial"/>
              <a:ea typeface="+mn-ea"/>
              <a:cs typeface="+mn-cs"/>
              <a:sym typeface="Arial"/>
            </a:endParaRPr>
          </a:p>
        </p:txBody>
      </p:sp>
      <p:sp>
        <p:nvSpPr>
          <p:cNvPr id="4" name="Oval 5">
            <a:extLst>
              <a:ext uri="{FF2B5EF4-FFF2-40B4-BE49-F238E27FC236}">
                <a16:creationId xmlns:a16="http://schemas.microsoft.com/office/drawing/2014/main" id="{F406495E-37A6-4032-A020-FE1AABEB689E}"/>
              </a:ext>
            </a:extLst>
          </p:cNvPr>
          <p:cNvSpPr/>
          <p:nvPr/>
        </p:nvSpPr>
        <p:spPr>
          <a:xfrm>
            <a:off x="4981959" y="1198525"/>
            <a:ext cx="7210041" cy="4909185"/>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6000" b="1" i="0" u="none" strike="noStrike" kern="0" cap="none" spc="0" normalizeH="0" baseline="0" noProof="0" dirty="0" err="1">
                <a:ln w="22225">
                  <a:solidFill>
                    <a:srgbClr val="ED7D31"/>
                  </a:solidFill>
                  <a:prstDash val="solid"/>
                </a:ln>
                <a:solidFill>
                  <a:srgbClr val="FAACAC"/>
                </a:solidFill>
                <a:effectLst/>
                <a:uLnTx/>
                <a:uFillTx/>
                <a:latin typeface="Arial"/>
                <a:ea typeface="+mn-ea"/>
                <a:cs typeface="+mn-cs"/>
                <a:sym typeface="Arial"/>
              </a:rPr>
              <a:t>Aclaraciones</a:t>
            </a:r>
            <a:endParaRPr kumimoji="0" lang="en-GB" sz="6000" b="1" i="0" u="none" strike="noStrike" kern="0" cap="none" spc="0" normalizeH="0" baseline="0" noProof="0" dirty="0">
              <a:ln w="22225">
                <a:solidFill>
                  <a:srgbClr val="ED7D31"/>
                </a:solidFill>
                <a:prstDash val="solid"/>
              </a:ln>
              <a:solidFill>
                <a:srgbClr val="FAACAC"/>
              </a:solidFill>
              <a:effectLst/>
              <a:uLnTx/>
              <a:uFillTx/>
              <a:latin typeface="Arial"/>
              <a:ea typeface="+mn-ea"/>
              <a:cs typeface="+mn-cs"/>
              <a:sym typeface="Arial"/>
            </a:endParaRPr>
          </a:p>
        </p:txBody>
      </p:sp>
      <p:sp>
        <p:nvSpPr>
          <p:cNvPr id="2" name="Τίτλος 1">
            <a:extLst>
              <a:ext uri="{FF2B5EF4-FFF2-40B4-BE49-F238E27FC236}">
                <a16:creationId xmlns:a16="http://schemas.microsoft.com/office/drawing/2014/main" id="{81D2819E-2253-4343-9A18-3B57BDD6F36D}"/>
              </a:ext>
            </a:extLst>
          </p:cNvPr>
          <p:cNvSpPr>
            <a:spLocks noGrp="1"/>
          </p:cNvSpPr>
          <p:nvPr>
            <p:ph type="title"/>
          </p:nvPr>
        </p:nvSpPr>
        <p:spPr/>
        <p:txBody>
          <a:bodyPr/>
          <a:lstStyle/>
          <a:p>
            <a:endParaRPr lang="el-GR" dirty="0"/>
          </a:p>
        </p:txBody>
      </p:sp>
      <p:sp>
        <p:nvSpPr>
          <p:cNvPr id="3" name="Θέση κειμένου 2">
            <a:extLst>
              <a:ext uri="{FF2B5EF4-FFF2-40B4-BE49-F238E27FC236}">
                <a16:creationId xmlns:a16="http://schemas.microsoft.com/office/drawing/2014/main" id="{75DFF723-9026-4EBA-87A5-BE4D6F6099CC}"/>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3730856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Acción 3.2.1</a:t>
            </a:r>
            <a:br>
              <a:rPr lang="en-US" altLang="el-GR" dirty="0"/>
            </a:br>
            <a:r>
              <a:rPr lang="en-US" altLang="el-GR" dirty="0">
                <a:solidFill>
                  <a:srgbClr val="C01E24"/>
                </a:solidFill>
              </a:rPr>
              <a:t>Excursión/visita práctica</a:t>
            </a:r>
            <a:endParaRPr lang="el-GR" dirty="0">
              <a:solidFill>
                <a:srgbClr val="C01E24"/>
              </a:solidFill>
            </a:endParaRPr>
          </a:p>
        </p:txBody>
      </p:sp>
      <p:sp>
        <p:nvSpPr>
          <p:cNvPr id="15" name="TextBox 14">
            <a:extLst>
              <a:ext uri="{FF2B5EF4-FFF2-40B4-BE49-F238E27FC236}">
                <a16:creationId xmlns:a16="http://schemas.microsoft.com/office/drawing/2014/main" id="{8E09E0EE-CCB0-4A8F-8019-CACE48D376CF}"/>
              </a:ext>
            </a:extLst>
          </p:cNvPr>
          <p:cNvSpPr txBox="1"/>
          <p:nvPr/>
        </p:nvSpPr>
        <p:spPr>
          <a:xfrm>
            <a:off x="558000" y="2301411"/>
            <a:ext cx="6356508"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de-DE" sz="2000" b="1" i="0" u="none" strike="noStrike" kern="0" cap="none" spc="0" normalizeH="0" baseline="0" noProof="0" dirty="0" err="1">
                <a:ln>
                  <a:noFill/>
                </a:ln>
                <a:solidFill>
                  <a:srgbClr val="000000"/>
                </a:solidFill>
                <a:effectLst/>
                <a:uLnTx/>
                <a:uFillTx/>
                <a:latin typeface="Arial"/>
                <a:cs typeface="Arial"/>
                <a:sym typeface="Arial"/>
              </a:rPr>
              <a:t>Objetivos</a:t>
            </a:r>
            <a:endParaRPr kumimoji="0" lang="de-DE" sz="2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20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just"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kumimoji="0" lang="en-US" sz="20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Aprender</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cómo funciona el sistema nacional de salud y, en particular, sobre los derechos y obligaciones que tienen los participantes como inmigrantes y como usuarios generales del sistema.  </a:t>
            </a:r>
          </a:p>
          <a:p>
            <a:pPr marL="0" marR="0" lvl="0" indent="0" algn="l" defTabSz="914400" rtl="0" eaLnBrk="1" fontAlgn="auto" latinLnBrk="0" hangingPunct="1">
              <a:lnSpc>
                <a:spcPct val="100000"/>
              </a:lnSpc>
              <a:spcBef>
                <a:spcPts val="0"/>
              </a:spcBef>
              <a:spcAft>
                <a:spcPts val="0"/>
              </a:spcAft>
              <a:buClr>
                <a:srgbClr val="C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5" name="Google Shape;168;p7">
            <a:extLst>
              <a:ext uri="{FF2B5EF4-FFF2-40B4-BE49-F238E27FC236}">
                <a16:creationId xmlns:a16="http://schemas.microsoft.com/office/drawing/2014/main" id="{B5C281D9-DCA3-E9F6-EA3C-F356F85A1839}"/>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3.2.1</a:t>
            </a:r>
            <a:endParaRPr sz="2000" dirty="0">
              <a:solidFill>
                <a:srgbClr val="C01E24"/>
              </a:solidFill>
              <a:latin typeface="Calibri"/>
              <a:cs typeface="Calibri"/>
              <a:sym typeface="Calibri"/>
            </a:endParaRPr>
          </a:p>
        </p:txBody>
      </p:sp>
      <p:sp>
        <p:nvSpPr>
          <p:cNvPr id="6" name="Google Shape;168;p7">
            <a:extLst>
              <a:ext uri="{FF2B5EF4-FFF2-40B4-BE49-F238E27FC236}">
                <a16:creationId xmlns:a16="http://schemas.microsoft.com/office/drawing/2014/main" id="{00AAEF31-D8A4-F91C-E127-200E110E5C40}"/>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a:t>
            </a:r>
            <a:endParaRPr sz="1800" dirty="0">
              <a:solidFill>
                <a:schemeClr val="lt1"/>
              </a:solidFill>
              <a:latin typeface="Calibri"/>
              <a:cs typeface="Calibri"/>
              <a:sym typeface="Calibri"/>
            </a:endParaRPr>
          </a:p>
        </p:txBody>
      </p:sp>
      <p:sp>
        <p:nvSpPr>
          <p:cNvPr id="7" name="Google Shape;168;p7">
            <a:extLst>
              <a:ext uri="{FF2B5EF4-FFF2-40B4-BE49-F238E27FC236}">
                <a16:creationId xmlns:a16="http://schemas.microsoft.com/office/drawing/2014/main" id="{2872A559-943D-D33D-EFBD-065B816E7460}"/>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3.</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
        <p:nvSpPr>
          <p:cNvPr id="8" name="Google Shape;168;p7">
            <a:extLst>
              <a:ext uri="{FF2B5EF4-FFF2-40B4-BE49-F238E27FC236}">
                <a16:creationId xmlns:a16="http://schemas.microsoft.com/office/drawing/2014/main" id="{5AEF1360-E59B-DFB0-A1AD-E6AD9A22400E}"/>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3.2.2</a:t>
            </a:r>
            <a:endParaRPr sz="1800" dirty="0">
              <a:solidFill>
                <a:schemeClr val="lt1"/>
              </a:solidFill>
              <a:latin typeface="Calibri"/>
              <a:cs typeface="Calibri"/>
              <a:sym typeface="Calibri"/>
            </a:endParaRPr>
          </a:p>
        </p:txBody>
      </p:sp>
    </p:spTree>
    <p:extLst>
      <p:ext uri="{BB962C8B-B14F-4D97-AF65-F5344CB8AC3E}">
        <p14:creationId xmlns:p14="http://schemas.microsoft.com/office/powerpoint/2010/main" val="4059112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2" name="Google Shape;182;p7"/>
          <p:cNvSpPr/>
          <p:nvPr/>
        </p:nvSpPr>
        <p:spPr>
          <a:xfrm>
            <a:off x="10793691" y="-3932"/>
            <a:ext cx="1397050"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Visita práctica</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58000" y="743492"/>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PUESTA EN COMÚN DE LOS DEBERES: VISITA PRÁCTICA</a:t>
            </a:r>
          </a:p>
        </p:txBody>
      </p:sp>
      <p:graphicFrame>
        <p:nvGraphicFramePr>
          <p:cNvPr id="6" name="Marcador de contenido 2">
            <a:extLst>
              <a:ext uri="{FF2B5EF4-FFF2-40B4-BE49-F238E27FC236}">
                <a16:creationId xmlns:a16="http://schemas.microsoft.com/office/drawing/2014/main" id="{4DDAFAE2-0419-45B6-BED4-C430D32F16F4}"/>
              </a:ext>
            </a:extLst>
          </p:cNvPr>
          <p:cNvGraphicFramePr>
            <a:graphicFrameLocks/>
          </p:cNvGraphicFramePr>
          <p:nvPr>
            <p:extLst>
              <p:ext uri="{D42A27DB-BD31-4B8C-83A1-F6EECF244321}">
                <p14:modId xmlns:p14="http://schemas.microsoft.com/office/powerpoint/2010/main" val="1081712492"/>
              </p:ext>
            </p:extLst>
          </p:nvPr>
        </p:nvGraphicFramePr>
        <p:xfrm>
          <a:off x="558000" y="1753016"/>
          <a:ext cx="7147618" cy="4600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Google Shape;173;p6">
            <a:extLst>
              <a:ext uri="{FF2B5EF4-FFF2-40B4-BE49-F238E27FC236}">
                <a16:creationId xmlns:a16="http://schemas.microsoft.com/office/drawing/2014/main" id="{AED88539-38BB-4137-88D8-E44FF38D0485}"/>
              </a:ext>
            </a:extLst>
          </p:cNvPr>
          <p:cNvSpPr/>
          <p:nvPr/>
        </p:nvSpPr>
        <p:spPr>
          <a:xfrm>
            <a:off x="9470571" y="6353061"/>
            <a:ext cx="241171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8">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9">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9">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9" name="Picture 2" descr="Signo De Exclamación, Materia, Peticiones, Respuesta">
            <a:extLst>
              <a:ext uri="{FF2B5EF4-FFF2-40B4-BE49-F238E27FC236}">
                <a16:creationId xmlns:a16="http://schemas.microsoft.com/office/drawing/2014/main" id="{DD0F947E-D678-4642-8AAE-ACB867E995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78522" y="1610626"/>
            <a:ext cx="4884823" cy="488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097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2" name="Ορθογώνιο 1">
            <a:extLst>
              <a:ext uri="{FF2B5EF4-FFF2-40B4-BE49-F238E27FC236}">
                <a16:creationId xmlns:a16="http://schemas.microsoft.com/office/drawing/2014/main" id="{A5C76319-C847-43FD-B674-228C5E64D6DE}"/>
              </a:ext>
            </a:extLst>
          </p:cNvPr>
          <p:cNvSpPr/>
          <p:nvPr/>
        </p:nvSpPr>
        <p:spPr>
          <a:xfrm>
            <a:off x="1913468" y="-1"/>
            <a:ext cx="10351420" cy="6858001"/>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20" name="Google Shape;420;p25"/>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1" name="Google Shape;421;p25"/>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22" name="Google Shape;422;p25"/>
          <p:cNvPicPr preferRelativeResize="0"/>
          <p:nvPr/>
        </p:nvPicPr>
        <p:blipFill rotWithShape="1">
          <a:blip r:embed="rId3">
            <a:alphaModFix/>
          </a:blip>
          <a:srcRect/>
          <a:stretch/>
        </p:blipFill>
        <p:spPr>
          <a:xfrm>
            <a:off x="429767" y="1143058"/>
            <a:ext cx="4856199" cy="1284943"/>
          </a:xfrm>
          <a:prstGeom prst="rect">
            <a:avLst/>
          </a:prstGeom>
          <a:noFill/>
          <a:ln>
            <a:noFill/>
          </a:ln>
        </p:spPr>
      </p:pic>
      <p:pic>
        <p:nvPicPr>
          <p:cNvPr id="423" name="Google Shape;423;p25"/>
          <p:cNvPicPr preferRelativeResize="0"/>
          <p:nvPr/>
        </p:nvPicPr>
        <p:blipFill rotWithShape="1">
          <a:blip r:embed="rId4">
            <a:alphaModFix/>
          </a:blip>
          <a:srcRect/>
          <a:stretch/>
        </p:blipFill>
        <p:spPr>
          <a:xfrm>
            <a:off x="429768" y="3471531"/>
            <a:ext cx="2323213" cy="2323213"/>
          </a:xfrm>
          <a:prstGeom prst="rect">
            <a:avLst/>
          </a:prstGeom>
          <a:noFill/>
          <a:ln>
            <a:noFill/>
          </a:ln>
        </p:spPr>
      </p:pic>
      <p:pic>
        <p:nvPicPr>
          <p:cNvPr id="424" name="Google Shape;424;p25" descr="C:\Users\Georgia-Work\AppData\Roaming\Skype\georgia.aristidou\media_messaging\media_cache\^DD49E969C8C275A0BF0095F3F01442BBA23C6B6D6D2A977CE4^pimgpsh_fullsize_distr.jpg"/>
          <p:cNvPicPr preferRelativeResize="0"/>
          <p:nvPr/>
        </p:nvPicPr>
        <p:blipFill rotWithShape="1">
          <a:blip r:embed="rId5">
            <a:alphaModFix/>
          </a:blip>
          <a:srcRect/>
          <a:stretch/>
        </p:blipFill>
        <p:spPr>
          <a:xfrm>
            <a:off x="0" y="6344254"/>
            <a:ext cx="1684020" cy="495300"/>
          </a:xfrm>
          <a:prstGeom prst="rect">
            <a:avLst/>
          </a:prstGeom>
          <a:noFill/>
          <a:ln>
            <a:noFill/>
          </a:ln>
        </p:spPr>
      </p:pic>
      <p:pic>
        <p:nvPicPr>
          <p:cNvPr id="425" name="Google Shape;425;p25"/>
          <p:cNvPicPr preferRelativeResize="0"/>
          <p:nvPr/>
        </p:nvPicPr>
        <p:blipFill rotWithShape="1">
          <a:blip r:embed="rId4">
            <a:alphaModFix/>
          </a:blip>
          <a:srcRect/>
          <a:stretch/>
        </p:blipFill>
        <p:spPr>
          <a:xfrm>
            <a:off x="7476818" y="1708146"/>
            <a:ext cx="3265071" cy="3265071"/>
          </a:xfrm>
          <a:prstGeom prst="rect">
            <a:avLst/>
          </a:prstGeom>
          <a:solidFill>
            <a:srgbClr val="203864"/>
          </a:solidFill>
          <a:ln>
            <a:noFill/>
          </a:ln>
        </p:spPr>
      </p:pic>
      <p:sp>
        <p:nvSpPr>
          <p:cNvPr id="426" name="Google Shape;426;p25"/>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C01E24"/>
              </a:buClr>
              <a:buSzPts val="2800"/>
              <a:buFont typeface="Calibri"/>
              <a:buNone/>
              <a:tabLst/>
              <a:defRPr/>
            </a:pPr>
            <a:r>
              <a:rPr kumimoji="0" lang="en-US" sz="2800" b="0" i="0" u="none" strike="noStrike" kern="0" cap="none" spc="0" normalizeH="0" baseline="0" noProof="0" dirty="0">
                <a:ln>
                  <a:noFill/>
                </a:ln>
                <a:solidFill>
                  <a:srgbClr val="C01E24"/>
                </a:solidFill>
                <a:effectLst/>
                <a:uLnTx/>
                <a:uFillTx/>
                <a:latin typeface="Calibri"/>
                <a:ea typeface="Calibri"/>
                <a:cs typeface="Calibri"/>
                <a:sym typeface="Calibri"/>
              </a:rPr>
              <a:t>¡</a:t>
            </a:r>
            <a:r>
              <a:rPr kumimoji="0" lang="en-US" sz="2800" b="0" i="0" u="none" strike="noStrike" kern="0" cap="none" spc="0" normalizeH="0" baseline="0" noProof="0" dirty="0" err="1">
                <a:ln>
                  <a:noFill/>
                </a:ln>
                <a:solidFill>
                  <a:srgbClr val="C01E24"/>
                </a:solidFill>
                <a:effectLst/>
                <a:uLnTx/>
                <a:uFillTx/>
                <a:latin typeface="Calibri"/>
                <a:ea typeface="Calibri"/>
                <a:cs typeface="Calibri"/>
                <a:sym typeface="Calibri"/>
              </a:rPr>
              <a:t>Enhorabuena</a:t>
            </a:r>
            <a:r>
              <a:rPr kumimoji="0" lang="en-US" sz="2800" b="0" i="0" u="none" strike="noStrike" kern="0" cap="none" spc="0" normalizeH="0" baseline="0" noProof="0" dirty="0">
                <a:ln>
                  <a:noFill/>
                </a:ln>
                <a:solidFill>
                  <a:srgbClr val="C01E24"/>
                </a:solidFill>
                <a:effectLst/>
                <a:uLnTx/>
                <a:uFillTx/>
                <a:latin typeface="Calibri"/>
                <a:ea typeface="Calibri"/>
                <a:cs typeface="Calibri"/>
                <a:sym typeface="Calibri"/>
              </a:rPr>
              <a:t>!</a:t>
            </a:r>
            <a:br>
              <a:rPr kumimoji="0" lang="en-US" sz="2800" b="0" i="0" u="none" strike="noStrike" kern="0" cap="none" spc="0" normalizeH="0" baseline="0" noProof="0" dirty="0">
                <a:ln>
                  <a:noFill/>
                </a:ln>
                <a:solidFill>
                  <a:srgbClr val="C01E24"/>
                </a:solidFill>
                <a:effectLst/>
                <a:uLnTx/>
                <a:uFillTx/>
                <a:latin typeface="Calibri"/>
                <a:ea typeface="Calibri"/>
                <a:cs typeface="Calibri"/>
                <a:sym typeface="Calibri"/>
              </a:rPr>
            </a:br>
            <a:r>
              <a:rPr kumimoji="0" lang="en-US" sz="2800" b="0" i="0" u="none" strike="noStrike" kern="0" cap="none" spc="0" normalizeH="0" baseline="0" noProof="0" dirty="0">
                <a:ln>
                  <a:noFill/>
                </a:ln>
                <a:solidFill>
                  <a:srgbClr val="C01E24"/>
                </a:solidFill>
                <a:effectLst/>
                <a:uLnTx/>
                <a:uFillTx/>
                <a:latin typeface="Calibri"/>
                <a:ea typeface="Calibri"/>
                <a:cs typeface="Calibri"/>
                <a:sym typeface="Calibri"/>
              </a:rPr>
              <a:t>Ha </a:t>
            </a:r>
            <a:r>
              <a:rPr kumimoji="0" lang="en-US" sz="2800" b="0" i="0" u="none" strike="noStrike" kern="0" cap="none" spc="0" normalizeH="0" baseline="0" noProof="0" dirty="0" err="1">
                <a:ln>
                  <a:noFill/>
                </a:ln>
                <a:solidFill>
                  <a:srgbClr val="C01E24"/>
                </a:solidFill>
                <a:effectLst/>
                <a:uLnTx/>
                <a:uFillTx/>
                <a:latin typeface="Calibri"/>
                <a:ea typeface="Calibri"/>
                <a:cs typeface="Calibri"/>
                <a:sym typeface="Calibri"/>
              </a:rPr>
              <a:t>completado</a:t>
            </a:r>
            <a:r>
              <a:rPr kumimoji="0" lang="en-US" sz="2800" b="0" i="0" u="none" strike="noStrike" kern="0" cap="none" spc="0" normalizeH="0" baseline="0" noProof="0" dirty="0">
                <a:ln>
                  <a:noFill/>
                </a:ln>
                <a:solidFill>
                  <a:srgbClr val="C01E24"/>
                </a:solidFill>
                <a:effectLst/>
                <a:uLnTx/>
                <a:uFillTx/>
                <a:latin typeface="Calibri"/>
                <a:ea typeface="Calibri"/>
                <a:cs typeface="Calibri"/>
                <a:sym typeface="Calibri"/>
              </a:rPr>
              <a:t> </a:t>
            </a:r>
            <a:r>
              <a:rPr kumimoji="0" lang="en-US" sz="2800" b="0" i="0" u="none" strike="noStrike" kern="0" cap="none" spc="0" normalizeH="0" baseline="0" noProof="0" dirty="0" err="1">
                <a:ln>
                  <a:noFill/>
                </a:ln>
                <a:solidFill>
                  <a:srgbClr val="C01E24"/>
                </a:solidFill>
                <a:effectLst/>
                <a:uLnTx/>
                <a:uFillTx/>
                <a:latin typeface="Calibri"/>
                <a:ea typeface="Calibri"/>
                <a:cs typeface="Calibri"/>
                <a:sym typeface="Calibri"/>
              </a:rPr>
              <a:t>este</a:t>
            </a:r>
            <a:r>
              <a:rPr kumimoji="0" lang="en-US" sz="2800" b="0" i="0" u="none" strike="noStrike" kern="0" cap="none" spc="0" normalizeH="0" baseline="0" noProof="0" dirty="0">
                <a:ln>
                  <a:noFill/>
                </a:ln>
                <a:solidFill>
                  <a:srgbClr val="C01E24"/>
                </a:solidFill>
                <a:effectLst/>
                <a:uLnTx/>
                <a:uFillTx/>
                <a:latin typeface="Calibri"/>
                <a:ea typeface="Calibri"/>
                <a:cs typeface="Calibri"/>
                <a:sym typeface="Calibri"/>
              </a:rPr>
              <a:t> </a:t>
            </a:r>
            <a:r>
              <a:rPr kumimoji="0" lang="en-US" sz="2800" b="0" i="0" u="none" strike="noStrike" kern="0" cap="none" spc="0" normalizeH="0" baseline="0" noProof="0" dirty="0" err="1">
                <a:ln>
                  <a:noFill/>
                </a:ln>
                <a:solidFill>
                  <a:srgbClr val="C01E24"/>
                </a:solidFill>
                <a:effectLst/>
                <a:uLnTx/>
                <a:uFillTx/>
                <a:latin typeface="Calibri"/>
                <a:ea typeface="Calibri"/>
                <a:cs typeface="Calibri"/>
                <a:sym typeface="Calibri"/>
              </a:rPr>
              <a:t>módulo</a:t>
            </a:r>
            <a:r>
              <a:rPr kumimoji="0" lang="en-US" sz="2800" b="0" i="0" u="none" strike="noStrike" kern="0" cap="none" spc="0" normalizeH="0" baseline="0" noProof="0">
                <a:ln>
                  <a:noFill/>
                </a:ln>
                <a:solidFill>
                  <a:srgbClr val="C01E24"/>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27" name="Google Shape;427;p25"/>
          <p:cNvSpPr/>
          <p:nvPr/>
        </p:nvSpPr>
        <p:spPr>
          <a:xfrm>
            <a:off x="7324530" y="6328066"/>
            <a:ext cx="4863381" cy="632422"/>
          </a:xfrm>
          <a:prstGeom prst="rect">
            <a:avLst/>
          </a:prstGeom>
          <a:no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9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DDEAF6"/>
                </a:solidFill>
                <a:effectLst/>
                <a:uLnTx/>
                <a:uFillTx/>
                <a:latin typeface="Calibri"/>
                <a:ea typeface="Calibri"/>
                <a:cs typeface="Calibri"/>
                <a:sym typeface="Calibri"/>
              </a:rPr>
              <a:t>El apoyo de la Comisión Europea a la elaboración de esta publicación no constituye una aprobación de su contenido, que refleja únicamente las opiniones de los autores, y la Comisión no se hace responsable del uso que pueda hacerse de la información contenida en ella.</a:t>
            </a:r>
            <a:endParaRPr kumimoji="0" sz="900" b="0" i="0" u="none" strike="noStrike" kern="0" cap="none" spc="0" normalizeH="0" baseline="0" noProof="0">
              <a:ln>
                <a:noFill/>
              </a:ln>
              <a:solidFill>
                <a:srgbClr val="DDEAF6"/>
              </a:solidFill>
              <a:effectLst/>
              <a:uLnTx/>
              <a:uFillTx/>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5" name="Google Shape;115;p3"/>
          <p:cNvSpPr txBox="1">
            <a:spLocks noGrp="1"/>
          </p:cNvSpPr>
          <p:nvPr>
            <p:ph type="title"/>
          </p:nvPr>
        </p:nvSpPr>
        <p:spPr>
          <a:xfrm>
            <a:off x="5297762" y="329184"/>
            <a:ext cx="6251110"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3864"/>
              </a:buClr>
              <a:buSzPts val="5400"/>
              <a:buFont typeface="Calibri"/>
              <a:buNone/>
            </a:pPr>
            <a:r>
              <a:rPr lang="en-US" sz="5400"/>
              <a:t>Módulos</a:t>
            </a:r>
            <a:endParaRPr sz="5400"/>
          </a:p>
        </p:txBody>
      </p:sp>
      <p:pic>
        <p:nvPicPr>
          <p:cNvPr id="116" name="Google Shape;116;p3"/>
          <p:cNvPicPr preferRelativeResize="0">
            <a:picLocks noGrp="1"/>
          </p:cNvPicPr>
          <p:nvPr>
            <p:ph type="body" idx="1"/>
          </p:nvPr>
        </p:nvPicPr>
        <p:blipFill rotWithShape="1">
          <a:blip r:embed="rId3">
            <a:alphaModFix/>
          </a:blip>
          <a:srcRect l="15072" r="17015"/>
          <a:stretch/>
        </p:blipFill>
        <p:spPr>
          <a:xfrm>
            <a:off x="1" y="10"/>
            <a:ext cx="4657344" cy="6857990"/>
          </a:xfrm>
          <a:prstGeom prst="rect">
            <a:avLst/>
          </a:prstGeom>
          <a:noFill/>
          <a:ln>
            <a:noFill/>
          </a:ln>
        </p:spPr>
      </p:pic>
      <p:sp>
        <p:nvSpPr>
          <p:cNvPr id="117" name="Google Shape;117;p3"/>
          <p:cNvSpPr/>
          <p:nvPr/>
        </p:nvSpPr>
        <p:spPr>
          <a:xfrm>
            <a:off x="5297762" y="2374947"/>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18" name="Google Shape;118;p3"/>
          <p:cNvGrpSpPr/>
          <p:nvPr/>
        </p:nvGrpSpPr>
        <p:grpSpPr>
          <a:xfrm>
            <a:off x="5297761" y="2865455"/>
            <a:ext cx="6251111" cy="3166201"/>
            <a:chOff x="-1" y="158831"/>
            <a:chExt cx="6251111" cy="3166201"/>
          </a:xfrm>
        </p:grpSpPr>
        <p:sp>
          <p:nvSpPr>
            <p:cNvPr id="119" name="Google Shape;119;p3"/>
            <p:cNvSpPr/>
            <p:nvPr/>
          </p:nvSpPr>
          <p:spPr>
            <a:xfrm>
              <a:off x="0" y="158831"/>
              <a:ext cx="6251110" cy="479700"/>
            </a:xfrm>
            <a:prstGeom prst="roundRect">
              <a:avLst>
                <a:gd name="adj" fmla="val 16667"/>
              </a:avLst>
            </a:prstGeom>
            <a:solidFill>
              <a:schemeClr val="bg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
          <p:nvSpPr>
            <p:cNvPr id="120" name="Google Shape;120;p3"/>
            <p:cNvSpPr txBox="1"/>
            <p:nvPr/>
          </p:nvSpPr>
          <p:spPr>
            <a:xfrm>
              <a:off x="-1" y="228239"/>
              <a:ext cx="6204276" cy="432866"/>
            </a:xfrm>
            <a:prstGeom prst="rect">
              <a:avLst/>
            </a:prstGeom>
            <a:noFill/>
            <a:ln>
              <a:noFill/>
            </a:ln>
          </p:spPr>
          <p:txBody>
            <a:bodyPr spcFirstLastPara="1" wrap="square" lIns="76200" tIns="76200" rIns="76200" bIns="762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1. Qué es la alfabetización sanitaria digital y su relevancia </a:t>
              </a:r>
              <a:endParaRPr kumimoji="0"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
          <p:nvSpPr>
            <p:cNvPr id="121" name="Google Shape;121;p3"/>
            <p:cNvSpPr/>
            <p:nvPr/>
          </p:nvSpPr>
          <p:spPr>
            <a:xfrm>
              <a:off x="0" y="696131"/>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
          <p:nvSpPr>
            <p:cNvPr id="122" name="Google Shape;122;p3"/>
            <p:cNvSpPr txBox="1"/>
            <p:nvPr/>
          </p:nvSpPr>
          <p:spPr>
            <a:xfrm>
              <a:off x="23417" y="719548"/>
              <a:ext cx="6204276" cy="432866"/>
            </a:xfrm>
            <a:prstGeom prst="rect">
              <a:avLst/>
            </a:prstGeom>
            <a:noFill/>
            <a:ln>
              <a:noFill/>
            </a:ln>
          </p:spPr>
          <p:txBody>
            <a:bodyPr spcFirstLastPara="1" wrap="square" lIns="76200" tIns="76200" rIns="76200" bIns="762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2.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Principales</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a:t>
              </a:r>
              <a:r>
                <a:rPr lang="en-US" sz="1800" dirty="0" err="1">
                  <a:solidFill>
                    <a:srgbClr val="FFFFFF"/>
                  </a:solidFill>
                  <a:effectLst>
                    <a:outerShdw blurRad="38100" dist="38100" dir="2700000" algn="tl">
                      <a:srgbClr val="000000">
                        <a:alpha val="43137"/>
                      </a:srgbClr>
                    </a:outerShdw>
                  </a:effectLst>
                  <a:latin typeface="Calibri"/>
                  <a:ea typeface="Calibri"/>
                  <a:cs typeface="Calibri"/>
                  <a:sym typeface="Calibri"/>
                </a:rPr>
                <a:t>cuestiones</a:t>
              </a:r>
              <a:r>
                <a:rPr lang="en-US" sz="1800" dirty="0">
                  <a:solidFill>
                    <a:srgbClr val="FFFFFF"/>
                  </a:solidFill>
                  <a:effectLst>
                    <a:outerShdw blurRad="38100" dist="38100" dir="2700000" algn="tl">
                      <a:srgbClr val="000000">
                        <a:alpha val="43137"/>
                      </a:srgbClr>
                    </a:outerShdw>
                  </a:effectLst>
                  <a:latin typeface="Calibri"/>
                  <a:ea typeface="Calibri"/>
                  <a:cs typeface="Calibri"/>
                  <a:sym typeface="Calibri"/>
                </a:rPr>
                <a:t> </a:t>
              </a:r>
              <a:r>
                <a:rPr lang="en-US" sz="1800" dirty="0" err="1">
                  <a:solidFill>
                    <a:srgbClr val="FFFFFF"/>
                  </a:solidFill>
                  <a:effectLst>
                    <a:outerShdw blurRad="38100" dist="38100" dir="2700000" algn="tl">
                      <a:srgbClr val="000000">
                        <a:alpha val="43137"/>
                      </a:srgbClr>
                    </a:outerShdw>
                  </a:effectLst>
                  <a:latin typeface="Calibri"/>
                  <a:ea typeface="Calibri"/>
                  <a:cs typeface="Calibri"/>
                  <a:sym typeface="Calibri"/>
                </a:rPr>
                <a:t>sanitarias</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al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aterrizar</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en</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un nuevo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país</a:t>
              </a:r>
              <a:endParaRPr kumimoji="0"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
          <p:nvSpPr>
            <p:cNvPr id="123" name="Google Shape;123;p3"/>
            <p:cNvSpPr/>
            <p:nvPr/>
          </p:nvSpPr>
          <p:spPr>
            <a:xfrm>
              <a:off x="0" y="1233432"/>
              <a:ext cx="6251110" cy="479700"/>
            </a:xfrm>
            <a:prstGeom prst="roundRect">
              <a:avLst>
                <a:gd name="adj" fmla="val 16667"/>
              </a:avLst>
            </a:prstGeom>
            <a:solidFill>
              <a:srgbClr val="C00000"/>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
          <p:nvSpPr>
            <p:cNvPr id="124" name="Google Shape;124;p3"/>
            <p:cNvSpPr txBox="1"/>
            <p:nvPr/>
          </p:nvSpPr>
          <p:spPr>
            <a:xfrm>
              <a:off x="-1" y="1268135"/>
              <a:ext cx="6204276" cy="432866"/>
            </a:xfrm>
            <a:prstGeom prst="rect">
              <a:avLst/>
            </a:prstGeom>
            <a:noFill/>
            <a:ln>
              <a:noFill/>
            </a:ln>
          </p:spPr>
          <p:txBody>
            <a:bodyPr spcFirstLastPara="1" wrap="square" lIns="76200" tIns="76200" rIns="76200" bIns="762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3.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Servicios</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a:t>
              </a:r>
              <a:r>
                <a:rPr lang="en-US" sz="1800" dirty="0">
                  <a:solidFill>
                    <a:srgbClr val="FFFFFF"/>
                  </a:solidFill>
                  <a:effectLst>
                    <a:outerShdw blurRad="38100" dist="38100" dir="2700000" algn="tl">
                      <a:srgbClr val="000000">
                        <a:alpha val="43137"/>
                      </a:srgbClr>
                    </a:outerShdw>
                  </a:effectLst>
                  <a:latin typeface="Calibri"/>
                  <a:ea typeface="Calibri"/>
                  <a:cs typeface="Calibri"/>
                  <a:sym typeface="Calibri"/>
                </a:rPr>
                <a:t>de </a:t>
              </a:r>
              <a:r>
                <a:rPr lang="en-US" sz="1800" dirty="0" err="1">
                  <a:solidFill>
                    <a:srgbClr val="FFFFFF"/>
                  </a:solidFill>
                  <a:effectLst>
                    <a:outerShdw blurRad="38100" dist="38100" dir="2700000" algn="tl">
                      <a:srgbClr val="000000">
                        <a:alpha val="43137"/>
                      </a:srgbClr>
                    </a:outerShdw>
                  </a:effectLst>
                  <a:latin typeface="Calibri"/>
                  <a:ea typeface="Calibri"/>
                  <a:cs typeface="Calibri"/>
                  <a:sym typeface="Calibri"/>
                </a:rPr>
                <a:t>salud</a:t>
              </a:r>
              <a:endParaRPr kumimoji="0"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
          <p:nvSpPr>
            <p:cNvPr id="125" name="Google Shape;125;p3"/>
            <p:cNvSpPr/>
            <p:nvPr/>
          </p:nvSpPr>
          <p:spPr>
            <a:xfrm>
              <a:off x="0" y="17707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
          <p:nvSpPr>
            <p:cNvPr id="126" name="Google Shape;126;p3"/>
            <p:cNvSpPr txBox="1"/>
            <p:nvPr/>
          </p:nvSpPr>
          <p:spPr>
            <a:xfrm>
              <a:off x="23417" y="1794149"/>
              <a:ext cx="6204276" cy="432866"/>
            </a:xfrm>
            <a:prstGeom prst="rect">
              <a:avLst/>
            </a:prstGeom>
            <a:noFill/>
            <a:ln>
              <a:noFill/>
            </a:ln>
          </p:spPr>
          <p:txBody>
            <a:bodyPr spcFirstLastPara="1" wrap="square" lIns="76200" tIns="76200" rIns="76200" bIns="762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4.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Convertirse</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en</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una</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persona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digitalmente</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alfabetizada</a:t>
              </a:r>
              <a:endParaRPr kumimoji="0"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
          <p:nvSpPr>
            <p:cNvPr id="127" name="Google Shape;127;p3"/>
            <p:cNvSpPr/>
            <p:nvPr/>
          </p:nvSpPr>
          <p:spPr>
            <a:xfrm>
              <a:off x="0" y="23080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
          <p:nvSpPr>
            <p:cNvPr id="128" name="Google Shape;128;p3"/>
            <p:cNvSpPr txBox="1"/>
            <p:nvPr/>
          </p:nvSpPr>
          <p:spPr>
            <a:xfrm>
              <a:off x="23417" y="2331449"/>
              <a:ext cx="6204276" cy="432866"/>
            </a:xfrm>
            <a:prstGeom prst="rect">
              <a:avLst/>
            </a:prstGeom>
            <a:noFill/>
            <a:ln>
              <a:noFill/>
            </a:ln>
          </p:spPr>
          <p:txBody>
            <a:bodyPr spcFirstLastPara="1" wrap="square" lIns="76200" tIns="76200" rIns="76200" bIns="762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5.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Exploración</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de las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herramientas</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de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salud</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digital</a:t>
              </a:r>
              <a:endParaRPr kumimoji="0"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
          <p:nvSpPr>
            <p:cNvPr id="129" name="Google Shape;129;p3"/>
            <p:cNvSpPr/>
            <p:nvPr/>
          </p:nvSpPr>
          <p:spPr>
            <a:xfrm>
              <a:off x="0" y="28453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
          <p:nvSpPr>
            <p:cNvPr id="130" name="Google Shape;130;p3"/>
            <p:cNvSpPr txBox="1"/>
            <p:nvPr/>
          </p:nvSpPr>
          <p:spPr>
            <a:xfrm>
              <a:off x="23417" y="2868749"/>
              <a:ext cx="6204276" cy="432866"/>
            </a:xfrm>
            <a:prstGeom prst="rect">
              <a:avLst/>
            </a:prstGeom>
            <a:noFill/>
            <a:ln>
              <a:noFill/>
            </a:ln>
          </p:spPr>
          <p:txBody>
            <a:bodyPr spcFirstLastPara="1" wrap="square" lIns="76200" tIns="76200" rIns="76200" bIns="762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6. Ser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activo</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en</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el</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entorno</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de la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salud</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digital</a:t>
              </a:r>
              <a:endParaRPr kumimoji="0"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grpSp>
      <p:sp>
        <p:nvSpPr>
          <p:cNvPr id="131" name="Google Shape;131;p3"/>
          <p:cNvSpPr/>
          <p:nvPr/>
        </p:nvSpPr>
        <p:spPr>
          <a:xfrm>
            <a:off x="5206482" y="2267339"/>
            <a:ext cx="4657344" cy="3545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32" name="Google Shape;132;p3"/>
          <p:cNvPicPr preferRelativeResize="0"/>
          <p:nvPr/>
        </p:nvPicPr>
        <p:blipFill rotWithShape="1">
          <a:blip r:embed="rId4">
            <a:alphaModFix/>
          </a:blip>
          <a:srcRect/>
          <a:stretch/>
        </p:blipFill>
        <p:spPr>
          <a:xfrm>
            <a:off x="11020317" y="3998498"/>
            <a:ext cx="412289" cy="3628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grpSp>
        <p:nvGrpSpPr>
          <p:cNvPr id="138" name="Google Shape;138;p4"/>
          <p:cNvGrpSpPr/>
          <p:nvPr/>
        </p:nvGrpSpPr>
        <p:grpSpPr>
          <a:xfrm>
            <a:off x="769743" y="3241942"/>
            <a:ext cx="7642622" cy="1552964"/>
            <a:chOff x="199712" y="1198537"/>
            <a:chExt cx="7642622" cy="1552964"/>
          </a:xfrm>
        </p:grpSpPr>
        <p:sp>
          <p:nvSpPr>
            <p:cNvPr id="139" name="Google Shape;139;p4"/>
            <p:cNvSpPr/>
            <p:nvPr/>
          </p:nvSpPr>
          <p:spPr>
            <a:xfrm>
              <a:off x="199712" y="1198537"/>
              <a:ext cx="1546028" cy="1552964"/>
            </a:xfrm>
            <a:prstGeom prst="ellipse">
              <a:avLst/>
            </a:prstGeom>
            <a:solidFill>
              <a:srgbClr val="CCD3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4"/>
            <p:cNvSpPr/>
            <p:nvPr/>
          </p:nvSpPr>
          <p:spPr>
            <a:xfrm>
              <a:off x="503986" y="1510072"/>
              <a:ext cx="937480" cy="929895"/>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4"/>
            <p:cNvSpPr/>
            <p:nvPr/>
          </p:nvSpPr>
          <p:spPr>
            <a:xfrm>
              <a:off x="1785477" y="1489781"/>
              <a:ext cx="2128788" cy="903122"/>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4"/>
            <p:cNvSpPr txBox="1"/>
            <p:nvPr/>
          </p:nvSpPr>
          <p:spPr>
            <a:xfrm>
              <a:off x="1785477" y="1489781"/>
              <a:ext cx="2128788" cy="903122"/>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rPr>
                <a:t>Mejorar los conocimientos sanitarios de los alumnos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143;p4"/>
            <p:cNvSpPr/>
            <p:nvPr/>
          </p:nvSpPr>
          <p:spPr>
            <a:xfrm>
              <a:off x="4117528" y="1232671"/>
              <a:ext cx="1502434" cy="1484697"/>
            </a:xfrm>
            <a:prstGeom prst="ellipse">
              <a:avLst/>
            </a:prstGeom>
            <a:solidFill>
              <a:srgbClr val="CCD3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4"/>
            <p:cNvSpPr/>
            <p:nvPr/>
          </p:nvSpPr>
          <p:spPr>
            <a:xfrm>
              <a:off x="4433039" y="1544457"/>
              <a:ext cx="871412" cy="861124"/>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4"/>
            <p:cNvSpPr/>
            <p:nvPr/>
          </p:nvSpPr>
          <p:spPr>
            <a:xfrm>
              <a:off x="5713546" y="1524695"/>
              <a:ext cx="2128788" cy="903122"/>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4"/>
            <p:cNvSpPr txBox="1"/>
            <p:nvPr/>
          </p:nvSpPr>
          <p:spPr>
            <a:xfrm>
              <a:off x="5713546" y="1524695"/>
              <a:ext cx="2128788" cy="903122"/>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rPr>
                <a:t>Proporcionar a los alumnos una primera aproximación a la navegación por el sistema nacional de salud a través de Internet.</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147" name="Google Shape;147;p4"/>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en-US" sz="2200" b="1" dirty="0"/>
              <a:t>Objetivos</a:t>
            </a:r>
            <a:endParaRPr dirty="0"/>
          </a:p>
        </p:txBody>
      </p:sp>
      <p:sp>
        <p:nvSpPr>
          <p:cNvPr id="148" name="Google Shape;148;p4"/>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9" name="Google Shape;149;p4"/>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FFFFFF"/>
              </a:buClr>
              <a:buSzPts val="2200"/>
              <a:buFont typeface="Calibri"/>
              <a:buNone/>
              <a:tabLst/>
              <a:defRPr/>
            </a:pPr>
            <a:r>
              <a:rPr kumimoji="0" lang="en-US" sz="2200" b="1" i="0" u="none" strike="noStrike" kern="0" cap="none" spc="0" normalizeH="0" baseline="0" noProof="0" dirty="0" err="1">
                <a:ln>
                  <a:noFill/>
                </a:ln>
                <a:solidFill>
                  <a:srgbClr val="FFFFFF"/>
                </a:solidFill>
                <a:effectLst/>
                <a:uLnTx/>
                <a:uFillTx/>
                <a:latin typeface="Calibri"/>
                <a:ea typeface="Calibri"/>
                <a:cs typeface="Calibri"/>
                <a:sym typeface="Calibri"/>
              </a:rPr>
              <a:t>Servicios</a:t>
            </a:r>
            <a:r>
              <a:rPr kumimoji="0" lang="en-US" sz="2200" b="1" i="0" u="none" strike="noStrike" kern="0" cap="none" spc="0" normalizeH="0" baseline="0" noProof="0" dirty="0">
                <a:ln>
                  <a:noFill/>
                </a:ln>
                <a:solidFill>
                  <a:srgbClr val="FFFFFF"/>
                </a:solidFill>
                <a:effectLst/>
                <a:uLnTx/>
                <a:uFillTx/>
                <a:latin typeface="Calibri"/>
                <a:ea typeface="Calibri"/>
                <a:cs typeface="Calibri"/>
                <a:sym typeface="Calibri"/>
              </a:rPr>
              <a:t> de </a:t>
            </a:r>
            <a:r>
              <a:rPr kumimoji="0" lang="en-US" sz="2200" b="1" i="0" u="none" strike="noStrike" kern="0" cap="none" spc="0" normalizeH="0" baseline="0" noProof="0" dirty="0" err="1">
                <a:ln>
                  <a:noFill/>
                </a:ln>
                <a:solidFill>
                  <a:srgbClr val="FFFFFF"/>
                </a:solidFill>
                <a:effectLst/>
                <a:uLnTx/>
                <a:uFillTx/>
                <a:latin typeface="Calibri"/>
                <a:ea typeface="Calibri"/>
                <a:cs typeface="Calibri"/>
                <a:sym typeface="Calibri"/>
              </a:rPr>
              <a:t>salud</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150;p4"/>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Gill Sans"/>
                <a:ea typeface="Gill Sans"/>
                <a:cs typeface="Gill Sans"/>
                <a:sym typeface="Gill Sans"/>
              </a:rPr>
              <a:t>3 </a:t>
            </a:r>
            <a:endParaRPr kumimoji="0" sz="2200" b="1" i="0" u="none" strike="noStrike" kern="0" cap="none" spc="0" normalizeH="0" baseline="0" noProof="0" dirty="0">
              <a:ln>
                <a:noFill/>
              </a:ln>
              <a:solidFill>
                <a:srgbClr val="FFFFFF"/>
              </a:solidFill>
              <a:effectLst/>
              <a:uLnTx/>
              <a:uFillTx/>
              <a:latin typeface="Gill Sans"/>
              <a:ea typeface="Gill Sans"/>
              <a:cs typeface="Gill Sans"/>
              <a:sym typeface="Gill Sans"/>
            </a:endParaRPr>
          </a:p>
        </p:txBody>
      </p:sp>
      <p:pic>
        <p:nvPicPr>
          <p:cNvPr id="151" name="Google Shape;151;p4" descr="Στόχος με συμπαγές γέμισμα"/>
          <p:cNvPicPr preferRelativeResize="0"/>
          <p:nvPr/>
        </p:nvPicPr>
        <p:blipFill rotWithShape="1">
          <a:blip r:embed="rId5">
            <a:alphaModFix/>
          </a:blip>
          <a:srcRect/>
          <a:stretch/>
        </p:blipFill>
        <p:spPr>
          <a:xfrm>
            <a:off x="8412367" y="2213810"/>
            <a:ext cx="3779633" cy="37796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body" idx="1"/>
          </p:nvPr>
        </p:nvSpPr>
        <p:spPr>
          <a:xfrm>
            <a:off x="536509" y="2274336"/>
            <a:ext cx="6390605" cy="363279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C01E24"/>
              </a:buClr>
              <a:buSzPts val="2000"/>
              <a:buFont typeface="Calibri"/>
              <a:buChar char="✔"/>
            </a:pPr>
            <a:r>
              <a:rPr lang="en-GB" sz="2000" dirty="0"/>
              <a:t>Capacidad para comprender el funcionamiento general del sistema nacional de salud y aplicarlo en sus relaciones con el sistema sanitario.</a:t>
            </a:r>
          </a:p>
          <a:p>
            <a:pPr marL="228600" lvl="0" indent="-228600" algn="l" rtl="0">
              <a:lnSpc>
                <a:spcPct val="150000"/>
              </a:lnSpc>
              <a:spcBef>
                <a:spcPts val="0"/>
              </a:spcBef>
              <a:spcAft>
                <a:spcPts val="0"/>
              </a:spcAft>
              <a:buClr>
                <a:srgbClr val="C01E24"/>
              </a:buClr>
              <a:buSzPts val="2000"/>
              <a:buFont typeface="Calibri"/>
              <a:buChar char="✔"/>
            </a:pPr>
            <a:r>
              <a:rPr lang="en-GB" sz="2000" dirty="0"/>
              <a:t>Capacidad para comprender y poner en práctica cómo convertirse en usuario del sistema nacional de salud.</a:t>
            </a:r>
          </a:p>
          <a:p>
            <a:pPr marL="228600" lvl="0" indent="-228600" algn="l" rtl="0">
              <a:lnSpc>
                <a:spcPct val="150000"/>
              </a:lnSpc>
              <a:spcBef>
                <a:spcPts val="0"/>
              </a:spcBef>
              <a:spcAft>
                <a:spcPts val="0"/>
              </a:spcAft>
              <a:buClr>
                <a:srgbClr val="C01E24"/>
              </a:buClr>
              <a:buSzPts val="2000"/>
              <a:buFont typeface="Calibri"/>
              <a:buChar char="✔"/>
            </a:pPr>
            <a:r>
              <a:rPr lang="en-GB" sz="2000" dirty="0"/>
              <a:t>Capacidad para entender cuáles son los derechos y obligaciones, como inmigrante, en el sistema sanitario nacional, y cómo informarse adecuadamente sobre ellos</a:t>
            </a:r>
            <a:endParaRPr lang="en-US" sz="2000" dirty="0"/>
          </a:p>
          <a:p>
            <a:pPr marL="228600" lvl="0" indent="-228600" algn="l" rtl="0">
              <a:lnSpc>
                <a:spcPct val="150000"/>
              </a:lnSpc>
              <a:spcBef>
                <a:spcPts val="0"/>
              </a:spcBef>
              <a:spcAft>
                <a:spcPts val="0"/>
              </a:spcAft>
              <a:buClr>
                <a:srgbClr val="C01E24"/>
              </a:buClr>
              <a:buSzPts val="2000"/>
              <a:buFont typeface="Calibri"/>
              <a:buChar char="✔"/>
            </a:pPr>
            <a:endParaRPr lang="en-GB" dirty="0"/>
          </a:p>
        </p:txBody>
      </p:sp>
      <p:pic>
        <p:nvPicPr>
          <p:cNvPr id="158" name="Google Shape;158;p5"/>
          <p:cNvPicPr preferRelativeResize="0"/>
          <p:nvPr/>
        </p:nvPicPr>
        <p:blipFill rotWithShape="1">
          <a:blip r:embed="rId3">
            <a:alphaModFix/>
          </a:blip>
          <a:srcRect/>
          <a:stretch/>
        </p:blipFill>
        <p:spPr>
          <a:xfrm>
            <a:off x="6872063" y="2274336"/>
            <a:ext cx="5087207" cy="3389345"/>
          </a:xfrm>
          <a:prstGeom prst="rect">
            <a:avLst/>
          </a:prstGeom>
          <a:noFill/>
          <a:ln>
            <a:noFill/>
          </a:ln>
        </p:spPr>
      </p:pic>
      <p:sp>
        <p:nvSpPr>
          <p:cNvPr id="159" name="Google Shape;159;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Licencia Pixabay</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0" name="Google Shape;160;p5"/>
          <p:cNvSpPr txBox="1">
            <a:spLocks noGrp="1"/>
          </p:cNvSpPr>
          <p:nvPr>
            <p:ph type="title"/>
          </p:nvPr>
        </p:nvSpPr>
        <p:spPr>
          <a:xfrm>
            <a:off x="536509"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en-US" sz="2200" b="1" dirty="0"/>
              <a:t>Competencias</a:t>
            </a:r>
            <a:endParaRPr dirty="0"/>
          </a:p>
        </p:txBody>
      </p:sp>
      <p:sp>
        <p:nvSpPr>
          <p:cNvPr id="161" name="Google Shape;161;p5"/>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2" name="Google Shape;162;p5"/>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FFFFFF"/>
              </a:buClr>
              <a:buSzPts val="2200"/>
              <a:buFont typeface="Calibri"/>
              <a:buNone/>
              <a:tabLst/>
              <a:defRPr/>
            </a:pPr>
            <a:r>
              <a:rPr kumimoji="0" lang="en-US" sz="2200" b="1" i="0" u="none" strike="noStrike" kern="0" cap="none" spc="0" normalizeH="0" baseline="0" noProof="0" dirty="0" err="1">
                <a:ln>
                  <a:noFill/>
                </a:ln>
                <a:solidFill>
                  <a:srgbClr val="FFFFFF"/>
                </a:solidFill>
                <a:effectLst/>
                <a:uLnTx/>
                <a:uFillTx/>
                <a:latin typeface="Calibri"/>
                <a:ea typeface="Calibri"/>
                <a:cs typeface="Calibri"/>
                <a:sym typeface="Calibri"/>
              </a:rPr>
              <a:t>Servicios</a:t>
            </a:r>
            <a:r>
              <a:rPr kumimoji="0" lang="en-US" sz="2200" b="1" i="0" u="none" strike="noStrike" kern="0" cap="none" spc="0" normalizeH="0" baseline="0" noProof="0" dirty="0">
                <a:ln>
                  <a:noFill/>
                </a:ln>
                <a:solidFill>
                  <a:srgbClr val="FFFFFF"/>
                </a:solidFill>
                <a:effectLst/>
                <a:uLnTx/>
                <a:uFillTx/>
                <a:latin typeface="Calibri"/>
                <a:ea typeface="Calibri"/>
                <a:cs typeface="Calibri"/>
                <a:sym typeface="Calibri"/>
              </a:rPr>
              <a:t> </a:t>
            </a:r>
            <a:r>
              <a:rPr lang="en-US" sz="2200" b="1" dirty="0">
                <a:solidFill>
                  <a:srgbClr val="FFFFFF"/>
                </a:solidFill>
                <a:latin typeface="Calibri"/>
                <a:ea typeface="Calibri"/>
                <a:cs typeface="Calibri"/>
                <a:sym typeface="Calibri"/>
              </a:rPr>
              <a:t>de </a:t>
            </a:r>
            <a:r>
              <a:rPr lang="en-US" sz="2200" b="1" dirty="0" err="1">
                <a:solidFill>
                  <a:srgbClr val="FFFFFF"/>
                </a:solidFill>
                <a:latin typeface="Calibri"/>
                <a:ea typeface="Calibri"/>
                <a:cs typeface="Calibri"/>
                <a:sym typeface="Calibri"/>
              </a:rPr>
              <a:t>salud</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63" name="Google Shape;163;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Gill Sans"/>
                <a:ea typeface="Gill Sans"/>
                <a:cs typeface="Gill Sans"/>
                <a:sym typeface="Gill Sans"/>
              </a:rPr>
              <a:t>3 </a:t>
            </a:r>
            <a:endParaRPr kumimoji="0" sz="2200" b="1" i="0" u="none" strike="noStrike" kern="0" cap="none" spc="0" normalizeH="0" baseline="0" noProof="0" dirty="0">
              <a:ln>
                <a:noFill/>
              </a:ln>
              <a:solidFill>
                <a:srgbClr val="FFFFFF"/>
              </a:solidFill>
              <a:effectLst/>
              <a:uLnTx/>
              <a:uFillTx/>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3.1.1</a:t>
            </a:r>
            <a:br>
              <a:rPr lang="en-US" altLang="el-GR" dirty="0"/>
            </a:br>
            <a:r>
              <a:rPr lang="en-US" altLang="el-GR" dirty="0">
                <a:solidFill>
                  <a:srgbClr val="C01E24"/>
                </a:solidFill>
              </a:rPr>
              <a:t>Introducción</a:t>
            </a:r>
            <a:endParaRPr lang="el-GR" dirty="0">
              <a:solidFill>
                <a:srgbClr val="C01E24"/>
              </a:solidFill>
            </a:endParaRPr>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9789" y="1392675"/>
            <a:ext cx="3958468" cy="3958468"/>
          </a:xfrm>
          <a:prstGeom prst="rect">
            <a:avLst/>
          </a:prstGeom>
        </p:spPr>
      </p:pic>
      <p:sp>
        <p:nvSpPr>
          <p:cNvPr id="16" name="TextBox 15">
            <a:extLst>
              <a:ext uri="{FF2B5EF4-FFF2-40B4-BE49-F238E27FC236}">
                <a16:creationId xmlns:a16="http://schemas.microsoft.com/office/drawing/2014/main" id="{28254EEA-5466-488A-B331-67C451BDD49C}"/>
              </a:ext>
            </a:extLst>
          </p:cNvPr>
          <p:cNvSpPr txBox="1"/>
          <p:nvPr/>
        </p:nvSpPr>
        <p:spPr>
          <a:xfrm>
            <a:off x="7658396" y="2593053"/>
            <a:ext cx="2513418" cy="1077218"/>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203864"/>
                </a:solidFill>
                <a:effectLst/>
                <a:uLnTx/>
                <a:uFillTx/>
                <a:latin typeface="Arial"/>
                <a:cs typeface="Arial"/>
                <a:sym typeface="Arial"/>
              </a:rPr>
              <a:t>Empecemos...</a:t>
            </a:r>
            <a:endParaRPr kumimoji="0" lang="el-GR" sz="3200" b="0" i="0" u="none" strike="noStrike" kern="0" cap="none" spc="0" normalizeH="0" baseline="0" noProof="0" dirty="0" err="1">
              <a:ln>
                <a:noFill/>
              </a:ln>
              <a:solidFill>
                <a:srgbClr val="203864"/>
              </a:solidFill>
              <a:effectLst/>
              <a:uLnTx/>
              <a:uFillTx/>
              <a:latin typeface="Arial"/>
              <a:cs typeface="Arial"/>
              <a:sym typeface="Arial"/>
            </a:endParaRPr>
          </a:p>
        </p:txBody>
      </p:sp>
      <p:sp>
        <p:nvSpPr>
          <p:cNvPr id="17" name="TextBox 16">
            <a:extLst>
              <a:ext uri="{FF2B5EF4-FFF2-40B4-BE49-F238E27FC236}">
                <a16:creationId xmlns:a16="http://schemas.microsoft.com/office/drawing/2014/main" id="{9E36FF25-8A89-4A7B-9534-AF46E34EC764}"/>
              </a:ext>
            </a:extLst>
          </p:cNvPr>
          <p:cNvSpPr txBox="1"/>
          <p:nvPr/>
        </p:nvSpPr>
        <p:spPr>
          <a:xfrm>
            <a:off x="558000" y="2301411"/>
            <a:ext cx="6356508" cy="31700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
                <a:srgbClr val="000000"/>
              </a:buClr>
              <a:buSzPts val="2200"/>
              <a:buFont typeface="Arial"/>
              <a:buNone/>
              <a:tabLst/>
              <a:defRPr/>
            </a:pPr>
            <a:r>
              <a:rPr kumimoji="0" lang="de-DE" sz="2000" b="1" i="0" u="none" strike="noStrike" kern="0" cap="none" spc="0" normalizeH="0" baseline="0" noProof="0" dirty="0" err="1">
                <a:ln>
                  <a:noFill/>
                </a:ln>
                <a:solidFill>
                  <a:srgbClr val="000000"/>
                </a:solidFill>
                <a:effectLst/>
                <a:uLnTx/>
                <a:uFillTx/>
                <a:latin typeface="Arial"/>
                <a:cs typeface="Arial"/>
                <a:sym typeface="Arial"/>
              </a:rPr>
              <a:t>Objetivos</a:t>
            </a:r>
            <a:endParaRPr kumimoji="0" lang="de-DE" sz="2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600"/>
              </a:spcBef>
              <a:spcAft>
                <a:spcPts val="600"/>
              </a:spcAft>
              <a:buClr>
                <a:srgbClr val="000000"/>
              </a:buClr>
              <a:buSzTx/>
              <a:buFont typeface="Arial"/>
              <a:buNone/>
              <a:tabLst/>
              <a:defRPr/>
            </a:pPr>
            <a:endParaRPr kumimoji="0" lang="es-ES" sz="20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just" defTabSz="914400" rtl="0" eaLnBrk="1" fontAlgn="auto" latinLnBrk="0" hangingPunct="1">
              <a:lnSpc>
                <a:spcPct val="100000"/>
              </a:lnSpc>
              <a:spcBef>
                <a:spcPts val="600"/>
              </a:spcBef>
              <a:spcAft>
                <a:spcPts val="600"/>
              </a:spcAft>
              <a:buClr>
                <a:srgbClr val="C00000"/>
              </a:buClr>
              <a:buSzTx/>
              <a:buFont typeface="Wingdings" panose="05000000000000000000" pitchFamily="2" charset="2"/>
              <a:buChar char="§"/>
              <a:tabLst/>
              <a:defRPr/>
            </a:pPr>
            <a:r>
              <a:rPr kumimoji="0" lang="en-GB" sz="20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Conocer</a:t>
            </a:r>
            <a:r>
              <a:rPr kumimoji="0" lang="en-GB"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lo que se necesita para ser beneficiario del sistema nacional de salud</a:t>
            </a:r>
          </a:p>
          <a:p>
            <a:pPr marL="342900" marR="0" lvl="0" indent="-342900" algn="just" defTabSz="914400" rtl="0" eaLnBrk="1" fontAlgn="auto" latinLnBrk="0" hangingPunct="1">
              <a:lnSpc>
                <a:spcPct val="100000"/>
              </a:lnSpc>
              <a:spcBef>
                <a:spcPts val="600"/>
              </a:spcBef>
              <a:spcAft>
                <a:spcPts val="600"/>
              </a:spcAft>
              <a:buClr>
                <a:srgbClr val="C00000"/>
              </a:buClr>
              <a:buSzTx/>
              <a:buFont typeface="Wingdings" panose="05000000000000000000" pitchFamily="2" charset="2"/>
              <a:buChar char="§"/>
              <a:tabLst/>
              <a:defRPr/>
            </a:pPr>
            <a:r>
              <a:rPr kumimoji="0" lang="en-GB"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Aprender el funcionamiento básico del sistema nacional de salud</a:t>
            </a:r>
          </a:p>
          <a:p>
            <a:pPr marL="342900" marR="0" lvl="0" indent="-342900" algn="just" defTabSz="914400" rtl="0" eaLnBrk="1" fontAlgn="auto" latinLnBrk="0" hangingPunct="1">
              <a:lnSpc>
                <a:spcPct val="100000"/>
              </a:lnSpc>
              <a:spcBef>
                <a:spcPts val="600"/>
              </a:spcBef>
              <a:spcAft>
                <a:spcPts val="600"/>
              </a:spcAft>
              <a:buClr>
                <a:srgbClr val="C00000"/>
              </a:buClr>
              <a:buSzTx/>
              <a:buFont typeface="Wingdings" panose="05000000000000000000" pitchFamily="2" charset="2"/>
              <a:buChar char="§"/>
              <a:tabLst/>
              <a:defRPr/>
            </a:pPr>
            <a:r>
              <a:rPr kumimoji="0" lang="en-GB"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Aprender a resolver problemas relacionados con la gestión de la propia salud </a:t>
            </a:r>
          </a:p>
        </p:txBody>
      </p:sp>
      <p:sp>
        <p:nvSpPr>
          <p:cNvPr id="15" name="Google Shape;168;p7">
            <a:extLst>
              <a:ext uri="{FF2B5EF4-FFF2-40B4-BE49-F238E27FC236}">
                <a16:creationId xmlns:a16="http://schemas.microsoft.com/office/drawing/2014/main" id="{459A0DAC-5231-1D39-7CF5-48BBB4824290}"/>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3.1.1</a:t>
            </a:r>
            <a:endParaRPr sz="2000" dirty="0">
              <a:solidFill>
                <a:srgbClr val="C01E24"/>
              </a:solidFill>
              <a:latin typeface="Calibri"/>
              <a:cs typeface="Calibri"/>
              <a:sym typeface="Calibri"/>
            </a:endParaRPr>
          </a:p>
        </p:txBody>
      </p:sp>
      <p:sp>
        <p:nvSpPr>
          <p:cNvPr id="18" name="Google Shape;168;p7">
            <a:extLst>
              <a:ext uri="{FF2B5EF4-FFF2-40B4-BE49-F238E27FC236}">
                <a16:creationId xmlns:a16="http://schemas.microsoft.com/office/drawing/2014/main" id="{D7659853-98B3-2411-5CB7-2EDCF9FDD6B6}"/>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3.1.2</a:t>
            </a:r>
            <a:endParaRPr sz="1800" dirty="0">
              <a:solidFill>
                <a:schemeClr val="lt1"/>
              </a:solidFill>
              <a:latin typeface="Calibri"/>
              <a:cs typeface="Calibri"/>
              <a:sym typeface="Calibri"/>
            </a:endParaRPr>
          </a:p>
        </p:txBody>
      </p:sp>
      <p:sp>
        <p:nvSpPr>
          <p:cNvPr id="19" name="Google Shape;168;p7">
            <a:extLst>
              <a:ext uri="{FF2B5EF4-FFF2-40B4-BE49-F238E27FC236}">
                <a16:creationId xmlns:a16="http://schemas.microsoft.com/office/drawing/2014/main" id="{690BEB7A-B3D9-F9FE-F35E-9DB51D29A3A1}"/>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3.1.3</a:t>
            </a:r>
            <a:endParaRPr sz="1800" dirty="0">
              <a:solidFill>
                <a:schemeClr val="lt1"/>
              </a:solidFill>
              <a:latin typeface="Calibri"/>
              <a:cs typeface="Calibri"/>
              <a:sym typeface="Calibri"/>
            </a:endParaRPr>
          </a:p>
        </p:txBody>
      </p:sp>
      <p:sp>
        <p:nvSpPr>
          <p:cNvPr id="20" name="Google Shape;168;p7">
            <a:extLst>
              <a:ext uri="{FF2B5EF4-FFF2-40B4-BE49-F238E27FC236}">
                <a16:creationId xmlns:a16="http://schemas.microsoft.com/office/drawing/2014/main" id="{A32E64D6-291B-415D-821A-51DE51AC3EF1}"/>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3.1.4</a:t>
            </a:r>
            <a:endParaRPr sz="1800" dirty="0">
              <a:solidFill>
                <a:schemeClr val="lt1"/>
              </a:solidFill>
              <a:latin typeface="Calibri"/>
              <a:cs typeface="Calibri"/>
              <a:sym typeface="Calibri"/>
            </a:endParaRPr>
          </a:p>
        </p:txBody>
      </p:sp>
      <p:sp>
        <p:nvSpPr>
          <p:cNvPr id="21" name="Google Shape;168;p7">
            <a:extLst>
              <a:ext uri="{FF2B5EF4-FFF2-40B4-BE49-F238E27FC236}">
                <a16:creationId xmlns:a16="http://schemas.microsoft.com/office/drawing/2014/main" id="{EDE21B6C-1E05-25EF-4ED7-1E8EF476F39F}"/>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3.1.5</a:t>
            </a:r>
            <a:endParaRPr sz="1800" dirty="0">
              <a:solidFill>
                <a:schemeClr val="lt1"/>
              </a:solidFill>
              <a:latin typeface="Calibri"/>
              <a:cs typeface="Calibri"/>
              <a:sym typeface="Calibri"/>
            </a:endParaRPr>
          </a:p>
        </p:txBody>
      </p:sp>
      <p:sp>
        <p:nvSpPr>
          <p:cNvPr id="22" name="Google Shape;168;p7">
            <a:extLst>
              <a:ext uri="{FF2B5EF4-FFF2-40B4-BE49-F238E27FC236}">
                <a16:creationId xmlns:a16="http://schemas.microsoft.com/office/drawing/2014/main" id="{82442275-BBF6-BF8A-10DA-9EEFFC791763}"/>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3.1</a:t>
            </a:r>
            <a:endParaRPr sz="2000" dirty="0">
              <a:solidFill>
                <a:srgbClr val="203864"/>
              </a:solidFill>
              <a:latin typeface="Calibri"/>
              <a:cs typeface="Calibri"/>
              <a:sym typeface="Calibri"/>
            </a:endParaRPr>
          </a:p>
        </p:txBody>
      </p:sp>
      <p:sp>
        <p:nvSpPr>
          <p:cNvPr id="23" name="Google Shape;168;p7">
            <a:extLst>
              <a:ext uri="{FF2B5EF4-FFF2-40B4-BE49-F238E27FC236}">
                <a16:creationId xmlns:a16="http://schemas.microsoft.com/office/drawing/2014/main" id="{7B9E7C52-9190-CF41-FD7F-F350E76268DA}"/>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3.</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3828121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000" dirty="0">
                <a:solidFill>
                  <a:srgbClr val="C01E24"/>
                </a:solidFill>
              </a:rPr>
              <a:t>Acción 3.1.2</a:t>
            </a:r>
            <a:br>
              <a:rPr lang="en-US" altLang="el-GR" dirty="0"/>
            </a:br>
            <a:r>
              <a:rPr lang="en-US" altLang="el-GR" dirty="0">
                <a:solidFill>
                  <a:srgbClr val="C01E24"/>
                </a:solidFill>
              </a:rPr>
              <a:t>Qué necesito para ser usuario del sistema sanitario</a:t>
            </a:r>
            <a:endParaRPr lang="el-GR" dirty="0">
              <a:solidFill>
                <a:srgbClr val="C01E24"/>
              </a:solidFill>
            </a:endParaRPr>
          </a:p>
        </p:txBody>
      </p:sp>
      <p:sp>
        <p:nvSpPr>
          <p:cNvPr id="15" name="TextBox 14">
            <a:extLst>
              <a:ext uri="{FF2B5EF4-FFF2-40B4-BE49-F238E27FC236}">
                <a16:creationId xmlns:a16="http://schemas.microsoft.com/office/drawing/2014/main" id="{8E09E0EE-CCB0-4A8F-8019-CACE48D376CF}"/>
              </a:ext>
            </a:extLst>
          </p:cNvPr>
          <p:cNvSpPr txBox="1"/>
          <p:nvPr/>
        </p:nvSpPr>
        <p:spPr>
          <a:xfrm>
            <a:off x="558000" y="2301411"/>
            <a:ext cx="6356508"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de-DE" sz="2000" b="1" i="0" u="none" strike="noStrike" kern="0" cap="none" spc="0" normalizeH="0" baseline="0" noProof="0" dirty="0" err="1">
                <a:ln>
                  <a:noFill/>
                </a:ln>
                <a:solidFill>
                  <a:srgbClr val="000000"/>
                </a:solidFill>
                <a:effectLst/>
                <a:uLnTx/>
                <a:uFillTx/>
                <a:latin typeface="Arial"/>
                <a:cs typeface="Arial"/>
                <a:sym typeface="Arial"/>
              </a:rPr>
              <a:t>Objetivos</a:t>
            </a:r>
            <a:endParaRPr kumimoji="0" lang="de-DE" sz="2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20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just"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kumimoji="0" lang="en-US" sz="20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Conocer</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el marco legal de cada país en cuanto al acceso a los servicios sanitarios, </a:t>
            </a:r>
            <a:r>
              <a:rPr kumimoji="0" lang="en-US" sz="20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centrando</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la </a:t>
            </a:r>
            <a:r>
              <a:rPr kumimoji="0" lang="en-US" sz="20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atención</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en los requisitos básicos que deben cumplir los inmigrantes para ser beneficiarios del sistema sanitario nacional y las acciones básicas que deben seguir</a:t>
            </a:r>
            <a:r>
              <a:rPr kumimoji="0" lang="en-US" sz="20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  </a:t>
            </a: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6" name="Google Shape;168;p7">
            <a:extLst>
              <a:ext uri="{FF2B5EF4-FFF2-40B4-BE49-F238E27FC236}">
                <a16:creationId xmlns:a16="http://schemas.microsoft.com/office/drawing/2014/main" id="{1FB5B85A-7689-8483-4C09-F06E0077FE90}"/>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3.1.1</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E7CC69ED-5278-7C80-230F-4510A913F1C4}"/>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latin typeface="Calibri"/>
                <a:cs typeface="Calibri"/>
                <a:sym typeface="Calibri"/>
              </a:rPr>
              <a:t>3.1.2</a:t>
            </a:r>
            <a:endParaRPr sz="2000" dirty="0">
              <a:solidFill>
                <a:srgbClr val="C01E24"/>
              </a:solidFill>
              <a:latin typeface="Calibri"/>
              <a:cs typeface="Calibri"/>
              <a:sym typeface="Calibri"/>
            </a:endParaRPr>
          </a:p>
        </p:txBody>
      </p:sp>
      <p:sp>
        <p:nvSpPr>
          <p:cNvPr id="18" name="Google Shape;168;p7">
            <a:extLst>
              <a:ext uri="{FF2B5EF4-FFF2-40B4-BE49-F238E27FC236}">
                <a16:creationId xmlns:a16="http://schemas.microsoft.com/office/drawing/2014/main" id="{7181E70B-E89E-06C7-13B5-33E1345208C2}"/>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3.1.3</a:t>
            </a:r>
            <a:endParaRPr sz="1800" dirty="0">
              <a:solidFill>
                <a:schemeClr val="lt1"/>
              </a:solidFill>
              <a:latin typeface="Calibri"/>
              <a:cs typeface="Calibri"/>
              <a:sym typeface="Calibri"/>
            </a:endParaRPr>
          </a:p>
        </p:txBody>
      </p:sp>
      <p:sp>
        <p:nvSpPr>
          <p:cNvPr id="19" name="Google Shape;168;p7">
            <a:extLst>
              <a:ext uri="{FF2B5EF4-FFF2-40B4-BE49-F238E27FC236}">
                <a16:creationId xmlns:a16="http://schemas.microsoft.com/office/drawing/2014/main" id="{9FDACDE6-6557-1940-A372-00496825610A}"/>
              </a:ext>
            </a:extLst>
          </p:cNvPr>
          <p:cNvSpPr/>
          <p:nvPr/>
        </p:nvSpPr>
        <p:spPr>
          <a:xfrm>
            <a:off x="11469624" y="372040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3.1.4</a:t>
            </a:r>
            <a:endParaRPr sz="1800" dirty="0">
              <a:solidFill>
                <a:schemeClr val="lt1"/>
              </a:solidFill>
              <a:latin typeface="Calibri"/>
              <a:cs typeface="Calibri"/>
              <a:sym typeface="Calibri"/>
            </a:endParaRPr>
          </a:p>
        </p:txBody>
      </p:sp>
      <p:sp>
        <p:nvSpPr>
          <p:cNvPr id="20" name="Google Shape;168;p7">
            <a:extLst>
              <a:ext uri="{FF2B5EF4-FFF2-40B4-BE49-F238E27FC236}">
                <a16:creationId xmlns:a16="http://schemas.microsoft.com/office/drawing/2014/main" id="{469F4FAD-94D4-15E2-3372-8377E24E4C5F}"/>
              </a:ext>
            </a:extLst>
          </p:cNvPr>
          <p:cNvSpPr/>
          <p:nvPr/>
        </p:nvSpPr>
        <p:spPr>
          <a:xfrm>
            <a:off x="11469624" y="4384935"/>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3.1.5</a:t>
            </a:r>
            <a:endParaRPr sz="1800" dirty="0">
              <a:solidFill>
                <a:schemeClr val="lt1"/>
              </a:solidFill>
              <a:latin typeface="Calibri"/>
              <a:cs typeface="Calibri"/>
              <a:sym typeface="Calibri"/>
            </a:endParaRPr>
          </a:p>
        </p:txBody>
      </p:sp>
      <p:sp>
        <p:nvSpPr>
          <p:cNvPr id="21" name="Google Shape;168;p7">
            <a:extLst>
              <a:ext uri="{FF2B5EF4-FFF2-40B4-BE49-F238E27FC236}">
                <a16:creationId xmlns:a16="http://schemas.microsoft.com/office/drawing/2014/main" id="{27E34631-BC12-3E91-7B8A-3B9F5EDAEC20}"/>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3.1</a:t>
            </a:r>
            <a:endParaRPr sz="2000" dirty="0">
              <a:solidFill>
                <a:srgbClr val="203864"/>
              </a:solidFill>
              <a:latin typeface="Calibri"/>
              <a:cs typeface="Calibri"/>
              <a:sym typeface="Calibri"/>
            </a:endParaRPr>
          </a:p>
        </p:txBody>
      </p:sp>
      <p:sp>
        <p:nvSpPr>
          <p:cNvPr id="22" name="Google Shape;168;p7">
            <a:extLst>
              <a:ext uri="{FF2B5EF4-FFF2-40B4-BE49-F238E27FC236}">
                <a16:creationId xmlns:a16="http://schemas.microsoft.com/office/drawing/2014/main" id="{372AEAAC-2D87-56D4-7049-117BD4FC3A99}"/>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3.</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extLst>
      <p:ext uri="{BB962C8B-B14F-4D97-AF65-F5344CB8AC3E}">
        <p14:creationId xmlns:p14="http://schemas.microsoft.com/office/powerpoint/2010/main" val="1273206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2" name="Google Shape;182;p7"/>
          <p:cNvSpPr/>
          <p:nvPr/>
        </p:nvSpPr>
        <p:spPr>
          <a:xfrm>
            <a:off x="7400719" y="-3932"/>
            <a:ext cx="4790022" cy="350774"/>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3.2 ¿Qué necesito para ser usuario del sistema sanitario?</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Hágase estas preguntas:</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1" y="2350334"/>
            <a:ext cx="5937120"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228600" algn="just"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2400" b="0" i="0" u="none" strike="noStrike" kern="0" cap="none" spc="0" normalizeH="0" baseline="0" noProof="0" dirty="0">
                <a:ln>
                  <a:noFill/>
                </a:ln>
                <a:solidFill>
                  <a:srgbClr val="000000"/>
                </a:solidFill>
                <a:effectLst/>
                <a:uLnTx/>
                <a:uFillTx/>
                <a:latin typeface="Calibri"/>
                <a:cs typeface="Calibri"/>
                <a:sym typeface="Calibri"/>
              </a:rPr>
              <a:t>¿Sabe cómo funciona el sistema nacional de salud en España?</a:t>
            </a:r>
          </a:p>
          <a:p>
            <a:pPr marL="228600" marR="0" lvl="0" indent="-228600" algn="just"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2400" b="0" i="0" u="none" strike="noStrike" kern="0" cap="none" spc="0" normalizeH="0" baseline="0" noProof="0" dirty="0">
                <a:ln>
                  <a:noFill/>
                </a:ln>
                <a:solidFill>
                  <a:srgbClr val="000000"/>
                </a:solidFill>
                <a:effectLst/>
                <a:uLnTx/>
                <a:uFillTx/>
                <a:latin typeface="Calibri"/>
                <a:cs typeface="Calibri"/>
                <a:sym typeface="Calibri"/>
              </a:rPr>
              <a:t>¿Ha tenido alguna vez un problema o ha tenido que repetir un proceso por no saber cómo funciona el sistema nacional de salud aquí en España?</a:t>
            </a: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1026" name="Picture 2" descr="Pregunta, Duda, Problema, Marca, Interrogatorio">
            <a:extLst>
              <a:ext uri="{FF2B5EF4-FFF2-40B4-BE49-F238E27FC236}">
                <a16:creationId xmlns:a16="http://schemas.microsoft.com/office/drawing/2014/main" id="{011A74CB-741D-4084-8FB5-9ED455A213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2082" y="2418254"/>
            <a:ext cx="5064726" cy="288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018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Vídeos</a:t>
            </a:r>
          </a:p>
        </p:txBody>
      </p:sp>
      <p:sp>
        <p:nvSpPr>
          <p:cNvPr id="3" name="Θέση κειμένου 2">
            <a:extLst>
              <a:ext uri="{FF2B5EF4-FFF2-40B4-BE49-F238E27FC236}">
                <a16:creationId xmlns:a16="http://schemas.microsoft.com/office/drawing/2014/main" id="{22325BFA-71FA-45D5-8B1D-4287E7D5D923}"/>
              </a:ext>
            </a:extLst>
          </p:cNvPr>
          <p:cNvSpPr>
            <a:spLocks noGrp="1"/>
          </p:cNvSpPr>
          <p:nvPr>
            <p:ph type="body" idx="1"/>
          </p:nvPr>
        </p:nvSpPr>
        <p:spPr/>
        <p:txBody>
          <a:bodyPr/>
          <a:lstStyle/>
          <a:p>
            <a:endParaRPr lang="el-GR"/>
          </a:p>
        </p:txBody>
      </p:sp>
      <p:sp>
        <p:nvSpPr>
          <p:cNvPr id="2" name="TextBox 1">
            <a:extLst>
              <a:ext uri="{FF2B5EF4-FFF2-40B4-BE49-F238E27FC236}">
                <a16:creationId xmlns:a16="http://schemas.microsoft.com/office/drawing/2014/main" id="{7A4E6EE4-9C34-4335-B05D-68C6CDF439A2}"/>
              </a:ext>
            </a:extLst>
          </p:cNvPr>
          <p:cNvSpPr txBox="1"/>
          <p:nvPr/>
        </p:nvSpPr>
        <p:spPr>
          <a:xfrm>
            <a:off x="336065" y="3092521"/>
            <a:ext cx="6564356"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Vídeo 1: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hlinkClick r:id="rId5"/>
              </a:rPr>
              <a:t>https://www.youtube.com/watch?v=0olenJsacvU&amp;ab_channel=LaPalomaHospital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Vídeo 2: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hlinkClick r:id="rId6"/>
              </a:rPr>
              <a:t>https://www.youtube.com/watch?v=0HIMC9ITGTQ&amp;ab_channel=CELADORESONLINETEMARIOYTEST </a:t>
            </a:r>
          </a:p>
        </p:txBody>
      </p:sp>
      <p:pic>
        <p:nvPicPr>
          <p:cNvPr id="2050" name="Picture 2" descr="Cine, Película, Cámara, Proyector, Video, Acortar">
            <a:extLst>
              <a:ext uri="{FF2B5EF4-FFF2-40B4-BE49-F238E27FC236}">
                <a16:creationId xmlns:a16="http://schemas.microsoft.com/office/drawing/2014/main" id="{784A9F7F-4CF6-43FC-8B5E-B9C3D6BA7FE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9"/>
          <a:stretch/>
        </p:blipFill>
        <p:spPr bwMode="auto">
          <a:xfrm>
            <a:off x="7124755" y="592375"/>
            <a:ext cx="5065985" cy="5895975"/>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69;p6">
            <a:extLst>
              <a:ext uri="{FF2B5EF4-FFF2-40B4-BE49-F238E27FC236}">
                <a16:creationId xmlns:a16="http://schemas.microsoft.com/office/drawing/2014/main" id="{82989531-68D6-4C31-B0C5-3D99954828AF}"/>
              </a:ext>
            </a:extLst>
          </p:cNvPr>
          <p:cNvSpPr txBox="1">
            <a:spLocks/>
          </p:cNvSpPr>
          <p:nvPr/>
        </p:nvSpPr>
        <p:spPr>
          <a:xfrm>
            <a:off x="557999" y="2001382"/>
            <a:ext cx="5649868" cy="864516"/>
          </a:xfrm>
          <a:prstGeom prst="rect">
            <a:avLst/>
          </a:prstGeom>
          <a:solidFill>
            <a:schemeClr val="bg1">
              <a:lumMod val="95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C01E24"/>
              </a:buClr>
              <a:buSzPts val="2000"/>
              <a:buFont typeface="Calibri"/>
              <a:buNone/>
              <a:tabLst/>
              <a:defRPr/>
            </a:pPr>
            <a:endParaRPr kumimoji="0" lang="en-GB" sz="2500" b="1"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ctr" defTabSz="914400" rtl="0" eaLnBrk="1" fontAlgn="auto" latinLnBrk="0" hangingPunct="1">
              <a:lnSpc>
                <a:spcPct val="90000"/>
              </a:lnSpc>
              <a:spcBef>
                <a:spcPts val="0"/>
              </a:spcBef>
              <a:spcAft>
                <a:spcPts val="0"/>
              </a:spcAft>
              <a:buClr>
                <a:srgbClr val="C01E24"/>
              </a:buClr>
              <a:buSzPts val="2000"/>
              <a:buFont typeface="Calibri"/>
              <a:buNone/>
              <a:tabLst/>
              <a:defRPr/>
            </a:pPr>
            <a:r>
              <a:rPr kumimoji="0" lang="en-GB" sz="2500" b="1" i="0" u="none" strike="noStrike" kern="0" cap="none" spc="0" normalizeH="0" baseline="0" noProof="0" dirty="0">
                <a:ln>
                  <a:noFill/>
                </a:ln>
                <a:solidFill>
                  <a:srgbClr val="000000"/>
                </a:solidFill>
                <a:effectLst/>
                <a:uLnTx/>
                <a:uFillTx/>
                <a:latin typeface="Calibri"/>
                <a:cs typeface="Calibri"/>
                <a:sym typeface="Calibri"/>
              </a:rPr>
              <a:t>Veamos los siguientes vídeos y discutamos.</a:t>
            </a:r>
          </a:p>
          <a:p>
            <a:pPr marL="0" marR="0" lvl="0" indent="0" algn="ctr" defTabSz="914400" rtl="0" eaLnBrk="1" fontAlgn="auto" latinLnBrk="0" hangingPunct="1">
              <a:lnSpc>
                <a:spcPct val="90000"/>
              </a:lnSpc>
              <a:spcBef>
                <a:spcPts val="0"/>
              </a:spcBef>
              <a:spcAft>
                <a:spcPts val="0"/>
              </a:spcAft>
              <a:buClr>
                <a:srgbClr val="C01E24"/>
              </a:buClr>
              <a:buSzPts val="2000"/>
              <a:buFont typeface="Calibri"/>
              <a:buNone/>
              <a:tabLst/>
              <a:defRPr/>
            </a:pPr>
            <a:endParaRPr kumimoji="0" lang="en-GB" sz="2500" b="1" i="0" u="none" strike="noStrike" kern="0" cap="none" spc="0" normalizeH="0" baseline="0" noProof="0" dirty="0">
              <a:ln>
                <a:noFill/>
              </a:ln>
              <a:solidFill>
                <a:srgbClr val="000000"/>
              </a:solidFill>
              <a:effectLst/>
              <a:uLnTx/>
              <a:uFillTx/>
              <a:latin typeface="Calibri"/>
              <a:cs typeface="Calibri"/>
              <a:sym typeface="Calibri"/>
            </a:endParaRPr>
          </a:p>
        </p:txBody>
      </p:sp>
      <p:sp>
        <p:nvSpPr>
          <p:cNvPr id="9" name="Google Shape;182;p7">
            <a:extLst>
              <a:ext uri="{FF2B5EF4-FFF2-40B4-BE49-F238E27FC236}">
                <a16:creationId xmlns:a16="http://schemas.microsoft.com/office/drawing/2014/main" id="{6CAE52BE-A004-64AE-0DBF-EC2BA022F97D}"/>
              </a:ext>
            </a:extLst>
          </p:cNvPr>
          <p:cNvSpPr/>
          <p:nvPr/>
        </p:nvSpPr>
        <p:spPr>
          <a:xfrm>
            <a:off x="7400719" y="-3932"/>
            <a:ext cx="4790022" cy="350774"/>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3.2 ¿Qué necesito para ser usuario del sistema sanitario?</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056256793"/>
      </p:ext>
    </p:extLst>
  </p:cSld>
  <p:clrMapOvr>
    <a:masterClrMapping/>
  </p:clrMapOvr>
</p:sld>
</file>

<file path=ppt/theme/theme1.xml><?xml version="1.0" encoding="utf-8"?>
<a:theme xmlns:a="http://schemas.openxmlformats.org/drawingml/2006/main" name="3_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EF3466DE4BB014F91F3181A8421C90C" ma:contentTypeVersion="11" ma:contentTypeDescription="Ein neues Dokument erstellen." ma:contentTypeScope="" ma:versionID="d411799645efc202998fb95bbd2b2b1b">
  <xsd:schema xmlns:xsd="http://www.w3.org/2001/XMLSchema" xmlns:xs="http://www.w3.org/2001/XMLSchema" xmlns:p="http://schemas.microsoft.com/office/2006/metadata/properties" xmlns:ns3="f31421c9-628b-4b4d-907b-e4fb7eb6347f" targetNamespace="http://schemas.microsoft.com/office/2006/metadata/properties" ma:root="true" ma:fieldsID="3a6d949ea3435310d1d50635f6976d2c" ns3:_="">
    <xsd:import namespace="f31421c9-628b-4b4d-907b-e4fb7eb634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421c9-628b-4b4d-907b-e4fb7eb63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6322B6-805F-4960-B463-B4E718496B46}">
  <ds:schemaRefs>
    <ds:schemaRef ds:uri="http://schemas.microsoft.com/office/infopath/2007/PartnerControls"/>
    <ds:schemaRef ds:uri="http://purl.org/dc/dcmitype/"/>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f31421c9-628b-4b4d-907b-e4fb7eb6347f"/>
    <ds:schemaRef ds:uri="http://purl.org/dc/terms/"/>
    <ds:schemaRef ds:uri="http://purl.org/dc/elements/1.1/"/>
  </ds:schemaRefs>
</ds:datastoreItem>
</file>

<file path=customXml/itemProps2.xml><?xml version="1.0" encoding="utf-8"?>
<ds:datastoreItem xmlns:ds="http://schemas.openxmlformats.org/officeDocument/2006/customXml" ds:itemID="{D36770E5-1687-46D5-9D35-531EE72D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1421c9-628b-4b4d-907b-e4fb7eb63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2D78E0-464A-4669-87D4-3DEFC76C82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1008</TotalTime>
  <Words>1600</Words>
  <Application>Microsoft Office PowerPoint</Application>
  <PresentationFormat>Ευρεία οθόνη</PresentationFormat>
  <Paragraphs>204</Paragraphs>
  <Slides>25</Slides>
  <Notes>25</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25</vt:i4>
      </vt:variant>
    </vt:vector>
  </HeadingPairs>
  <TitlesOfParts>
    <vt:vector size="33" baseType="lpstr">
      <vt:lpstr>Gill Sans</vt:lpstr>
      <vt:lpstr>Wingdings</vt:lpstr>
      <vt:lpstr>Roboto</vt:lpstr>
      <vt:lpstr>Segoe UI</vt:lpstr>
      <vt:lpstr>Arial</vt:lpstr>
      <vt:lpstr>Calibri</vt:lpstr>
      <vt:lpstr>Impact</vt:lpstr>
      <vt:lpstr>3_Θέμα του Office</vt:lpstr>
      <vt:lpstr>Παρουσίαση του PowerPoint</vt:lpstr>
      <vt:lpstr>Socios</vt:lpstr>
      <vt:lpstr>Módulos</vt:lpstr>
      <vt:lpstr>Objetivos</vt:lpstr>
      <vt:lpstr>Competencias</vt:lpstr>
      <vt:lpstr>3.1.1 Introducción</vt:lpstr>
      <vt:lpstr>Acción 3.1.2 Qué necesito para ser usuario del sistema sanitario</vt:lpstr>
      <vt:lpstr>Hágase estas preguntas:</vt:lpstr>
      <vt:lpstr>Vídeos</vt:lpstr>
      <vt:lpstr>Acciones 3.1.3 y 3.1.4 ¿Qué harías tú?</vt:lpstr>
      <vt:lpstr>¿Qué harías tú?  - PASOS</vt:lpstr>
      <vt:lpstr>Tema 1 - Emergencia</vt:lpstr>
      <vt:lpstr>Tema 2- Hospital/Especialista</vt:lpstr>
      <vt:lpstr>Tema 3 - Admisión</vt:lpstr>
      <vt:lpstr>Tema 4- Médico de familia</vt:lpstr>
      <vt:lpstr>Tema 5- Servicios dentales</vt:lpstr>
      <vt:lpstr>Tema 6- Psicólogo</vt:lpstr>
      <vt:lpstr>Tema 7- Farmacia</vt:lpstr>
      <vt:lpstr>Tema 8- Vacunación</vt:lpstr>
      <vt:lpstr>MAPA ONLINE</vt:lpstr>
      <vt:lpstr>Acción 3.1.5 Clausura </vt:lpstr>
      <vt:lpstr>Παρουσίαση του PowerPoint</vt:lpstr>
      <vt:lpstr>Acción 3.2.1 Excursión/visita práctica</vt:lpstr>
      <vt:lpstr>PUESTA EN COMÚN DE LOS DEBERES: VISITA PRÁCTICA</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pantelis bbalaouras</dc:creator>
  <cp:keywords>, docId:74B079E0ECC0D3A4EC652D0357D48AB6</cp:keywords>
  <cp:lastModifiedBy>pantelis balaouras</cp:lastModifiedBy>
  <cp:revision>23</cp:revision>
  <dcterms:created xsi:type="dcterms:W3CDTF">2020-06-02T13:31:56Z</dcterms:created>
  <dcterms:modified xsi:type="dcterms:W3CDTF">2022-07-27T11:08:15Z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0x010100FEF3466DE4BB014F91F3181A8421C90C</vt:lpwstr>
  </property>
  <property fmtid="{D5CDD505-2E9C-101B-9397-08002B2CF9AE}" pid="3" name="NXPowerLiteLastOptimized">
    <vt:lpwstr>8181554</vt:lpwstr>
  </property>
  <property fmtid="{D5CDD505-2E9C-101B-9397-08002B2CF9AE}" pid="4" name="NXPowerLiteSettings">
    <vt:lpwstr>F7000400038000</vt:lpwstr>
  </property>
  <property fmtid="{D5CDD505-2E9C-101B-9397-08002B2CF9AE}" pid="5" name="NXPowerLiteVersion">
    <vt:lpwstr>S9.1.4</vt:lpwstr>
  </property>
</Properties>
</file>