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5" r:id="rId5"/>
  </p:sldMasterIdLst>
  <p:notesMasterIdLst>
    <p:notesMasterId r:id="rId80"/>
  </p:notesMasterIdLst>
  <p:handoutMasterIdLst>
    <p:handoutMasterId r:id="rId81"/>
  </p:handoutMasterIdLst>
  <p:sldIdLst>
    <p:sldId id="256" r:id="rId6"/>
    <p:sldId id="257" r:id="rId7"/>
    <p:sldId id="258" r:id="rId8"/>
    <p:sldId id="259" r:id="rId9"/>
    <p:sldId id="260" r:id="rId10"/>
    <p:sldId id="432" r:id="rId11"/>
    <p:sldId id="345" r:id="rId12"/>
    <p:sldId id="262" r:id="rId13"/>
    <p:sldId id="263" r:id="rId14"/>
    <p:sldId id="433" r:id="rId15"/>
    <p:sldId id="265" r:id="rId16"/>
    <p:sldId id="266" r:id="rId17"/>
    <p:sldId id="268" r:id="rId18"/>
    <p:sldId id="269" r:id="rId19"/>
    <p:sldId id="270" r:id="rId20"/>
    <p:sldId id="434" r:id="rId21"/>
    <p:sldId id="272" r:id="rId22"/>
    <p:sldId id="273" r:id="rId23"/>
    <p:sldId id="312" r:id="rId24"/>
    <p:sldId id="315" r:id="rId25"/>
    <p:sldId id="274" r:id="rId26"/>
    <p:sldId id="276" r:id="rId27"/>
    <p:sldId id="277" r:id="rId28"/>
    <p:sldId id="313" r:id="rId29"/>
    <p:sldId id="317" r:id="rId30"/>
    <p:sldId id="275" r:id="rId31"/>
    <p:sldId id="425" r:id="rId32"/>
    <p:sldId id="280" r:id="rId33"/>
    <p:sldId id="342" r:id="rId34"/>
    <p:sldId id="344" r:id="rId35"/>
    <p:sldId id="427" r:id="rId36"/>
    <p:sldId id="322" r:id="rId37"/>
    <p:sldId id="306" r:id="rId38"/>
    <p:sldId id="283" r:id="rId39"/>
    <p:sldId id="330" r:id="rId40"/>
    <p:sldId id="329" r:id="rId41"/>
    <p:sldId id="334" r:id="rId42"/>
    <p:sldId id="331" r:id="rId43"/>
    <p:sldId id="333" r:id="rId44"/>
    <p:sldId id="428" r:id="rId45"/>
    <p:sldId id="325" r:id="rId46"/>
    <p:sldId id="337" r:id="rId47"/>
    <p:sldId id="284" r:id="rId48"/>
    <p:sldId id="347" r:id="rId49"/>
    <p:sldId id="336" r:id="rId50"/>
    <p:sldId id="286" r:id="rId51"/>
    <p:sldId id="287" r:id="rId52"/>
    <p:sldId id="288" r:id="rId53"/>
    <p:sldId id="289" r:id="rId54"/>
    <p:sldId id="424" r:id="rId55"/>
    <p:sldId id="292" r:id="rId56"/>
    <p:sldId id="435" r:id="rId57"/>
    <p:sldId id="294" r:id="rId58"/>
    <p:sldId id="318" r:id="rId59"/>
    <p:sldId id="319" r:id="rId60"/>
    <p:sldId id="321" r:id="rId61"/>
    <p:sldId id="296" r:id="rId62"/>
    <p:sldId id="297" r:id="rId63"/>
    <p:sldId id="320" r:id="rId64"/>
    <p:sldId id="299" r:id="rId65"/>
    <p:sldId id="436" r:id="rId66"/>
    <p:sldId id="301" r:id="rId67"/>
    <p:sldId id="302" r:id="rId68"/>
    <p:sldId id="309" r:id="rId69"/>
    <p:sldId id="303" r:id="rId70"/>
    <p:sldId id="430" r:id="rId71"/>
    <p:sldId id="311" r:id="rId72"/>
    <p:sldId id="310" r:id="rId73"/>
    <p:sldId id="314" r:id="rId74"/>
    <p:sldId id="426" r:id="rId75"/>
    <p:sldId id="290" r:id="rId76"/>
    <p:sldId id="429" r:id="rId77"/>
    <p:sldId id="338" r:id="rId78"/>
    <p:sldId id="304" r:id="rId79"/>
  </p:sldIdLst>
  <p:sldSz cx="12192000" cy="6858000"/>
  <p:notesSz cx="6858000" cy="9144000"/>
  <p:embeddedFontLst>
    <p:embeddedFont>
      <p:font typeface="Calibri" panose="020F0502020204030204" pitchFamily="34" charset="0"/>
      <p:regular r:id="rId82"/>
      <p:bold r:id="rId83"/>
      <p:italic r:id="rId84"/>
      <p:boldItalic r:id="rId85"/>
    </p:embeddedFont>
    <p:embeddedFont>
      <p:font typeface="Gill Sans" panose="020B0604020202020204" charset="0"/>
      <p:regular r:id="rId86"/>
      <p:bold r:id="rId87"/>
    </p:embeddedFont>
    <p:embeddedFont>
      <p:font typeface="Impact" panose="020B0806030902050204" pitchFamily="34" charset="0"/>
      <p:regular r:id="rId88"/>
    </p:embeddedFont>
    <p:embeddedFont>
      <p:font typeface="Roboto" panose="020B0604020202020204" charset="0"/>
      <p:regular r:id="rId89"/>
      <p:bold r:id="rId90"/>
      <p:italic r:id="rId91"/>
      <p:boldItalic r:id="rId92"/>
    </p:embeddedFont>
    <p:embeddedFont>
      <p:font typeface="Source Sans Pro" panose="020B0503030403020204" pitchFamily="34" charset="0"/>
      <p:regular r:id="rId93"/>
      <p:bold r:id="rId94"/>
      <p:italic r:id="rId95"/>
      <p:boldItalic r:id="rId96"/>
    </p:embeddedFont>
    <p:embeddedFont>
      <p:font typeface="Wingdings 2" panose="05020102010507070707" pitchFamily="18" charset="2"/>
      <p:regular r:id="rId9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1" roundtripDataSignature="AMtx7misEVDVZQE91Q9bgBdqXUD7z47Vv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y Wielga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27A1"/>
    <a:srgbClr val="389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218" autoAdjust="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8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font" Target="fonts/font3.fntdata"/><Relationship Id="rId89" Type="http://schemas.openxmlformats.org/officeDocument/2006/relationships/font" Target="fonts/font8.fntdata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90" Type="http://schemas.openxmlformats.org/officeDocument/2006/relationships/font" Target="fonts/font9.fntdata"/><Relationship Id="rId95" Type="http://schemas.openxmlformats.org/officeDocument/2006/relationships/font" Target="fonts/font14.fntdata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notesMaster" Target="notesMasters/notesMaster1.xml"/><Relationship Id="rId85" Type="http://schemas.openxmlformats.org/officeDocument/2006/relationships/font" Target="fonts/font4.fntdata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font" Target="fonts/font2.fntdata"/><Relationship Id="rId88" Type="http://schemas.openxmlformats.org/officeDocument/2006/relationships/font" Target="fonts/font7.fntdata"/><Relationship Id="rId91" Type="http://schemas.openxmlformats.org/officeDocument/2006/relationships/font" Target="fonts/font10.fntdata"/><Relationship Id="rId96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handoutMaster" Target="handoutMasters/handoutMaster1.xml"/><Relationship Id="rId86" Type="http://schemas.openxmlformats.org/officeDocument/2006/relationships/font" Target="fonts/font5.fntdata"/><Relationship Id="rId94" Type="http://schemas.openxmlformats.org/officeDocument/2006/relationships/font" Target="fonts/font13.fntdata"/><Relationship Id="rId101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font" Target="fonts/font16.fntdata"/><Relationship Id="rId104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font" Target="fonts/font11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font" Target="fonts/font6.fntdata"/><Relationship Id="rId61" Type="http://schemas.openxmlformats.org/officeDocument/2006/relationships/slide" Target="slides/slide56.xml"/><Relationship Id="rId82" Type="http://schemas.openxmlformats.org/officeDocument/2006/relationships/font" Target="fonts/font1.fntdata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5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font" Target="fonts/font12.fntdata"/><Relationship Id="rId3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0T08:30:38.924" idx="5">
    <p:pos x="7216" y="576"/>
    <p:text>Facendo la traduzione, si dovrebbero selezionare esempi per ogni paese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SIHszLE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3833F5B4-88BA-4B82-8495-76069CF574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6D6ECA0-6A64-4428-AEF6-D161A5AEB7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2DBD3-A5BB-4468-A705-BE9094DC3F2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C6BF066-06D4-44C0-B36F-AA6FA541D0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864A43B-39BB-459C-9085-3388049252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0BB70-99CF-42D9-A86D-E5F1E7A598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43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*breve </a:t>
            </a:r>
            <a:r>
              <a:rPr lang="de-DE" dirty="0" err="1"/>
              <a:t>introduzione</a:t>
            </a:r>
            <a:r>
              <a:rPr lang="de-DE" dirty="0"/>
              <a:t> al DHL: non si </a:t>
            </a:r>
            <a:r>
              <a:rPr lang="de-DE" dirty="0" err="1"/>
              <a:t>tratta</a:t>
            </a:r>
            <a:r>
              <a:rPr lang="de-DE" dirty="0"/>
              <a:t> di </a:t>
            </a:r>
            <a:r>
              <a:rPr lang="de-DE" dirty="0" err="1"/>
              <a:t>competenze</a:t>
            </a:r>
            <a:r>
              <a:rPr lang="de-DE" dirty="0"/>
              <a:t> „</a:t>
            </a:r>
            <a:r>
              <a:rPr lang="de-DE" dirty="0" err="1"/>
              <a:t>statiche</a:t>
            </a:r>
            <a:r>
              <a:rPr lang="de-DE" dirty="0"/>
              <a:t>“, tutti </a:t>
            </a:r>
            <a:r>
              <a:rPr lang="de-DE" dirty="0" err="1"/>
              <a:t>hanno</a:t>
            </a:r>
            <a:r>
              <a:rPr lang="de-DE" dirty="0"/>
              <a:t> </a:t>
            </a:r>
            <a:r>
              <a:rPr lang="de-DE" dirty="0" err="1"/>
              <a:t>bisogno</a:t>
            </a:r>
            <a:r>
              <a:rPr lang="de-DE" dirty="0"/>
              <a:t> di </a:t>
            </a:r>
            <a:r>
              <a:rPr lang="de-DE" dirty="0" err="1"/>
              <a:t>implementare</a:t>
            </a:r>
            <a:r>
              <a:rPr lang="de-DE" dirty="0"/>
              <a:t> la propria DHL </a:t>
            </a:r>
            <a:r>
              <a:rPr lang="de-DE" dirty="0" err="1"/>
              <a:t>poiché</a:t>
            </a:r>
            <a:r>
              <a:rPr lang="de-DE" dirty="0"/>
              <a:t> la </a:t>
            </a:r>
            <a:r>
              <a:rPr lang="de-DE" dirty="0" err="1"/>
              <a:t>tecnologia</a:t>
            </a:r>
            <a:r>
              <a:rPr lang="de-DE" dirty="0"/>
              <a:t> è in continuo </a:t>
            </a:r>
            <a:r>
              <a:rPr lang="de-DE" dirty="0" err="1"/>
              <a:t>sviluppo</a:t>
            </a:r>
            <a:r>
              <a:rPr lang="de-DE" dirty="0"/>
              <a:t>. </a:t>
            </a:r>
            <a:endParaRPr dirty="0"/>
          </a:p>
        </p:txBody>
      </p:sp>
      <p:sp>
        <p:nvSpPr>
          <p:cNvPr id="200" name="Google Shape;20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0" name="Google Shape;21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22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23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44152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" name="Google Shape;30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26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0" name="Google Shape;360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28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41" name="Google Shape;34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374561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4" name="Google Shape;394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34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04" name="Google Shape;404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43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3" name="Google Shape;413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76455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22" name="Google Shape;422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46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5" name="Google Shape;435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1752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1" name="Google Shape;451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90275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>
              <a:solidFill>
                <a:srgbClr val="FFF2CC"/>
              </a:solidFill>
            </a:endParaRPr>
          </a:p>
        </p:txBody>
      </p:sp>
      <p:sp>
        <p:nvSpPr>
          <p:cNvPr id="462" name="Google Shape;462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49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1" name="Google Shape;491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>
              <a:solidFill>
                <a:srgbClr val="FFF2CC"/>
              </a:solidFill>
            </a:endParaRPr>
          </a:p>
        </p:txBody>
      </p:sp>
      <p:sp>
        <p:nvSpPr>
          <p:cNvPr id="492" name="Google Shape;492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51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52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86475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4" name="Google Shape;514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5" name="Google Shape;515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53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3" name="Google Shape;533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4" name="Google Shape;534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57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4" name="Google Shape;544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5" name="Google Shape;545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58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4" name="Google Shape;544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5" name="Google Shape;545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59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95360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4" name="Google Shape;564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>
              <a:solidFill>
                <a:srgbClr val="FFF2CC"/>
              </a:solidFill>
            </a:endParaRPr>
          </a:p>
        </p:txBody>
      </p:sp>
      <p:sp>
        <p:nvSpPr>
          <p:cNvPr id="565" name="Google Shape;565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60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61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4631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3" name="Google Shape;583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4" name="Google Shape;584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62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2" name="Google Shape;592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3" name="Google Shape;593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63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2" name="Google Shape;592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3" name="Google Shape;593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64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98961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1" name="Google Shape;601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2" name="Google Shape;602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65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66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74709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" name="Google Shape;470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1" name="Google Shape;471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71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9" name="Google Shape;609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0" name="Google Shape;610;p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74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39963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5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6"/>
          <p:cNvSpPr txBox="1"/>
          <p:nvPr/>
        </p:nvSpPr>
        <p:spPr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de-DE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56"/>
          <p:cNvSpPr txBox="1"/>
          <p:nvPr/>
        </p:nvSpPr>
        <p:spPr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de-DE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56"/>
          <p:cNvSpPr txBox="1"/>
          <p:nvPr/>
        </p:nvSpPr>
        <p:spPr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de-DE" sz="28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56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17" y="29817"/>
            <a:ext cx="1015241" cy="1015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8"/>
          <p:cNvSpPr txBox="1">
            <a:spLocks noGrp="1"/>
          </p:cNvSpPr>
          <p:nvPr>
            <p:ph type="title"/>
          </p:nvPr>
        </p:nvSpPr>
        <p:spPr>
          <a:xfrm>
            <a:off x="558000" y="744280"/>
            <a:ext cx="11059692" cy="68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58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32" cy="48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 noProof="0" dirty="0"/>
          </a:p>
        </p:txBody>
      </p:sp>
      <p:sp>
        <p:nvSpPr>
          <p:cNvPr id="27" name="Google Shape;27;p58"/>
          <p:cNvSpPr txBox="1"/>
          <p:nvPr/>
        </p:nvSpPr>
        <p:spPr>
          <a:xfrm>
            <a:off x="0" y="98623"/>
            <a:ext cx="8709225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 4 </a:t>
            </a:r>
            <a:r>
              <a:rPr lang="de-DE" sz="1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8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Diventare</a:t>
            </a:r>
            <a:r>
              <a:rPr lang="de-DE" sz="1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8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digitalmente</a:t>
            </a:r>
            <a:r>
              <a:rPr lang="de-DE" sz="1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8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alfabetizzati</a:t>
            </a:r>
            <a:r>
              <a:rPr lang="de-DE" sz="1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817" y="6301390"/>
            <a:ext cx="528183" cy="528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>
  <p:cSld name="Submodule Intr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9"/>
          <p:cNvSpPr/>
          <p:nvPr/>
        </p:nvSpPr>
        <p:spPr>
          <a:xfrm>
            <a:off x="0" y="2218305"/>
            <a:ext cx="12192000" cy="3787362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40000" dist="23000" dir="5400000" rotWithShape="0">
              <a:srgbClr val="80808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5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9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768" cy="37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640"/>
              <a:buChar char="▪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59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7980" y="6356323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17" y="6301390"/>
            <a:ext cx="528183" cy="528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7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7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57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 noProof="0" dirty="0"/>
          </a:p>
        </p:txBody>
      </p:sp>
      <p:pic>
        <p:nvPicPr>
          <p:cNvPr id="39" name="Google Shape;39;p57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7980" y="6356323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17" y="6301390"/>
            <a:ext cx="528183" cy="528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Unit slide with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3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3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63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 noProof="0" dirty="0"/>
          </a:p>
        </p:txBody>
      </p:sp>
      <p:sp>
        <p:nvSpPr>
          <p:cNvPr id="44" name="Google Shape;44;p63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377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 noProof="0" dirty="0"/>
          </a:p>
        </p:txBody>
      </p:sp>
      <p:pic>
        <p:nvPicPr>
          <p:cNvPr id="45" name="Google Shape;45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817" y="6301390"/>
            <a:ext cx="528183" cy="528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3"/>
          <p:cNvSpPr txBox="1"/>
          <p:nvPr/>
        </p:nvSpPr>
        <p:spPr>
          <a:xfrm>
            <a:off x="0" y="98623"/>
            <a:ext cx="8709225" cy="32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de-DE"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What is Digital Health Literacy and its relevance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70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62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54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Calibri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noProof="0" dirty="0"/>
          </a:p>
        </p:txBody>
      </p:sp>
      <p:sp>
        <p:nvSpPr>
          <p:cNvPr id="12" name="Google Shape;12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1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Calibri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Calibri"/>
              <a:buChar char="▪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pixabay.com/photo/2016/09/24/09/20/icon-1691338_960_720.p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hyperlink" Target="https://pixabay.com/service/licens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cdn.pixabay.com/photo/2017/01/29/13/20/mobile-devices-2017978_960_720.pn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pixabay.com/photo/2016/03/27/07/12/apple-1282240_960_720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g"/><Relationship Id="rId4" Type="http://schemas.openxmlformats.org/officeDocument/2006/relationships/hyperlink" Target="https://pixabay.com/service/licens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pixabay.com/photo/2016/11/29/09/27/electronics-1868708_960_720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g"/><Relationship Id="rId4" Type="http://schemas.openxmlformats.org/officeDocument/2006/relationships/hyperlink" Target="https://pixabay.com/service/licens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pixabay.com/photo/2015/03/01/11/29/mockup-654585_960_720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hyperlink" Target="https://pixabay.com/service/license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pixabay.com/photo/2014/10/12/12/38/google-485611_960_720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hyperlink" Target="https://pixabay.com/service/licens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ordina-oerh.com/" TargetMode="External"/><Relationship Id="rId13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9.jpg"/><Relationship Id="rId12" Type="http://schemas.openxmlformats.org/officeDocument/2006/relationships/hyperlink" Target="https://www.uv.es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oxfamital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-hs.de/" TargetMode="External"/><Relationship Id="rId11" Type="http://schemas.openxmlformats.org/officeDocument/2006/relationships/image" Target="../media/image11.jpg"/><Relationship Id="rId5" Type="http://schemas.openxmlformats.org/officeDocument/2006/relationships/image" Target="../media/image8.jpg"/><Relationship Id="rId15" Type="http://schemas.openxmlformats.org/officeDocument/2006/relationships/image" Target="../media/image13.jpg"/><Relationship Id="rId10" Type="http://schemas.openxmlformats.org/officeDocument/2006/relationships/hyperlink" Target="https://www.prolepsis.gr/" TargetMode="External"/><Relationship Id="rId4" Type="http://schemas.openxmlformats.org/officeDocument/2006/relationships/hyperlink" Target="https://www.gunet.gr/" TargetMode="External"/><Relationship Id="rId9" Type="http://schemas.openxmlformats.org/officeDocument/2006/relationships/image" Target="../media/image10.jpg"/><Relationship Id="rId14" Type="http://schemas.openxmlformats.org/officeDocument/2006/relationships/hyperlink" Target="https://www.media-k.eu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althboards.com/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advanced_search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illustrations/social-media-personal-2457842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pixabay.com/photo/2017/10/24/07/09/matrix-2883623_960_720.jpg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ixabay.com/service/licens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pixabay.com/photo/2017/10/24/07/09/matrix-2883623_960_720.jpg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ixabay.com/service/license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pixabay.com/photo/2014/02/13/07/28/security-265130_960_720.jpg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ixabay.com/service/license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pixabay.com/photo/2022/01/11/21/48/link-6931554_960_720.png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hyperlink" Target="https://pixabay.com/service/license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7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pixabay.com/photo/2019/04/06/15/14/business-4107604_960_720.jpg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Relationship Id="rId5" Type="http://schemas.openxmlformats.org/officeDocument/2006/relationships/slide" Target="slide72.xml"/><Relationship Id="rId4" Type="http://schemas.openxmlformats.org/officeDocument/2006/relationships/hyperlink" Target="https://pixabay.com/service/license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" Target="slide7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cdn.pixabay.com/photo/2020/05/31/16/48/privacy-policy-5243225_960_720.jpg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cdn.pixabay.com/photo/2013/07/12/14/48/dialog-148815_960_720.png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lute.gov.it/portale/home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emergencies/diseases/novel-coronavirus-2019/covid-19-vaccines/advice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1.xml"/><Relationship Id="rId5" Type="http://schemas.openxmlformats.org/officeDocument/2006/relationships/hyperlink" Target="https://ec.europa.eu/info/live-work-travel-eu/coronavirus-response/safe-covid-19-vaccines-europeans/questions-and-answers-covid-19-vaccination-eu_en" TargetMode="External"/><Relationship Id="rId4" Type="http://schemas.openxmlformats.org/officeDocument/2006/relationships/hyperlink" Target="https://theconversation.com/should-i-get-my-covid-vaccine-booster-yes-it-increases-protection-against-covid-including-omicron-17296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illustrations/teamwork-team-gear-gears-drive-2207743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pixabay.com/photo/2020/05/18/16/17/social-media-5187243_960_720.png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3.png"/><Relationship Id="rId4" Type="http://schemas.openxmlformats.org/officeDocument/2006/relationships/hyperlink" Target="https://pixabay.com/service/license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social-media-personal-2457842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ixabay.com/service/license/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social-media-personal-2457842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hyperlink" Target="https://pixabay.com/service/license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social-media-personal-2457842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hyperlink" Target="https://pixabay.com/service/licens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cdn.pixabay.com/photo/2019/04/08/08/39/balloons-4111586_960_720.png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cdn.pixabay.com/photo/2019/04/08/08/39/balloons-4111586_960_720.png" TargetMode="Externa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avast.com/strong-password-ideas/" TargetMode="External"/><Relationship Id="rId3" Type="http://schemas.openxmlformats.org/officeDocument/2006/relationships/hyperlink" Target="https://publications.jrc.ec.europa.eu/repository/bitstream/JRC106281/web-digcomp2.1pdf_%28online%29.pdf" TargetMode="External"/><Relationship Id="rId7" Type="http://schemas.openxmlformats.org/officeDocument/2006/relationships/hyperlink" Target="http://www.vigiaccess.org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alute.gov.it/portale/home.html" TargetMode="External"/><Relationship Id="rId5" Type="http://schemas.openxmlformats.org/officeDocument/2006/relationships/hyperlink" Target="https://www.agendadigitale.eu/cultura-digitale/disinformazione-online-il-problema-si-annida-nelle-dinamiche-sociali-che-dicono-gli-studi/" TargetMode="External"/><Relationship Id="rId4" Type="http://schemas.openxmlformats.org/officeDocument/2006/relationships/hyperlink" Target="https://sba.unibo.it/it/servizi/formazione/cil-corso-di-information-literacy/ita/UD3/story_content/external_files/UD3.pdf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pixabay.com/photo/2019/07/19/11/57/network-4348644_960_720.png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ixabay.com/service/license/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pixabay.com/photo/2016/10/28/10/46/spider-1777668_960_720.png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ixabay.com/service/license/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pixabay.com/photo/2016/10/28/10/46/spider-1777668_960_720.png" TargetMode="External"/><Relationship Id="rId2" Type="http://schemas.openxmlformats.org/officeDocument/2006/relationships/hyperlink" Target="https://en.wikipedia.org/wiki/World_Wide_Web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ixabay.com/service/licens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ervice/license/" TargetMode="External"/><Relationship Id="rId2" Type="http://schemas.openxmlformats.org/officeDocument/2006/relationships/hyperlink" Target="https://cdn.pixabay.com/photo/2019/04/06/15/14/business-4107604_960_720.jpg" TargetMode="Externa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s://gdpr.eu/faq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cdn.pixabay.com/photo/2018/03/21/15/04/regulation-3246979_960_720.jpg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/>
          <p:nvPr/>
        </p:nvSpPr>
        <p:spPr>
          <a:xfrm>
            <a:off x="-1" y="0"/>
            <a:ext cx="1219169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1349531" y="4227707"/>
            <a:ext cx="5331926" cy="201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3400"/>
              <a:buFont typeface="Calibri"/>
              <a:buNone/>
            </a:pPr>
            <a:r>
              <a:rPr lang="de-DE" sz="3400" b="1" i="0" u="none" strike="noStrike" cap="none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Modulo 4</a:t>
            </a:r>
            <a:br>
              <a:rPr lang="de-DE" sz="3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Diventare </a:t>
            </a:r>
            <a:r>
              <a:rPr lang="de-DE" sz="34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digitalmente alfabetizzati</a:t>
            </a:r>
            <a:endParaRPr sz="3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"/>
          <p:cNvSpPr/>
          <p:nvPr/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9531" y="1073414"/>
            <a:ext cx="10228659" cy="2706488"/>
          </a:xfrm>
          <a:prstGeom prst="rect">
            <a:avLst/>
          </a:prstGeom>
          <a:noFill/>
          <a:ln>
            <a:noFill/>
          </a:ln>
          <a:effectLst>
            <a:outerShdw blurRad="406400" dist="317500" dir="5400000" sx="89000" sy="89000" rotWithShape="0">
              <a:srgbClr val="000000">
                <a:alpha val="14509"/>
              </a:srgbClr>
            </a:outerShdw>
          </a:effectLst>
        </p:spPr>
      </p:pic>
      <p:sp>
        <p:nvSpPr>
          <p:cNvPr id="63" name="Google Shape;63;p1"/>
          <p:cNvSpPr/>
          <p:nvPr/>
        </p:nvSpPr>
        <p:spPr>
          <a:xfrm>
            <a:off x="1675900" y="6380247"/>
            <a:ext cx="6960100" cy="63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rPr lang="de-DE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sostegno della Commissione europea per la produzione di questa pubblicazione non costituisce un'approvazione del </a:t>
            </a:r>
            <a:r>
              <a:rPr lang="en-US" sz="9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contenuto</a:t>
            </a:r>
            <a:r>
              <a: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, che riflette solo il punto di vista </a:t>
            </a:r>
            <a:r>
              <a:rPr lang="en-US" sz="9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degli</a:t>
            </a:r>
            <a:r>
              <a: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autori</a:t>
            </a:r>
            <a:r>
              <a:rPr lang="en-US" sz="900" dirty="0">
                <a:solidFill>
                  <a:srgbClr val="7F7F7F"/>
                </a:solidFill>
              </a:rPr>
              <a:t>. L</a:t>
            </a:r>
            <a:r>
              <a: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 Commissione non può essere ritenuta responsabile per qualsiasi uso che può essere fatto delle informazioni ivi contenute.</a:t>
            </a:r>
          </a:p>
        </p:txBody>
      </p:sp>
      <p:pic>
        <p:nvPicPr>
          <p:cNvPr id="64" name="Google Shape;64;p1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51" y="6332226"/>
            <a:ext cx="168402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"/>
          <p:cNvSpPr/>
          <p:nvPr/>
        </p:nvSpPr>
        <p:spPr>
          <a:xfrm>
            <a:off x="-2" y="862700"/>
            <a:ext cx="722376" cy="86813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de-DE" sz="24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"/>
          <p:cNvSpPr/>
          <p:nvPr/>
        </p:nvSpPr>
        <p:spPr>
          <a:xfrm>
            <a:off x="2609" y="1698521"/>
            <a:ext cx="722376" cy="86813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de-DE" sz="24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-56" y="2493288"/>
            <a:ext cx="722376" cy="86813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de-DE" sz="24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-2" y="3361744"/>
            <a:ext cx="722376" cy="8681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de-DE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"/>
          <p:cNvSpPr/>
          <p:nvPr/>
        </p:nvSpPr>
        <p:spPr>
          <a:xfrm>
            <a:off x="1655" y="4227707"/>
            <a:ext cx="722376" cy="86813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de-DE" sz="24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510" y="5094514"/>
            <a:ext cx="722376" cy="86813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de-DE" sz="24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4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0DF51BE8-74C4-4993-BDAB-4029D29BB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31" y="6316337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C01E24"/>
              </a:buClr>
              <a:buSzPts val="2000"/>
            </a:pPr>
            <a:r>
              <a:rPr lang="de-DE" sz="2000" dirty="0" err="1">
                <a:solidFill>
                  <a:srgbClr val="C01E24"/>
                </a:solidFill>
              </a:rPr>
              <a:t>Azione</a:t>
            </a:r>
            <a:r>
              <a:rPr lang="de-DE" sz="2000" dirty="0">
                <a:solidFill>
                  <a:srgbClr val="C01E24"/>
                </a:solidFill>
              </a:rPr>
              <a:t> 4.1.2 </a:t>
            </a:r>
            <a:r>
              <a:rPr lang="de-DE" sz="2000" dirty="0" err="1">
                <a:solidFill>
                  <a:srgbClr val="C01E24"/>
                </a:solidFill>
              </a:rPr>
              <a:t>Attività</a:t>
            </a:r>
            <a:r>
              <a:rPr lang="de-DE" sz="2000" dirty="0">
                <a:solidFill>
                  <a:srgbClr val="C01E24"/>
                </a:solidFill>
              </a:rPr>
              <a:t> </a:t>
            </a:r>
            <a:r>
              <a:rPr lang="de-DE" sz="2000" dirty="0" err="1">
                <a:solidFill>
                  <a:srgbClr val="C01E24"/>
                </a:solidFill>
              </a:rPr>
              <a:t>pratica</a:t>
            </a:r>
            <a:r>
              <a:rPr lang="de-DE" sz="2000" dirty="0">
                <a:solidFill>
                  <a:srgbClr val="C01E24"/>
                </a:solidFill>
              </a:rPr>
              <a:t>:</a:t>
            </a:r>
            <a:br>
              <a:rPr lang="de-DE" dirty="0"/>
            </a:br>
            <a:r>
              <a:rPr lang="de-DE" dirty="0" err="1">
                <a:solidFill>
                  <a:srgbClr val="C01E24"/>
                </a:solidFill>
              </a:rPr>
              <a:t>Conoscere</a:t>
            </a:r>
            <a:r>
              <a:rPr lang="de-DE" dirty="0">
                <a:solidFill>
                  <a:srgbClr val="C01E24"/>
                </a:solidFill>
              </a:rPr>
              <a:t> i </a:t>
            </a:r>
            <a:r>
              <a:rPr lang="de-DE" dirty="0" err="1">
                <a:solidFill>
                  <a:srgbClr val="C01E24"/>
                </a:solidFill>
              </a:rPr>
              <a:t>diversi</a:t>
            </a:r>
            <a:r>
              <a:rPr lang="de-DE" dirty="0">
                <a:solidFill>
                  <a:srgbClr val="C01E24"/>
                </a:solidFill>
              </a:rPr>
              <a:t> </a:t>
            </a:r>
            <a:r>
              <a:rPr lang="de-DE" dirty="0" err="1">
                <a:solidFill>
                  <a:srgbClr val="C01E24"/>
                </a:solidFill>
              </a:rPr>
              <a:t>dispositivi</a:t>
            </a:r>
            <a:r>
              <a:rPr lang="de-DE" dirty="0">
                <a:solidFill>
                  <a:srgbClr val="C01E24"/>
                </a:solidFill>
              </a:rPr>
              <a:t> </a:t>
            </a:r>
            <a:r>
              <a:rPr lang="de-DE" dirty="0" err="1">
                <a:solidFill>
                  <a:srgbClr val="C01E24"/>
                </a:solidFill>
              </a:rPr>
              <a:t>digitali</a:t>
            </a:r>
            <a:r>
              <a:rPr lang="de-DE" dirty="0">
                <a:solidFill>
                  <a:srgbClr val="C01E24"/>
                </a:solidFill>
              </a:rPr>
              <a:t> </a:t>
            </a:r>
            <a:endParaRPr dirty="0">
              <a:solidFill>
                <a:srgbClr val="C01E24"/>
              </a:solidFill>
            </a:endParaRPr>
          </a:p>
        </p:txBody>
      </p:sp>
      <p:sp>
        <p:nvSpPr>
          <p:cNvPr id="187" name="Google Shape;187;p10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de-DE" sz="2200" dirty="0" err="1"/>
              <a:t>Obiettivi</a:t>
            </a:r>
            <a:endParaRPr dirty="0"/>
          </a:p>
        </p:txBody>
      </p:sp>
      <p:sp>
        <p:nvSpPr>
          <p:cNvPr id="188" name="Google Shape;188;p10"/>
          <p:cNvSpPr txBox="1">
            <a:spLocks noGrp="1"/>
          </p:cNvSpPr>
          <p:nvPr>
            <p:ph type="body" idx="2"/>
          </p:nvPr>
        </p:nvSpPr>
        <p:spPr>
          <a:xfrm>
            <a:off x="617621" y="2849843"/>
            <a:ext cx="5937120" cy="264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1200"/>
              </a:spcBef>
              <a:buSzPts val="2000"/>
            </a:pPr>
            <a:r>
              <a:rPr lang="en-US" sz="2200" dirty="0" err="1"/>
              <a:t>Imparerete</a:t>
            </a:r>
            <a:r>
              <a:rPr lang="en-US" sz="2200" dirty="0"/>
              <a:t> a </a:t>
            </a:r>
            <a:r>
              <a:rPr lang="en-US" sz="2200" dirty="0" err="1"/>
              <a:t>conoscere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dispositivi</a:t>
            </a:r>
            <a:r>
              <a:rPr lang="en-US" sz="2200" dirty="0"/>
              <a:t> </a:t>
            </a:r>
            <a:r>
              <a:rPr lang="en-US" sz="2200" dirty="0" err="1"/>
              <a:t>digitali</a:t>
            </a:r>
            <a:r>
              <a:rPr lang="en-US" sz="2200" dirty="0"/>
              <a:t> </a:t>
            </a:r>
            <a:r>
              <a:rPr lang="en-US" sz="2200" dirty="0" err="1"/>
              <a:t>più</a:t>
            </a:r>
            <a:r>
              <a:rPr lang="en-US" sz="2200" dirty="0"/>
              <a:t> </a:t>
            </a:r>
            <a:r>
              <a:rPr lang="en-US" sz="2200" dirty="0" err="1"/>
              <a:t>comuni</a:t>
            </a:r>
            <a:r>
              <a:rPr lang="en-US" sz="2200" dirty="0"/>
              <a:t> </a:t>
            </a:r>
            <a:r>
              <a:rPr lang="en-US" sz="2200" dirty="0" err="1"/>
              <a:t>che</a:t>
            </a:r>
            <a:r>
              <a:rPr lang="en-US" sz="2200" dirty="0"/>
              <a:t> </a:t>
            </a:r>
            <a:r>
              <a:rPr lang="en-US" sz="2200" dirty="0" err="1"/>
              <a:t>potete</a:t>
            </a:r>
            <a:r>
              <a:rPr lang="en-US" sz="2200" dirty="0"/>
              <a:t> </a:t>
            </a:r>
            <a:r>
              <a:rPr lang="en-US" sz="2200" dirty="0" err="1"/>
              <a:t>usare</a:t>
            </a:r>
            <a:r>
              <a:rPr lang="en-US" sz="2200" dirty="0"/>
              <a:t> per la </a:t>
            </a:r>
            <a:r>
              <a:rPr lang="en-US" sz="2200" dirty="0" err="1"/>
              <a:t>ricerca</a:t>
            </a:r>
            <a:r>
              <a:rPr lang="en-US" sz="2200" dirty="0"/>
              <a:t> di </a:t>
            </a:r>
            <a:r>
              <a:rPr lang="en-US" sz="2200" dirty="0" err="1"/>
              <a:t>informazioni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internet.</a:t>
            </a:r>
          </a:p>
          <a:p>
            <a:pPr marL="0" lvl="0" indent="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200" dirty="0"/>
          </a:p>
        </p:txBody>
      </p:sp>
      <p:sp>
        <p:nvSpPr>
          <p:cNvPr id="189" name="Google Shape;189;p10"/>
          <p:cNvSpPr/>
          <p:nvPr/>
        </p:nvSpPr>
        <p:spPr>
          <a:xfrm>
            <a:off x="7980099" y="6453317"/>
            <a:ext cx="241171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buSzPts val="1200"/>
            </a:pPr>
            <a:r>
              <a:rPr lang="de-DE" sz="1200" u="sng" dirty="0" err="1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</a:t>
            </a:r>
            <a:r>
              <a:rPr lang="de-DE" sz="120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sz="1200" dirty="0">
                <a:solidFill>
                  <a:schemeClr val="dk1"/>
                </a:solidFill>
              </a:rPr>
              <a:t>| </a:t>
            </a:r>
            <a:r>
              <a:rPr lang="de-DE" sz="1200" u="sng" dirty="0" err="1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</a:t>
            </a:r>
            <a:r>
              <a:rPr lang="de-DE" sz="12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sz="1200" u="sng" dirty="0" err="1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de-DE" sz="1200" dirty="0"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10" descr="Icon, Blood Pressure, Pulse, Frequency, Heartbe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29820" y="2050670"/>
            <a:ext cx="3523053" cy="352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68;p7">
            <a:extLst>
              <a:ext uri="{FF2B5EF4-FFF2-40B4-BE49-F238E27FC236}">
                <a16:creationId xmlns:a16="http://schemas.microsoft.com/office/drawing/2014/main" id="{5B1830E0-B5AB-C8A4-7470-FEFB5092213E}"/>
              </a:ext>
            </a:extLst>
          </p:cNvPr>
          <p:cNvSpPr/>
          <p:nvPr/>
        </p:nvSpPr>
        <p:spPr>
          <a:xfrm>
            <a:off x="11469624" y="173031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</a:rPr>
              <a:t>4.1.1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14" name="Google Shape;168;p7">
            <a:extLst>
              <a:ext uri="{FF2B5EF4-FFF2-40B4-BE49-F238E27FC236}">
                <a16:creationId xmlns:a16="http://schemas.microsoft.com/office/drawing/2014/main" id="{70B67C1B-7A5F-AFE4-AF85-7D31A533D3FC}"/>
              </a:ext>
            </a:extLst>
          </p:cNvPr>
          <p:cNvSpPr/>
          <p:nvPr/>
        </p:nvSpPr>
        <p:spPr>
          <a:xfrm>
            <a:off x="11469624" y="2393253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C01E24"/>
                </a:solidFill>
              </a:rPr>
              <a:t>4.1.2</a:t>
            </a:r>
            <a:endParaRPr sz="2000" dirty="0">
              <a:solidFill>
                <a:srgbClr val="C01E24"/>
              </a:solidFill>
            </a:endParaRPr>
          </a:p>
        </p:txBody>
      </p:sp>
      <p:sp>
        <p:nvSpPr>
          <p:cNvPr id="15" name="Google Shape;168;p7">
            <a:extLst>
              <a:ext uri="{FF2B5EF4-FFF2-40B4-BE49-F238E27FC236}">
                <a16:creationId xmlns:a16="http://schemas.microsoft.com/office/drawing/2014/main" id="{20B330A9-FAF0-8613-8797-460EBD284712}"/>
              </a:ext>
            </a:extLst>
          </p:cNvPr>
          <p:cNvSpPr/>
          <p:nvPr/>
        </p:nvSpPr>
        <p:spPr>
          <a:xfrm>
            <a:off x="11469624" y="305746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</a:rPr>
              <a:t>4</a:t>
            </a: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.1.3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" name="Google Shape;168;p7">
            <a:extLst>
              <a:ext uri="{FF2B5EF4-FFF2-40B4-BE49-F238E27FC236}">
                <a16:creationId xmlns:a16="http://schemas.microsoft.com/office/drawing/2014/main" id="{4F795D96-9AE9-FA34-9A8C-CA8EC25CD87B}"/>
              </a:ext>
            </a:extLst>
          </p:cNvPr>
          <p:cNvSpPr/>
          <p:nvPr/>
        </p:nvSpPr>
        <p:spPr>
          <a:xfrm>
            <a:off x="10748719" y="1729357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203864"/>
                </a:solidFill>
                <a:latin typeface="Calibri"/>
                <a:cs typeface="Calibri"/>
                <a:sym typeface="Calibri"/>
              </a:rPr>
              <a:t>4.1</a:t>
            </a:r>
            <a:endParaRPr sz="2000" dirty="0">
              <a:solidFill>
                <a:srgbClr val="203864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7" name="Google Shape;168;p7">
            <a:extLst>
              <a:ext uri="{FF2B5EF4-FFF2-40B4-BE49-F238E27FC236}">
                <a16:creationId xmlns:a16="http://schemas.microsoft.com/office/drawing/2014/main" id="{B60E47F0-A098-D2F4-1D77-88945D4201BD}"/>
              </a:ext>
            </a:extLst>
          </p:cNvPr>
          <p:cNvSpPr/>
          <p:nvPr/>
        </p:nvSpPr>
        <p:spPr>
          <a:xfrm>
            <a:off x="10747248" y="238997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chemeClr val="bg1"/>
                </a:solidFill>
              </a:rPr>
              <a:t>4</a:t>
            </a:r>
            <a:r>
              <a:rPr lang="de-DE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.</a:t>
            </a:r>
            <a:r>
              <a:rPr lang="el-GR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2</a:t>
            </a:r>
            <a:endParaRPr sz="2000" dirty="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de-DE"/>
              <a:t>Dispositivi digitali</a:t>
            </a:r>
            <a:endParaRPr/>
          </a:p>
        </p:txBody>
      </p:sp>
      <p:sp>
        <p:nvSpPr>
          <p:cNvPr id="203" name="Google Shape;203;p11"/>
          <p:cNvSpPr txBox="1">
            <a:spLocks noGrp="1"/>
          </p:cNvSpPr>
          <p:nvPr>
            <p:ph type="body" idx="1"/>
          </p:nvPr>
        </p:nvSpPr>
        <p:spPr>
          <a:xfrm>
            <a:off x="558001" y="1742903"/>
            <a:ext cx="6331898" cy="393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Aft>
                <a:spcPts val="600"/>
              </a:spcAft>
              <a:buSzPts val="2400"/>
              <a:buNone/>
            </a:pPr>
            <a:r>
              <a:rPr lang="en-US" dirty="0"/>
              <a:t>Per essere attivi </a:t>
            </a:r>
            <a:r>
              <a:rPr lang="en-US" dirty="0" err="1"/>
              <a:t>nell'ambiente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è necessario </a:t>
            </a:r>
            <a:r>
              <a:rPr lang="en-US" b="1" dirty="0"/>
              <a:t>un dispositivo digitale. </a:t>
            </a:r>
          </a:p>
          <a:p>
            <a:pPr marL="228600" lvl="0" indent="-228600" algn="just" rtl="0">
              <a:lnSpc>
                <a:spcPct val="100000"/>
              </a:lnSpc>
              <a:spcAft>
                <a:spcPts val="600"/>
              </a:spcAft>
              <a:buSzPts val="2400"/>
              <a:buChar char="▪"/>
            </a:pPr>
            <a:r>
              <a:rPr lang="en-US" dirty="0"/>
              <a:t>Ci sono diversi dispositivi digitali disponibili. </a:t>
            </a:r>
          </a:p>
          <a:p>
            <a:pPr marL="228600" lvl="0" indent="-228600" algn="just" rtl="0">
              <a:lnSpc>
                <a:spcPct val="100000"/>
              </a:lnSpc>
              <a:spcAft>
                <a:spcPts val="600"/>
              </a:spcAft>
              <a:buSzPts val="2400"/>
              <a:buChar char="▪"/>
            </a:pPr>
            <a:r>
              <a:rPr lang="en-US" dirty="0"/>
              <a:t>Ogni dispositivo ha i suoi vantaggi e svantaggi. </a:t>
            </a:r>
          </a:p>
          <a:p>
            <a:pPr marL="0" lvl="0" indent="0" algn="just" rtl="0">
              <a:lnSpc>
                <a:spcPct val="100000"/>
              </a:lnSpc>
              <a:spcAft>
                <a:spcPts val="600"/>
              </a:spcAft>
              <a:buSzPts val="2400"/>
              <a:buNone/>
            </a:pPr>
            <a:r>
              <a:rPr lang="en-US" dirty="0" err="1"/>
              <a:t>Proviamo</a:t>
            </a:r>
            <a:r>
              <a:rPr lang="en-US" dirty="0"/>
              <a:t> a </a:t>
            </a:r>
            <a:r>
              <a:rPr lang="en-US" dirty="0" err="1"/>
              <a:t>valutare</a:t>
            </a:r>
            <a:r>
              <a:rPr lang="en-US" dirty="0"/>
              <a:t> quale dispositivo è </a:t>
            </a:r>
            <a:r>
              <a:rPr lang="en-US" dirty="0" err="1"/>
              <a:t>più</a:t>
            </a:r>
            <a:r>
              <a:rPr lang="en-US" dirty="0"/>
              <a:t> utile in </a:t>
            </a:r>
            <a:r>
              <a:rPr lang="en-US" dirty="0" err="1"/>
              <a:t>relazione</a:t>
            </a:r>
            <a:r>
              <a:rPr lang="en-US" dirty="0"/>
              <a:t> </a:t>
            </a:r>
            <a:r>
              <a:rPr lang="en-US" dirty="0" err="1"/>
              <a:t>all’attività</a:t>
            </a:r>
            <a:r>
              <a:rPr lang="en-US" dirty="0"/>
              <a:t> </a:t>
            </a:r>
            <a:r>
              <a:rPr lang="en-US" dirty="0" err="1"/>
              <a:t>specifica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vogliamo</a:t>
            </a:r>
            <a:r>
              <a:rPr lang="en-US" dirty="0"/>
              <a:t> </a:t>
            </a:r>
            <a:r>
              <a:rPr lang="en-US" dirty="0" err="1"/>
              <a:t>svolgere</a:t>
            </a:r>
            <a:r>
              <a:rPr lang="en-US" dirty="0"/>
              <a:t>…</a:t>
            </a:r>
          </a:p>
        </p:txBody>
      </p:sp>
      <p:pic>
        <p:nvPicPr>
          <p:cNvPr id="204" name="Google Shape;204;p11" descr="Εικόνα που περιέχει στιγμιότυπο οθόνης&#10;&#10;Η περιγραφή δημιουργήθηκε με πολύ υψηλή αξιοπιστί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7573" y="1799998"/>
            <a:ext cx="4519874" cy="225993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1"/>
          <p:cNvSpPr/>
          <p:nvPr/>
        </p:nvSpPr>
        <p:spPr>
          <a:xfrm>
            <a:off x="9717510" y="6388977"/>
            <a:ext cx="24117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de-DE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de-DE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Pixabay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1"/>
          <p:cNvSpPr/>
          <p:nvPr/>
        </p:nvSpPr>
        <p:spPr>
          <a:xfrm>
            <a:off x="8251881" y="0"/>
            <a:ext cx="3940119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5"/>
              <a:buFont typeface="Calibri"/>
              <a:buNone/>
            </a:pPr>
            <a:r>
              <a:rPr lang="de-DE" sz="139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4.2 Conoscere diversi dispositivi digitali </a:t>
            </a:r>
            <a:endParaRPr sz="116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de-DE"/>
              <a:t>Dispositivi digitali</a:t>
            </a:r>
            <a:endParaRPr/>
          </a:p>
        </p:txBody>
      </p:sp>
      <p:sp>
        <p:nvSpPr>
          <p:cNvPr id="213" name="Google Shape;213;p12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4569478" cy="48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 dirty="0" err="1"/>
              <a:t>Per </a:t>
            </a:r>
            <a:r>
              <a:rPr lang="en-US" dirty="0"/>
              <a:t>iniziare la </a:t>
            </a:r>
            <a:r>
              <a:rPr lang="en-US" dirty="0" err="1"/>
              <a:t>discussione</a:t>
            </a:r>
            <a:r>
              <a:rPr lang="it-IT" dirty="0"/>
              <a:t> elencate</a:t>
            </a:r>
            <a:r>
              <a:rPr lang="en-US" dirty="0"/>
              <a:t> quali dispositivi digitali conoscete e </a:t>
            </a:r>
            <a:r>
              <a:rPr lang="en-US" dirty="0" err="1"/>
              <a:t>utilizzate</a:t>
            </a:r>
            <a:r>
              <a:rPr lang="en-US" dirty="0"/>
              <a:t>… </a:t>
            </a:r>
          </a:p>
          <a:p>
            <a:pPr marL="0" lvl="0" indent="0" algn="just" rtl="0">
              <a:lnSpc>
                <a:spcPct val="100000"/>
              </a:lnSpc>
              <a:spcAft>
                <a:spcPts val="600"/>
              </a:spcAft>
              <a:buSzPts val="2400"/>
              <a:buNone/>
            </a:pPr>
            <a:r>
              <a:rPr lang="en-US" dirty="0"/>
              <a:t>Nel passaggio </a:t>
            </a:r>
            <a:r>
              <a:rPr lang="en-US" dirty="0" err="1"/>
              <a:t>successivo</a:t>
            </a:r>
            <a:r>
              <a:rPr lang="en-US" dirty="0"/>
              <a:t> </a:t>
            </a:r>
            <a:r>
              <a:rPr lang="en-US" dirty="0" err="1"/>
              <a:t>proviamo</a:t>
            </a:r>
            <a:r>
              <a:rPr lang="en-US" dirty="0"/>
              <a:t> a </a:t>
            </a:r>
            <a:r>
              <a:rPr lang="en-US" dirty="0" err="1"/>
              <a:t>specificare</a:t>
            </a:r>
            <a:r>
              <a:rPr lang="en-US" dirty="0"/>
              <a:t> le </a:t>
            </a:r>
            <a:r>
              <a:rPr lang="en-US" dirty="0" err="1"/>
              <a:t>principali</a:t>
            </a:r>
            <a:r>
              <a:rPr lang="en-US" dirty="0"/>
              <a:t> </a:t>
            </a:r>
            <a:r>
              <a:rPr lang="en-US" dirty="0" err="1"/>
              <a:t>caratteristiche</a:t>
            </a:r>
            <a:r>
              <a:rPr lang="en-US" dirty="0"/>
              <a:t> di ogni dispositivo, per chiarire per quale </a:t>
            </a:r>
            <a:r>
              <a:rPr lang="en-US" dirty="0" err="1"/>
              <a:t>attività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suo</a:t>
            </a:r>
            <a:r>
              <a:rPr lang="en-US" dirty="0"/>
              <a:t> </a:t>
            </a:r>
            <a:r>
              <a:rPr lang="en-US" dirty="0" err="1"/>
              <a:t>utilizzo</a:t>
            </a:r>
            <a:r>
              <a:rPr lang="en-US" dirty="0"/>
              <a:t> è </a:t>
            </a:r>
            <a:r>
              <a:rPr lang="en-US" dirty="0" err="1"/>
              <a:t>più</a:t>
            </a:r>
            <a:r>
              <a:rPr lang="en-US" dirty="0"/>
              <a:t> utile.</a:t>
            </a:r>
          </a:p>
        </p:txBody>
      </p:sp>
      <p:sp>
        <p:nvSpPr>
          <p:cNvPr id="215" name="Google Shape;215;p12"/>
          <p:cNvSpPr/>
          <p:nvPr/>
        </p:nvSpPr>
        <p:spPr>
          <a:xfrm>
            <a:off x="8251881" y="0"/>
            <a:ext cx="3940119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5"/>
              <a:buFont typeface="Calibri"/>
              <a:buNone/>
            </a:pPr>
            <a:r>
              <a:rPr lang="de-DE" sz="139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4.2 Conoscere diversi dispositivi digitali </a:t>
            </a:r>
            <a:endParaRPr sz="116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2"/>
          <p:cNvSpPr txBox="1"/>
          <p:nvPr/>
        </p:nvSpPr>
        <p:spPr>
          <a:xfrm>
            <a:off x="5406096" y="3880757"/>
            <a:ext cx="2440261" cy="2600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Calibri"/>
              <a:buChar char="▪"/>
            </a:pP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Iniziare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Calibri"/>
              <a:buChar char="✔"/>
            </a:pPr>
            <a:r>
              <a:rPr lang="de-D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.....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Calibri"/>
              <a:buChar char="✔"/>
            </a:pPr>
            <a:r>
              <a:rPr lang="de-D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......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Calibri"/>
              <a:buChar char="✔"/>
            </a:pPr>
            <a:r>
              <a:rPr lang="de-D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......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2"/>
          <p:cNvSpPr/>
          <p:nvPr/>
        </p:nvSpPr>
        <p:spPr>
          <a:xfrm>
            <a:off x="5899150" y="943679"/>
            <a:ext cx="5894558" cy="2246483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 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dispositivi 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digitali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conosci e quali usi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EACE40-4BA4-46BD-A271-984246C79369}"/>
              </a:ext>
            </a:extLst>
          </p:cNvPr>
          <p:cNvSpPr txBox="1"/>
          <p:nvPr/>
        </p:nvSpPr>
        <p:spPr>
          <a:xfrm>
            <a:off x="8720254" y="4043255"/>
            <a:ext cx="3260285" cy="2437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0C14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rgbClr val="C00000"/>
              </a:buClr>
              <a:buSzPts val="2800"/>
            </a:pPr>
            <a:r>
              <a:rPr lang="de-DE" sz="20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Elenco </a:t>
            </a:r>
            <a:r>
              <a:rPr lang="de-DE" sz="2000" b="1" dirty="0" err="1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di dispositivi </a:t>
            </a:r>
            <a:r>
              <a:rPr lang="de-DE" sz="20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digitali</a:t>
            </a:r>
          </a:p>
          <a:p>
            <a:pPr marL="685800" lvl="1" indent="-228600">
              <a:lnSpc>
                <a:spcPct val="120000"/>
              </a:lnSpc>
              <a:spcBef>
                <a:spcPts val="1200"/>
              </a:spcBef>
              <a:buSzPts val="2640"/>
              <a:buFont typeface="Calibri"/>
              <a:buChar char="✔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  <a:p>
            <a:pPr marL="685800" lvl="1" indent="-228600">
              <a:lnSpc>
                <a:spcPct val="120000"/>
              </a:lnSpc>
              <a:spcBef>
                <a:spcPts val="1200"/>
              </a:spcBef>
              <a:buSzPts val="2640"/>
              <a:buFont typeface="Calibri"/>
              <a:buChar char="✔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Laptop</a:t>
            </a:r>
          </a:p>
          <a:p>
            <a:pPr marL="685800" lvl="1" indent="-228600">
              <a:lnSpc>
                <a:spcPct val="120000"/>
              </a:lnSpc>
              <a:spcBef>
                <a:spcPts val="1200"/>
              </a:spcBef>
              <a:buSzPts val="2640"/>
              <a:buFont typeface="Calibri"/>
              <a:buChar char="✔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Tablet</a:t>
            </a:r>
          </a:p>
          <a:p>
            <a:pPr marL="685800" lvl="1" indent="-228600">
              <a:lnSpc>
                <a:spcPct val="120000"/>
              </a:lnSpc>
              <a:spcBef>
                <a:spcPts val="1200"/>
              </a:spcBef>
              <a:buSzPts val="2640"/>
              <a:buFont typeface="Calibri"/>
              <a:buChar char="✔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Smartphone</a:t>
            </a:r>
          </a:p>
        </p:txBody>
      </p:sp>
      <p:sp>
        <p:nvSpPr>
          <p:cNvPr id="8" name="pop-up">
            <a:extLst>
              <a:ext uri="{FF2B5EF4-FFF2-40B4-BE49-F238E27FC236}">
                <a16:creationId xmlns:a16="http://schemas.microsoft.com/office/drawing/2014/main" id="{35391083-82A9-45BA-BFE8-6D2C546CB667}"/>
              </a:ext>
            </a:extLst>
          </p:cNvPr>
          <p:cNvSpPr/>
          <p:nvPr/>
        </p:nvSpPr>
        <p:spPr>
          <a:xfrm>
            <a:off x="9017038" y="3326483"/>
            <a:ext cx="2963501" cy="495083"/>
          </a:xfrm>
          <a:prstGeom prst="borderCallout1">
            <a:avLst/>
          </a:prstGeom>
          <a:solidFill>
            <a:schemeClr val="bg1"/>
          </a:solidFill>
          <a:ln>
            <a:solidFill>
              <a:srgbClr val="E12A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E12A3C"/>
              </a:solidFill>
            </a:endParaRPr>
          </a:p>
          <a:p>
            <a:pPr algn="ctr"/>
            <a:r>
              <a:rPr lang="en-US" b="1" dirty="0">
                <a:solidFill>
                  <a:srgbClr val="E12A3C"/>
                </a:solidFill>
              </a:rPr>
              <a:t>Clicca qui per controllare la tua lista!</a:t>
            </a:r>
          </a:p>
          <a:p>
            <a:pPr algn="ctr"/>
            <a:endParaRPr lang="el-GR" b="1" dirty="0">
              <a:solidFill>
                <a:srgbClr val="E12A3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de-DE" dirty="0" err="1"/>
              <a:t>Profilo</a:t>
            </a:r>
            <a:r>
              <a:rPr lang="de-DE" dirty="0"/>
              <a:t> </a:t>
            </a:r>
            <a:r>
              <a:rPr lang="de-DE" dirty="0" err="1"/>
              <a:t>dei</a:t>
            </a:r>
            <a:r>
              <a:rPr lang="de-DE" dirty="0"/>
              <a:t> </a:t>
            </a:r>
            <a:r>
              <a:rPr lang="de-DE" dirty="0" err="1"/>
              <a:t>dispositivi</a:t>
            </a:r>
            <a:r>
              <a:rPr lang="de-DE" dirty="0"/>
              <a:t> </a:t>
            </a:r>
            <a:r>
              <a:rPr lang="de-DE" dirty="0" err="1"/>
              <a:t>digitali</a:t>
            </a:r>
            <a:r>
              <a:rPr lang="de-DE" dirty="0"/>
              <a:t> (1/3)</a:t>
            </a:r>
            <a:endParaRPr dirty="0"/>
          </a:p>
        </p:txBody>
      </p:sp>
      <p:sp>
        <p:nvSpPr>
          <p:cNvPr id="233" name="Google Shape;233;p14"/>
          <p:cNvSpPr txBox="1">
            <a:spLocks noGrp="1"/>
          </p:cNvSpPr>
          <p:nvPr>
            <p:ph type="body" idx="1"/>
          </p:nvPr>
        </p:nvSpPr>
        <p:spPr>
          <a:xfrm>
            <a:off x="557998" y="1799999"/>
            <a:ext cx="6235993" cy="48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 b="1" dirty="0">
                <a:solidFill>
                  <a:srgbClr val="C01E24"/>
                </a:solidFill>
              </a:rPr>
              <a:t>1. </a:t>
            </a:r>
            <a:r>
              <a:rPr lang="de-DE" sz="2200" b="1" dirty="0">
                <a:solidFill>
                  <a:srgbClr val="C01E24"/>
                </a:solidFill>
              </a:rPr>
              <a:t>Computer/Laptop</a:t>
            </a:r>
            <a:endParaRPr sz="2200" dirty="0"/>
          </a:p>
          <a:p>
            <a:pPr marL="685800" lvl="1" indent="-22860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640"/>
              <a:buChar char="▪"/>
            </a:pPr>
            <a:r>
              <a:rPr lang="en-US" sz="2000" b="1" dirty="0"/>
              <a:t>Descrizione: </a:t>
            </a:r>
            <a:r>
              <a:rPr lang="en-US" sz="2000" dirty="0"/>
              <a:t>Un computer è un dispositivo elettronico utilizzato per una varietà di scopi, ad esempio, navigare sul web, scrivere documenti, giocare ai videogiochi, ecc. </a:t>
            </a:r>
          </a:p>
          <a:p>
            <a:pPr marL="685800" lvl="1" indent="-22860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640"/>
              <a:buChar char="▪"/>
            </a:pPr>
            <a:r>
              <a:rPr lang="en-US" sz="2000" b="1" dirty="0"/>
              <a:t>Utile per: </a:t>
            </a:r>
            <a:r>
              <a:rPr lang="en-US" sz="2000" dirty="0"/>
              <a:t>Ricerche complesse su internet, scrivere testi lunghi, scrivere e-mail.</a:t>
            </a:r>
          </a:p>
          <a:p>
            <a:pPr marL="685800" lvl="1" indent="-22860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640"/>
              <a:buChar char="▪"/>
            </a:pPr>
            <a:r>
              <a:rPr lang="en-US" sz="2000" b="1" dirty="0"/>
              <a:t>Non è utile per: </a:t>
            </a:r>
            <a:r>
              <a:rPr lang="en-US" sz="2000" dirty="0"/>
              <a:t>Fare qualche ricerca su internet o scrivere piccoli testi mentre si è in viaggio.</a:t>
            </a:r>
          </a:p>
          <a:p>
            <a:pPr marL="228600" lvl="0" indent="-76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234" name="Google Shape;234;p14"/>
          <p:cNvSpPr/>
          <p:nvPr/>
        </p:nvSpPr>
        <p:spPr>
          <a:xfrm>
            <a:off x="8250621" y="-3933"/>
            <a:ext cx="3940119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5"/>
              <a:buFont typeface="Calibri"/>
              <a:buNone/>
            </a:pPr>
            <a:r>
              <a:rPr lang="de-DE" sz="139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4.2 Conoscere diversi dispositivi digitali </a:t>
            </a:r>
            <a:endParaRPr sz="116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4"/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de-DE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de-DE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Pixabay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4" descr="Μήλο, Smartphone, Γραφείο, Φορητος Υπολογιστης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83117" y="2281523"/>
            <a:ext cx="4467639" cy="297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de-DE" dirty="0" err="1"/>
              <a:t>Profilo</a:t>
            </a:r>
            <a:r>
              <a:rPr lang="de-DE" dirty="0"/>
              <a:t> </a:t>
            </a:r>
            <a:r>
              <a:rPr lang="de-DE" dirty="0" err="1"/>
              <a:t>dei</a:t>
            </a:r>
            <a:r>
              <a:rPr lang="de-DE" dirty="0"/>
              <a:t> </a:t>
            </a:r>
            <a:r>
              <a:rPr lang="de-DE" dirty="0" err="1"/>
              <a:t>dispositivi</a:t>
            </a:r>
            <a:r>
              <a:rPr lang="de-DE" dirty="0"/>
              <a:t> </a:t>
            </a:r>
            <a:r>
              <a:rPr lang="de-DE" dirty="0" err="1"/>
              <a:t>digitali</a:t>
            </a:r>
            <a:r>
              <a:rPr lang="de-DE" dirty="0"/>
              <a:t> (2/3)</a:t>
            </a:r>
            <a:endParaRPr dirty="0"/>
          </a:p>
        </p:txBody>
      </p:sp>
      <p:sp>
        <p:nvSpPr>
          <p:cNvPr id="243" name="Google Shape;243;p15"/>
          <p:cNvSpPr txBox="1">
            <a:spLocks noGrp="1"/>
          </p:cNvSpPr>
          <p:nvPr>
            <p:ph type="body" idx="1"/>
          </p:nvPr>
        </p:nvSpPr>
        <p:spPr>
          <a:xfrm>
            <a:off x="557998" y="1799999"/>
            <a:ext cx="6117121" cy="48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de-DE" b="1" dirty="0">
                <a:solidFill>
                  <a:srgbClr val="C01E24"/>
                </a:solidFill>
              </a:rPr>
              <a:t>2. Smartphone </a:t>
            </a:r>
            <a:endParaRPr dirty="0"/>
          </a:p>
          <a:p>
            <a:pPr marL="685800" lvl="1" indent="-22860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19999"/>
              <a:buChar char="▪"/>
            </a:pPr>
            <a:r>
              <a:rPr lang="en-US" b="1" dirty="0"/>
              <a:t>Descrizione: </a:t>
            </a:r>
            <a:r>
              <a:rPr lang="en-US" dirty="0"/>
              <a:t>Uno smartphone è un telefono cellulare con il quale è possibile fare molte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attività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la semplice </a:t>
            </a:r>
            <a:r>
              <a:rPr lang="en-US" dirty="0" err="1"/>
              <a:t>telefonata</a:t>
            </a:r>
            <a:r>
              <a:rPr lang="en-US" dirty="0"/>
              <a:t>. Per </a:t>
            </a:r>
            <a:r>
              <a:rPr lang="en-US" dirty="0" err="1"/>
              <a:t>esempio</a:t>
            </a:r>
            <a:r>
              <a:rPr lang="en-US" dirty="0"/>
              <a:t> gli smartphone possono connettersi con internet e possono fare foto o video. Pertanto, può anche essere visto come un piccolo computer. Lo schermo di uno smartphone è un touchscreen. </a:t>
            </a:r>
          </a:p>
          <a:p>
            <a:pPr marL="685800" lvl="1" indent="-22860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19999"/>
              <a:buChar char="▪"/>
            </a:pPr>
            <a:r>
              <a:rPr lang="en-US" b="1" dirty="0"/>
              <a:t>Utile per: </a:t>
            </a:r>
            <a:r>
              <a:rPr lang="en-US" dirty="0"/>
              <a:t>Scrivere brevi messaggi, fare piccole ricerche su internet, usare i social media, come WhatsApp, Instagram, ecc.</a:t>
            </a:r>
          </a:p>
          <a:p>
            <a:pPr marL="685800" lvl="1" indent="-22860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19999"/>
              <a:buChar char="▪"/>
            </a:pPr>
            <a:r>
              <a:rPr lang="en-US" b="1" dirty="0"/>
              <a:t>Non è utile per: </a:t>
            </a:r>
            <a:r>
              <a:rPr lang="en-US" dirty="0"/>
              <a:t>Scrivere lunghi testi o fare lunghe ricerche su internet.</a:t>
            </a:r>
          </a:p>
          <a:p>
            <a:pPr marL="228600" lvl="0" indent="-87629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244" name="Google Shape;244;p15"/>
          <p:cNvSpPr/>
          <p:nvPr/>
        </p:nvSpPr>
        <p:spPr>
          <a:xfrm>
            <a:off x="8250621" y="-3933"/>
            <a:ext cx="3940119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5"/>
              <a:buFont typeface="Calibri"/>
              <a:buNone/>
            </a:pPr>
            <a:r>
              <a:rPr lang="de-DE" sz="139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4.2 Conoscere diversi dispositivi digitali </a:t>
            </a:r>
            <a:endParaRPr sz="116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5"/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de-DE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de-DE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Pixabay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5" descr="Electronics, Mobile Phone, Screen, Smartphone, Googl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5119" y="2319944"/>
            <a:ext cx="5417820" cy="3611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de-DE"/>
              <a:t>Profilo dei dispositivi digitali (3/3)</a:t>
            </a:r>
            <a:endParaRPr/>
          </a:p>
        </p:txBody>
      </p:sp>
      <p:sp>
        <p:nvSpPr>
          <p:cNvPr id="253" name="Google Shape;253;p16"/>
          <p:cNvSpPr txBox="1">
            <a:spLocks noGrp="1"/>
          </p:cNvSpPr>
          <p:nvPr>
            <p:ph type="body" idx="1"/>
          </p:nvPr>
        </p:nvSpPr>
        <p:spPr>
          <a:xfrm>
            <a:off x="557998" y="1799999"/>
            <a:ext cx="6117121" cy="48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 b="1" dirty="0">
                <a:solidFill>
                  <a:srgbClr val="C01E24"/>
                </a:solidFill>
              </a:rPr>
              <a:t>3. Tablet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640"/>
              <a:buChar char="▪"/>
            </a:pPr>
            <a:r>
              <a:rPr lang="de-DE" b="1" dirty="0"/>
              <a:t>Descrizione: </a:t>
            </a:r>
            <a:r>
              <a:rPr lang="de-DE" dirty="0"/>
              <a:t>Un </a:t>
            </a:r>
            <a:r>
              <a:rPr lang="de-DE" dirty="0" err="1"/>
              <a:t>tablet</a:t>
            </a:r>
            <a:r>
              <a:rPr lang="de-DE" dirty="0"/>
              <a:t> è più </a:t>
            </a:r>
            <a:r>
              <a:rPr lang="de-DE" dirty="0" err="1"/>
              <a:t>piccolo</a:t>
            </a:r>
            <a:r>
              <a:rPr lang="de-DE" dirty="0"/>
              <a:t> di un </a:t>
            </a:r>
            <a:r>
              <a:rPr lang="de-DE" dirty="0" err="1"/>
              <a:t>computer</a:t>
            </a:r>
            <a:r>
              <a:rPr lang="de-DE" dirty="0"/>
              <a:t> o di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portatile</a:t>
            </a:r>
            <a:r>
              <a:rPr lang="de-DE" dirty="0"/>
              <a:t>, ma più </a:t>
            </a:r>
            <a:r>
              <a:rPr lang="de-DE" dirty="0" err="1"/>
              <a:t>alto</a:t>
            </a:r>
            <a:r>
              <a:rPr lang="de-DE" dirty="0"/>
              <a:t> di uno </a:t>
            </a:r>
            <a:r>
              <a:rPr lang="de-DE" dirty="0" err="1"/>
              <a:t>smartphone</a:t>
            </a:r>
            <a:r>
              <a:rPr lang="de-DE" dirty="0"/>
              <a:t>. Ha uno </a:t>
            </a:r>
            <a:r>
              <a:rPr lang="de-DE" dirty="0" err="1"/>
              <a:t>schermo</a:t>
            </a:r>
            <a:r>
              <a:rPr lang="de-DE" dirty="0"/>
              <a:t> </a:t>
            </a:r>
            <a:r>
              <a:rPr lang="de-DE" i="1" dirty="0" err="1"/>
              <a:t>touchscreen</a:t>
            </a:r>
            <a:r>
              <a:rPr lang="de-DE" i="1" dirty="0"/>
              <a:t>,</a:t>
            </a:r>
            <a:r>
              <a:rPr lang="de-DE" dirty="0"/>
              <a:t> </a:t>
            </a:r>
            <a:r>
              <a:rPr lang="de-DE" dirty="0" err="1"/>
              <a:t>ma</a:t>
            </a:r>
            <a:r>
              <a:rPr lang="de-DE" dirty="0"/>
              <a:t> a differenza di un </a:t>
            </a:r>
            <a:r>
              <a:rPr lang="de-DE" dirty="0" err="1"/>
              <a:t>computer</a:t>
            </a:r>
            <a:r>
              <a:rPr lang="de-DE" dirty="0"/>
              <a:t> </a:t>
            </a:r>
            <a:r>
              <a:rPr lang="de-DE" dirty="0" err="1"/>
              <a:t>portatile</a:t>
            </a:r>
            <a:r>
              <a:rPr lang="de-DE" dirty="0"/>
              <a:t> non ha </a:t>
            </a:r>
            <a:r>
              <a:rPr lang="de-DE" dirty="0" err="1"/>
              <a:t>una</a:t>
            </a:r>
            <a:r>
              <a:rPr lang="de-DE" dirty="0"/>
              <a:t> </a:t>
            </a:r>
            <a:r>
              <a:rPr lang="de-DE" dirty="0" err="1"/>
              <a:t>tastiera</a:t>
            </a:r>
            <a:r>
              <a:rPr lang="de-DE" dirty="0"/>
              <a:t>.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640"/>
              <a:buChar char="▪"/>
            </a:pPr>
            <a:r>
              <a:rPr lang="de-DE" b="1" dirty="0" err="1"/>
              <a:t>Utile per</a:t>
            </a:r>
            <a:r>
              <a:rPr lang="de-DE" b="1" dirty="0"/>
              <a:t>: </a:t>
            </a:r>
            <a:r>
              <a:rPr lang="de-DE" dirty="0"/>
              <a:t>Piccole </a:t>
            </a:r>
            <a:r>
              <a:rPr lang="de-DE" dirty="0" err="1"/>
              <a:t>attività di ricerca</a:t>
            </a:r>
            <a:r>
              <a:rPr lang="de-DE" dirty="0"/>
              <a:t>, </a:t>
            </a:r>
            <a:r>
              <a:rPr lang="de-DE" dirty="0" err="1"/>
              <a:t>scaricare e leggere libri</a:t>
            </a:r>
            <a:r>
              <a:rPr lang="de-DE" dirty="0"/>
              <a:t>, </a:t>
            </a:r>
            <a:r>
              <a:rPr lang="de-DE" dirty="0" err="1"/>
              <a:t>giocare</a:t>
            </a:r>
            <a:r>
              <a:rPr lang="de-DE" dirty="0"/>
              <a:t>, </a:t>
            </a:r>
            <a:r>
              <a:rPr lang="de-DE" dirty="0" err="1"/>
              <a:t>guardare video</a:t>
            </a:r>
            <a:r>
              <a:rPr lang="de-DE" dirty="0"/>
              <a:t>, </a:t>
            </a:r>
            <a:r>
              <a:rPr lang="de-DE" dirty="0" err="1"/>
              <a:t>controllare la posta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640"/>
              <a:buChar char="▪"/>
            </a:pPr>
            <a:r>
              <a:rPr lang="de-DE" b="1" dirty="0"/>
              <a:t>Non </a:t>
            </a:r>
            <a:r>
              <a:rPr lang="de-DE" b="1" dirty="0" err="1"/>
              <a:t>utile per</a:t>
            </a:r>
            <a:r>
              <a:rPr lang="de-DE" b="1" dirty="0"/>
              <a:t>: </a:t>
            </a:r>
            <a:r>
              <a:rPr lang="de-DE" dirty="0"/>
              <a:t>Scrivere </a:t>
            </a:r>
            <a:r>
              <a:rPr lang="de-DE" dirty="0" err="1"/>
              <a:t>lunghe e-mail o altri testi</a:t>
            </a:r>
            <a:r>
              <a:rPr lang="de-DE" dirty="0"/>
              <a:t>, </a:t>
            </a:r>
            <a:r>
              <a:rPr lang="de-DE" dirty="0" err="1"/>
              <a:t>lunghe attività di ricerca</a:t>
            </a:r>
            <a:r>
              <a:rPr lang="de-DE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254" name="Google Shape;254;p16"/>
          <p:cNvSpPr/>
          <p:nvPr/>
        </p:nvSpPr>
        <p:spPr>
          <a:xfrm>
            <a:off x="8250621" y="-3933"/>
            <a:ext cx="3940119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5"/>
              <a:buFont typeface="Calibri"/>
              <a:buNone/>
            </a:pPr>
            <a:r>
              <a:rPr lang="de-DE" sz="139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4.2 Conoscere diversi dispositivi digitali </a:t>
            </a:r>
            <a:endParaRPr sz="116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6"/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de-DE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de-DE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Pixabay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16" descr="Mockup, Psd, Ipad, Iphone, Λευκό, Κινητό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90143" y="1946303"/>
            <a:ext cx="5447828" cy="3614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C01E24"/>
              </a:buClr>
              <a:buSzPts val="2000"/>
            </a:pPr>
            <a:r>
              <a:rPr lang="de-DE" sz="2000" dirty="0" err="1">
                <a:solidFill>
                  <a:srgbClr val="C01E24"/>
                </a:solidFill>
              </a:rPr>
              <a:t>Azione</a:t>
            </a:r>
            <a:r>
              <a:rPr lang="de-DE" sz="2000" dirty="0">
                <a:solidFill>
                  <a:srgbClr val="C01E24"/>
                </a:solidFill>
              </a:rPr>
              <a:t> 4.1.3</a:t>
            </a:r>
            <a:br>
              <a:rPr lang="de-DE" dirty="0"/>
            </a:br>
            <a:r>
              <a:rPr lang="de-DE" dirty="0" err="1">
                <a:solidFill>
                  <a:srgbClr val="C01E24"/>
                </a:solidFill>
              </a:rPr>
              <a:t>Ricerca</a:t>
            </a:r>
            <a:r>
              <a:rPr lang="de-DE" dirty="0">
                <a:solidFill>
                  <a:srgbClr val="C01E24"/>
                </a:solidFill>
              </a:rPr>
              <a:t> </a:t>
            </a:r>
            <a:r>
              <a:rPr lang="de-DE" dirty="0" err="1">
                <a:solidFill>
                  <a:srgbClr val="C01E24"/>
                </a:solidFill>
              </a:rPr>
              <a:t>su</a:t>
            </a:r>
            <a:r>
              <a:rPr lang="de-DE" dirty="0">
                <a:solidFill>
                  <a:srgbClr val="C01E24"/>
                </a:solidFill>
              </a:rPr>
              <a:t> </a:t>
            </a:r>
            <a:r>
              <a:rPr lang="de-DE" dirty="0" err="1">
                <a:solidFill>
                  <a:srgbClr val="C01E24"/>
                </a:solidFill>
              </a:rPr>
              <a:t>internet</a:t>
            </a:r>
            <a:endParaRPr dirty="0">
              <a:solidFill>
                <a:srgbClr val="C01E24"/>
              </a:solidFill>
            </a:endParaRPr>
          </a:p>
        </p:txBody>
      </p:sp>
      <p:sp>
        <p:nvSpPr>
          <p:cNvPr id="263" name="Google Shape;263;p17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de-DE" sz="2200" dirty="0" err="1"/>
              <a:t>Obiettivi</a:t>
            </a:r>
            <a:endParaRPr dirty="0"/>
          </a:p>
        </p:txBody>
      </p:sp>
      <p:sp>
        <p:nvSpPr>
          <p:cNvPr id="264" name="Google Shape;264;p17"/>
          <p:cNvSpPr txBox="1">
            <a:spLocks noGrp="1"/>
          </p:cNvSpPr>
          <p:nvPr>
            <p:ph type="body" idx="2"/>
          </p:nvPr>
        </p:nvSpPr>
        <p:spPr>
          <a:xfrm>
            <a:off x="617621" y="2849843"/>
            <a:ext cx="5937120" cy="400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1200"/>
              </a:spcBef>
              <a:buSzPts val="2000"/>
            </a:pPr>
            <a:r>
              <a:rPr lang="it-IT" sz="2000" dirty="0"/>
              <a:t>La parte successiva ha l‘obiettivo di farvi acquisire le prime informazioni sul come fare ricerche su internet.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endParaRPr sz="2000" dirty="0"/>
          </a:p>
        </p:txBody>
      </p:sp>
      <p:sp>
        <p:nvSpPr>
          <p:cNvPr id="265" name="Google Shape;265;p17"/>
          <p:cNvSpPr/>
          <p:nvPr/>
        </p:nvSpPr>
        <p:spPr>
          <a:xfrm>
            <a:off x="7980099" y="6453317"/>
            <a:ext cx="241171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buSzPts val="1200"/>
            </a:pPr>
            <a:r>
              <a:rPr lang="de-DE" sz="1200" u="sng" dirty="0" err="1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</a:t>
            </a:r>
            <a:r>
              <a:rPr lang="de-DE" sz="120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sz="1200" dirty="0">
                <a:solidFill>
                  <a:schemeClr val="dk1"/>
                </a:solidFill>
              </a:rPr>
              <a:t>| </a:t>
            </a:r>
            <a:r>
              <a:rPr lang="de-DE" sz="1200" u="sng" dirty="0" err="1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</a:t>
            </a:r>
            <a:r>
              <a:rPr lang="de-DE" sz="12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sz="1200" u="sng" dirty="0" err="1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de-DE" sz="1200" dirty="0"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0684" y="1715224"/>
            <a:ext cx="3789910" cy="267662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68;p7">
            <a:extLst>
              <a:ext uri="{FF2B5EF4-FFF2-40B4-BE49-F238E27FC236}">
                <a16:creationId xmlns:a16="http://schemas.microsoft.com/office/drawing/2014/main" id="{2C517924-1E2B-8204-1075-1E556457F320}"/>
              </a:ext>
            </a:extLst>
          </p:cNvPr>
          <p:cNvSpPr/>
          <p:nvPr/>
        </p:nvSpPr>
        <p:spPr>
          <a:xfrm>
            <a:off x="11469624" y="173031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chemeClr val="bg1"/>
                </a:solidFill>
              </a:rPr>
              <a:t>4.1.1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14" name="Google Shape;168;p7">
            <a:extLst>
              <a:ext uri="{FF2B5EF4-FFF2-40B4-BE49-F238E27FC236}">
                <a16:creationId xmlns:a16="http://schemas.microsoft.com/office/drawing/2014/main" id="{2A824C32-4C17-D3E3-B6E3-9FA750BE4812}"/>
              </a:ext>
            </a:extLst>
          </p:cNvPr>
          <p:cNvSpPr/>
          <p:nvPr/>
        </p:nvSpPr>
        <p:spPr>
          <a:xfrm>
            <a:off x="11469624" y="2393253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</a:rPr>
              <a:t>4</a:t>
            </a: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.1.2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5" name="Google Shape;168;p7">
            <a:extLst>
              <a:ext uri="{FF2B5EF4-FFF2-40B4-BE49-F238E27FC236}">
                <a16:creationId xmlns:a16="http://schemas.microsoft.com/office/drawing/2014/main" id="{149C17C4-01C2-1CD9-37B5-ED014177707D}"/>
              </a:ext>
            </a:extLst>
          </p:cNvPr>
          <p:cNvSpPr/>
          <p:nvPr/>
        </p:nvSpPr>
        <p:spPr>
          <a:xfrm>
            <a:off x="11469624" y="305746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C01E24"/>
                </a:solidFill>
              </a:rPr>
              <a:t>4.1.3</a:t>
            </a:r>
            <a:endParaRPr sz="2000" dirty="0">
              <a:solidFill>
                <a:srgbClr val="C01E24"/>
              </a:solidFill>
            </a:endParaRPr>
          </a:p>
        </p:txBody>
      </p:sp>
      <p:sp>
        <p:nvSpPr>
          <p:cNvPr id="16" name="Google Shape;168;p7">
            <a:extLst>
              <a:ext uri="{FF2B5EF4-FFF2-40B4-BE49-F238E27FC236}">
                <a16:creationId xmlns:a16="http://schemas.microsoft.com/office/drawing/2014/main" id="{425D739C-20A3-9511-78FC-39D590307445}"/>
              </a:ext>
            </a:extLst>
          </p:cNvPr>
          <p:cNvSpPr/>
          <p:nvPr/>
        </p:nvSpPr>
        <p:spPr>
          <a:xfrm>
            <a:off x="10748719" y="1729357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203864"/>
                </a:solidFill>
                <a:latin typeface="Calibri"/>
                <a:cs typeface="Calibri"/>
                <a:sym typeface="Calibri"/>
              </a:rPr>
              <a:t>4.1</a:t>
            </a:r>
            <a:endParaRPr sz="2000" dirty="0">
              <a:solidFill>
                <a:srgbClr val="203864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7" name="Google Shape;168;p7">
            <a:extLst>
              <a:ext uri="{FF2B5EF4-FFF2-40B4-BE49-F238E27FC236}">
                <a16:creationId xmlns:a16="http://schemas.microsoft.com/office/drawing/2014/main" id="{8207DBBB-C274-9D79-38B4-8EC7CF8D37C6}"/>
              </a:ext>
            </a:extLst>
          </p:cNvPr>
          <p:cNvSpPr/>
          <p:nvPr/>
        </p:nvSpPr>
        <p:spPr>
          <a:xfrm>
            <a:off x="10747248" y="238997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chemeClr val="bg1"/>
                </a:solidFill>
              </a:rPr>
              <a:t>4</a:t>
            </a:r>
            <a:r>
              <a:rPr lang="de-DE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.</a:t>
            </a:r>
            <a:r>
              <a:rPr lang="el-GR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2</a:t>
            </a:r>
            <a:endParaRPr sz="2000" dirty="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de-DE" dirty="0" err="1"/>
              <a:t>Introduzione</a:t>
            </a:r>
            <a:endParaRPr dirty="0"/>
          </a:p>
        </p:txBody>
      </p:sp>
      <p:sp>
        <p:nvSpPr>
          <p:cNvPr id="278" name="Google Shape;278;p18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7324360" cy="48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Un'attività, che è </a:t>
            </a:r>
            <a:r>
              <a:rPr lang="en-US" dirty="0" err="1"/>
              <a:t>possibile</a:t>
            </a:r>
            <a:r>
              <a:rPr lang="en-US" dirty="0"/>
              <a:t> fare con tutti i dispositivi, è la </a:t>
            </a:r>
            <a:r>
              <a:rPr lang="en-US" b="1" dirty="0"/>
              <a:t>ricerca di informazioni </a:t>
            </a:r>
            <a:r>
              <a:rPr lang="en-US" dirty="0"/>
              <a:t>su internet. </a:t>
            </a:r>
            <a:r>
              <a:rPr lang="en-US" dirty="0" err="1"/>
              <a:t>Ricordiamo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dispositive </a:t>
            </a:r>
            <a:r>
              <a:rPr lang="en-US" dirty="0" err="1"/>
              <a:t>hanno</a:t>
            </a:r>
            <a:r>
              <a:rPr lang="en-US" dirty="0"/>
              <a:t> diverse </a:t>
            </a:r>
            <a:r>
              <a:rPr lang="en-US" dirty="0" err="1"/>
              <a:t>caratteristiche</a:t>
            </a:r>
            <a:r>
              <a:rPr lang="en-US" dirty="0"/>
              <a:t>, in </a:t>
            </a:r>
            <a:r>
              <a:rPr lang="en-US" dirty="0" err="1"/>
              <a:t>relazione</a:t>
            </a:r>
            <a:r>
              <a:rPr lang="en-US" dirty="0"/>
              <a:t> alla ricerca che si </a:t>
            </a:r>
            <a:r>
              <a:rPr lang="en-US" dirty="0" err="1"/>
              <a:t>vuole</a:t>
            </a:r>
            <a:r>
              <a:rPr lang="en-US" dirty="0"/>
              <a:t> </a:t>
            </a:r>
            <a:r>
              <a:rPr lang="en-US" dirty="0" err="1"/>
              <a:t>condurre</a:t>
            </a:r>
            <a:r>
              <a:rPr lang="en-US" dirty="0"/>
              <a:t>.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endParaRPr lang="en-US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Una volta che avete deciso quale dispositivo </a:t>
            </a:r>
            <a:r>
              <a:rPr lang="en-US" dirty="0" err="1"/>
              <a:t>volete</a:t>
            </a:r>
            <a:r>
              <a:rPr lang="en-US" dirty="0"/>
              <a:t> </a:t>
            </a:r>
            <a:r>
              <a:rPr lang="en-US" dirty="0" err="1"/>
              <a:t>usare</a:t>
            </a:r>
            <a:r>
              <a:rPr lang="en-US" dirty="0"/>
              <a:t> ci sono </a:t>
            </a:r>
            <a:r>
              <a:rPr lang="en-US" dirty="0" err="1"/>
              <a:t>alcuni</a:t>
            </a:r>
            <a:r>
              <a:rPr lang="en-US" dirty="0"/>
              <a:t> </a:t>
            </a:r>
            <a:r>
              <a:rPr lang="en-US" dirty="0" err="1"/>
              <a:t>passi</a:t>
            </a:r>
            <a:r>
              <a:rPr lang="en-US" dirty="0"/>
              <a:t> da considerare durante la ricerca.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lang="en-US" i="1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i="1" dirty="0"/>
              <a:t>Una descrizione di questi </a:t>
            </a:r>
            <a:r>
              <a:rPr lang="en-US" i="1" dirty="0" err="1"/>
              <a:t>passi</a:t>
            </a:r>
            <a:r>
              <a:rPr lang="en-US" i="1" dirty="0"/>
              <a:t> segue nelle prossime diapositive. Vedere l'</a:t>
            </a:r>
            <a:r>
              <a:rPr lang="en-US" i="1" dirty="0">
                <a:hlinkClick r:id="rId3" action="ppaction://hlinksldjump"/>
              </a:rPr>
              <a:t>allegato 1 </a:t>
            </a:r>
            <a:r>
              <a:rPr lang="en-US" i="1" dirty="0"/>
              <a:t>per trovare una spiegazione del World Wide Web.</a:t>
            </a:r>
            <a:endParaRPr dirty="0"/>
          </a:p>
        </p:txBody>
      </p:sp>
      <p:sp>
        <p:nvSpPr>
          <p:cNvPr id="279" name="Google Shape;279;p18"/>
          <p:cNvSpPr/>
          <p:nvPr/>
        </p:nvSpPr>
        <p:spPr>
          <a:xfrm>
            <a:off x="9253728" y="-3933"/>
            <a:ext cx="2937012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Calibri"/>
              <a:buNone/>
            </a:pPr>
            <a:r>
              <a:rPr lang="de-DE" sz="153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4.3 Ricerca su internet </a:t>
            </a:r>
            <a:endParaRPr sz="127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18" descr="Μεγεθυντικός φακός περίγραμμ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41818" y="1603958"/>
            <a:ext cx="4072060" cy="407206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8"/>
          <p:cNvSpPr txBox="1"/>
          <p:nvPr/>
        </p:nvSpPr>
        <p:spPr>
          <a:xfrm>
            <a:off x="8374378" y="2763079"/>
            <a:ext cx="167603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None/>
            </a:pPr>
            <a:r>
              <a:rPr lang="de-DE" sz="5400" b="0" i="0" u="none" strike="noStrike" cap="none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www</a:t>
            </a:r>
            <a:endParaRPr sz="5400" b="0" i="0" u="none" strike="noStrike" cap="none">
              <a:solidFill>
                <a:srgbClr val="C01E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A9299492-61D5-4397-A1C4-37730116D122}"/>
              </a:ext>
            </a:extLst>
          </p:cNvPr>
          <p:cNvCxnSpPr>
            <a:cxnSpLocks/>
          </p:cNvCxnSpPr>
          <p:nvPr/>
        </p:nvCxnSpPr>
        <p:spPr>
          <a:xfrm flipH="1" flipV="1">
            <a:off x="895149" y="2596910"/>
            <a:ext cx="5192697" cy="175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C2BF409E-4953-484B-8DB8-DCEDFE7C7FFB}"/>
              </a:ext>
            </a:extLst>
          </p:cNvPr>
          <p:cNvCxnSpPr>
            <a:cxnSpLocks/>
          </p:cNvCxnSpPr>
          <p:nvPr/>
        </p:nvCxnSpPr>
        <p:spPr>
          <a:xfrm flipH="1">
            <a:off x="6097471" y="2596910"/>
            <a:ext cx="155397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A01C00A-70E1-4E7C-BD20-8231C452DE3B}"/>
              </a:ext>
            </a:extLst>
          </p:cNvPr>
          <p:cNvSpPr txBox="1"/>
          <p:nvPr/>
        </p:nvSpPr>
        <p:spPr>
          <a:xfrm>
            <a:off x="895149" y="2085278"/>
            <a:ext cx="6619814" cy="1554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685800" lvl="1" indent="-228600">
              <a:lnSpc>
                <a:spcPct val="120000"/>
              </a:lnSpc>
              <a:spcBef>
                <a:spcPts val="1200"/>
              </a:spcBef>
              <a:buSzPts val="2640"/>
              <a:buFont typeface="Calibri"/>
              <a:buChar char="✔"/>
            </a:pPr>
            <a:endParaRPr lang="de-DE" sz="1000" dirty="0"/>
          </a:p>
          <a:p>
            <a:pPr marL="180000" lvl="1">
              <a:spcAft>
                <a:spcPts val="600"/>
              </a:spcAft>
              <a:buSzPts val="2640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Bene, la frase corretta è "cercare informazioni sul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World Wide Web"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invece di internet. Vedere la prossima diapositiva.</a:t>
            </a:r>
          </a:p>
          <a:p>
            <a:pPr marL="180000" lvl="1">
              <a:spcAft>
                <a:spcPts val="600"/>
              </a:spcAft>
              <a:buSzPts val="2640"/>
            </a:pP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op-up">
            <a:extLst>
              <a:ext uri="{FF2B5EF4-FFF2-40B4-BE49-F238E27FC236}">
                <a16:creationId xmlns:a16="http://schemas.microsoft.com/office/drawing/2014/main" id="{F9294866-2934-48E9-BEBB-683F15204795}"/>
              </a:ext>
            </a:extLst>
          </p:cNvPr>
          <p:cNvSpPr/>
          <p:nvPr/>
        </p:nvSpPr>
        <p:spPr>
          <a:xfrm>
            <a:off x="8403253" y="1299411"/>
            <a:ext cx="2963501" cy="482016"/>
          </a:xfrm>
          <a:prstGeom prst="borderCallout1">
            <a:avLst>
              <a:gd name="adj1" fmla="val 44024"/>
              <a:gd name="adj2" fmla="val -214"/>
              <a:gd name="adj3" fmla="val 106392"/>
              <a:gd name="adj4" fmla="val -7153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Clicca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qui per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alcune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informazioni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!</a:t>
            </a:r>
          </a:p>
          <a:p>
            <a:pPr algn="ctr"/>
            <a:endParaRPr lang="el-GR" b="1" dirty="0">
              <a:solidFill>
                <a:srgbClr val="C00000"/>
              </a:solidFill>
            </a:endParaRPr>
          </a:p>
        </p:txBody>
      </p: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D509D748-2298-4841-B0AD-7AB99B3A6699}"/>
              </a:ext>
            </a:extLst>
          </p:cNvPr>
          <p:cNvCxnSpPr>
            <a:cxnSpLocks/>
          </p:cNvCxnSpPr>
          <p:nvPr/>
        </p:nvCxnSpPr>
        <p:spPr>
          <a:xfrm flipH="1">
            <a:off x="7632193" y="1791052"/>
            <a:ext cx="577691" cy="81548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de-DE" dirty="0"/>
              <a:t>Web-browser</a:t>
            </a:r>
            <a:endParaRPr dirty="0"/>
          </a:p>
        </p:txBody>
      </p:sp>
      <p:sp>
        <p:nvSpPr>
          <p:cNvPr id="288" name="Google Shape;288;p19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6232100" cy="48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Per cercare informazioni sul web, è necessario </a:t>
            </a:r>
            <a:r>
              <a:rPr lang="en-US" b="1" dirty="0" err="1"/>
              <a:t>aprire</a:t>
            </a:r>
            <a:r>
              <a:rPr lang="en-US" b="1" dirty="0"/>
              <a:t> un web browser (</a:t>
            </a:r>
            <a:r>
              <a:rPr lang="en-US" b="1" i="1" dirty="0"/>
              <a:t>passo 1</a:t>
            </a:r>
            <a:r>
              <a:rPr lang="en-US" b="1" dirty="0"/>
              <a:t>)</a:t>
            </a:r>
            <a:r>
              <a:rPr lang="en-US" dirty="0"/>
              <a:t>. Di </a:t>
            </a:r>
            <a:r>
              <a:rPr lang="en-US" dirty="0" err="1"/>
              <a:t>solito</a:t>
            </a:r>
            <a:r>
              <a:rPr lang="en-US" dirty="0"/>
              <a:t> un web browser è già disponibile sul tuo dispositivo.</a:t>
            </a:r>
          </a:p>
          <a:p>
            <a:pPr marL="228600" lvl="0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Alcuni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i="1" dirty="0"/>
              <a:t>browsers</a:t>
            </a:r>
            <a:r>
              <a:rPr lang="en-US" dirty="0"/>
              <a:t> più comuni:</a:t>
            </a:r>
          </a:p>
          <a:p>
            <a:pPr marL="685800" lvl="1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dirty="0"/>
              <a:t>Google Chrome</a:t>
            </a:r>
          </a:p>
          <a:p>
            <a:pPr marL="685800" lvl="1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dirty="0"/>
              <a:t>Mozilla Firefox</a:t>
            </a:r>
          </a:p>
          <a:p>
            <a:pPr marL="685800" lvl="1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dirty="0"/>
              <a:t>Microsoft Edge</a:t>
            </a:r>
          </a:p>
          <a:p>
            <a:pPr marL="685800" lvl="1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dirty="0"/>
              <a:t>Apple Safari</a:t>
            </a:r>
          </a:p>
          <a:p>
            <a:pPr marL="685800" lvl="1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dirty="0"/>
              <a:t>Opera</a:t>
            </a:r>
          </a:p>
          <a:p>
            <a:pPr marL="228600" lvl="0" indent="-76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289" name="Google Shape;289;p19"/>
          <p:cNvSpPr/>
          <p:nvPr/>
        </p:nvSpPr>
        <p:spPr>
          <a:xfrm>
            <a:off x="9253728" y="-3933"/>
            <a:ext cx="2937012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Calibri"/>
              <a:buNone/>
            </a:pPr>
            <a:r>
              <a:rPr lang="de-DE" sz="153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4.3 Ricerca su internet </a:t>
            </a:r>
            <a:endParaRPr sz="127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73988" y="2306993"/>
            <a:ext cx="1363603" cy="141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9" descr="Tap to activate or exit full scre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2947" y="3498003"/>
            <a:ext cx="1670304" cy="1670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9" descr="Tap to activate or exit full scre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13641" y="1889542"/>
            <a:ext cx="1300472" cy="130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9" descr="Image result for Apple Safari Logo Transparen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15605" y="4681497"/>
            <a:ext cx="170497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9" descr="Image result for Opera Web Browser Logo"/>
          <p:cNvPicPr preferRelativeResize="0"/>
          <p:nvPr/>
        </p:nvPicPr>
        <p:blipFill rotWithShape="1">
          <a:blip r:embed="rId7">
            <a:alphaModFix/>
          </a:blip>
          <a:srcRect l="26271" r="19937"/>
          <a:stretch/>
        </p:blipFill>
        <p:spPr>
          <a:xfrm>
            <a:off x="10521696" y="4147985"/>
            <a:ext cx="1670304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08E88B-2070-4E5D-AB0E-D80B49CE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Siti web (1)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CF8FF77-34A2-4733-B468-74DC46FB6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8" y="1799999"/>
            <a:ext cx="10902482" cy="4865977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dirty="0"/>
              <a:t>Come </a:t>
            </a:r>
            <a:r>
              <a:rPr lang="en-US" dirty="0" err="1"/>
              <a:t>detto</a:t>
            </a:r>
            <a:r>
              <a:rPr lang="en-US" dirty="0"/>
              <a:t> prima i siti web </a:t>
            </a:r>
            <a:r>
              <a:rPr lang="en-US" dirty="0" err="1"/>
              <a:t>contengono</a:t>
            </a:r>
            <a:r>
              <a:rPr lang="en-US" dirty="0"/>
              <a:t> </a:t>
            </a:r>
            <a:r>
              <a:rPr lang="en-US" dirty="0" err="1"/>
              <a:t>diversi</a:t>
            </a:r>
            <a:r>
              <a:rPr lang="en-US" dirty="0"/>
              <a:t> tipi di </a:t>
            </a:r>
            <a:r>
              <a:rPr lang="en-US" dirty="0" err="1"/>
              <a:t>informazioni</a:t>
            </a:r>
            <a:r>
              <a:rPr lang="en-US" dirty="0"/>
              <a:t> e </a:t>
            </a:r>
            <a:r>
              <a:rPr lang="en-US" dirty="0" err="1"/>
              <a:t>contenuti</a:t>
            </a:r>
            <a:r>
              <a:rPr lang="en-US" dirty="0"/>
              <a:t>. </a:t>
            </a:r>
            <a:r>
              <a:rPr lang="en-US" dirty="0" err="1"/>
              <a:t>Quindi</a:t>
            </a:r>
            <a:r>
              <a:rPr lang="en-US" dirty="0"/>
              <a:t> il passo successivo (</a:t>
            </a:r>
            <a:r>
              <a:rPr lang="en-US" b="1" i="1" dirty="0"/>
              <a:t>passo 2</a:t>
            </a:r>
            <a:r>
              <a:rPr lang="en-US" dirty="0"/>
              <a:t>) è quello di collegarsi al sito web appropriato che contiene le informazioni che stai cercando. </a:t>
            </a:r>
          </a:p>
          <a:p>
            <a:pPr algn="just">
              <a:spcAft>
                <a:spcPts val="600"/>
              </a:spcAft>
            </a:pPr>
            <a:r>
              <a:rPr lang="en-US" dirty="0"/>
              <a:t>Per connettersi a un sito web, è necessario conoscere il suo </a:t>
            </a:r>
            <a:r>
              <a:rPr lang="en-US" b="1" dirty="0"/>
              <a:t>nome di dominio, </a:t>
            </a:r>
            <a:r>
              <a:rPr lang="en-US" dirty="0"/>
              <a:t>ad esempio, </a:t>
            </a:r>
            <a:r>
              <a:rPr lang="en-US" b="1" i="1" dirty="0"/>
              <a:t>healthcare.eu.</a:t>
            </a:r>
          </a:p>
          <a:p>
            <a:pPr algn="just">
              <a:spcAft>
                <a:spcPts val="600"/>
              </a:spcAft>
            </a:pPr>
            <a:r>
              <a:rPr lang="en-US" dirty="0"/>
              <a:t>Le prossime </a:t>
            </a:r>
            <a:r>
              <a:rPr lang="en-US" dirty="0" err="1"/>
              <a:t>domande</a:t>
            </a:r>
            <a:r>
              <a:rPr lang="en-US" dirty="0"/>
              <a:t> da </a:t>
            </a:r>
            <a:r>
              <a:rPr lang="en-US" dirty="0" err="1"/>
              <a:t>porsi</a:t>
            </a:r>
            <a:r>
              <a:rPr lang="en-US" dirty="0"/>
              <a:t> per la propria </a:t>
            </a:r>
            <a:r>
              <a:rPr lang="en-US" dirty="0" err="1"/>
              <a:t>ricerca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:</a:t>
            </a:r>
          </a:p>
          <a:p>
            <a:pPr lvl="1" algn="just">
              <a:spcAft>
                <a:spcPts val="600"/>
              </a:spcAft>
            </a:pPr>
            <a:r>
              <a:rPr lang="en-US" i="1" dirty="0"/>
              <a:t>"Quale/i sito/i dovrei visitare per trovare le informazioni che sto </a:t>
            </a:r>
            <a:r>
              <a:rPr lang="en-US" i="1" dirty="0" err="1"/>
              <a:t>cercando</a:t>
            </a:r>
            <a:r>
              <a:rPr lang="en-US" i="1" dirty="0"/>
              <a:t>?"</a:t>
            </a:r>
            <a:endParaRPr lang="en-US" dirty="0"/>
          </a:p>
          <a:p>
            <a:pPr lvl="1" algn="just">
              <a:spcAft>
                <a:spcPts val="600"/>
              </a:spcAft>
            </a:pPr>
            <a:r>
              <a:rPr lang="en-US" dirty="0"/>
              <a:t>"</a:t>
            </a:r>
            <a:r>
              <a:rPr lang="en-US" i="1" dirty="0"/>
              <a:t>Come posso trovare il </a:t>
            </a:r>
            <a:r>
              <a:rPr lang="en-US" i="1" dirty="0" err="1"/>
              <a:t>nome</a:t>
            </a:r>
            <a:r>
              <a:rPr lang="en-US" i="1" dirty="0"/>
              <a:t> di dominio di questo/questi siti web?" </a:t>
            </a:r>
            <a:endParaRPr lang="en-US" dirty="0"/>
          </a:p>
        </p:txBody>
      </p:sp>
      <p:sp>
        <p:nvSpPr>
          <p:cNvPr id="4" name="Google Shape;345;p24">
            <a:extLst>
              <a:ext uri="{FF2B5EF4-FFF2-40B4-BE49-F238E27FC236}">
                <a16:creationId xmlns:a16="http://schemas.microsoft.com/office/drawing/2014/main" id="{A3DF5CD2-5C11-42D5-B08E-AC9D45F7CFC3}"/>
              </a:ext>
            </a:extLst>
          </p:cNvPr>
          <p:cNvSpPr/>
          <p:nvPr/>
        </p:nvSpPr>
        <p:spPr>
          <a:xfrm>
            <a:off x="9253728" y="-3933"/>
            <a:ext cx="2937012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Calibri"/>
              <a:buNone/>
            </a:pPr>
            <a:r>
              <a:rPr lang="de-DE" sz="153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4.3 Ricerca su internet </a:t>
            </a:r>
            <a:endParaRPr sz="127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4305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2"/>
          <p:cNvGrpSpPr/>
          <p:nvPr/>
        </p:nvGrpSpPr>
        <p:grpSpPr>
          <a:xfrm>
            <a:off x="9587789" y="3777625"/>
            <a:ext cx="2245582" cy="2759937"/>
            <a:chOff x="7061107" y="2775080"/>
            <a:chExt cx="2245582" cy="2759937"/>
          </a:xfrm>
        </p:grpSpPr>
        <p:pic>
          <p:nvPicPr>
            <p:cNvPr id="77" name="Google Shape;7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148063" y="2775080"/>
              <a:ext cx="1962150" cy="2162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" name="Google Shape;78;p2"/>
            <p:cNvSpPr txBox="1"/>
            <p:nvPr/>
          </p:nvSpPr>
          <p:spPr>
            <a:xfrm>
              <a:off x="7061107" y="4981019"/>
              <a:ext cx="2245582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Calibri"/>
                <a:buNone/>
              </a:pPr>
              <a:r>
                <a:rPr lang="de-DE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AKADIMAIKO DIADIKTYO (GUnet)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Calibri"/>
                <a:buNone/>
              </a:pPr>
              <a:r>
                <a:rPr lang="de-DE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ATENE, GRECIA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Calibri"/>
                <a:buNone/>
              </a:pPr>
              <a:r>
                <a:rPr lang="de-DE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www.gunet.gr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9" name="Google Shape;79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800"/>
              <a:buFont typeface="Calibri"/>
              <a:buNone/>
            </a:pPr>
            <a:r>
              <a:rPr lang="de-DE" sz="4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Partner</a:t>
            </a:r>
            <a:endParaRPr sz="4800" b="1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" name="Google Shape;80;p2"/>
          <p:cNvGrpSpPr/>
          <p:nvPr/>
        </p:nvGrpSpPr>
        <p:grpSpPr>
          <a:xfrm>
            <a:off x="-583724" y="2027730"/>
            <a:ext cx="6096000" cy="1677637"/>
            <a:chOff x="-1066801" y="1523553"/>
            <a:chExt cx="6096000" cy="1677637"/>
          </a:xfrm>
        </p:grpSpPr>
        <p:pic>
          <p:nvPicPr>
            <p:cNvPr id="81" name="Google Shape;8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56678" y="1523553"/>
              <a:ext cx="1449043" cy="997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Google Shape;82;p2"/>
            <p:cNvSpPr txBox="1"/>
            <p:nvPr/>
          </p:nvSpPr>
          <p:spPr>
            <a:xfrm>
              <a:off x="-1066801" y="2462526"/>
              <a:ext cx="6096000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Calibri"/>
                <a:buNone/>
              </a:pPr>
              <a:r>
                <a:rPr lang="de-DE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WESTFALISCHE </a:t>
              </a:r>
              <a:r>
                <a:rPr lang="de-DE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HOCHSCHULE </a:t>
              </a:r>
              <a:r>
                <a:rPr lang="de-DE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GELSENKIRCHEN,</a:t>
              </a:r>
              <a:br>
                <a:rPr lang="de-DE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de-DE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BOCHOLT, RECKLINGHAUSEN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Calibri"/>
                <a:buNone/>
              </a:pPr>
              <a:r>
                <a:rPr lang="de-DE" sz="105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GELSENKIRCHEN, GERMANIA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Calibri"/>
                <a:buNone/>
              </a:pPr>
              <a:r>
                <a:rPr lang="de-DE" sz="105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www.w-hs.de</a:t>
              </a:r>
              <a:endParaRPr sz="105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3" name="Google Shape;83;p2"/>
          <p:cNvGrpSpPr/>
          <p:nvPr/>
        </p:nvGrpSpPr>
        <p:grpSpPr>
          <a:xfrm>
            <a:off x="4111945" y="4542257"/>
            <a:ext cx="6629400" cy="1738414"/>
            <a:chOff x="2579204" y="1882706"/>
            <a:chExt cx="6629400" cy="1738414"/>
          </a:xfrm>
        </p:grpSpPr>
        <p:pic>
          <p:nvPicPr>
            <p:cNvPr id="84" name="Google Shape;84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627079" y="1882706"/>
              <a:ext cx="2533650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Google Shape;85;p2"/>
            <p:cNvSpPr txBox="1"/>
            <p:nvPr/>
          </p:nvSpPr>
          <p:spPr>
            <a:xfrm>
              <a:off x="2579204" y="2913234"/>
              <a:ext cx="66294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Calibri"/>
                <a:buNone/>
              </a:pPr>
              <a:r>
                <a:rPr lang="de-DE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COORDINA L'ORGANIZZAZIONE DI IMPRESE E</a:t>
              </a:r>
              <a:br>
                <a:rPr lang="de-DE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de-DE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RISORSE UMANE, S.L.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Calibri"/>
                <a:buNone/>
              </a:pPr>
              <a:r>
                <a:rPr lang="de-DE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VALENCIA, SPAGNA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Calibri"/>
                <a:buNone/>
              </a:pPr>
              <a:r>
                <a:rPr lang="de-DE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coordina-oerh.com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6" name="Google Shape;86;p2"/>
          <p:cNvGrpSpPr/>
          <p:nvPr/>
        </p:nvGrpSpPr>
        <p:grpSpPr>
          <a:xfrm>
            <a:off x="6186067" y="2015292"/>
            <a:ext cx="6634368" cy="1584248"/>
            <a:chOff x="6639106" y="2919412"/>
            <a:chExt cx="6634368" cy="1584248"/>
          </a:xfrm>
        </p:grpSpPr>
        <p:pic>
          <p:nvPicPr>
            <p:cNvPr id="87" name="Google Shape;87;p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684703" y="2919412"/>
              <a:ext cx="2543175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p2"/>
            <p:cNvSpPr txBox="1"/>
            <p:nvPr/>
          </p:nvSpPr>
          <p:spPr>
            <a:xfrm>
              <a:off x="6639106" y="3949662"/>
              <a:ext cx="6634368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Calibri"/>
                <a:buNone/>
              </a:pPr>
              <a:r>
                <a:rPr lang="de-DE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PROLIPSIS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Calibri"/>
                <a:buNone/>
              </a:pPr>
              <a:r>
                <a:rPr lang="de-DE" sz="1000" b="0" i="0" u="none" strike="noStrike" cap="non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ATENE, GRECIA</a:t>
              </a:r>
              <a:br>
                <a:rPr lang="de-DE" sz="1000" b="0" i="0" u="none" strike="noStrike" cap="non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de-DE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www.prolepsis.gr</a:t>
              </a:r>
              <a:endParaRPr sz="10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9" name="Google Shape;89;p2"/>
          <p:cNvGrpSpPr/>
          <p:nvPr/>
        </p:nvGrpSpPr>
        <p:grpSpPr>
          <a:xfrm>
            <a:off x="-1845822" y="4591510"/>
            <a:ext cx="6952420" cy="1601615"/>
            <a:chOff x="-1240501" y="3160643"/>
            <a:chExt cx="6952420" cy="1601615"/>
          </a:xfrm>
        </p:grpSpPr>
        <p:pic>
          <p:nvPicPr>
            <p:cNvPr id="90" name="Google Shape;90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64123" y="3160643"/>
              <a:ext cx="2543175" cy="1038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2"/>
            <p:cNvSpPr txBox="1"/>
            <p:nvPr/>
          </p:nvSpPr>
          <p:spPr>
            <a:xfrm>
              <a:off x="-1240501" y="4208260"/>
              <a:ext cx="695242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Calibri"/>
                <a:buNone/>
              </a:pPr>
              <a:r>
                <a:rPr lang="de-DE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UNIVERSITÀ DI VALENCIA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Calibri"/>
                <a:buNone/>
              </a:pPr>
              <a:r>
                <a:rPr lang="de-DE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VALENCIA, SPAGNA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Calibri"/>
                <a:buNone/>
              </a:pPr>
              <a:r>
                <a:rPr lang="de-DE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www.uv.es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2" name="Google Shape;92;p2"/>
          <p:cNvGrpSpPr/>
          <p:nvPr/>
        </p:nvGrpSpPr>
        <p:grpSpPr>
          <a:xfrm>
            <a:off x="3332429" y="4600164"/>
            <a:ext cx="2543175" cy="1592961"/>
            <a:chOff x="4517932" y="3531206"/>
            <a:chExt cx="2543175" cy="1592961"/>
          </a:xfrm>
        </p:grpSpPr>
        <p:pic>
          <p:nvPicPr>
            <p:cNvPr id="93" name="Google Shape;93;p2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517932" y="3531206"/>
              <a:ext cx="2543175" cy="10209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2"/>
            <p:cNvSpPr txBox="1"/>
            <p:nvPr/>
          </p:nvSpPr>
          <p:spPr>
            <a:xfrm>
              <a:off x="4824413" y="4570169"/>
              <a:ext cx="2037497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Calibri"/>
                <a:buNone/>
              </a:pPr>
              <a:r>
                <a:rPr lang="de-DE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media k GmbH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Calibri"/>
                <a:buNone/>
              </a:pPr>
              <a:r>
                <a:rPr lang="de-DE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Bad Mergentheim, GERMANIA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Calibri"/>
                <a:buNone/>
              </a:pPr>
              <a:r>
                <a:rPr lang="de-DE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www.media-k.eu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5" name="Google Shape;95;p2"/>
          <p:cNvGrpSpPr/>
          <p:nvPr/>
        </p:nvGrpSpPr>
        <p:grpSpPr>
          <a:xfrm>
            <a:off x="5019359" y="1427085"/>
            <a:ext cx="1973150" cy="2726448"/>
            <a:chOff x="9320178" y="2976204"/>
            <a:chExt cx="1973150" cy="2726448"/>
          </a:xfrm>
        </p:grpSpPr>
        <p:pic>
          <p:nvPicPr>
            <p:cNvPr id="96" name="Google Shape;96;p2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9320178" y="2976204"/>
              <a:ext cx="1962150" cy="215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2"/>
            <p:cNvSpPr txBox="1"/>
            <p:nvPr/>
          </p:nvSpPr>
          <p:spPr>
            <a:xfrm>
              <a:off x="9331178" y="5148654"/>
              <a:ext cx="196215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Calibri"/>
                <a:buNone/>
              </a:pPr>
              <a:r>
                <a:rPr lang="de-DE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OXFAM ITALIA INTERCULTURA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Calibri"/>
                <a:buNone/>
              </a:pPr>
              <a:r>
                <a:rPr lang="de-DE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AREZZO, ITALIA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Calibri"/>
                <a:buNone/>
              </a:pPr>
              <a:r>
                <a:rPr lang="de-DE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www.oxfamitalia.org/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08E88B-2070-4E5D-AB0E-D80B49CE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Siti web (2)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CF8FF77-34A2-4733-B468-74DC46FB6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8" y="1799999"/>
            <a:ext cx="10891052" cy="4865977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Per la prima </a:t>
            </a:r>
            <a:r>
              <a:rPr lang="en-US" dirty="0" err="1"/>
              <a:t>volta</a:t>
            </a:r>
            <a:r>
              <a:rPr lang="en-US" dirty="0"/>
              <a:t> siamo stati in qualche modo informati sul </a:t>
            </a:r>
            <a:r>
              <a:rPr lang="en-US" dirty="0" err="1"/>
              <a:t>nome</a:t>
            </a:r>
            <a:r>
              <a:rPr lang="en-US" dirty="0"/>
              <a:t> di dominio, per esempio, 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L'ho letto da </a:t>
            </a:r>
            <a:r>
              <a:rPr lang="en-US" dirty="0" err="1"/>
              <a:t>qualche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consigliato</a:t>
            </a:r>
            <a:r>
              <a:rPr lang="en-US" dirty="0"/>
              <a:t> da </a:t>
            </a:r>
            <a:r>
              <a:rPr lang="en-US" dirty="0" err="1"/>
              <a:t>qualcuno</a:t>
            </a:r>
            <a:endParaRPr lang="en-US" dirty="0"/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err="1"/>
              <a:t>L’ho</a:t>
            </a:r>
            <a:r>
              <a:rPr lang="en-US" dirty="0"/>
              <a:t> trovato in un altro sito web con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correlati</a:t>
            </a:r>
            <a:r>
              <a:rPr lang="en-US" dirty="0"/>
              <a:t>  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Ho usato un motore di ricerca per trovare i nomi di dominio del sito web</a:t>
            </a:r>
          </a:p>
          <a:p>
            <a:pPr>
              <a:spcAft>
                <a:spcPts val="600"/>
              </a:spcAft>
            </a:pPr>
            <a:r>
              <a:rPr lang="en-US" dirty="0" err="1"/>
              <a:t>Concludendo</a:t>
            </a:r>
            <a:r>
              <a:rPr lang="en-US" dirty="0"/>
              <a:t> 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se </a:t>
            </a:r>
            <a:r>
              <a:rPr lang="en-US" dirty="0" err="1"/>
              <a:t>conosci</a:t>
            </a:r>
            <a:r>
              <a:rPr lang="en-US" dirty="0"/>
              <a:t> già il </a:t>
            </a:r>
            <a:r>
              <a:rPr lang="en-US" dirty="0" err="1"/>
              <a:t>nome</a:t>
            </a:r>
            <a:r>
              <a:rPr lang="en-US" dirty="0"/>
              <a:t> di dominio,</a:t>
            </a:r>
          </a:p>
          <a:p>
            <a:pPr lvl="2">
              <a:spcAft>
                <a:spcPts val="600"/>
              </a:spcAft>
              <a:buFont typeface="Calibri" panose="020B0604020202020204" pitchFamily="34" charset="0"/>
              <a:buChar char="•"/>
            </a:pPr>
            <a:r>
              <a:rPr lang="en-US" dirty="0" err="1"/>
              <a:t>puoi</a:t>
            </a:r>
            <a:r>
              <a:rPr lang="en-US" dirty="0"/>
              <a:t> inserirlo direttamente nel browser e </a:t>
            </a:r>
            <a:r>
              <a:rPr lang="en-US" dirty="0" err="1"/>
              <a:t>collegarti</a:t>
            </a:r>
            <a:r>
              <a:rPr lang="en-US" dirty="0"/>
              <a:t> al sito web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err="1"/>
              <a:t>altrimenti</a:t>
            </a:r>
            <a:endParaRPr lang="en-US" dirty="0"/>
          </a:p>
          <a:p>
            <a:pPr lvl="2">
              <a:spcAft>
                <a:spcPts val="600"/>
              </a:spcAft>
              <a:buFont typeface="Calibri" panose="020B0604020202020204" pitchFamily="34" charset="0"/>
              <a:buChar char="•"/>
            </a:pPr>
            <a:r>
              <a:rPr lang="en-US" dirty="0"/>
              <a:t>usa un </a:t>
            </a:r>
            <a:r>
              <a:rPr lang="en-US" b="1" dirty="0"/>
              <a:t>motore di ricerca </a:t>
            </a:r>
            <a:r>
              <a:rPr lang="en-US" dirty="0"/>
              <a:t>per scoprirlo</a:t>
            </a:r>
          </a:p>
          <a:p>
            <a:pPr lvl="1">
              <a:spcAft>
                <a:spcPts val="600"/>
              </a:spcAft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042A5C-CAAA-4E63-AE6F-1A6BA4BD5A0F}"/>
              </a:ext>
            </a:extLst>
          </p:cNvPr>
          <p:cNvSpPr txBox="1"/>
          <p:nvPr/>
        </p:nvSpPr>
        <p:spPr>
          <a:xfrm>
            <a:off x="2600960" y="1891495"/>
            <a:ext cx="9275948" cy="27392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685800" lvl="1" indent="-228600">
              <a:lnSpc>
                <a:spcPct val="120000"/>
              </a:lnSpc>
              <a:spcBef>
                <a:spcPts val="1200"/>
              </a:spcBef>
              <a:buSzPts val="2640"/>
              <a:buFont typeface="Calibri"/>
              <a:buChar char="✔"/>
            </a:pPr>
            <a:endParaRPr lang="de-DE" sz="1000" dirty="0"/>
          </a:p>
          <a:p>
            <a:pPr marL="180000" lvl="1">
              <a:spcAft>
                <a:spcPts val="600"/>
              </a:spcAft>
              <a:buSzPts val="2640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motore di ricerca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è un servizio per trovare siti web. Raccoglie i siti web disponibili sul Web e li associa a diverse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tag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che sono parole chiave relative alla categoria di informazione principale del sito. </a:t>
            </a:r>
          </a:p>
          <a:p>
            <a:pPr marL="637200" lvl="1" indent="-457200">
              <a:spcAft>
                <a:spcPts val="600"/>
              </a:spcAft>
              <a:buClr>
                <a:srgbClr val="389FE4"/>
              </a:buClr>
              <a:buSzPct val="100000"/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L'utente si collega tramite un browser al motore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ricerca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7200" lvl="1" indent="-457200">
              <a:spcAft>
                <a:spcPts val="600"/>
              </a:spcAft>
              <a:buClr>
                <a:srgbClr val="389FE4"/>
              </a:buClr>
              <a:buSzPct val="100000"/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Inserisce le parole chiave</a:t>
            </a:r>
          </a:p>
          <a:p>
            <a:pPr marL="637200" lvl="1" indent="-457200">
              <a:spcAft>
                <a:spcPts val="600"/>
              </a:spcAft>
              <a:buClr>
                <a:srgbClr val="389FE4"/>
              </a:buClr>
              <a:buSzPct val="100000"/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Il motore di ricerca restituisce una lista di siti web legati alle parole chiave</a:t>
            </a:r>
          </a:p>
          <a:p>
            <a:pPr marL="637200" lvl="1" indent="-457200">
              <a:spcAft>
                <a:spcPts val="600"/>
              </a:spcAft>
              <a:buClr>
                <a:srgbClr val="389FE4"/>
              </a:buClr>
              <a:buSzPct val="100000"/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L'utente sceglie di visitare uno o più siti web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op-up">
            <a:extLst>
              <a:ext uri="{FF2B5EF4-FFF2-40B4-BE49-F238E27FC236}">
                <a16:creationId xmlns:a16="http://schemas.microsoft.com/office/drawing/2014/main" id="{FCD4C1AB-4348-4080-B353-0CBAC45242F8}"/>
              </a:ext>
            </a:extLst>
          </p:cNvPr>
          <p:cNvSpPr/>
          <p:nvPr/>
        </p:nvSpPr>
        <p:spPr>
          <a:xfrm>
            <a:off x="6096000" y="5778000"/>
            <a:ext cx="2963501" cy="482016"/>
          </a:xfrm>
          <a:prstGeom prst="borderCallout1">
            <a:avLst>
              <a:gd name="adj1" fmla="val 44024"/>
              <a:gd name="adj2" fmla="val -214"/>
              <a:gd name="adj3" fmla="val 106392"/>
              <a:gd name="adj4" fmla="val -7153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C00000"/>
              </a:solidFill>
            </a:endParaRPr>
          </a:p>
          <a:p>
            <a:pPr algn="ctr"/>
            <a:r>
              <a:rPr lang="en-US" b="1">
                <a:solidFill>
                  <a:schemeClr val="bg1">
                    <a:lumMod val="65000"/>
                  </a:schemeClr>
                </a:solidFill>
              </a:rPr>
              <a:t>Clicca qui per maggiori informazioni sui motori di ricerca</a:t>
            </a:r>
          </a:p>
          <a:p>
            <a:pPr algn="ctr"/>
            <a:endParaRPr lang="el-GR" b="1">
              <a:solidFill>
                <a:srgbClr val="C00000"/>
              </a:solidFill>
            </a:endParaRPr>
          </a:p>
        </p:txBody>
      </p:sp>
      <p:sp>
        <p:nvSpPr>
          <p:cNvPr id="6" name="Google Shape;345;p24">
            <a:extLst>
              <a:ext uri="{FF2B5EF4-FFF2-40B4-BE49-F238E27FC236}">
                <a16:creationId xmlns:a16="http://schemas.microsoft.com/office/drawing/2014/main" id="{2A6F32EE-4426-418D-9EF5-3E7DB70582F6}"/>
              </a:ext>
            </a:extLst>
          </p:cNvPr>
          <p:cNvSpPr/>
          <p:nvPr/>
        </p:nvSpPr>
        <p:spPr>
          <a:xfrm>
            <a:off x="9253728" y="-3933"/>
            <a:ext cx="2937012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Calibri"/>
              <a:buNone/>
            </a:pPr>
            <a:r>
              <a:rPr lang="de-DE" sz="153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4.3 Ricerca su internet </a:t>
            </a:r>
            <a:endParaRPr sz="127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25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de-DE" dirty="0" err="1"/>
              <a:t>Motori di </a:t>
            </a:r>
            <a:r>
              <a:rPr lang="de-DE" dirty="0"/>
              <a:t>ricerca</a:t>
            </a:r>
            <a:endParaRPr dirty="0"/>
          </a:p>
        </p:txBody>
      </p:sp>
      <p:sp>
        <p:nvSpPr>
          <p:cNvPr id="300" name="Google Shape;300;p20"/>
          <p:cNvSpPr txBox="1">
            <a:spLocks noGrp="1"/>
          </p:cNvSpPr>
          <p:nvPr>
            <p:ph type="body" idx="1"/>
          </p:nvPr>
        </p:nvSpPr>
        <p:spPr>
          <a:xfrm>
            <a:off x="557997" y="1799999"/>
            <a:ext cx="8768883" cy="48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Per cercare informazioni </a:t>
            </a:r>
            <a:r>
              <a:rPr lang="en-US" dirty="0" err="1"/>
              <a:t>su</a:t>
            </a:r>
            <a:r>
              <a:rPr lang="en-US" dirty="0"/>
              <a:t> internet devi collegarti, con il tuo browser, a uno dei </a:t>
            </a:r>
            <a:r>
              <a:rPr lang="en-US" b="1" dirty="0"/>
              <a:t>motori di ricerca </a:t>
            </a:r>
            <a:r>
              <a:rPr lang="en-US" dirty="0"/>
              <a:t>disponibili.</a:t>
            </a:r>
          </a:p>
          <a:p>
            <a:pPr marL="228600" lvl="0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Alcuni dei motori di ricerca più popolari sono i seguenti:</a:t>
            </a:r>
          </a:p>
          <a:p>
            <a:pPr marL="800100" lvl="1" indent="-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alibri" panose="020F0502020204030204" pitchFamily="34" charset="0"/>
              <a:buChar char="̶"/>
            </a:pPr>
            <a:r>
              <a:rPr lang="en-US" b="1" dirty="0"/>
              <a:t>Google.com</a:t>
            </a:r>
            <a:r>
              <a:rPr lang="en-US" dirty="0"/>
              <a:t>: Puoi differenziare le tue ricerche </a:t>
            </a:r>
            <a:r>
              <a:rPr lang="en-US" dirty="0" err="1"/>
              <a:t>tramite</a:t>
            </a:r>
            <a:r>
              <a:rPr lang="en-US" dirty="0"/>
              <a:t> Google </a:t>
            </a:r>
            <a:r>
              <a:rPr lang="en-US" dirty="0" err="1"/>
              <a:t>tra</a:t>
            </a:r>
            <a:r>
              <a:rPr lang="en-US" dirty="0"/>
              <a:t> diverse </a:t>
            </a:r>
            <a:r>
              <a:rPr lang="en-US" dirty="0" err="1"/>
              <a:t>categorie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cui ad es. </a:t>
            </a:r>
            <a:r>
              <a:rPr lang="en-US" dirty="0" err="1"/>
              <a:t>informazioni</a:t>
            </a:r>
            <a:r>
              <a:rPr lang="en-US" dirty="0"/>
              <a:t> e </a:t>
            </a:r>
            <a:r>
              <a:rPr lang="en-US" dirty="0" err="1"/>
              <a:t>immagini</a:t>
            </a:r>
            <a:r>
              <a:rPr lang="en-US" dirty="0"/>
              <a:t> o puoi usarlo per la navigazione.</a:t>
            </a:r>
          </a:p>
          <a:p>
            <a:pPr marL="800100" lvl="1" indent="-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alibri" panose="020F0502020204030204" pitchFamily="34" charset="0"/>
              <a:buChar char="̶"/>
            </a:pPr>
            <a:r>
              <a:rPr lang="en-US" b="1" dirty="0"/>
              <a:t>Bing.com</a:t>
            </a:r>
            <a:r>
              <a:rPr lang="en-US" dirty="0"/>
              <a:t>: La struttura e la funzione sono di solito simili a Google, ma i risultati della ricerca potrebbero essere diversi.</a:t>
            </a:r>
          </a:p>
          <a:p>
            <a:pPr marL="800100" lvl="1" indent="-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alibri" panose="020F0502020204030204" pitchFamily="34" charset="0"/>
              <a:buChar char="̶"/>
            </a:pPr>
            <a:r>
              <a:rPr lang="en-US" b="1" dirty="0"/>
              <a:t>Yahoo.com</a:t>
            </a:r>
            <a:r>
              <a:rPr lang="en-US" dirty="0"/>
              <a:t>: Abbastanza simile a Bing.</a:t>
            </a:r>
          </a:p>
          <a:p>
            <a:pPr marL="228600" lvl="0" indent="-76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301" name="Google Shape;301;p20"/>
          <p:cNvSpPr/>
          <p:nvPr/>
        </p:nvSpPr>
        <p:spPr>
          <a:xfrm>
            <a:off x="9253728" y="-3933"/>
            <a:ext cx="2937012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Calibri"/>
              <a:buNone/>
            </a:pPr>
            <a:r>
              <a:rPr lang="de-DE" sz="153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4.3 Ricerca su internet </a:t>
            </a:r>
            <a:endParaRPr sz="127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0"/>
          <p:cNvSpPr/>
          <p:nvPr/>
        </p:nvSpPr>
        <p:spPr>
          <a:xfrm>
            <a:off x="8548010" y="4363459"/>
            <a:ext cx="350237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None/>
            </a:pPr>
            <a:r>
              <a:rPr lang="de-DE" sz="5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google.com</a:t>
            </a:r>
            <a:endParaRPr sz="5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"/>
          <p:cNvSpPr txBox="1">
            <a:spLocks noGrp="1"/>
          </p:cNvSpPr>
          <p:nvPr>
            <p:ph type="title"/>
          </p:nvPr>
        </p:nvSpPr>
        <p:spPr>
          <a:xfrm>
            <a:off x="2387065" y="1070702"/>
            <a:ext cx="8903368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de-DE" err="1">
                <a:solidFill>
                  <a:srgbClr val="C00000"/>
                </a:solidFill>
              </a:rPr>
              <a:t>Attività</a:t>
            </a:r>
            <a:r>
              <a:rPr lang="de-DE">
                <a:solidFill>
                  <a:srgbClr val="C00000"/>
                </a:solidFill>
              </a:rPr>
              <a:t>: </a:t>
            </a:r>
            <a:r>
              <a:rPr lang="de-DE" err="1"/>
              <a:t>Stringhe di </a:t>
            </a:r>
            <a:r>
              <a:rPr lang="de-DE"/>
              <a:t>ricerca</a:t>
            </a:r>
            <a:endParaRPr/>
          </a:p>
        </p:txBody>
      </p:sp>
      <p:sp>
        <p:nvSpPr>
          <p:cNvPr id="321" name="Google Shape;321;p22"/>
          <p:cNvSpPr txBox="1">
            <a:spLocks noGrp="1"/>
          </p:cNvSpPr>
          <p:nvPr>
            <p:ph type="body" idx="1"/>
          </p:nvPr>
        </p:nvSpPr>
        <p:spPr>
          <a:xfrm>
            <a:off x="885084" y="1886609"/>
            <a:ext cx="5504565" cy="473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i="1" dirty="0"/>
              <a:t>Esempio: </a:t>
            </a:r>
            <a:r>
              <a:rPr lang="en-US" dirty="0" err="1"/>
              <a:t>Dov’è</a:t>
            </a:r>
            <a:r>
              <a:rPr lang="en-US" dirty="0"/>
              <a:t> lo studio del medico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vicino</a:t>
            </a:r>
            <a:r>
              <a:rPr lang="en-US" dirty="0"/>
              <a:t> per la salute dentale?</a:t>
            </a:r>
          </a:p>
          <a:p>
            <a:pPr marL="800100" lvl="1" indent="-342900" algn="just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"Medico </a:t>
            </a:r>
            <a:r>
              <a:rPr lang="en-US" b="1" dirty="0" err="1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dentista</a:t>
            </a:r>
            <a:r>
              <a:rPr lang="en-US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 E </a:t>
            </a:r>
            <a:r>
              <a:rPr lang="en-US" b="1" dirty="0" err="1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Regione</a:t>
            </a:r>
            <a:r>
              <a:rPr lang="en-US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 Toscana"</a:t>
            </a:r>
          </a:p>
          <a:p>
            <a:pPr marL="0" lvl="0" indent="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US" dirty="0"/>
              <a:t>Per favore discutete su quali delle seguenti stringhe di ricerca sono le migliori:</a:t>
            </a:r>
          </a:p>
          <a:p>
            <a:pPr marL="228600" lvl="0" indent="-22860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▪"/>
            </a:pPr>
            <a:r>
              <a:rPr lang="en-US" b="1" dirty="0"/>
              <a:t>Informazioni di interesse: </a:t>
            </a:r>
            <a:r>
              <a:rPr lang="en-US" i="1" dirty="0"/>
              <a:t>Devo pagare io stesso le mie cure dentali come richiedente asilo in Italia?</a:t>
            </a:r>
            <a:endParaRPr lang="en-US" dirty="0"/>
          </a:p>
          <a:p>
            <a:pPr marL="914400" lvl="1" indent="-457199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19999"/>
              <a:buFont typeface="Calibri"/>
              <a:buAutoNum type="arabicPeriod"/>
            </a:pPr>
            <a:r>
              <a:rPr lang="en-US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Devo pagare io stesso le mie cure dentali?</a:t>
            </a:r>
            <a:endParaRPr lang="en-US" dirty="0"/>
          </a:p>
          <a:p>
            <a:pPr marL="914400" lvl="1" indent="-457199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19999"/>
              <a:buFont typeface="Calibri"/>
              <a:buAutoNum type="arabicPeriod"/>
            </a:pPr>
            <a:r>
              <a:rPr lang="en-US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Pagamento delle cure </a:t>
            </a:r>
            <a:r>
              <a:rPr lang="en-US" dirty="0" err="1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dentarie</a:t>
            </a:r>
            <a:r>
              <a:rPr lang="en-US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 E Richiedente </a:t>
            </a:r>
            <a:r>
              <a:rPr lang="en-US" dirty="0" err="1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asilo</a:t>
            </a:r>
            <a:r>
              <a:rPr lang="en-US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 E Italia</a:t>
            </a:r>
            <a:endParaRPr lang="en-US" dirty="0"/>
          </a:p>
          <a:p>
            <a:pPr marL="914400" lvl="1" indent="-457199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19999"/>
              <a:buFont typeface="Calibri"/>
              <a:buAutoNum type="arabicPeriod"/>
            </a:pPr>
            <a:r>
              <a:rPr lang="en-US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Pagamento del trattamento dentale</a:t>
            </a:r>
            <a:endParaRPr lang="en-US" dirty="0"/>
          </a:p>
        </p:txBody>
      </p:sp>
      <p:sp>
        <p:nvSpPr>
          <p:cNvPr id="326" name="Google Shape;326;p22"/>
          <p:cNvSpPr/>
          <p:nvPr/>
        </p:nvSpPr>
        <p:spPr>
          <a:xfrm>
            <a:off x="9253728" y="-3933"/>
            <a:ext cx="2937012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Calibri"/>
              <a:buNone/>
            </a:pPr>
            <a:r>
              <a:rPr lang="de-DE" sz="153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4.3 Ricerca su internet </a:t>
            </a:r>
            <a:endParaRPr sz="127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142;p6">
            <a:extLst>
              <a:ext uri="{FF2B5EF4-FFF2-40B4-BE49-F238E27FC236}">
                <a16:creationId xmlns:a16="http://schemas.microsoft.com/office/drawing/2014/main" id="{C273FB41-A679-428D-804D-3D6B9B0403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999" y="566000"/>
            <a:ext cx="1729212" cy="119614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88F1B7C-9CF5-4FEC-8133-9000C6E9CE0A}"/>
              </a:ext>
            </a:extLst>
          </p:cNvPr>
          <p:cNvSpPr/>
          <p:nvPr/>
        </p:nvSpPr>
        <p:spPr>
          <a:xfrm>
            <a:off x="10163808" y="295065"/>
            <a:ext cx="20393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Attività</a:t>
            </a:r>
            <a:endParaRPr lang="el-GR" sz="40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F1E65B4-D5A4-42E4-9790-36890B077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297" y="1502161"/>
            <a:ext cx="5504565" cy="106262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9A3E44B-81B9-4CD6-9ECF-B27062229D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0371" y="3073382"/>
            <a:ext cx="5419491" cy="66227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F82AB3C-90A2-4DD1-8094-1577984811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9649" y="4393580"/>
            <a:ext cx="5801091" cy="181764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3"/>
          <p:cNvSpPr txBox="1">
            <a:spLocks noGrp="1"/>
          </p:cNvSpPr>
          <p:nvPr>
            <p:ph type="title"/>
          </p:nvPr>
        </p:nvSpPr>
        <p:spPr>
          <a:xfrm>
            <a:off x="2433744" y="1065021"/>
            <a:ext cx="8360364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de-DE" err="1">
                <a:solidFill>
                  <a:srgbClr val="C00000"/>
                </a:solidFill>
              </a:rPr>
              <a:t>Attività</a:t>
            </a:r>
            <a:r>
              <a:rPr lang="de-DE">
                <a:solidFill>
                  <a:srgbClr val="C00000"/>
                </a:solidFill>
              </a:rPr>
              <a:t>: </a:t>
            </a:r>
            <a:r>
              <a:rPr lang="de-DE" err="1"/>
              <a:t>Stringhe di </a:t>
            </a:r>
            <a:r>
              <a:rPr lang="de-DE"/>
              <a:t>ricerca</a:t>
            </a:r>
            <a:endParaRPr/>
          </a:p>
        </p:txBody>
      </p:sp>
      <p:sp>
        <p:nvSpPr>
          <p:cNvPr id="333" name="Google Shape;333;p23"/>
          <p:cNvSpPr txBox="1">
            <a:spLocks noGrp="1"/>
          </p:cNvSpPr>
          <p:nvPr>
            <p:ph type="body" idx="1"/>
          </p:nvPr>
        </p:nvSpPr>
        <p:spPr>
          <a:xfrm>
            <a:off x="761794" y="1846762"/>
            <a:ext cx="5852132" cy="48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 err="1"/>
              <a:t>Discutete</a:t>
            </a:r>
            <a:r>
              <a:rPr lang="en-US" dirty="0"/>
              <a:t> quali delle seguenti stringhe di </a:t>
            </a:r>
            <a:r>
              <a:rPr lang="en-US" dirty="0" err="1"/>
              <a:t>ricerca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le migliori:</a:t>
            </a:r>
          </a:p>
          <a:p>
            <a:pPr marL="228600" lvl="0" indent="-22860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b="1" dirty="0"/>
              <a:t>Informazioni di interesse: </a:t>
            </a:r>
            <a:r>
              <a:rPr lang="en-US" i="1" dirty="0"/>
              <a:t>Dovrei vaccinarmi contro il COVID-19?</a:t>
            </a:r>
          </a:p>
          <a:p>
            <a:pPr marL="914400" lvl="1" indent="-45720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640"/>
              <a:buFont typeface="Calibri"/>
              <a:buAutoNum type="arabicPeriod"/>
            </a:pPr>
            <a:r>
              <a:rPr lang="en-US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Vantaggi E Vaccinazione E COVID-19</a:t>
            </a:r>
            <a:endParaRPr lang="en-US" dirty="0"/>
          </a:p>
          <a:p>
            <a:pPr marL="914400" lvl="1" indent="-45720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640"/>
              <a:buFont typeface="Calibri"/>
              <a:buAutoNum type="arabicPeriod"/>
            </a:pPr>
            <a:r>
              <a:rPr lang="en-US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Dovrei farmi vaccinare contro il COVID-19? </a:t>
            </a:r>
          </a:p>
          <a:p>
            <a:pPr marL="914400" lvl="1" indent="-45720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640"/>
              <a:buFont typeface="Calibri"/>
              <a:buAutoNum type="arabicPeriod"/>
            </a:pPr>
            <a:r>
              <a:rPr lang="en-US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Vaccinazione</a:t>
            </a:r>
          </a:p>
        </p:txBody>
      </p:sp>
      <p:sp>
        <p:nvSpPr>
          <p:cNvPr id="338" name="Google Shape;338;p23"/>
          <p:cNvSpPr/>
          <p:nvPr/>
        </p:nvSpPr>
        <p:spPr>
          <a:xfrm>
            <a:off x="9253728" y="-3933"/>
            <a:ext cx="2937012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Calibri"/>
              <a:buNone/>
            </a:pPr>
            <a:r>
              <a:rPr lang="de-DE" sz="153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4.3 Ricerca su internet </a:t>
            </a:r>
            <a:endParaRPr sz="127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5AA273D-7D0E-474F-95A4-3B9FE7039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194" y="1419295"/>
            <a:ext cx="4648339" cy="1050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D61F597-88F1-4C2E-A640-86EDDA151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337" y="3254287"/>
            <a:ext cx="5208518" cy="605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18BEC6F-3EB1-4843-98C4-7F444F141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5194" y="4515334"/>
            <a:ext cx="4888660" cy="1772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oogle Shape;142;p6">
            <a:extLst>
              <a:ext uri="{FF2B5EF4-FFF2-40B4-BE49-F238E27FC236}">
                <a16:creationId xmlns:a16="http://schemas.microsoft.com/office/drawing/2014/main" id="{0855A25A-667D-424C-9117-CB6647B3ACD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7999" y="566000"/>
            <a:ext cx="1729212" cy="119614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A475C3D2-D5D1-4B8D-ADB6-D5DF36D5D38F}"/>
              </a:ext>
            </a:extLst>
          </p:cNvPr>
          <p:cNvSpPr/>
          <p:nvPr/>
        </p:nvSpPr>
        <p:spPr>
          <a:xfrm>
            <a:off x="10163808" y="295065"/>
            <a:ext cx="20393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Attività</a:t>
            </a:r>
            <a:endParaRPr lang="el-GR" sz="40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1E0BAA-7867-4A10-817E-A8403B3F8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847493"/>
            <a:ext cx="11059692" cy="635619"/>
          </a:xfrm>
        </p:spPr>
        <p:txBody>
          <a:bodyPr>
            <a:normAutofit/>
          </a:bodyPr>
          <a:lstStyle/>
          <a:p>
            <a:r>
              <a:rPr lang="en-US" dirty="0"/>
              <a:t>Modi </a:t>
            </a:r>
            <a:r>
              <a:rPr lang="en-US" dirty="0" err="1"/>
              <a:t>alternativi</a:t>
            </a:r>
            <a:r>
              <a:rPr lang="en-US" dirty="0"/>
              <a:t> di </a:t>
            </a:r>
            <a:r>
              <a:rPr lang="en-US" dirty="0" err="1"/>
              <a:t>cercare</a:t>
            </a:r>
            <a:r>
              <a:rPr lang="en-US" dirty="0"/>
              <a:t> </a:t>
            </a:r>
            <a:r>
              <a:rPr lang="en-US" dirty="0" err="1"/>
              <a:t>informazioni</a:t>
            </a:r>
            <a:r>
              <a:rPr lang="en-US" dirty="0"/>
              <a:t> </a:t>
            </a:r>
            <a:r>
              <a:rPr lang="en-US" dirty="0" err="1"/>
              <a:t>sul</a:t>
            </a:r>
            <a:r>
              <a:rPr lang="en-US" dirty="0"/>
              <a:t> web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DFA053E-7619-4447-B1A1-64485D9D4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8" y="1799999"/>
            <a:ext cx="9014627" cy="4779221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Ci sono </a:t>
            </a:r>
            <a:r>
              <a:rPr lang="en-US" dirty="0" err="1"/>
              <a:t>anche</a:t>
            </a:r>
            <a:r>
              <a:rPr lang="en-US" dirty="0"/>
              <a:t> </a:t>
            </a:r>
            <a:r>
              <a:rPr lang="en-US" dirty="0" err="1"/>
              <a:t>altre</a:t>
            </a:r>
            <a:r>
              <a:rPr lang="en-US" dirty="0"/>
              <a:t> alternative per trovare informazioni su un argomento:</a:t>
            </a:r>
          </a:p>
          <a:p>
            <a:pPr lvl="1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b="1" dirty="0"/>
              <a:t>Elenchi web tematici. </a:t>
            </a:r>
            <a:r>
              <a:rPr lang="en-US" dirty="0"/>
              <a:t>Sono elenchi organizzati che contengono siti web, anche </a:t>
            </a:r>
            <a:r>
              <a:rPr lang="en-US" dirty="0" err="1"/>
              <a:t>commerciali</a:t>
            </a:r>
            <a:r>
              <a:rPr lang="en-US" dirty="0"/>
              <a:t>, e che si concentrano su un argomento specifico, per esempio la salute.</a:t>
            </a:r>
          </a:p>
          <a:p>
            <a:pPr lvl="1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b="1" dirty="0"/>
              <a:t>Forum. </a:t>
            </a:r>
            <a:r>
              <a:rPr lang="en-US" dirty="0"/>
              <a:t>Un forum è un altro modo di comunicazione nell'ambiente digitale che permette l'interazione con altri utenti di Internet su un argomento specifico. Puoi registrarti e unirti a un forum per </a:t>
            </a:r>
          </a:p>
          <a:p>
            <a:pPr lvl="2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fare domande specifiche e </a:t>
            </a:r>
            <a:r>
              <a:rPr lang="en-US" dirty="0" err="1"/>
              <a:t>ricevere</a:t>
            </a:r>
            <a:r>
              <a:rPr lang="en-US" dirty="0"/>
              <a:t> </a:t>
            </a:r>
            <a:r>
              <a:rPr lang="en-US" dirty="0" err="1"/>
              <a:t>risposte</a:t>
            </a:r>
            <a:r>
              <a:rPr lang="en-US" dirty="0"/>
              <a:t> </a:t>
            </a:r>
            <a:r>
              <a:rPr lang="en-US" dirty="0" err="1"/>
              <a:t>all’interno</a:t>
            </a:r>
            <a:r>
              <a:rPr lang="en-US" dirty="0"/>
              <a:t> di una </a:t>
            </a:r>
            <a:r>
              <a:rPr lang="en-US" i="1" dirty="0"/>
              <a:t>community</a:t>
            </a:r>
            <a:r>
              <a:rPr lang="en-US" dirty="0"/>
              <a:t> (in </a:t>
            </a:r>
            <a:r>
              <a:rPr lang="en-US" dirty="0" err="1"/>
              <a:t>maniera</a:t>
            </a:r>
            <a:r>
              <a:rPr lang="en-US" dirty="0"/>
              <a:t> </a:t>
            </a:r>
            <a:r>
              <a:rPr lang="en-US" dirty="0" err="1"/>
              <a:t>informale</a:t>
            </a:r>
            <a:r>
              <a:rPr lang="en-US" dirty="0"/>
              <a:t>)</a:t>
            </a:r>
          </a:p>
          <a:p>
            <a:pPr lvl="2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err="1"/>
              <a:t>Cercare</a:t>
            </a:r>
            <a:r>
              <a:rPr lang="en-US" dirty="0"/>
              <a:t> </a:t>
            </a:r>
            <a:r>
              <a:rPr lang="en-US" dirty="0" err="1"/>
              <a:t>risposte</a:t>
            </a:r>
            <a:r>
              <a:rPr lang="en-US" dirty="0"/>
              <a:t> a domande simili alla tua domanda (o alle tue domande)</a:t>
            </a:r>
          </a:p>
          <a:p>
            <a:pPr lvl="2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 err="1"/>
              <a:t>Esempio</a:t>
            </a:r>
            <a:r>
              <a:rPr lang="en-US" sz="2100" dirty="0"/>
              <a:t> di </a:t>
            </a:r>
            <a:r>
              <a:rPr lang="en-US" sz="2100" i="1" dirty="0"/>
              <a:t>forum</a:t>
            </a:r>
            <a:r>
              <a:rPr lang="en-US" sz="2100" dirty="0"/>
              <a:t>: </a:t>
            </a:r>
            <a:r>
              <a:rPr lang="en-US" u="sng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</a:t>
            </a:r>
            <a:r>
              <a:rPr lang="en-US" u="sng" dirty="0">
                <a:solidFill>
                  <a:schemeClr val="accent5"/>
                </a:solidFill>
              </a:rPr>
              <a:t>//www.healthboards.com/ 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Puoi usare i motori di ricerca per trovare </a:t>
            </a:r>
            <a:r>
              <a:rPr lang="en-US" i="1" dirty="0"/>
              <a:t>directory</a:t>
            </a:r>
            <a:r>
              <a:rPr lang="en-US" dirty="0"/>
              <a:t> e </a:t>
            </a:r>
            <a:r>
              <a:rPr lang="en-US" i="1" dirty="0"/>
              <a:t>forum web</a:t>
            </a:r>
            <a:r>
              <a:rPr lang="en-US" dirty="0"/>
              <a:t>, ad </a:t>
            </a:r>
            <a:r>
              <a:rPr lang="en-US" dirty="0" err="1"/>
              <a:t>esempio</a:t>
            </a:r>
            <a:r>
              <a:rPr lang="en-US" dirty="0"/>
              <a:t> usando le parole chiave</a:t>
            </a:r>
          </a:p>
          <a:p>
            <a:pPr lvl="1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900" b="1" dirty="0">
                <a:solidFill>
                  <a:srgbClr val="00B0F0"/>
                </a:solidFill>
                <a:latin typeface="Courier New"/>
                <a:cs typeface="Courier New"/>
              </a:rPr>
              <a:t>"Forum E salute"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l-GR" dirty="0"/>
          </a:p>
        </p:txBody>
      </p:sp>
      <p:sp>
        <p:nvSpPr>
          <p:cNvPr id="4" name="Google Shape;345;p24">
            <a:extLst>
              <a:ext uri="{FF2B5EF4-FFF2-40B4-BE49-F238E27FC236}">
                <a16:creationId xmlns:a16="http://schemas.microsoft.com/office/drawing/2014/main" id="{FD40B7E5-771E-4732-A85E-0F4DA3BA8B0F}"/>
              </a:ext>
            </a:extLst>
          </p:cNvPr>
          <p:cNvSpPr/>
          <p:nvPr/>
        </p:nvSpPr>
        <p:spPr>
          <a:xfrm>
            <a:off x="9253728" y="-3933"/>
            <a:ext cx="2937012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Calibri"/>
              <a:buNone/>
            </a:pPr>
            <a:r>
              <a:rPr lang="de-DE" sz="153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4.3 Ricerca su internet </a:t>
            </a:r>
            <a:endParaRPr sz="127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70E144D-0DA7-4006-9278-080E9EDC6AE3}"/>
              </a:ext>
            </a:extLst>
          </p:cNvPr>
          <p:cNvSpPr/>
          <p:nvPr/>
        </p:nvSpPr>
        <p:spPr>
          <a:xfrm>
            <a:off x="9776696" y="2967335"/>
            <a:ext cx="2339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Forum</a:t>
            </a:r>
            <a:endParaRPr lang="el-GR" sz="5400" b="1" i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0059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"/>
          <p:cNvSpPr txBox="1">
            <a:spLocks noGrp="1"/>
          </p:cNvSpPr>
          <p:nvPr>
            <p:ph type="title"/>
          </p:nvPr>
        </p:nvSpPr>
        <p:spPr>
          <a:xfrm>
            <a:off x="2387065" y="1070702"/>
            <a:ext cx="8903368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de-DE" dirty="0" err="1">
                <a:solidFill>
                  <a:srgbClr val="C00000"/>
                </a:solidFill>
              </a:rPr>
              <a:t>Attività</a:t>
            </a:r>
            <a:r>
              <a:rPr lang="de-DE" dirty="0">
                <a:solidFill>
                  <a:srgbClr val="C00000"/>
                </a:solidFill>
              </a:rPr>
              <a:t>: </a:t>
            </a:r>
            <a:r>
              <a:rPr lang="de-DE" dirty="0" err="1"/>
              <a:t>Cercare</a:t>
            </a:r>
            <a:r>
              <a:rPr lang="de-DE" dirty="0"/>
              <a:t> in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i="1" dirty="0" err="1"/>
              <a:t>forum</a:t>
            </a:r>
            <a:r>
              <a:rPr lang="de-DE" dirty="0"/>
              <a:t> o in </a:t>
            </a:r>
            <a:r>
              <a:rPr lang="de-DE" dirty="0" err="1"/>
              <a:t>una</a:t>
            </a:r>
            <a:r>
              <a:rPr lang="de-DE" dirty="0"/>
              <a:t> </a:t>
            </a:r>
            <a:r>
              <a:rPr lang="de-DE" i="1" dirty="0" err="1"/>
              <a:t>directory</a:t>
            </a:r>
            <a:r>
              <a:rPr lang="de-DE" i="1" dirty="0"/>
              <a:t> web</a:t>
            </a:r>
            <a:endParaRPr i="1" dirty="0"/>
          </a:p>
        </p:txBody>
      </p:sp>
      <p:sp>
        <p:nvSpPr>
          <p:cNvPr id="321" name="Google Shape;321;p22"/>
          <p:cNvSpPr txBox="1">
            <a:spLocks noGrp="1"/>
          </p:cNvSpPr>
          <p:nvPr>
            <p:ph type="body" idx="1"/>
          </p:nvPr>
        </p:nvSpPr>
        <p:spPr>
          <a:xfrm>
            <a:off x="761793" y="1846762"/>
            <a:ext cx="6516009" cy="501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b="1" i="1" dirty="0"/>
              <a:t>Esempio 1: </a:t>
            </a:r>
            <a:r>
              <a:rPr lang="en-US" dirty="0"/>
              <a:t>Dove posso trovare un forum per trovare un dentista a Firenze?</a:t>
            </a:r>
          </a:p>
          <a:p>
            <a:pPr marL="800100" lvl="1" indent="-342900" algn="just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"Forum E Dentista E Firenze"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b="1" i="1" dirty="0"/>
              <a:t>Esempio 2: </a:t>
            </a:r>
            <a:r>
              <a:rPr lang="en-US" dirty="0"/>
              <a:t>Dove posso trovare una Web Directory per dentisti a Firenze?</a:t>
            </a:r>
          </a:p>
          <a:p>
            <a:pPr marL="800100" lvl="1" indent="-342900" algn="just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"Web E directory E Dentista E Firenze"</a:t>
            </a:r>
          </a:p>
          <a:p>
            <a:pPr marL="0" lvl="0" indent="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US" dirty="0" err="1"/>
              <a:t>Discutete</a:t>
            </a:r>
            <a:r>
              <a:rPr lang="en-US" dirty="0"/>
              <a:t> quali delle stringhe di </a:t>
            </a:r>
            <a:r>
              <a:rPr lang="en-US" dirty="0" err="1"/>
              <a:t>ricerca</a:t>
            </a:r>
            <a:r>
              <a:rPr lang="en-US" dirty="0"/>
              <a:t> vi </a:t>
            </a:r>
            <a:r>
              <a:rPr lang="en-US" dirty="0" err="1"/>
              <a:t>sembrano</a:t>
            </a:r>
            <a:r>
              <a:rPr lang="en-US" dirty="0"/>
              <a:t> le migliori.</a:t>
            </a:r>
          </a:p>
        </p:txBody>
      </p:sp>
      <p:sp>
        <p:nvSpPr>
          <p:cNvPr id="326" name="Google Shape;326;p22"/>
          <p:cNvSpPr/>
          <p:nvPr/>
        </p:nvSpPr>
        <p:spPr>
          <a:xfrm>
            <a:off x="9253728" y="-3933"/>
            <a:ext cx="2937012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Calibri"/>
              <a:buNone/>
            </a:pPr>
            <a:r>
              <a:rPr lang="de-DE" sz="153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4.3 Ricerca su internet </a:t>
            </a:r>
            <a:endParaRPr sz="127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142;p6">
            <a:extLst>
              <a:ext uri="{FF2B5EF4-FFF2-40B4-BE49-F238E27FC236}">
                <a16:creationId xmlns:a16="http://schemas.microsoft.com/office/drawing/2014/main" id="{C273FB41-A679-428D-804D-3D6B9B0403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999" y="566000"/>
            <a:ext cx="1729212" cy="1196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04FDDA7F-CE51-42D5-BF4A-AD2CEC8A5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691" y="2433809"/>
            <a:ext cx="5259458" cy="541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A576CB9-C945-42E8-AB9B-EF041B0A6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3691" y="4519077"/>
            <a:ext cx="5026191" cy="5364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A3391927-C394-4FC3-B315-CCBFD2C36AC5}"/>
              </a:ext>
            </a:extLst>
          </p:cNvPr>
          <p:cNvSpPr/>
          <p:nvPr/>
        </p:nvSpPr>
        <p:spPr>
          <a:xfrm>
            <a:off x="10163808" y="295065"/>
            <a:ext cx="20393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Attività</a:t>
            </a:r>
            <a:endParaRPr lang="el-GR" sz="40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7583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1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de-DE"/>
              <a:t>Trova informazioni</a:t>
            </a:r>
            <a:endParaRPr/>
          </a:p>
        </p:txBody>
      </p:sp>
      <p:sp>
        <p:nvSpPr>
          <p:cNvPr id="311" name="Google Shape;311;p21"/>
          <p:cNvSpPr txBox="1">
            <a:spLocks noGrp="1"/>
          </p:cNvSpPr>
          <p:nvPr>
            <p:ph type="body" idx="1"/>
          </p:nvPr>
        </p:nvSpPr>
        <p:spPr>
          <a:xfrm>
            <a:off x="558000" y="1651463"/>
            <a:ext cx="9766214" cy="466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i="1" dirty="0"/>
              <a:t>Come posso trovare le informazioni che mi interessano?</a:t>
            </a:r>
            <a:endParaRPr lang="en-US" b="1" dirty="0"/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Ecco </a:t>
            </a:r>
            <a:r>
              <a:rPr lang="en-US" dirty="0" err="1"/>
              <a:t>alcuni</a:t>
            </a:r>
            <a:r>
              <a:rPr lang="en-US" dirty="0"/>
              <a:t> </a:t>
            </a:r>
            <a:r>
              <a:rPr lang="en-US" dirty="0" err="1"/>
              <a:t>aspetti</a:t>
            </a:r>
            <a:r>
              <a:rPr lang="en-US" dirty="0"/>
              <a:t> da considerare durante la creazione di una stringa di </a:t>
            </a:r>
            <a:r>
              <a:rPr lang="en-US" dirty="0" err="1"/>
              <a:t>ricerca</a:t>
            </a:r>
            <a:r>
              <a:rPr lang="en-US" dirty="0"/>
              <a:t> (</a:t>
            </a:r>
            <a:r>
              <a:rPr lang="en-US" dirty="0" err="1"/>
              <a:t>creare</a:t>
            </a:r>
            <a:r>
              <a:rPr lang="en-US" dirty="0"/>
              <a:t> una </a:t>
            </a:r>
            <a:r>
              <a:rPr lang="en-US" i="1" dirty="0"/>
              <a:t>query</a:t>
            </a:r>
            <a:r>
              <a:rPr lang="en-US" dirty="0"/>
              <a:t>): </a:t>
            </a:r>
          </a:p>
          <a:p>
            <a:pPr marL="228600" lvl="0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Concentratevi sulle </a:t>
            </a:r>
            <a:r>
              <a:rPr lang="en-US" b="1" dirty="0"/>
              <a:t>parole chiave </a:t>
            </a:r>
            <a:r>
              <a:rPr lang="en-US" dirty="0"/>
              <a:t>rilevanti, specialmente i sostantivi.</a:t>
            </a:r>
          </a:p>
          <a:p>
            <a:pPr marL="228600" lvl="0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Uso specifico degli operatori di ricerca:</a:t>
            </a:r>
          </a:p>
          <a:p>
            <a:pPr marL="685800" lvl="1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 b="1" dirty="0"/>
              <a:t>AND</a:t>
            </a:r>
            <a:r>
              <a:rPr lang="en-US" dirty="0"/>
              <a:t>: Collegamento di due o più termini di ricerca.</a:t>
            </a:r>
          </a:p>
          <a:p>
            <a:pPr marL="685800" lvl="1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 b="1" dirty="0"/>
              <a:t>OR</a:t>
            </a:r>
            <a:r>
              <a:rPr lang="en-US" dirty="0"/>
              <a:t>: I risultati della ricerca contengono uno o l'altro o tutti i termini di ricerca.</a:t>
            </a:r>
          </a:p>
          <a:p>
            <a:pPr marL="685800" lvl="1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 b="1" dirty="0"/>
              <a:t>Parentesi</a:t>
            </a:r>
            <a:r>
              <a:rPr lang="en-US" dirty="0"/>
              <a:t>: Le parentesi possono essere usate per comporre le richieste con gli operatori di ricerca di cui sopra.</a:t>
            </a:r>
          </a:p>
          <a:p>
            <a:pPr marL="685800" lvl="1" indent="-228600" algn="just">
              <a:spcBef>
                <a:spcPts val="1200"/>
              </a:spcBef>
              <a:buSzPts val="2200"/>
              <a:buFont typeface="Courier New"/>
              <a:buChar char="o"/>
            </a:pPr>
            <a:r>
              <a:rPr lang="en-US" dirty="0" err="1"/>
              <a:t>Visita</a:t>
            </a:r>
            <a:r>
              <a:rPr lang="en-US" dirty="0"/>
              <a:t> la </a:t>
            </a:r>
            <a:r>
              <a:rPr lang="en-US" dirty="0" err="1"/>
              <a:t>seguente</a:t>
            </a:r>
            <a:r>
              <a:rPr lang="en-US" dirty="0"/>
              <a:t> </a:t>
            </a:r>
            <a:r>
              <a:rPr lang="en-US" dirty="0" err="1"/>
              <a:t>pagina</a:t>
            </a:r>
            <a:r>
              <a:rPr lang="en-US" dirty="0"/>
              <a:t> per </a:t>
            </a:r>
            <a:r>
              <a:rPr lang="en-US" dirty="0" err="1"/>
              <a:t>scoprire</a:t>
            </a:r>
            <a:r>
              <a:rPr lang="en-US" dirty="0"/>
              <a:t> </a:t>
            </a:r>
            <a:r>
              <a:rPr lang="it-IT" dirty="0"/>
              <a:t>la </a:t>
            </a:r>
            <a:r>
              <a:rPr lang="it-IT" b="1" dirty="0"/>
              <a:t>ricerca</a:t>
            </a:r>
            <a:r>
              <a:rPr lang="it-IT" dirty="0"/>
              <a:t> Google avanzata, una funzionalità del motore di ricerca che ti permette di ottimizzare, secondo diverse regole, i risultati offerti per la tua </a:t>
            </a:r>
            <a:r>
              <a:rPr lang="it-IT" i="1" dirty="0" err="1"/>
              <a:t>query</a:t>
            </a:r>
            <a:r>
              <a:rPr lang="it-IT" i="1" dirty="0"/>
              <a:t>: </a:t>
            </a:r>
            <a:r>
              <a:rPr lang="it-IT" dirty="0">
                <a:hlinkClick r:id="rId3"/>
              </a:rPr>
              <a:t>Ricerca avanzata Google</a:t>
            </a:r>
            <a:endParaRPr lang="en-US" i="1" dirty="0"/>
          </a:p>
          <a:p>
            <a:pPr marL="228600" lvl="0" indent="-76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312" name="Google Shape;31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9220" y="751341"/>
            <a:ext cx="5169015" cy="65731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  <p:sp>
        <p:nvSpPr>
          <p:cNvPr id="313" name="Google Shape;313;p21"/>
          <p:cNvSpPr/>
          <p:nvPr/>
        </p:nvSpPr>
        <p:spPr>
          <a:xfrm>
            <a:off x="9253728" y="-3933"/>
            <a:ext cx="2937012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Calibri"/>
              <a:buNone/>
            </a:pPr>
            <a:r>
              <a:rPr lang="de-DE" sz="153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4.3 Ricerca su internet </a:t>
            </a:r>
            <a:endParaRPr sz="127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1"/>
          <p:cNvSpPr txBox="1"/>
          <p:nvPr/>
        </p:nvSpPr>
        <p:spPr>
          <a:xfrm>
            <a:off x="725566" y="6488669"/>
            <a:ext cx="671581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de-D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Ulteriori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informazioni</a:t>
            </a:r>
            <a:r>
              <a:rPr lang="de-D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[2]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651827C-5BB0-427C-8C65-8784AC89CEFC}"/>
              </a:ext>
            </a:extLst>
          </p:cNvPr>
          <p:cNvSpPr/>
          <p:nvPr/>
        </p:nvSpPr>
        <p:spPr>
          <a:xfrm>
            <a:off x="2105025" y="1028700"/>
            <a:ext cx="7534275" cy="904875"/>
          </a:xfrm>
          <a:prstGeom prst="roundRect">
            <a:avLst/>
          </a:prstGeom>
          <a:ln>
            <a:solidFill>
              <a:srgbClr val="C01E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Quali operatori possono essere usati per costruire una stringa di ricerca?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8178301-C8A7-4724-8CF8-344EAE75664C}"/>
              </a:ext>
            </a:extLst>
          </p:cNvPr>
          <p:cNvSpPr/>
          <p:nvPr/>
        </p:nvSpPr>
        <p:spPr>
          <a:xfrm>
            <a:off x="2105025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A. </a:t>
            </a:r>
            <a:r>
              <a:rPr lang="en-US" dirty="0" err="1"/>
              <a:t>Nessun</a:t>
            </a:r>
            <a:r>
              <a:rPr lang="en-US" dirty="0"/>
              <a:t> </a:t>
            </a:r>
            <a:r>
              <a:rPr lang="en-US" dirty="0" err="1"/>
              <a:t>operatore</a:t>
            </a:r>
            <a:r>
              <a:rPr lang="en-US" dirty="0"/>
              <a:t> </a:t>
            </a:r>
            <a:r>
              <a:rPr lang="en-US" dirty="0" err="1"/>
              <a:t>specifico</a:t>
            </a:r>
            <a:endParaRPr lang="en-US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E448F981-31BC-4A5C-A52A-2CB296CA1B95}"/>
              </a:ext>
            </a:extLst>
          </p:cNvPr>
          <p:cNvSpPr/>
          <p:nvPr/>
        </p:nvSpPr>
        <p:spPr>
          <a:xfrm>
            <a:off x="5872162" y="37274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D. AND + OR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08E9EB4-6838-4FCD-B853-E6E51FCAD438}"/>
              </a:ext>
            </a:extLst>
          </p:cNvPr>
          <p:cNvSpPr/>
          <p:nvPr/>
        </p:nvSpPr>
        <p:spPr>
          <a:xfrm>
            <a:off x="2105025" y="37274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C. AND + </a:t>
            </a:r>
            <a:r>
              <a:rPr lang="en-US" dirty="0" err="1"/>
              <a:t>parentesi</a:t>
            </a:r>
            <a:endParaRPr lang="en-US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30EFFD1-979D-4EE1-BDD9-918267F048CC}"/>
              </a:ext>
            </a:extLst>
          </p:cNvPr>
          <p:cNvSpPr/>
          <p:nvPr/>
        </p:nvSpPr>
        <p:spPr>
          <a:xfrm>
            <a:off x="5872162" y="2467229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B. AND + OR + Parentesi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A84F15-E3A8-4204-B4E9-D5D4C30C2F30}"/>
              </a:ext>
            </a:extLst>
          </p:cNvPr>
          <p:cNvSpPr txBox="1"/>
          <p:nvPr/>
        </p:nvSpPr>
        <p:spPr>
          <a:xfrm>
            <a:off x="2112607" y="1987414"/>
            <a:ext cx="2153859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1400" i="1"/>
              <a:t>Solo una risposta è corretta!</a:t>
            </a:r>
            <a:endParaRPr lang="el-GR" sz="1400" i="1" err="1"/>
          </a:p>
        </p:txBody>
      </p:sp>
    </p:spTree>
    <p:extLst>
      <p:ext uri="{BB962C8B-B14F-4D97-AF65-F5344CB8AC3E}">
        <p14:creationId xmlns:p14="http://schemas.microsoft.com/office/powerpoint/2010/main" val="165540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6"/>
          <p:cNvSpPr txBox="1">
            <a:spLocks noGrp="1"/>
          </p:cNvSpPr>
          <p:nvPr>
            <p:ph type="body" idx="1"/>
          </p:nvPr>
        </p:nvSpPr>
        <p:spPr>
          <a:xfrm>
            <a:off x="557999" y="1852552"/>
            <a:ext cx="5167683" cy="4188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Le competenze sulla sicurezza e la privacy si riferiscono alla capacità di proteggere dispositivi, contenuti, </a:t>
            </a:r>
            <a:r>
              <a:rPr lang="en-US" b="1" dirty="0"/>
              <a:t>dati personali </a:t>
            </a:r>
            <a:r>
              <a:rPr lang="en-US" dirty="0"/>
              <a:t>e privacy nell'ambiente digitale. 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SzPts val="2400"/>
              <a:buNone/>
            </a:pPr>
            <a:endParaRPr lang="en-US" dirty="0"/>
          </a:p>
        </p:txBody>
      </p:sp>
      <p:pic>
        <p:nvPicPr>
          <p:cNvPr id="363" name="Google Shape;363;p26" descr="Social Media, Personal, Social Networks, Media, Syste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6051" y="1741393"/>
            <a:ext cx="4675852" cy="3117234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6"/>
          <p:cNvSpPr/>
          <p:nvPr/>
        </p:nvSpPr>
        <p:spPr>
          <a:xfrm>
            <a:off x="10345478" y="6566673"/>
            <a:ext cx="184526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6"/>
          <p:cNvSpPr txBox="1"/>
          <p:nvPr/>
        </p:nvSpPr>
        <p:spPr>
          <a:xfrm>
            <a:off x="557999" y="816523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4.4</a:t>
            </a:r>
            <a:br>
              <a:rPr lang="en-US" sz="28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 strike="noStrike" cap="none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Sicurezza e privacy</a:t>
            </a:r>
          </a:p>
        </p:txBody>
      </p:sp>
      <p:sp>
        <p:nvSpPr>
          <p:cNvPr id="366" name="Google Shape;366;p26"/>
          <p:cNvSpPr/>
          <p:nvPr/>
        </p:nvSpPr>
        <p:spPr>
          <a:xfrm>
            <a:off x="11469624" y="1000854"/>
            <a:ext cx="722376" cy="8681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4.1</a:t>
            </a:r>
          </a:p>
        </p:txBody>
      </p:sp>
      <p:sp>
        <p:nvSpPr>
          <p:cNvPr id="367" name="Google Shape;367;p26"/>
          <p:cNvSpPr/>
          <p:nvPr/>
        </p:nvSpPr>
        <p:spPr>
          <a:xfrm>
            <a:off x="11472235" y="1836675"/>
            <a:ext cx="722376" cy="8681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4.2</a:t>
            </a:r>
          </a:p>
        </p:txBody>
      </p:sp>
      <p:sp>
        <p:nvSpPr>
          <p:cNvPr id="368" name="Google Shape;368;p26"/>
          <p:cNvSpPr/>
          <p:nvPr/>
        </p:nvSpPr>
        <p:spPr>
          <a:xfrm>
            <a:off x="11469570" y="2631442"/>
            <a:ext cx="722376" cy="8681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4.3</a:t>
            </a:r>
          </a:p>
        </p:txBody>
      </p:sp>
      <p:sp>
        <p:nvSpPr>
          <p:cNvPr id="369" name="Google Shape;369;p26"/>
          <p:cNvSpPr/>
          <p:nvPr/>
        </p:nvSpPr>
        <p:spPr>
          <a:xfrm>
            <a:off x="11469624" y="3499898"/>
            <a:ext cx="722376" cy="8681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4.4</a:t>
            </a:r>
          </a:p>
        </p:txBody>
      </p:sp>
      <p:sp>
        <p:nvSpPr>
          <p:cNvPr id="370" name="Google Shape;370;p26"/>
          <p:cNvSpPr/>
          <p:nvPr/>
        </p:nvSpPr>
        <p:spPr>
          <a:xfrm>
            <a:off x="11471281" y="4365861"/>
            <a:ext cx="722376" cy="8681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4.5</a:t>
            </a:r>
          </a:p>
        </p:txBody>
      </p:sp>
      <p:sp>
        <p:nvSpPr>
          <p:cNvPr id="371" name="Google Shape;371;p26"/>
          <p:cNvSpPr/>
          <p:nvPr/>
        </p:nvSpPr>
        <p:spPr>
          <a:xfrm>
            <a:off x="11470136" y="5232668"/>
            <a:ext cx="722376" cy="8681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4.6</a:t>
            </a:r>
          </a:p>
        </p:txBody>
      </p:sp>
      <p:sp>
        <p:nvSpPr>
          <p:cNvPr id="372" name="Google Shape;372;p26"/>
          <p:cNvSpPr txBox="1"/>
          <p:nvPr/>
        </p:nvSpPr>
        <p:spPr>
          <a:xfrm>
            <a:off x="725566" y="6488668"/>
            <a:ext cx="949567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Ulteriori informazioni: [2]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7409FB-A13A-4FC2-9553-714BFFF85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455568"/>
            <a:ext cx="11396576" cy="717164"/>
          </a:xfrm>
        </p:spPr>
        <p:txBody>
          <a:bodyPr/>
          <a:lstStyle/>
          <a:p>
            <a:r>
              <a:rPr lang="en-US" dirty="0"/>
              <a:t>Cosa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personali</a:t>
            </a:r>
            <a:endParaRPr lang="en-US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C7E94CE-8830-4B6F-A27C-0021A39EB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795" y="1537655"/>
            <a:ext cx="5646780" cy="3120069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dati personali </a:t>
            </a:r>
            <a:r>
              <a:rPr lang="en-US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sono </a:t>
            </a:r>
            <a:r>
              <a:rPr lang="en-US" b="0" i="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tutte</a:t>
            </a:r>
            <a:r>
              <a:rPr lang="en-US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quelle informazioni che si riferiscono a un </a:t>
            </a:r>
            <a:r>
              <a:rPr lang="en-US" b="1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individuo vivente identificato o identificabile</a:t>
            </a:r>
            <a:r>
              <a:rPr lang="en-US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Diverse </a:t>
            </a:r>
            <a:r>
              <a:rPr lang="en-US" b="0" i="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parti</a:t>
            </a:r>
            <a:r>
              <a:rPr lang="en-US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b="0" i="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informazione</a:t>
            </a:r>
            <a:r>
              <a:rPr lang="en-US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raccolte</a:t>
            </a:r>
            <a:r>
              <a:rPr lang="en-US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insieme</a:t>
            </a:r>
            <a:r>
              <a:rPr lang="en-US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possono portare all'</a:t>
            </a:r>
            <a:r>
              <a:rPr lang="en-US" b="1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identificazione di una particolare persona</a:t>
            </a:r>
            <a:r>
              <a:rPr lang="en-US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0" i="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costituiscono</a:t>
            </a:r>
            <a:r>
              <a:rPr lang="en-US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dati personali.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15590-4893-4C35-8F70-D8127CCF5775}"/>
              </a:ext>
            </a:extLst>
          </p:cNvPr>
          <p:cNvSpPr txBox="1"/>
          <p:nvPr/>
        </p:nvSpPr>
        <p:spPr>
          <a:xfrm>
            <a:off x="2403261" y="6567033"/>
            <a:ext cx="14269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Ulteriori informazioni: [3]</a:t>
            </a:r>
          </a:p>
        </p:txBody>
      </p:sp>
      <p:pic>
        <p:nvPicPr>
          <p:cNvPr id="6" name="Picture 2" descr="Matrix, Binary, Security, Private, Privacy, Code, Law">
            <a:extLst>
              <a:ext uri="{FF2B5EF4-FFF2-40B4-BE49-F238E27FC236}">
                <a16:creationId xmlns:a16="http://schemas.microsoft.com/office/drawing/2014/main" id="{91C53776-82A8-4661-A379-00A48B3A3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185" y="1679188"/>
            <a:ext cx="3327043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364;p26">
            <a:extLst>
              <a:ext uri="{FF2B5EF4-FFF2-40B4-BE49-F238E27FC236}">
                <a16:creationId xmlns:a16="http://schemas.microsoft.com/office/drawing/2014/main" id="{23B462B4-FFD3-47A6-BA45-CE5D52A501D7}"/>
              </a:ext>
            </a:extLst>
          </p:cNvPr>
          <p:cNvSpPr/>
          <p:nvPr/>
        </p:nvSpPr>
        <p:spPr>
          <a:xfrm>
            <a:off x="558000" y="6581001"/>
            <a:ext cx="184526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27;p13">
            <a:extLst>
              <a:ext uri="{FF2B5EF4-FFF2-40B4-BE49-F238E27FC236}">
                <a16:creationId xmlns:a16="http://schemas.microsoft.com/office/drawing/2014/main" id="{4F2E22DA-2920-428D-AC4E-80FBC004AD21}"/>
              </a:ext>
            </a:extLst>
          </p:cNvPr>
          <p:cNvSpPr/>
          <p:nvPr/>
        </p:nvSpPr>
        <p:spPr>
          <a:xfrm>
            <a:off x="290669" y="4108082"/>
            <a:ext cx="5100481" cy="1787894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Puoi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fornire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alcuni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esempi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de-D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dati personali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4E33D5-CA90-49E6-862E-26FD9ABF30C8}"/>
              </a:ext>
            </a:extLst>
          </p:cNvPr>
          <p:cNvSpPr txBox="1"/>
          <p:nvPr/>
        </p:nvSpPr>
        <p:spPr>
          <a:xfrm>
            <a:off x="558001" y="802888"/>
            <a:ext cx="4437746" cy="46628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0C141"/>
            </a:solidFill>
          </a:ln>
        </p:spPr>
        <p:txBody>
          <a:bodyPr wrap="square">
            <a:spAutoFit/>
          </a:bodyPr>
          <a:lstStyle/>
          <a:p>
            <a:pPr marL="11430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Esempi di dati personali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Nome e cognome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Indirizzo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di casa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Indirizzo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e-mail come</a:t>
            </a:r>
          </a:p>
          <a:p>
            <a:pPr marL="891540" lvl="1" indent="-34290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nome.cognome@company.com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Numero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di carta d'identità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localizzazione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(per esempio la funzione di dati di localizzazione su un telefono cellulare)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un indirizzo IP (Internet Protocol)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un ID cookie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in possesso di un ospedale o di un medico,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permettono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identificare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in modo univoco una persona.</a:t>
            </a:r>
          </a:p>
        </p:txBody>
      </p:sp>
      <p:sp>
        <p:nvSpPr>
          <p:cNvPr id="10" name="pop-up">
            <a:extLst>
              <a:ext uri="{FF2B5EF4-FFF2-40B4-BE49-F238E27FC236}">
                <a16:creationId xmlns:a16="http://schemas.microsoft.com/office/drawing/2014/main" id="{2B252904-91AF-491B-AD35-D2AA3BA9DCD0}"/>
              </a:ext>
            </a:extLst>
          </p:cNvPr>
          <p:cNvSpPr/>
          <p:nvPr/>
        </p:nvSpPr>
        <p:spPr>
          <a:xfrm>
            <a:off x="6492643" y="4754487"/>
            <a:ext cx="2963501" cy="495083"/>
          </a:xfrm>
          <a:prstGeom prst="borderCallout1">
            <a:avLst>
              <a:gd name="adj1" fmla="val 18750"/>
              <a:gd name="adj2" fmla="val -8333"/>
              <a:gd name="adj3" fmla="val 50935"/>
              <a:gd name="adj4" fmla="val -33512"/>
            </a:avLst>
          </a:prstGeom>
          <a:solidFill>
            <a:schemeClr val="bg1"/>
          </a:solidFill>
          <a:ln>
            <a:solidFill>
              <a:srgbClr val="E12A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E12A3C"/>
              </a:solidFill>
            </a:endParaRPr>
          </a:p>
          <a:p>
            <a:pPr algn="ctr"/>
            <a:r>
              <a:rPr lang="en-US" b="1" dirty="0">
                <a:solidFill>
                  <a:srgbClr val="E12A3C"/>
                </a:solidFill>
              </a:rPr>
              <a:t>Clicca qui per gli esempi!</a:t>
            </a:r>
          </a:p>
          <a:p>
            <a:pPr algn="ctr"/>
            <a:endParaRPr lang="el-GR" b="1" dirty="0">
              <a:solidFill>
                <a:srgbClr val="E12A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6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4"/>
          <p:cNvSpPr txBox="1"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5400"/>
              <a:buFont typeface="Calibri"/>
              <a:buNone/>
            </a:pPr>
            <a:r>
              <a:rPr lang="de-DE" sz="5400" dirty="0"/>
              <a:t>Moduli</a:t>
            </a:r>
            <a:endParaRPr sz="5400" dirty="0"/>
          </a:p>
        </p:txBody>
      </p:sp>
      <p:pic>
        <p:nvPicPr>
          <p:cNvPr id="104" name="Google Shape;104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5072" r="17014"/>
          <a:stretch/>
        </p:blipFill>
        <p:spPr>
          <a:xfrm>
            <a:off x="1" y="10"/>
            <a:ext cx="4657344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/>
          <p:nvPr/>
        </p:nvSpPr>
        <p:spPr>
          <a:xfrm>
            <a:off x="5297762" y="2374947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" name="Google Shape;106;p4"/>
          <p:cNvGrpSpPr/>
          <p:nvPr/>
        </p:nvGrpSpPr>
        <p:grpSpPr>
          <a:xfrm>
            <a:off x="5279492" y="2051823"/>
            <a:ext cx="6269380" cy="4178856"/>
            <a:chOff x="-18270" y="110237"/>
            <a:chExt cx="6269380" cy="3137976"/>
          </a:xfrm>
        </p:grpSpPr>
        <p:sp>
          <p:nvSpPr>
            <p:cNvPr id="107" name="Google Shape;107;p4"/>
            <p:cNvSpPr/>
            <p:nvPr/>
          </p:nvSpPr>
          <p:spPr>
            <a:xfrm>
              <a:off x="0" y="158831"/>
              <a:ext cx="6251110" cy="4797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4"/>
            <p:cNvSpPr txBox="1"/>
            <p:nvPr/>
          </p:nvSpPr>
          <p:spPr>
            <a:xfrm>
              <a:off x="23417" y="110237"/>
              <a:ext cx="6204276" cy="551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Cos'è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l'alfabetizzazione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sanitaria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digitale e la sua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rilevanza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0" y="696131"/>
              <a:ext cx="6251110" cy="4797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4"/>
            <p:cNvSpPr txBox="1"/>
            <p:nvPr/>
          </p:nvSpPr>
          <p:spPr>
            <a:xfrm>
              <a:off x="23417" y="719548"/>
              <a:ext cx="6204276" cy="432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de-DE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Principali problemi di salute quando si arriva in un nuovo paese</a:t>
              </a: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0" y="1233432"/>
              <a:ext cx="6251110" cy="4797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 txBox="1"/>
            <p:nvPr/>
          </p:nvSpPr>
          <p:spPr>
            <a:xfrm>
              <a:off x="23417" y="1256849"/>
              <a:ext cx="6204276" cy="432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 I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Sistemi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dirty="0" err="1">
                  <a:solidFill>
                    <a:schemeClr val="lt1"/>
                  </a:solidFill>
                </a:rPr>
                <a:t>S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anitari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dirty="0" err="1">
                  <a:solidFill>
                    <a:schemeClr val="lt1"/>
                  </a:solidFill>
                </a:rPr>
                <a:t>N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azionali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0" y="1702919"/>
              <a:ext cx="6251110" cy="479700"/>
            </a:xfrm>
            <a:prstGeom prst="roundRect">
              <a:avLst>
                <a:gd name="adj" fmla="val 16667"/>
              </a:avLst>
            </a:prstGeom>
            <a:solidFill>
              <a:srgbClr val="C01E24"/>
            </a:solidFill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4"/>
            <p:cNvSpPr txBox="1"/>
            <p:nvPr/>
          </p:nvSpPr>
          <p:spPr>
            <a:xfrm>
              <a:off x="23417" y="1757861"/>
              <a:ext cx="6204276" cy="432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de-DE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 Diventare digitalmente alfabetizzati</a:t>
              </a: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-18270" y="2235456"/>
              <a:ext cx="6251110" cy="4797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4"/>
            <p:cNvSpPr txBox="1"/>
            <p:nvPr/>
          </p:nvSpPr>
          <p:spPr>
            <a:xfrm>
              <a:off x="23248" y="2259334"/>
              <a:ext cx="6204276" cy="468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5.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Navigare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nel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dirty="0" err="1">
                  <a:solidFill>
                    <a:schemeClr val="lt1"/>
                  </a:solidFill>
                </a:rPr>
                <a:t>S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istema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dirty="0" err="1">
                  <a:solidFill>
                    <a:schemeClr val="lt1"/>
                  </a:solidFill>
                </a:rPr>
                <a:t>S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anitario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dirty="0" err="1">
                  <a:solidFill>
                    <a:schemeClr val="lt1"/>
                  </a:solidFill>
                </a:rPr>
                <a:t>N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azionale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attraverso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internet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0" y="2768513"/>
              <a:ext cx="6251110" cy="4797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 txBox="1"/>
            <p:nvPr/>
          </p:nvSpPr>
          <p:spPr>
            <a:xfrm>
              <a:off x="-1" y="2815347"/>
              <a:ext cx="6204276" cy="432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de-DE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6. 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Essere attivi nell'ambiente della salute digitale</a:t>
              </a:r>
            </a:p>
          </p:txBody>
        </p:sp>
      </p:grpSp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30439" y="4448556"/>
            <a:ext cx="412289" cy="362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B4B6FB83-2C42-4070-AECE-1343CA7B5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 dati personali sono considerati sensibili?</a:t>
            </a: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A6650798-22E0-440F-AD73-C290DB9B9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8" y="1799999"/>
            <a:ext cx="7566827" cy="4865977"/>
          </a:xfrm>
        </p:spPr>
        <p:txBody>
          <a:bodyPr>
            <a:normAutofit/>
          </a:bodyPr>
          <a:lstStyle/>
          <a:p>
            <a:pPr marL="114300" indent="0" algn="just">
              <a:spcAft>
                <a:spcPts val="600"/>
              </a:spcAft>
              <a:buNone/>
            </a:pPr>
            <a:r>
              <a:rPr lang="en-US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seguenti dati personali sono considerati "</a:t>
            </a:r>
            <a:r>
              <a:rPr lang="en-US" b="1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sensibili</a:t>
            </a:r>
            <a:r>
              <a:rPr lang="en-US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 e sono soggetti a condizioni di trattamento specifiche:</a:t>
            </a:r>
          </a:p>
          <a:p>
            <a:pPr algn="just">
              <a:spcAft>
                <a:spcPts val="600"/>
              </a:spcAft>
              <a:buFont typeface="Calibri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dati personali che rivelano </a:t>
            </a:r>
            <a:r>
              <a:rPr lang="en-US" b="0" i="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l'origine</a:t>
            </a:r>
            <a:r>
              <a:rPr lang="en-US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etnica</a:t>
            </a:r>
            <a:r>
              <a:rPr lang="en-US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le opinioni politiche, le convinzioni religiose o filosofiche</a:t>
            </a:r>
          </a:p>
          <a:p>
            <a:pPr algn="just">
              <a:spcAft>
                <a:spcPts val="600"/>
              </a:spcAft>
              <a:buFont typeface="Calibri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foto, video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personali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  <a:buFont typeface="Calibri" panose="020B0604020202020204" pitchFamily="34" charset="0"/>
              <a:buChar char="•"/>
            </a:pPr>
            <a:r>
              <a:rPr lang="en-US" b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dati</a:t>
            </a:r>
            <a:r>
              <a:rPr lang="en-US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relativi</a:t>
            </a:r>
            <a:r>
              <a:rPr lang="en-US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lang="en-US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salute</a:t>
            </a:r>
          </a:p>
          <a:p>
            <a:pPr algn="just">
              <a:spcAft>
                <a:spcPts val="600"/>
              </a:spcAft>
              <a:buFont typeface="Calibri" panose="020B0604020202020204" pitchFamily="34" charset="0"/>
              <a:buChar char="•"/>
            </a:pP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dati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genetici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dati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biometrici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trattati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unicamente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identificare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umano</a:t>
            </a:r>
            <a:endParaRPr lang="en-US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  <a:buFont typeface="Calibri" panose="020B0604020202020204" pitchFamily="34" charset="0"/>
              <a:buChar char="•"/>
            </a:pP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dati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riguardanti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vita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sessuale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l'orientamento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sessuale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una persona</a:t>
            </a:r>
          </a:p>
        </p:txBody>
      </p:sp>
      <p:pic>
        <p:nvPicPr>
          <p:cNvPr id="1026" name="Picture 2" descr="Matrix, Binary, Security, Private, Privacy, Code, Law">
            <a:extLst>
              <a:ext uri="{FF2B5EF4-FFF2-40B4-BE49-F238E27FC236}">
                <a16:creationId xmlns:a16="http://schemas.microsoft.com/office/drawing/2014/main" id="{35E5F3F1-BE2E-4E38-861F-ACC9CFBA8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431" y="1685096"/>
            <a:ext cx="3327043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364;p26">
            <a:extLst>
              <a:ext uri="{FF2B5EF4-FFF2-40B4-BE49-F238E27FC236}">
                <a16:creationId xmlns:a16="http://schemas.microsoft.com/office/drawing/2014/main" id="{2211254B-0884-493D-A6F8-EC8CFF6D4D1B}"/>
              </a:ext>
            </a:extLst>
          </p:cNvPr>
          <p:cNvSpPr/>
          <p:nvPr/>
        </p:nvSpPr>
        <p:spPr>
          <a:xfrm>
            <a:off x="10345478" y="6566673"/>
            <a:ext cx="184526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1786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651827C-5BB0-427C-8C65-8784AC89CEFC}"/>
              </a:ext>
            </a:extLst>
          </p:cNvPr>
          <p:cNvSpPr/>
          <p:nvPr/>
        </p:nvSpPr>
        <p:spPr>
          <a:xfrm>
            <a:off x="2105025" y="1028700"/>
            <a:ext cx="7534275" cy="904875"/>
          </a:xfrm>
          <a:prstGeom prst="roundRect">
            <a:avLst/>
          </a:prstGeom>
          <a:ln>
            <a:solidFill>
              <a:srgbClr val="C01E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203864"/>
                </a:solidFill>
              </a:rPr>
              <a:t>Ci sono dati personali considerati particolarmente sensibili?</a:t>
            </a:r>
            <a:endParaRPr lang="el-GR" sz="2000" b="1" dirty="0">
              <a:solidFill>
                <a:srgbClr val="203864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8178301-C8A7-4724-8CF8-344EAE75664C}"/>
              </a:ext>
            </a:extLst>
          </p:cNvPr>
          <p:cNvSpPr/>
          <p:nvPr/>
        </p:nvSpPr>
        <p:spPr>
          <a:xfrm>
            <a:off x="2105025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Sì</a:t>
            </a:r>
            <a:endParaRPr lang="el-GR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E448F981-31BC-4A5C-A52A-2CB296CA1B95}"/>
              </a:ext>
            </a:extLst>
          </p:cNvPr>
          <p:cNvSpPr/>
          <p:nvPr/>
        </p:nvSpPr>
        <p:spPr>
          <a:xfrm>
            <a:off x="6134100" y="24796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No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699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391419F0-8C43-4ABF-B09F-3DD7B2DDB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Cos'è</a:t>
            </a:r>
            <a:r>
              <a:rPr lang="en-US" dirty="0"/>
              <a:t> la sicurezza informatica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380815A-1A7E-4C7A-975F-646F5D94B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3913" y="1641571"/>
            <a:ext cx="7135696" cy="4631638"/>
          </a:xfrm>
        </p:spPr>
        <p:txBody>
          <a:bodyPr>
            <a:normAutofit fontScale="85000" lnSpcReduction="10000"/>
          </a:bodyPr>
          <a:lstStyle/>
          <a:p>
            <a:pPr algn="just">
              <a:spcAft>
                <a:spcPts val="600"/>
              </a:spcAft>
            </a:pPr>
            <a:r>
              <a:rPr lang="en-US" dirty="0"/>
              <a:t>La sicurezza informatica </a:t>
            </a:r>
            <a:r>
              <a:rPr lang="en-US" dirty="0" err="1"/>
              <a:t>riguarda</a:t>
            </a:r>
            <a:r>
              <a:rPr lang="en-US" dirty="0"/>
              <a:t> le </a:t>
            </a:r>
            <a:r>
              <a:rPr lang="en-US" dirty="0" err="1"/>
              <a:t>modalità</a:t>
            </a:r>
            <a:r>
              <a:rPr lang="en-US" b="1" dirty="0"/>
              <a:t> di </a:t>
            </a:r>
            <a:r>
              <a:rPr lang="en-US" b="1" dirty="0" err="1"/>
              <a:t>assicurare</a:t>
            </a:r>
            <a:r>
              <a:rPr lang="en-US" b="1" dirty="0"/>
              <a:t> e  proteggere i vostri dati personali </a:t>
            </a:r>
            <a:r>
              <a:rPr lang="en-US" dirty="0"/>
              <a:t>da </a:t>
            </a:r>
            <a:r>
              <a:rPr lang="en-US" b="1" dirty="0"/>
              <a:t>accessi non </a:t>
            </a:r>
            <a:r>
              <a:rPr lang="en-US" b="1" dirty="0" err="1"/>
              <a:t>autorizzati</a:t>
            </a:r>
            <a:r>
              <a:rPr lang="en-US" b="1" dirty="0"/>
              <a:t> </a:t>
            </a:r>
            <a:r>
              <a:rPr lang="en-US" dirty="0"/>
              <a:t>al vostro </a:t>
            </a:r>
            <a:r>
              <a:rPr lang="en-US" dirty="0" err="1"/>
              <a:t>dispositivo</a:t>
            </a:r>
            <a:r>
              <a:rPr lang="en-US" dirty="0"/>
              <a:t>, al server web remoto o durante la comunicazione su internet.</a:t>
            </a:r>
          </a:p>
          <a:p>
            <a:pPr algn="just">
              <a:spcAft>
                <a:spcPts val="600"/>
              </a:spcAft>
            </a:pPr>
            <a:r>
              <a:rPr lang="en-US" dirty="0"/>
              <a:t>Usiamo </a:t>
            </a:r>
            <a:r>
              <a:rPr lang="en-US" b="1" dirty="0"/>
              <a:t>controlli di sicurezza </a:t>
            </a:r>
            <a:r>
              <a:rPr lang="en-US" dirty="0"/>
              <a:t>a livello tecnico per limitare chi può accedere alle informazioni. Questi controlli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applicati</a:t>
            </a:r>
            <a:r>
              <a:rPr lang="en-US" dirty="0"/>
              <a:t>:</a:t>
            </a:r>
          </a:p>
          <a:p>
            <a:pPr lvl="1" algn="just">
              <a:spcAft>
                <a:spcPts val="600"/>
              </a:spcAft>
            </a:pPr>
            <a:r>
              <a:rPr lang="en-US" sz="2400" dirty="0"/>
              <a:t>ai nostri dispositivi (PC, tablet, telefono cellulare), </a:t>
            </a:r>
            <a:r>
              <a:rPr lang="en-US" sz="2400" dirty="0" err="1"/>
              <a:t>cioè</a:t>
            </a:r>
            <a:r>
              <a:rPr lang="en-US" sz="2400" dirty="0"/>
              <a:t> </a:t>
            </a:r>
            <a:r>
              <a:rPr lang="en-US" sz="2400" dirty="0" err="1"/>
              <a:t>attraverso</a:t>
            </a:r>
            <a:r>
              <a:rPr lang="en-US" sz="2400" dirty="0"/>
              <a:t> </a:t>
            </a:r>
            <a:r>
              <a:rPr lang="en-US" sz="2400" dirty="0" err="1"/>
              <a:t>l’applicazione</a:t>
            </a:r>
            <a:r>
              <a:rPr lang="en-US" sz="2400" dirty="0"/>
              <a:t> di aggiornamenti del sistema operativo e del software o </a:t>
            </a:r>
            <a:r>
              <a:rPr lang="en-US" sz="2400" dirty="0" err="1"/>
              <a:t>impostando</a:t>
            </a:r>
            <a:r>
              <a:rPr lang="en-US" sz="2400" dirty="0"/>
              <a:t> password “</a:t>
            </a:r>
            <a:r>
              <a:rPr lang="en-US" sz="2400" dirty="0" err="1"/>
              <a:t>forti</a:t>
            </a:r>
            <a:r>
              <a:rPr lang="en-US" sz="2400" dirty="0"/>
              <a:t>”</a:t>
            </a:r>
          </a:p>
          <a:p>
            <a:pPr lvl="1" algn="just">
              <a:spcAft>
                <a:spcPts val="600"/>
              </a:spcAft>
            </a:pPr>
            <a:r>
              <a:rPr lang="en-US" sz="2400" dirty="0"/>
              <a:t>al server web remoto, </a:t>
            </a:r>
            <a:r>
              <a:rPr lang="en-US" sz="2400" dirty="0" err="1"/>
              <a:t>cioè</a:t>
            </a:r>
            <a:r>
              <a:rPr lang="en-US" sz="2400" dirty="0"/>
              <a:t> </a:t>
            </a:r>
            <a:r>
              <a:rPr lang="en-US" sz="2400" dirty="0" err="1"/>
              <a:t>utilizzando</a:t>
            </a:r>
            <a:r>
              <a:rPr lang="en-US" sz="2400" dirty="0"/>
              <a:t> password “</a:t>
            </a:r>
            <a:r>
              <a:rPr lang="en-US" sz="2400" dirty="0" err="1"/>
              <a:t>forti</a:t>
            </a:r>
            <a:r>
              <a:rPr lang="en-US" sz="2400" dirty="0"/>
              <a:t>”</a:t>
            </a:r>
          </a:p>
          <a:p>
            <a:pPr lvl="1" algn="just">
              <a:spcAft>
                <a:spcPts val="600"/>
              </a:spcAft>
            </a:pPr>
            <a:r>
              <a:rPr lang="en-US" sz="2400" dirty="0"/>
              <a:t>durante la trasmissione dei dati su Internet, </a:t>
            </a:r>
            <a:r>
              <a:rPr lang="en-US" sz="2400" dirty="0" err="1"/>
              <a:t>cioè</a:t>
            </a:r>
            <a:r>
              <a:rPr lang="en-US" sz="2400" dirty="0"/>
              <a:t> </a:t>
            </a:r>
            <a:r>
              <a:rPr lang="en-US" sz="2400" dirty="0" err="1"/>
              <a:t>utilizzando</a:t>
            </a:r>
            <a:r>
              <a:rPr lang="en-US" sz="2400" dirty="0"/>
              <a:t> il protocollo sicuro </a:t>
            </a:r>
            <a:r>
              <a:rPr lang="en-US" sz="2400" b="1" dirty="0"/>
              <a:t>https</a:t>
            </a:r>
          </a:p>
          <a:p>
            <a:pPr marL="1028700" lvl="2" indent="0">
              <a:spcAft>
                <a:spcPts val="600"/>
              </a:spcAft>
              <a:buNone/>
            </a:pPr>
            <a:endParaRPr lang="en-US" dirty="0"/>
          </a:p>
          <a:p>
            <a:pPr marL="76200" indent="0">
              <a:spcAft>
                <a:spcPts val="600"/>
              </a:spcAft>
              <a:buNone/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Google Shape;379;p27">
            <a:extLst>
              <a:ext uri="{FF2B5EF4-FFF2-40B4-BE49-F238E27FC236}">
                <a16:creationId xmlns:a16="http://schemas.microsoft.com/office/drawing/2014/main" id="{B1E17492-A78B-4834-B61D-0B9A5B202BC5}"/>
              </a:ext>
            </a:extLst>
          </p:cNvPr>
          <p:cNvSpPr/>
          <p:nvPr/>
        </p:nvSpPr>
        <p:spPr>
          <a:xfrm>
            <a:off x="9253728" y="-3933"/>
            <a:ext cx="2937012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4.4 Sicurezza e privacy </a:t>
            </a: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Security, Protection, Antivirus, Software, Cms">
            <a:extLst>
              <a:ext uri="{FF2B5EF4-FFF2-40B4-BE49-F238E27FC236}">
                <a16:creationId xmlns:a16="http://schemas.microsoft.com/office/drawing/2014/main" id="{EF81BAAF-256F-4D65-98DF-2246D68FE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0" y="1799999"/>
            <a:ext cx="4065913" cy="316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364;p26">
            <a:extLst>
              <a:ext uri="{FF2B5EF4-FFF2-40B4-BE49-F238E27FC236}">
                <a16:creationId xmlns:a16="http://schemas.microsoft.com/office/drawing/2014/main" id="{0CEEE981-D3A4-4CE7-8CCF-3270729252BA}"/>
              </a:ext>
            </a:extLst>
          </p:cNvPr>
          <p:cNvSpPr/>
          <p:nvPr/>
        </p:nvSpPr>
        <p:spPr>
          <a:xfrm>
            <a:off x="10345478" y="6566673"/>
            <a:ext cx="184526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9148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4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en-US" dirty="0"/>
              <a:t>Il sito web è sicuro?</a:t>
            </a:r>
          </a:p>
        </p:txBody>
      </p:sp>
      <p:sp>
        <p:nvSpPr>
          <p:cNvPr id="344" name="Google Shape;344;p24"/>
          <p:cNvSpPr txBox="1">
            <a:spLocks noGrp="1"/>
          </p:cNvSpPr>
          <p:nvPr>
            <p:ph type="body" idx="1"/>
          </p:nvPr>
        </p:nvSpPr>
        <p:spPr>
          <a:xfrm>
            <a:off x="557997" y="1800000"/>
            <a:ext cx="7372500" cy="4154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proteggere i dati personali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importante valutare se il sito web è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sicuro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Sicuro in questo contesto significa che </a:t>
            </a:r>
          </a:p>
          <a:p>
            <a:pPr marL="800100" lvl="1" indent="-342900" algn="just"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tutti i </a:t>
            </a:r>
            <a:r>
              <a:rPr 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criteri tecnici di sicurezza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sono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soddisfatti</a:t>
            </a:r>
            <a:r>
              <a:rPr lang="en-US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800100" lvl="1" indent="-342900" algn="just"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possiamo garantire che il sito web </a:t>
            </a:r>
            <a:r>
              <a:rPr lang="en-US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sia</a:t>
            </a:r>
            <a:r>
              <a:rPr 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‘</a:t>
            </a:r>
            <a:r>
              <a:rPr lang="en-US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originale</a:t>
            </a:r>
            <a:r>
              <a:rPr 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 </a:t>
            </a:r>
            <a:r>
              <a:rPr lang="en-US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non un falso.</a:t>
            </a:r>
            <a:endParaRPr lang="en-US" dirty="0"/>
          </a:p>
          <a:p>
            <a:pPr marL="228600" lvl="0" indent="-87629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endParaRPr lang="en-US" dirty="0"/>
          </a:p>
        </p:txBody>
      </p:sp>
      <p:sp>
        <p:nvSpPr>
          <p:cNvPr id="5" name="Google Shape;379;p27">
            <a:extLst>
              <a:ext uri="{FF2B5EF4-FFF2-40B4-BE49-F238E27FC236}">
                <a16:creationId xmlns:a16="http://schemas.microsoft.com/office/drawing/2014/main" id="{65F6248E-21B6-49ED-89A3-0394B46B088F}"/>
              </a:ext>
            </a:extLst>
          </p:cNvPr>
          <p:cNvSpPr/>
          <p:nvPr/>
        </p:nvSpPr>
        <p:spPr>
          <a:xfrm>
            <a:off x="9253728" y="-3933"/>
            <a:ext cx="2937012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4.4 Sicurezza e privacy </a:t>
            </a:r>
            <a:endParaRPr lang="en-US"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80;p27">
            <a:extLst>
              <a:ext uri="{FF2B5EF4-FFF2-40B4-BE49-F238E27FC236}">
                <a16:creationId xmlns:a16="http://schemas.microsoft.com/office/drawing/2014/main" id="{93A78BE9-013F-4086-8ACF-BE8EDFC5806D}"/>
              </a:ext>
            </a:extLst>
          </p:cNvPr>
          <p:cNvSpPr/>
          <p:nvPr/>
        </p:nvSpPr>
        <p:spPr>
          <a:xfrm>
            <a:off x="7468714" y="1938481"/>
            <a:ext cx="4619568" cy="2029308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 criteri devono essere considerati per decidere se una pagina web è sicura?</a:t>
            </a:r>
          </a:p>
        </p:txBody>
      </p:sp>
    </p:spTree>
    <p:extLst>
      <p:ext uri="{BB962C8B-B14F-4D97-AF65-F5344CB8AC3E}">
        <p14:creationId xmlns:p14="http://schemas.microsoft.com/office/powerpoint/2010/main" val="2209093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de-DE" dirty="0" err="1"/>
              <a:t>Il sito web è sicuro</a:t>
            </a:r>
            <a:r>
              <a:rPr lang="de-DE" dirty="0"/>
              <a:t>?</a:t>
            </a:r>
            <a:endParaRPr dirty="0"/>
          </a:p>
        </p:txBody>
      </p:sp>
      <p:sp>
        <p:nvSpPr>
          <p:cNvPr id="397" name="Google Shape;397;p29"/>
          <p:cNvSpPr/>
          <p:nvPr/>
        </p:nvSpPr>
        <p:spPr>
          <a:xfrm>
            <a:off x="9253728" y="-3933"/>
            <a:ext cx="2937012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4.4 Sicurezza e privacy </a:t>
            </a: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9"/>
          <p:cNvSpPr txBox="1"/>
          <p:nvPr/>
        </p:nvSpPr>
        <p:spPr>
          <a:xfrm>
            <a:off x="558000" y="1685096"/>
            <a:ext cx="7076689" cy="5034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Calibri"/>
              <a:buChar char="▪"/>
            </a:pPr>
            <a:r>
              <a:rPr lang="de-D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Iniziare una </a:t>
            </a:r>
            <a:r>
              <a:rPr lang="de-DE" sz="24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</a:t>
            </a:r>
            <a:r>
              <a:rPr lang="de-D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Calibri"/>
              <a:buChar char="✔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.................</a:t>
            </a:r>
          </a:p>
          <a:p>
            <a:pPr marL="685800" marR="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Calibri"/>
              <a:buChar char="✔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.................</a:t>
            </a:r>
          </a:p>
          <a:p>
            <a:pPr marL="685800" marR="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Calibri"/>
              <a:buChar char="✔"/>
            </a:pP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.................</a:t>
            </a:r>
            <a:endParaRPr sz="2200" b="0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6" indent="-228600">
              <a:lnSpc>
                <a:spcPct val="120000"/>
              </a:lnSpc>
              <a:spcBef>
                <a:spcPts val="1200"/>
              </a:spcBef>
              <a:buClr>
                <a:srgbClr val="C01E24"/>
              </a:buClr>
              <a:buSzPts val="2640"/>
              <a:buFont typeface="Calibri"/>
              <a:buChar char="✔"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60959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Calibri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9"/>
          <p:cNvSpPr txBox="1"/>
          <p:nvPr/>
        </p:nvSpPr>
        <p:spPr>
          <a:xfrm>
            <a:off x="693668" y="6581278"/>
            <a:ext cx="117995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de-D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Ulteriori informazioni: [4]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9"/>
          <p:cNvSpPr/>
          <p:nvPr/>
        </p:nvSpPr>
        <p:spPr>
          <a:xfrm>
            <a:off x="7389628" y="824819"/>
            <a:ext cx="4430310" cy="191838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 criteri devono essere considerati per decidere se 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pagina web è sicura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DB0813-72F4-4802-9334-E1B96703D4FB}"/>
              </a:ext>
            </a:extLst>
          </p:cNvPr>
          <p:cNvSpPr txBox="1"/>
          <p:nvPr/>
        </p:nvSpPr>
        <p:spPr>
          <a:xfrm>
            <a:off x="3920060" y="3032254"/>
            <a:ext cx="4671490" cy="18928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0C141"/>
            </a:solidFill>
          </a:ln>
        </p:spPr>
        <p:txBody>
          <a:bodyPr wrap="square">
            <a:spAutoFit/>
          </a:bodyPr>
          <a:lstStyle/>
          <a:p>
            <a:pPr marL="360000" lvl="1" indent="-360000"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ts val="2640"/>
              <a:buFont typeface="Calibri"/>
              <a:buChar char="✔"/>
            </a:pPr>
            <a:endParaRPr lang="en-US"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0000" lvl="1" indent="-540000" algn="just"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ts val="2640"/>
              <a:buFont typeface="Calibri"/>
              <a:buChar char="✔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requisiti tecnici sono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completati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verificando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ad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esempio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presenza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"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all'inizio del link. </a:t>
            </a:r>
          </a:p>
          <a:p>
            <a:pPr marL="540000" lvl="1" indent="-540000" algn="just"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ts val="2640"/>
              <a:buFont typeface="Calibri"/>
              <a:buChar char="✔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sito web è visualizzato correttamente nel browser e funziona in tutte le sezioni? </a:t>
            </a:r>
            <a:endParaRPr lang="en-US" sz="1800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pop-up">
            <a:extLst>
              <a:ext uri="{FF2B5EF4-FFF2-40B4-BE49-F238E27FC236}">
                <a16:creationId xmlns:a16="http://schemas.microsoft.com/office/drawing/2014/main" id="{DDBD3066-29A0-4A29-ADFB-585E543B4F1E}"/>
              </a:ext>
            </a:extLst>
          </p:cNvPr>
          <p:cNvSpPr/>
          <p:nvPr/>
        </p:nvSpPr>
        <p:spPr>
          <a:xfrm>
            <a:off x="3920061" y="2217779"/>
            <a:ext cx="2963501" cy="495083"/>
          </a:xfrm>
          <a:prstGeom prst="borderCallout1">
            <a:avLst/>
          </a:prstGeom>
          <a:solidFill>
            <a:schemeClr val="bg1"/>
          </a:solidFill>
          <a:ln>
            <a:solidFill>
              <a:srgbClr val="E12A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E12A3C"/>
              </a:solidFill>
            </a:endParaRPr>
          </a:p>
          <a:p>
            <a:pPr algn="ctr"/>
            <a:r>
              <a:rPr lang="en-US" b="1" dirty="0" err="1">
                <a:solidFill>
                  <a:srgbClr val="E12A3C"/>
                </a:solidFill>
              </a:rPr>
              <a:t>Clicca</a:t>
            </a:r>
            <a:r>
              <a:rPr lang="en-US" b="1" dirty="0">
                <a:solidFill>
                  <a:srgbClr val="E12A3C"/>
                </a:solidFill>
              </a:rPr>
              <a:t> qui per </a:t>
            </a:r>
            <a:r>
              <a:rPr lang="en-US" b="1" dirty="0" err="1">
                <a:solidFill>
                  <a:srgbClr val="E12A3C"/>
                </a:solidFill>
              </a:rPr>
              <a:t>controllare</a:t>
            </a:r>
            <a:r>
              <a:rPr lang="en-US" b="1" dirty="0">
                <a:solidFill>
                  <a:srgbClr val="E12A3C"/>
                </a:solidFill>
              </a:rPr>
              <a:t> la </a:t>
            </a:r>
            <a:r>
              <a:rPr lang="en-US" b="1" dirty="0" err="1">
                <a:solidFill>
                  <a:srgbClr val="E12A3C"/>
                </a:solidFill>
              </a:rPr>
              <a:t>tua</a:t>
            </a:r>
            <a:r>
              <a:rPr lang="en-US" b="1" dirty="0">
                <a:solidFill>
                  <a:srgbClr val="E12A3C"/>
                </a:solidFill>
              </a:rPr>
              <a:t> </a:t>
            </a:r>
            <a:r>
              <a:rPr lang="en-US" b="1" dirty="0" err="1">
                <a:solidFill>
                  <a:srgbClr val="E12A3C"/>
                </a:solidFill>
              </a:rPr>
              <a:t>lista</a:t>
            </a:r>
            <a:r>
              <a:rPr lang="en-US" b="1" dirty="0">
                <a:solidFill>
                  <a:srgbClr val="E12A3C"/>
                </a:solidFill>
              </a:rPr>
              <a:t>!</a:t>
            </a:r>
          </a:p>
          <a:p>
            <a:pPr algn="ctr"/>
            <a:endParaRPr lang="el-GR" b="1" dirty="0">
              <a:solidFill>
                <a:srgbClr val="E12A3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C72BC2-249C-4EA6-A175-88F5CF3AE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 sito web è sicuro?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79D7D81-9BDB-4F39-BF87-E4BD9806A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9" y="1799999"/>
            <a:ext cx="11059692" cy="4865977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Un </a:t>
            </a:r>
            <a:r>
              <a:rPr lang="en-US" b="1" dirty="0"/>
              <a:t>sito web sicuro </a:t>
            </a:r>
            <a:r>
              <a:rPr lang="en-US" dirty="0"/>
              <a:t>ha un link in cui </a:t>
            </a:r>
          </a:p>
          <a:p>
            <a:pPr lvl="1" algn="just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viene usato il protocollo </a:t>
            </a:r>
            <a:r>
              <a:rPr lang="en-US" b="1" dirty="0"/>
              <a:t>https</a:t>
            </a:r>
            <a:r>
              <a:rPr lang="en-US" dirty="0"/>
              <a:t>, </a:t>
            </a:r>
            <a:r>
              <a:rPr lang="en-US" sz="2400" b="1" dirty="0">
                <a:solidFill>
                  <a:srgbClr val="C00000"/>
                </a:solidFill>
              </a:rPr>
              <a:t>s </a:t>
            </a:r>
            <a:r>
              <a:rPr lang="en-US" dirty="0"/>
              <a:t>significa sicuro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Un </a:t>
            </a:r>
            <a:r>
              <a:rPr lang="en-US" b="1" dirty="0"/>
              <a:t>sito web originale</a:t>
            </a:r>
            <a:r>
              <a:rPr lang="en-US" dirty="0"/>
              <a:t>, ad </a:t>
            </a:r>
            <a:r>
              <a:rPr lang="en-US" dirty="0" err="1"/>
              <a:t>esempio</a:t>
            </a:r>
            <a:r>
              <a:rPr lang="en-US" dirty="0"/>
              <a:t> un sito web di una banca, ha un link in cui</a:t>
            </a:r>
          </a:p>
          <a:p>
            <a:pPr lvl="1" algn="just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il nome del dominio include il suo nome ufficiale o è vicino ad esso </a:t>
            </a:r>
          </a:p>
          <a:p>
            <a:pPr lvl="1" algn="just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è relativamente breve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Google Shape;379;p27">
            <a:extLst>
              <a:ext uri="{FF2B5EF4-FFF2-40B4-BE49-F238E27FC236}">
                <a16:creationId xmlns:a16="http://schemas.microsoft.com/office/drawing/2014/main" id="{E64E19CF-12FC-483E-889B-BFDF9E669CBE}"/>
              </a:ext>
            </a:extLst>
          </p:cNvPr>
          <p:cNvSpPr/>
          <p:nvPr/>
        </p:nvSpPr>
        <p:spPr>
          <a:xfrm>
            <a:off x="9253728" y="-3933"/>
            <a:ext cx="2937012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4.4 Sicurezza e privacy </a:t>
            </a: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FADD85-AA7A-449D-9A54-DB25E84B776D}"/>
              </a:ext>
            </a:extLst>
          </p:cNvPr>
          <p:cNvSpPr txBox="1"/>
          <p:nvPr/>
        </p:nvSpPr>
        <p:spPr>
          <a:xfrm>
            <a:off x="1940514" y="3192180"/>
            <a:ext cx="8630841" cy="2928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685800" lvl="1" indent="-228600">
              <a:lnSpc>
                <a:spcPct val="120000"/>
              </a:lnSpc>
              <a:spcBef>
                <a:spcPts val="1200"/>
              </a:spcBef>
              <a:buSzPts val="2640"/>
              <a:buFont typeface="Calibri"/>
              <a:buChar char="✔"/>
            </a:pPr>
            <a:endParaRPr lang="de-DE" sz="1000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Hypertext Transfer Protocol Secure (HTTPS)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è un'estensione dell'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Hypertext Transfer Protocol (HTTP).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È utilizzato per la comunicazione sicura su una rete di computer ed è ampiamente utilizzato su Internet.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Il protocollo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https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assicura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lvl="6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 dati sono criptati durante la trasmissione su Internet, e nessuno può leggerli (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crittografia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lvl="4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verificata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l’identità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dell’utente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richiede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l’accesso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piattaforma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autenticazione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lvl="4">
              <a:lnSpc>
                <a:spcPct val="120000"/>
              </a:lnSpc>
              <a:spcAft>
                <a:spcPts val="6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Per maggiori informazioni visitare https://en.wikipedia.org/wiki/HTTPS </a:t>
            </a:r>
            <a:endParaRPr 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op-up">
            <a:extLst>
              <a:ext uri="{FF2B5EF4-FFF2-40B4-BE49-F238E27FC236}">
                <a16:creationId xmlns:a16="http://schemas.microsoft.com/office/drawing/2014/main" id="{B1DB52AA-D7D5-4684-A204-64CA3F8F428D}"/>
              </a:ext>
            </a:extLst>
          </p:cNvPr>
          <p:cNvSpPr/>
          <p:nvPr/>
        </p:nvSpPr>
        <p:spPr>
          <a:xfrm>
            <a:off x="7292898" y="1685096"/>
            <a:ext cx="3479180" cy="901988"/>
          </a:xfrm>
          <a:prstGeom prst="borderCallout1">
            <a:avLst>
              <a:gd name="adj1" fmla="val 44024"/>
              <a:gd name="adj2" fmla="val -214"/>
              <a:gd name="adj3" fmla="val 106392"/>
              <a:gd name="adj4" fmla="val -7153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Clicca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qui per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maggiori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informazioni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sul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protocollo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https</a:t>
            </a:r>
          </a:p>
          <a:p>
            <a:pPr algn="ctr"/>
            <a:endParaRPr lang="el-G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14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715A9D-A22E-419C-92ED-5D971316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</p:spPr>
        <p:txBody>
          <a:bodyPr/>
          <a:lstStyle/>
          <a:p>
            <a:r>
              <a:rPr lang="en-US" dirty="0"/>
              <a:t>Come </a:t>
            </a:r>
            <a:r>
              <a:rPr lang="en-US" dirty="0" err="1"/>
              <a:t>controllare</a:t>
            </a:r>
            <a:r>
              <a:rPr lang="en-US" dirty="0"/>
              <a:t> se </a:t>
            </a:r>
            <a:r>
              <a:rPr lang="en-US" i="1" dirty="0"/>
              <a:t>https</a:t>
            </a:r>
            <a:r>
              <a:rPr lang="en-US" dirty="0"/>
              <a:t> è </a:t>
            </a:r>
            <a:r>
              <a:rPr lang="en-US" dirty="0" err="1"/>
              <a:t>presente</a:t>
            </a:r>
            <a:endParaRPr lang="en-US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DA17781-05D1-4F8B-86E3-218EA5BB5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8" y="1799999"/>
            <a:ext cx="4154317" cy="4865977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b="1" dirty="0"/>
              <a:t>L'</a:t>
            </a:r>
            <a:r>
              <a:rPr lang="en-US" b="1" i="1" dirty="0"/>
              <a:t>https</a:t>
            </a:r>
            <a:r>
              <a:rPr lang="en-US" b="1" dirty="0"/>
              <a:t> </a:t>
            </a:r>
            <a:r>
              <a:rPr lang="en-US" dirty="0"/>
              <a:t>è incluso nel link.</a:t>
            </a:r>
          </a:p>
          <a:p>
            <a:pPr algn="just">
              <a:spcAft>
                <a:spcPts val="600"/>
              </a:spcAft>
            </a:pPr>
            <a:r>
              <a:rPr lang="en-US" dirty="0"/>
              <a:t>Quando un browser è collegato a un sito web sicuro, un </a:t>
            </a:r>
            <a:r>
              <a:rPr lang="en-US" b="1" dirty="0" err="1"/>
              <a:t>simbolo</a:t>
            </a:r>
            <a:r>
              <a:rPr lang="en-US" b="1" dirty="0"/>
              <a:t> </a:t>
            </a:r>
            <a:r>
              <a:rPr lang="en-US" b="1" dirty="0" err="1"/>
              <a:t>rappresentante</a:t>
            </a:r>
            <a:r>
              <a:rPr lang="en-US" b="1" dirty="0"/>
              <a:t> un lucchetto </a:t>
            </a:r>
            <a:r>
              <a:rPr lang="en-US" dirty="0"/>
              <a:t>appare accanto al link.</a:t>
            </a:r>
          </a:p>
          <a:p>
            <a:pPr algn="just">
              <a:spcAft>
                <a:spcPts val="600"/>
              </a:spcAft>
            </a:pPr>
            <a:r>
              <a:rPr lang="en-US" dirty="0"/>
              <a:t>Questo simbolo indica che il </a:t>
            </a:r>
            <a:r>
              <a:rPr lang="en-US" b="1" dirty="0">
                <a:solidFill>
                  <a:schemeClr val="tx1"/>
                </a:solidFill>
              </a:rPr>
              <a:t>sito web è sicuro</a:t>
            </a:r>
            <a:r>
              <a:rPr lang="en-US" dirty="0"/>
              <a:t>.</a:t>
            </a:r>
          </a:p>
          <a:p>
            <a:pPr marL="76200" indent="0">
              <a:spcAft>
                <a:spcPts val="600"/>
              </a:spcAft>
              <a:buNone/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66FC003-CCB8-4BEC-8CA1-151686C59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177" y="1864448"/>
            <a:ext cx="4154317" cy="854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098037B-9B23-4F18-80BE-E4A4F5773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177" y="2952797"/>
            <a:ext cx="4179006" cy="854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1BCBE142-89DA-463E-B315-DBCBF5928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083" y="4080039"/>
            <a:ext cx="4139101" cy="452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B107339B-6262-4AE2-AB9C-F869891B12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3083" y="4934097"/>
            <a:ext cx="4114411" cy="628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Οβάλ 11">
            <a:extLst>
              <a:ext uri="{FF2B5EF4-FFF2-40B4-BE49-F238E27FC236}">
                <a16:creationId xmlns:a16="http://schemas.microsoft.com/office/drawing/2014/main" id="{7EFAEA26-6E2D-4100-AD26-F53D92604B5A}"/>
              </a:ext>
            </a:extLst>
          </p:cNvPr>
          <p:cNvSpPr/>
          <p:nvPr/>
        </p:nvSpPr>
        <p:spPr>
          <a:xfrm>
            <a:off x="9731263" y="1984092"/>
            <a:ext cx="418744" cy="3931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EC000799-5D71-4246-99FB-F119241B6F72}"/>
              </a:ext>
            </a:extLst>
          </p:cNvPr>
          <p:cNvSpPr/>
          <p:nvPr/>
        </p:nvSpPr>
        <p:spPr>
          <a:xfrm>
            <a:off x="9576015" y="2948345"/>
            <a:ext cx="418744" cy="3931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52E9A1F4-684E-4C99-8C91-0F5B46CABC29}"/>
              </a:ext>
            </a:extLst>
          </p:cNvPr>
          <p:cNvSpPr/>
          <p:nvPr/>
        </p:nvSpPr>
        <p:spPr>
          <a:xfrm>
            <a:off x="10292438" y="4049330"/>
            <a:ext cx="418744" cy="3931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D66134F6-5013-4EB3-92B0-9FFC47D7DF79}"/>
              </a:ext>
            </a:extLst>
          </p:cNvPr>
          <p:cNvSpPr/>
          <p:nvPr/>
        </p:nvSpPr>
        <p:spPr>
          <a:xfrm>
            <a:off x="9966269" y="4962308"/>
            <a:ext cx="418744" cy="3931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ad Only, Readonly, Locked, Lock, Closed, Protected">
            <a:extLst>
              <a:ext uri="{FF2B5EF4-FFF2-40B4-BE49-F238E27FC236}">
                <a16:creationId xmlns:a16="http://schemas.microsoft.com/office/drawing/2014/main" id="{E1F22330-8E64-486B-A709-F412AF1A5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833" y="2291846"/>
            <a:ext cx="2648925" cy="258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379;p27">
            <a:extLst>
              <a:ext uri="{FF2B5EF4-FFF2-40B4-BE49-F238E27FC236}">
                <a16:creationId xmlns:a16="http://schemas.microsoft.com/office/drawing/2014/main" id="{D526F426-0084-45E3-B52A-96985FF40C71}"/>
              </a:ext>
            </a:extLst>
          </p:cNvPr>
          <p:cNvSpPr/>
          <p:nvPr/>
        </p:nvSpPr>
        <p:spPr>
          <a:xfrm>
            <a:off x="9253728" y="-3933"/>
            <a:ext cx="2937012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4.4 Sicurezza e privacy </a:t>
            </a: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72041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BCDAF3ED-4978-4B4E-BFD2-1D5D80F08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313" y="4892373"/>
            <a:ext cx="2238375" cy="295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EF97F228-8030-4909-8F1B-83A814C15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063" y="3752922"/>
            <a:ext cx="2333625" cy="400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B50E817B-94AB-421A-AB49-A9EBBF293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063" y="1281658"/>
            <a:ext cx="2152950" cy="495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BDCE1E0F-2588-4599-9417-236C0FD22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4912" y="2656361"/>
            <a:ext cx="3057952" cy="400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B4715A9D-A22E-419C-92ED-5D971316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</p:spPr>
        <p:txBody>
          <a:bodyPr/>
          <a:lstStyle/>
          <a:p>
            <a:r>
              <a:rPr lang="en-US" dirty="0"/>
              <a:t>Siti web o link non </a:t>
            </a:r>
            <a:r>
              <a:rPr lang="en-US" dirty="0" err="1"/>
              <a:t>protetti</a:t>
            </a:r>
            <a:endParaRPr lang="en-US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DA17781-05D1-4F8B-86E3-218EA5BB5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8" y="1777027"/>
            <a:ext cx="4962894" cy="4865977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600"/>
              </a:spcAft>
            </a:pPr>
            <a:r>
              <a:rPr lang="en-US" b="1" dirty="0" err="1"/>
              <a:t>L'https</a:t>
            </a:r>
            <a:r>
              <a:rPr lang="en-US" b="1" dirty="0"/>
              <a:t> </a:t>
            </a:r>
            <a:r>
              <a:rPr lang="en-US" dirty="0"/>
              <a:t>non è incluso nel link.</a:t>
            </a:r>
          </a:p>
          <a:p>
            <a:pPr algn="just">
              <a:spcAft>
                <a:spcPts val="600"/>
              </a:spcAft>
            </a:pPr>
            <a:r>
              <a:rPr lang="en-US" dirty="0"/>
              <a:t>Quando un browser è collegato a un sito web non </a:t>
            </a:r>
            <a:r>
              <a:rPr lang="en-US" dirty="0" err="1"/>
              <a:t>sicuro</a:t>
            </a:r>
            <a:r>
              <a:rPr lang="en-US" dirty="0"/>
              <a:t>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apparire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barra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indirizzi</a:t>
            </a:r>
            <a:r>
              <a:rPr lang="en-US" dirty="0"/>
              <a:t>:</a:t>
            </a:r>
          </a:p>
          <a:p>
            <a:pPr lvl="1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b="1" dirty="0"/>
              <a:t>un simbolo di "blocco con una linea </a:t>
            </a:r>
            <a:r>
              <a:rPr lang="en-US" b="1" dirty="0" err="1"/>
              <a:t>rossa</a:t>
            </a:r>
            <a:r>
              <a:rPr lang="en-US" b="1" dirty="0"/>
              <a:t>"</a:t>
            </a:r>
          </a:p>
          <a:p>
            <a:pPr lvl="1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b="1" dirty="0"/>
              <a:t>un triangolo con il marchio di attenzione</a:t>
            </a:r>
          </a:p>
          <a:p>
            <a:pPr lvl="1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 Il </a:t>
            </a:r>
            <a:r>
              <a:rPr lang="en-US" dirty="0" err="1"/>
              <a:t>messaggio</a:t>
            </a:r>
            <a:r>
              <a:rPr lang="en-US" dirty="0"/>
              <a:t> </a:t>
            </a:r>
            <a:r>
              <a:rPr lang="en-US" b="1" dirty="0"/>
              <a:t>"Non </a:t>
            </a:r>
            <a:r>
              <a:rPr lang="en-US" b="1" dirty="0" err="1"/>
              <a:t>sicuro</a:t>
            </a:r>
            <a:r>
              <a:rPr lang="en-US" b="1" dirty="0"/>
              <a:t>” </a:t>
            </a:r>
            <a:r>
              <a:rPr lang="en-US" dirty="0" err="1"/>
              <a:t>accanto</a:t>
            </a:r>
            <a:r>
              <a:rPr lang="en-US" dirty="0"/>
              <a:t> al link.</a:t>
            </a:r>
          </a:p>
          <a:p>
            <a:pPr algn="just">
              <a:spcAft>
                <a:spcPts val="600"/>
              </a:spcAft>
            </a:pPr>
            <a:r>
              <a:rPr lang="en-US" dirty="0"/>
              <a:t>Questi simboli e messaggi indicano che il </a:t>
            </a:r>
            <a:r>
              <a:rPr lang="en-US" b="1" dirty="0">
                <a:solidFill>
                  <a:schemeClr val="tx1"/>
                </a:solidFill>
              </a:rPr>
              <a:t>sito web o il link non </a:t>
            </a:r>
            <a:r>
              <a:rPr lang="en-US" b="1" dirty="0" err="1">
                <a:solidFill>
                  <a:schemeClr val="tx1"/>
                </a:solidFill>
              </a:rPr>
              <a:t>soddisfa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criteri</a:t>
            </a:r>
            <a:r>
              <a:rPr lang="en-US" b="1" dirty="0">
                <a:solidFill>
                  <a:schemeClr val="tx1"/>
                </a:solidFill>
              </a:rPr>
              <a:t> di sicurezza</a:t>
            </a:r>
            <a:r>
              <a:rPr lang="en-US" dirty="0"/>
              <a:t>.</a:t>
            </a:r>
          </a:p>
          <a:p>
            <a:pPr marL="76200" indent="0">
              <a:spcAft>
                <a:spcPts val="600"/>
              </a:spcAft>
              <a:buNone/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7EFAEA26-6E2D-4100-AD26-F53D92604B5A}"/>
              </a:ext>
            </a:extLst>
          </p:cNvPr>
          <p:cNvSpPr/>
          <p:nvPr/>
        </p:nvSpPr>
        <p:spPr>
          <a:xfrm>
            <a:off x="9261989" y="1242534"/>
            <a:ext cx="1013075" cy="5083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EC000799-5D71-4246-99FB-F119241B6F72}"/>
              </a:ext>
            </a:extLst>
          </p:cNvPr>
          <p:cNvSpPr/>
          <p:nvPr/>
        </p:nvSpPr>
        <p:spPr>
          <a:xfrm>
            <a:off x="10724453" y="2642793"/>
            <a:ext cx="418744" cy="3931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52E9A1F4-684E-4C99-8C91-0F5B46CABC29}"/>
              </a:ext>
            </a:extLst>
          </p:cNvPr>
          <p:cNvSpPr/>
          <p:nvPr/>
        </p:nvSpPr>
        <p:spPr>
          <a:xfrm>
            <a:off x="9493566" y="3752922"/>
            <a:ext cx="1072122" cy="3931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D66134F6-5013-4EB3-92B0-9FFC47D7DF79}"/>
              </a:ext>
            </a:extLst>
          </p:cNvPr>
          <p:cNvSpPr/>
          <p:nvPr/>
        </p:nvSpPr>
        <p:spPr>
          <a:xfrm>
            <a:off x="9488183" y="4842483"/>
            <a:ext cx="1281494" cy="3931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Read Only, Readonly, Locked, Lock, Closed, Protected">
            <a:extLst>
              <a:ext uri="{FF2B5EF4-FFF2-40B4-BE49-F238E27FC236}">
                <a16:creationId xmlns:a16="http://schemas.microsoft.com/office/drawing/2014/main" id="{681D6FEA-46A3-45B9-95E0-6590ED017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996" y="1979694"/>
            <a:ext cx="1384225" cy="134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Ευθεία γραμμή σύνδεσης 22">
            <a:extLst>
              <a:ext uri="{FF2B5EF4-FFF2-40B4-BE49-F238E27FC236}">
                <a16:creationId xmlns:a16="http://schemas.microsoft.com/office/drawing/2014/main" id="{A492AE61-0612-42CC-920F-261B6FBAF97B}"/>
              </a:ext>
            </a:extLst>
          </p:cNvPr>
          <p:cNvCxnSpPr>
            <a:cxnSpLocks/>
          </p:cNvCxnSpPr>
          <p:nvPr/>
        </p:nvCxnSpPr>
        <p:spPr>
          <a:xfrm>
            <a:off x="6077144" y="2097193"/>
            <a:ext cx="914919" cy="9742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Ισοσκελές τρίγωνο 27">
            <a:extLst>
              <a:ext uri="{FF2B5EF4-FFF2-40B4-BE49-F238E27FC236}">
                <a16:creationId xmlns:a16="http://schemas.microsoft.com/office/drawing/2014/main" id="{7FAB9A9E-B5CD-4CD2-8648-5A2F883BD7A8}"/>
              </a:ext>
            </a:extLst>
          </p:cNvPr>
          <p:cNvSpPr/>
          <p:nvPr/>
        </p:nvSpPr>
        <p:spPr>
          <a:xfrm>
            <a:off x="6096000" y="3752922"/>
            <a:ext cx="1105993" cy="88021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760AAB-8921-40E1-B66B-DD318C5D6B04}"/>
              </a:ext>
            </a:extLst>
          </p:cNvPr>
          <p:cNvSpPr txBox="1"/>
          <p:nvPr/>
        </p:nvSpPr>
        <p:spPr>
          <a:xfrm>
            <a:off x="6454071" y="3864217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31" name="Google Shape;379;p27">
            <a:extLst>
              <a:ext uri="{FF2B5EF4-FFF2-40B4-BE49-F238E27FC236}">
                <a16:creationId xmlns:a16="http://schemas.microsoft.com/office/drawing/2014/main" id="{BE0483EC-697E-4394-BB34-01875FF5B618}"/>
              </a:ext>
            </a:extLst>
          </p:cNvPr>
          <p:cNvSpPr/>
          <p:nvPr/>
        </p:nvSpPr>
        <p:spPr>
          <a:xfrm>
            <a:off x="9253728" y="-3933"/>
            <a:ext cx="2937012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4.4 Sicurezza e privacy </a:t>
            </a: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99773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C72BC2-249C-4EA6-A175-88F5CF3AE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 link è sicuro da visitare?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79D7D81-9BDB-4F39-BF87-E4BD9806A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1799999"/>
            <a:ext cx="7824000" cy="486597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E’ </a:t>
            </a:r>
            <a:r>
              <a:rPr lang="en-US" dirty="0" err="1"/>
              <a:t>necessario</a:t>
            </a:r>
            <a:r>
              <a:rPr lang="en-US" dirty="0"/>
              <a:t> </a:t>
            </a:r>
            <a:r>
              <a:rPr lang="en-US" dirty="0" err="1"/>
              <a:t>prestare</a:t>
            </a:r>
            <a:r>
              <a:rPr lang="en-US" dirty="0"/>
              <a:t> </a:t>
            </a:r>
            <a:r>
              <a:rPr lang="en-US" dirty="0" err="1"/>
              <a:t>attenzione</a:t>
            </a:r>
            <a:r>
              <a:rPr lang="en-US" dirty="0"/>
              <a:t> al </a:t>
            </a:r>
            <a:r>
              <a:rPr lang="en-US" b="1" dirty="0" err="1"/>
              <a:t>nome</a:t>
            </a:r>
            <a:r>
              <a:rPr lang="en-US" b="1" dirty="0"/>
              <a:t> di </a:t>
            </a:r>
            <a:r>
              <a:rPr lang="en-US" b="1" dirty="0" err="1"/>
              <a:t>dominio</a:t>
            </a:r>
            <a:r>
              <a:rPr lang="en-US" dirty="0"/>
              <a:t>: se </a:t>
            </a:r>
            <a:r>
              <a:rPr lang="en-US" b="1" dirty="0"/>
              <a:t>https </a:t>
            </a:r>
            <a:r>
              <a:rPr lang="en-US" dirty="0"/>
              <a:t>è usato in un link, ma il </a:t>
            </a:r>
            <a:r>
              <a:rPr lang="en-US" dirty="0" err="1"/>
              <a:t>nome</a:t>
            </a:r>
            <a:r>
              <a:rPr lang="en-US" dirty="0"/>
              <a:t> di dominio non è del </a:t>
            </a:r>
            <a:r>
              <a:rPr lang="en-US" dirty="0" err="1"/>
              <a:t>tutto</a:t>
            </a:r>
            <a:r>
              <a:rPr lang="en-US" dirty="0"/>
              <a:t> </a:t>
            </a:r>
            <a:r>
              <a:rPr lang="en-US" dirty="0" err="1"/>
              <a:t>uguale</a:t>
            </a:r>
            <a:r>
              <a:rPr lang="en-US" dirty="0"/>
              <a:t> al </a:t>
            </a:r>
            <a:r>
              <a:rPr lang="en-US" dirty="0" err="1"/>
              <a:t>nome</a:t>
            </a:r>
            <a:r>
              <a:rPr lang="en-US" dirty="0"/>
              <a:t> </a:t>
            </a:r>
            <a:r>
              <a:rPr lang="en-US" dirty="0" err="1"/>
              <a:t>ufficiale</a:t>
            </a:r>
            <a:r>
              <a:rPr lang="en-US" dirty="0"/>
              <a:t>, </a:t>
            </a:r>
            <a:r>
              <a:rPr lang="en-US" dirty="0" err="1"/>
              <a:t>allora</a:t>
            </a:r>
            <a:endParaRPr lang="en-US" dirty="0"/>
          </a:p>
          <a:p>
            <a:pPr lvl="1" algn="just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il sito web potrebbe essere un falso clone dell'originale con lo scopo di rubare i vostri dati personali.</a:t>
            </a:r>
          </a:p>
          <a:p>
            <a:pPr marL="548640" indent="-4572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Se </a:t>
            </a:r>
            <a:r>
              <a:rPr lang="en-US" b="1" dirty="0"/>
              <a:t>http </a:t>
            </a:r>
            <a:r>
              <a:rPr lang="en-US" dirty="0"/>
              <a:t>è usato in un link, </a:t>
            </a:r>
            <a:r>
              <a:rPr lang="en-US" i="1" dirty="0"/>
              <a:t>invece di </a:t>
            </a:r>
            <a:r>
              <a:rPr lang="en-US" b="1" i="1" dirty="0"/>
              <a:t>https</a:t>
            </a:r>
            <a:r>
              <a:rPr lang="en-US" dirty="0"/>
              <a:t>, ma il nome del dominio è </a:t>
            </a:r>
            <a:r>
              <a:rPr lang="en-US" dirty="0" err="1"/>
              <a:t>corretto</a:t>
            </a:r>
            <a:r>
              <a:rPr lang="en-US" dirty="0"/>
              <a:t>, allora</a:t>
            </a:r>
          </a:p>
          <a:p>
            <a:pPr lvl="1" algn="just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la trasmissione dei dati personali su Internet </a:t>
            </a:r>
            <a:r>
              <a:rPr lang="en-US" b="1" dirty="0"/>
              <a:t>non </a:t>
            </a:r>
            <a:r>
              <a:rPr lang="en-US" dirty="0"/>
              <a:t>è </a:t>
            </a:r>
            <a:r>
              <a:rPr lang="en-US" b="1" dirty="0"/>
              <a:t>sicura</a:t>
            </a:r>
            <a:r>
              <a:rPr lang="en-US" dirty="0"/>
              <a:t>, quindi </a:t>
            </a:r>
            <a:r>
              <a:rPr lang="en-US" i="1" dirty="0"/>
              <a:t>non si dovrebbe utilizzare questo sito web </a:t>
            </a:r>
            <a:r>
              <a:rPr lang="en-US" dirty="0"/>
              <a:t>per l'invio di dati personali. </a:t>
            </a:r>
          </a:p>
          <a:p>
            <a:pPr lvl="1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6" name="Google Shape;379;p27">
            <a:extLst>
              <a:ext uri="{FF2B5EF4-FFF2-40B4-BE49-F238E27FC236}">
                <a16:creationId xmlns:a16="http://schemas.microsoft.com/office/drawing/2014/main" id="{7EA318F3-2994-4D8E-BAE2-82E8A86F9577}"/>
              </a:ext>
            </a:extLst>
          </p:cNvPr>
          <p:cNvSpPr/>
          <p:nvPr/>
        </p:nvSpPr>
        <p:spPr>
          <a:xfrm>
            <a:off x="9253728" y="-3933"/>
            <a:ext cx="2937012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4.4 Sicurezza e privacy </a:t>
            </a: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 descr="Link, Hyperlink, Chain, Linking, Strong, Weblink">
            <a:extLst>
              <a:ext uri="{FF2B5EF4-FFF2-40B4-BE49-F238E27FC236}">
                <a16:creationId xmlns:a16="http://schemas.microsoft.com/office/drawing/2014/main" id="{2738D00A-416D-4CE6-A53C-CDE8878B3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713" y="1685096"/>
            <a:ext cx="3315529" cy="331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364;p26">
            <a:extLst>
              <a:ext uri="{FF2B5EF4-FFF2-40B4-BE49-F238E27FC236}">
                <a16:creationId xmlns:a16="http://schemas.microsoft.com/office/drawing/2014/main" id="{11A8D45E-5B8D-4D8B-9EFC-4AC67AF7D052}"/>
              </a:ext>
            </a:extLst>
          </p:cNvPr>
          <p:cNvSpPr/>
          <p:nvPr/>
        </p:nvSpPr>
        <p:spPr>
          <a:xfrm>
            <a:off x="10345478" y="6566673"/>
            <a:ext cx="184526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Γραφικό 4" descr="Χειρονομία διπλού πατήματος περίγραμμα">
            <a:extLst>
              <a:ext uri="{FF2B5EF4-FFF2-40B4-BE49-F238E27FC236}">
                <a16:creationId xmlns:a16="http://schemas.microsoft.com/office/drawing/2014/main" id="{805119F6-27AB-4D52-972A-5A12AF8F2B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70425" y="3723445"/>
            <a:ext cx="1882276" cy="188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091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C72BC2-249C-4EA6-A175-88F5CF3AE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448878"/>
            <a:ext cx="11059692" cy="603745"/>
          </a:xfrm>
        </p:spPr>
        <p:txBody>
          <a:bodyPr/>
          <a:lstStyle/>
          <a:p>
            <a:r>
              <a:rPr lang="en-US" dirty="0"/>
              <a:t>Il link è </a:t>
            </a:r>
            <a:r>
              <a:rPr lang="en-US" dirty="0" err="1"/>
              <a:t>sicuro</a:t>
            </a:r>
            <a:r>
              <a:rPr lang="en-US" dirty="0"/>
              <a:t> da </a:t>
            </a:r>
            <a:r>
              <a:rPr lang="en-US" dirty="0" err="1"/>
              <a:t>visitare</a:t>
            </a:r>
            <a:r>
              <a:rPr lang="en-US" dirty="0"/>
              <a:t>?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79D7D81-9BDB-4F39-BF87-E4BD9806A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1123130"/>
            <a:ext cx="11059692" cy="4682248"/>
          </a:xfrm>
        </p:spPr>
        <p:txBody>
          <a:bodyPr>
            <a:noAutofit/>
          </a:bodyPr>
          <a:lstStyle/>
          <a:p>
            <a:pPr marL="76200" indent="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800" dirty="0"/>
              <a:t>Se ricevete un'e-mail, ad esempio da una banca, che vi esorta a premere un </a:t>
            </a:r>
            <a:r>
              <a:rPr lang="en-US" sz="1800" i="1" dirty="0"/>
              <a:t>link</a:t>
            </a:r>
            <a:r>
              <a:rPr lang="en-US" sz="1800" dirty="0"/>
              <a:t> come </a:t>
            </a:r>
            <a:r>
              <a:rPr lang="en-US" sz="1800" dirty="0" err="1"/>
              <a:t>il</a:t>
            </a:r>
            <a:r>
              <a:rPr lang="en-US" sz="1800" dirty="0"/>
              <a:t> </a:t>
            </a:r>
            <a:r>
              <a:rPr lang="en-US" sz="1800" dirty="0" err="1"/>
              <a:t>seguente</a:t>
            </a:r>
            <a:r>
              <a:rPr lang="en-US" sz="1800" dirty="0"/>
              <a:t> e ad inviare dati personali, come nome utente, password, dettagli della carta di credito, fermatevi e pensateci due volte!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70C0"/>
                </a:solidFill>
              </a:rPr>
              <a:t>http://url5423.eka.de/ls/click?upn=V1OaWNMSPs2Lb0JqHpnyTLRlk2703ToIFpo2vd2MKt5gB6dYAUvw1B-2FnC6T5iVsCdbcug7l6pkTad-2FBfACSlC-2BKw-3D-3DhmuAs-OaWNMSPs2Lb0JqHpn-asDvdva</a:t>
            </a:r>
          </a:p>
          <a:p>
            <a:pPr marL="76200" indent="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800" dirty="0"/>
              <a:t>Questo link </a:t>
            </a:r>
            <a:r>
              <a:rPr lang="en-US" sz="1800" b="1" dirty="0"/>
              <a:t>non </a:t>
            </a:r>
            <a:r>
              <a:rPr lang="en-US" sz="1800" dirty="0"/>
              <a:t>è </a:t>
            </a:r>
            <a:r>
              <a:rPr lang="en-US" sz="1800" b="1" dirty="0"/>
              <a:t>sicuro </a:t>
            </a:r>
            <a:r>
              <a:rPr lang="en-US" sz="1800" dirty="0"/>
              <a:t>per molte ragioni: </a:t>
            </a:r>
          </a:p>
          <a:p>
            <a:pPr marL="990600" lvl="1" indent="-457200" algn="just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US" sz="1800" dirty="0"/>
              <a:t>usa </a:t>
            </a:r>
            <a:r>
              <a:rPr lang="en-US" sz="1800" i="1" dirty="0"/>
              <a:t>http</a:t>
            </a:r>
            <a:r>
              <a:rPr lang="en-US" sz="1800" dirty="0"/>
              <a:t> invece di </a:t>
            </a:r>
            <a:r>
              <a:rPr lang="en-US" sz="1800" i="1" dirty="0"/>
              <a:t>https</a:t>
            </a:r>
          </a:p>
          <a:p>
            <a:pPr marL="990600" lvl="1" indent="-457200" algn="just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US" sz="1800" dirty="0"/>
              <a:t>il </a:t>
            </a:r>
            <a:r>
              <a:rPr lang="en-US" sz="1800" dirty="0" err="1"/>
              <a:t>nome</a:t>
            </a:r>
            <a:r>
              <a:rPr lang="en-US" sz="1800" dirty="0"/>
              <a:t> di dominio non è legato al nome ufficiale della banca</a:t>
            </a:r>
          </a:p>
          <a:p>
            <a:pPr marL="990600" lvl="1" indent="-457200" algn="just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US" sz="1800" dirty="0"/>
              <a:t>il </a:t>
            </a:r>
            <a:r>
              <a:rPr lang="en-US" sz="1800" i="1" dirty="0"/>
              <a:t>link </a:t>
            </a:r>
            <a:r>
              <a:rPr lang="en-US" sz="1800" dirty="0"/>
              <a:t>è sospettosamente lungo</a:t>
            </a:r>
          </a:p>
          <a:p>
            <a:pPr marL="990600" lvl="1" indent="-457200" algn="just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US" sz="1800" dirty="0"/>
              <a:t>il </a:t>
            </a:r>
            <a:r>
              <a:rPr lang="en-US" sz="1800" dirty="0" err="1"/>
              <a:t>nome</a:t>
            </a:r>
            <a:r>
              <a:rPr lang="en-US" sz="1800" dirty="0"/>
              <a:t> di dominio del </a:t>
            </a:r>
            <a:r>
              <a:rPr lang="en-US" sz="1800" i="1" dirty="0"/>
              <a:t>link</a:t>
            </a:r>
            <a:r>
              <a:rPr lang="en-US" sz="1800" dirty="0"/>
              <a:t> è diverso dal </a:t>
            </a:r>
            <a:r>
              <a:rPr lang="en-US" sz="1800" dirty="0" err="1"/>
              <a:t>nome</a:t>
            </a:r>
            <a:r>
              <a:rPr lang="en-US" sz="1800" dirty="0"/>
              <a:t> di dominio dell'indirizzo e-mail del mittente</a:t>
            </a:r>
          </a:p>
          <a:p>
            <a:pPr marL="990600" lvl="1" indent="-457200" algn="just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US" sz="1800" dirty="0"/>
              <a:t>una banca </a:t>
            </a:r>
            <a:r>
              <a:rPr lang="en-US" sz="1800" dirty="0" err="1"/>
              <a:t>autorevole</a:t>
            </a:r>
            <a:r>
              <a:rPr lang="en-US" sz="1800" dirty="0"/>
              <a:t>, </a:t>
            </a:r>
            <a:r>
              <a:rPr lang="en-US" sz="1800" dirty="0" err="1"/>
              <a:t>che</a:t>
            </a:r>
            <a:r>
              <a:rPr lang="en-US" sz="1800" dirty="0"/>
              <a:t> </a:t>
            </a:r>
            <a:r>
              <a:rPr lang="en-US" sz="1800" dirty="0" err="1"/>
              <a:t>rispetta</a:t>
            </a:r>
            <a:r>
              <a:rPr lang="en-US" sz="1800" dirty="0"/>
              <a:t> standard di sicurezza, non ti chiederà mai username, password, dettagli della carta di </a:t>
            </a:r>
            <a:r>
              <a:rPr lang="en-US" sz="1800" dirty="0" err="1"/>
              <a:t>credito</a:t>
            </a:r>
            <a:r>
              <a:rPr lang="en-US" sz="1800" dirty="0"/>
              <a:t> </a:t>
            </a:r>
            <a:r>
              <a:rPr lang="en-US" sz="1800" dirty="0" err="1"/>
              <a:t>tramite</a:t>
            </a:r>
            <a:r>
              <a:rPr lang="en-US" sz="1800" dirty="0"/>
              <a:t> </a:t>
            </a:r>
            <a:r>
              <a:rPr lang="en-US" sz="1800" dirty="0" err="1"/>
              <a:t>comunicazione</a:t>
            </a:r>
            <a:r>
              <a:rPr lang="en-US" sz="1800" dirty="0"/>
              <a:t> email.</a:t>
            </a:r>
          </a:p>
          <a:p>
            <a:pPr marL="548640" lvl="1" indent="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800" i="1" dirty="0"/>
              <a:t>Vedere l'</a:t>
            </a:r>
            <a:r>
              <a:rPr lang="en-US" sz="1800" i="1" dirty="0">
                <a:hlinkClick r:id="rId2" action="ppaction://hlinksldjump"/>
              </a:rPr>
              <a:t>allegato 2 </a:t>
            </a:r>
            <a:r>
              <a:rPr lang="en-US" sz="1800" i="1" dirty="0"/>
              <a:t>per ulteriori suggerimenti per la protezione dei dati e dei dispositivi</a:t>
            </a:r>
          </a:p>
        </p:txBody>
      </p:sp>
      <p:sp>
        <p:nvSpPr>
          <p:cNvPr id="4" name="Google Shape;379;p27">
            <a:extLst>
              <a:ext uri="{FF2B5EF4-FFF2-40B4-BE49-F238E27FC236}">
                <a16:creationId xmlns:a16="http://schemas.microsoft.com/office/drawing/2014/main" id="{B4C9AA10-BC4C-454A-8617-9995E30B4B8B}"/>
              </a:ext>
            </a:extLst>
          </p:cNvPr>
          <p:cNvSpPr/>
          <p:nvPr/>
        </p:nvSpPr>
        <p:spPr>
          <a:xfrm>
            <a:off x="9253728" y="-3933"/>
            <a:ext cx="2937012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4.4 Sicurezza e privacy </a:t>
            </a: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5219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5"/>
          <p:cNvGrpSpPr/>
          <p:nvPr/>
        </p:nvGrpSpPr>
        <p:grpSpPr>
          <a:xfrm>
            <a:off x="173418" y="2743200"/>
            <a:ext cx="5943600" cy="2381719"/>
            <a:chOff x="2584350" y="1185766"/>
            <a:chExt cx="3930303" cy="1578507"/>
          </a:xfrm>
        </p:grpSpPr>
        <p:sp>
          <p:nvSpPr>
            <p:cNvPr id="127" name="Google Shape;127;p5"/>
            <p:cNvSpPr/>
            <p:nvPr/>
          </p:nvSpPr>
          <p:spPr>
            <a:xfrm>
              <a:off x="2584350" y="1185766"/>
              <a:ext cx="1577389" cy="1578507"/>
            </a:xfrm>
            <a:prstGeom prst="ellipse">
              <a:avLst/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894796" y="1502424"/>
              <a:ext cx="956496" cy="94519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4193661" y="1868859"/>
              <a:ext cx="2320992" cy="3827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5"/>
            <p:cNvSpPr txBox="1"/>
            <p:nvPr/>
          </p:nvSpPr>
          <p:spPr>
            <a:xfrm>
              <a:off x="4193661" y="1868859"/>
              <a:ext cx="2320992" cy="3827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5"/>
          <p:cNvSpPr txBox="1"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</a:pPr>
            <a:r>
              <a:rPr lang="de-DE" sz="2200" b="1" err="1"/>
              <a:t>Obiettivi</a:t>
            </a:r>
            <a:endParaRPr lang="de-DE"/>
          </a:p>
        </p:txBody>
      </p:sp>
      <p:sp>
        <p:nvSpPr>
          <p:cNvPr id="132" name="Google Shape;132;p5"/>
          <p:cNvSpPr/>
          <p:nvPr/>
        </p:nvSpPr>
        <p:spPr>
          <a:xfrm>
            <a:off x="36957" y="348996"/>
            <a:ext cx="489461" cy="613530"/>
          </a:xfrm>
          <a:prstGeom prst="rect">
            <a:avLst/>
          </a:prstGeom>
          <a:solidFill>
            <a:srgbClr val="C01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526419" y="348996"/>
            <a:ext cx="8471838" cy="613530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en-US" sz="2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Diventare digitalmente alfabetizzati </a:t>
            </a:r>
            <a:endParaRPr lang="en-US" sz="14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Calibri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117332" y="438863"/>
            <a:ext cx="45236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de-DE" sz="22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4 </a:t>
            </a:r>
            <a:endParaRPr sz="2200" b="1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5" name="Google Shape;135;p5" descr="Στόχος με συμπαγές γέμισμ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2367" y="2213810"/>
            <a:ext cx="3779633" cy="37796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1888EB-6C72-4952-8DCD-2D1F300B79A3}"/>
              </a:ext>
            </a:extLst>
          </p:cNvPr>
          <p:cNvSpPr txBox="1"/>
          <p:nvPr/>
        </p:nvSpPr>
        <p:spPr>
          <a:xfrm>
            <a:off x="2607097" y="3489221"/>
            <a:ext cx="60118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Wingdings" panose="05000000000000000000" pitchFamily="2" charset="2"/>
              <a:buChar char="ü"/>
            </a:pP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Migliorare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competenze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operative per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essere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attivi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nel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contesto</a:t>
            </a:r>
            <a:r>
              <a:rPr lang="en-US" sz="24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digitale</a:t>
            </a:r>
            <a:endParaRPr lang="en-US" sz="24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651827C-5BB0-427C-8C65-8784AC89CEFC}"/>
              </a:ext>
            </a:extLst>
          </p:cNvPr>
          <p:cNvSpPr/>
          <p:nvPr/>
        </p:nvSpPr>
        <p:spPr>
          <a:xfrm>
            <a:off x="2105025" y="1028700"/>
            <a:ext cx="7534275" cy="904875"/>
          </a:xfrm>
          <a:prstGeom prst="roundRect">
            <a:avLst/>
          </a:prstGeom>
          <a:ln>
            <a:solidFill>
              <a:srgbClr val="C01E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203864"/>
                </a:solidFill>
              </a:rPr>
              <a:t>Un sito web è sempre sicuro da usare se "https" è usato nel link?</a:t>
            </a:r>
            <a:endParaRPr lang="el-GR" sz="2000" b="1" dirty="0">
              <a:solidFill>
                <a:srgbClr val="203864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8178301-C8A7-4724-8CF8-344EAE75664C}"/>
              </a:ext>
            </a:extLst>
          </p:cNvPr>
          <p:cNvSpPr/>
          <p:nvPr/>
        </p:nvSpPr>
        <p:spPr>
          <a:xfrm>
            <a:off x="2184269" y="260321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Sì</a:t>
            </a:r>
            <a:endParaRPr lang="el-GR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E448F981-31BC-4A5C-A52A-2CB296CA1B95}"/>
              </a:ext>
            </a:extLst>
          </p:cNvPr>
          <p:cNvSpPr/>
          <p:nvPr/>
        </p:nvSpPr>
        <p:spPr>
          <a:xfrm>
            <a:off x="6134100" y="260321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No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855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F6E4FB-8140-4978-9120-ED682EC2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Cos'è la privacy </a:t>
            </a:r>
            <a:r>
              <a:rPr lang="en-US" dirty="0" err="1"/>
              <a:t>digitale</a:t>
            </a:r>
            <a:r>
              <a:rPr lang="en-US" dirty="0"/>
              <a:t>?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ADEB431-FCED-4168-B552-A1E6C4B4F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4766" y="1790248"/>
            <a:ext cx="6959271" cy="3860539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La</a:t>
            </a:r>
            <a:r>
              <a:rPr lang="en-US" b="1" dirty="0"/>
              <a:t> privacy </a:t>
            </a:r>
            <a:r>
              <a:rPr lang="en-US" b="1" dirty="0" err="1"/>
              <a:t>digitale</a:t>
            </a:r>
            <a:r>
              <a:rPr lang="en-US" b="1" dirty="0"/>
              <a:t> </a:t>
            </a:r>
            <a:r>
              <a:rPr lang="en-US" dirty="0" err="1"/>
              <a:t>riguarda</a:t>
            </a:r>
            <a:r>
              <a:rPr lang="en-US" dirty="0"/>
              <a:t> quelle </a:t>
            </a:r>
            <a:r>
              <a:rPr lang="en-US" dirty="0" err="1"/>
              <a:t>azioni</a:t>
            </a:r>
            <a:r>
              <a:rPr lang="en-US" dirty="0"/>
              <a:t> da </a:t>
            </a:r>
            <a:r>
              <a:rPr lang="en-US" dirty="0" err="1"/>
              <a:t>compiere</a:t>
            </a:r>
            <a:r>
              <a:rPr lang="en-US" dirty="0"/>
              <a:t> per: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2400" b="1" dirty="0" err="1"/>
              <a:t>controllare</a:t>
            </a:r>
            <a:r>
              <a:rPr lang="en-US" sz="2400" b="1" dirty="0"/>
              <a:t> i nostri dati </a:t>
            </a:r>
            <a:r>
              <a:rPr lang="en-US" sz="2400" b="1" dirty="0" err="1"/>
              <a:t>personali</a:t>
            </a:r>
            <a:r>
              <a:rPr lang="en-US" sz="2400" b="1" dirty="0"/>
              <a:t> </a:t>
            </a:r>
            <a:endParaRPr lang="en-US" sz="240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2400" dirty="0"/>
              <a:t>determinare </a:t>
            </a:r>
            <a:r>
              <a:rPr lang="en-US" sz="2400" b="1" dirty="0"/>
              <a:t>come vengono utilizzati </a:t>
            </a:r>
            <a:r>
              <a:rPr lang="en-US" sz="2400" dirty="0"/>
              <a:t>dalle parti remote che li hanno ricevuti, in modo sicuro.</a:t>
            </a:r>
          </a:p>
          <a:p>
            <a:pPr algn="just"/>
            <a:endParaRPr lang="en-US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E’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prestare</a:t>
            </a:r>
            <a:r>
              <a:rPr lang="en-US" dirty="0"/>
              <a:t> </a:t>
            </a:r>
            <a:r>
              <a:rPr lang="en-US" dirty="0" err="1"/>
              <a:t>attenzione</a:t>
            </a:r>
            <a:r>
              <a:rPr lang="en-US" dirty="0"/>
              <a:t> </a:t>
            </a:r>
            <a:r>
              <a:rPr lang="en-US" dirty="0" err="1"/>
              <a:t>all’</a:t>
            </a:r>
            <a:r>
              <a:rPr lang="en-US" b="1" dirty="0" err="1"/>
              <a:t>informativa</a:t>
            </a:r>
            <a:r>
              <a:rPr lang="en-US" b="1" dirty="0"/>
              <a:t> sulla privacy </a:t>
            </a:r>
            <a:r>
              <a:rPr lang="en-US" dirty="0"/>
              <a:t>che</a:t>
            </a:r>
            <a:r>
              <a:rPr lang="en-US" b="1" dirty="0"/>
              <a:t> </a:t>
            </a:r>
            <a:r>
              <a:rPr lang="en-US" dirty="0"/>
              <a:t>ti viene chiesto di leggere e accettare quando accedi a un sito web o scarichi una nuova applicazione per smartphone</a:t>
            </a:r>
            <a:r>
              <a:rPr lang="en-US" i="1" dirty="0">
                <a:sym typeface="Wingdings" panose="05000000000000000000" pitchFamily="2" charset="2"/>
              </a:rPr>
              <a:t>. </a:t>
            </a:r>
          </a:p>
          <a:p>
            <a:pPr marL="762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Google Shape;379;p27">
            <a:extLst>
              <a:ext uri="{FF2B5EF4-FFF2-40B4-BE49-F238E27FC236}">
                <a16:creationId xmlns:a16="http://schemas.microsoft.com/office/drawing/2014/main" id="{84CCAFAB-DF7E-4C08-A195-986F4931BB1C}"/>
              </a:ext>
            </a:extLst>
          </p:cNvPr>
          <p:cNvSpPr/>
          <p:nvPr/>
        </p:nvSpPr>
        <p:spPr>
          <a:xfrm>
            <a:off x="9253728" y="-3933"/>
            <a:ext cx="2937012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4.4 Sicurezza e privacy </a:t>
            </a: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70" name="Picture 2" descr="Business, Security, Cyber, Privacy, Protection">
            <a:extLst>
              <a:ext uri="{FF2B5EF4-FFF2-40B4-BE49-F238E27FC236}">
                <a16:creationId xmlns:a16="http://schemas.microsoft.com/office/drawing/2014/main" id="{23CB8E05-1EB5-4124-8CF2-E99CACA7F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7" y="1799999"/>
            <a:ext cx="4200525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364;p26">
            <a:extLst>
              <a:ext uri="{FF2B5EF4-FFF2-40B4-BE49-F238E27FC236}">
                <a16:creationId xmlns:a16="http://schemas.microsoft.com/office/drawing/2014/main" id="{A116566B-C484-44E2-848D-30F79F513E6C}"/>
              </a:ext>
            </a:extLst>
          </p:cNvPr>
          <p:cNvSpPr/>
          <p:nvPr/>
        </p:nvSpPr>
        <p:spPr>
          <a:xfrm>
            <a:off x="10345478" y="6566673"/>
            <a:ext cx="184526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773002" y="5997286"/>
            <a:ext cx="72124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Si prega di vedere l'</a:t>
            </a:r>
            <a:r>
              <a:rPr lang="en-US" sz="2000" i="1" dirty="0">
                <a:hlinkClick r:id="rId5" action="ppaction://hlinksldjump"/>
              </a:rPr>
              <a:t>allegato 3 </a:t>
            </a:r>
            <a:r>
              <a:rPr lang="en-US" sz="2000" i="1" dirty="0"/>
              <a:t>per una </a:t>
            </a:r>
            <a:r>
              <a:rPr lang="en-US" sz="2000" i="1" dirty="0" err="1"/>
              <a:t>maggior</a:t>
            </a:r>
            <a:r>
              <a:rPr lang="en-US" sz="2000" i="1" dirty="0"/>
              <a:t> </a:t>
            </a:r>
            <a:r>
              <a:rPr lang="en-US" sz="2000" i="1" dirty="0" err="1"/>
              <a:t>specificazione</a:t>
            </a:r>
            <a:r>
              <a:rPr lang="en-US" sz="2000" i="1" dirty="0"/>
              <a:t> </a:t>
            </a:r>
            <a:r>
              <a:rPr lang="en-US" sz="2000" i="1" dirty="0" err="1"/>
              <a:t>della</a:t>
            </a:r>
            <a:r>
              <a:rPr lang="en-US" sz="2000" i="1" dirty="0"/>
              <a:t> sicurezza informatica e </a:t>
            </a:r>
            <a:r>
              <a:rPr lang="en-US" sz="2000" i="1" dirty="0" err="1"/>
              <a:t>della</a:t>
            </a:r>
            <a:r>
              <a:rPr lang="en-US" sz="2000" i="1" dirty="0"/>
              <a:t> privacy </a:t>
            </a:r>
            <a:r>
              <a:rPr lang="en-US" sz="2000" i="1" dirty="0" err="1"/>
              <a:t>digitale</a:t>
            </a:r>
            <a:r>
              <a:rPr lang="en-US" sz="2000" i="1" dirty="0"/>
              <a:t>.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7471937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FEE482-3206-41BB-BAB8-6B0B1C9FA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758284"/>
            <a:ext cx="11059692" cy="680224"/>
          </a:xfrm>
        </p:spPr>
        <p:txBody>
          <a:bodyPr/>
          <a:lstStyle/>
          <a:p>
            <a:r>
              <a:rPr lang="en-US" dirty="0" err="1"/>
              <a:t>Politica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privacy </a:t>
            </a:r>
            <a:r>
              <a:rPr lang="en-US" dirty="0" err="1"/>
              <a:t>digitale</a:t>
            </a:r>
            <a:endParaRPr lang="en-US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2A14B6E-6D60-47D8-9995-8182A33B7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2633" y="1526035"/>
            <a:ext cx="7035057" cy="5040638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/>
              <a:t>C'è</a:t>
            </a:r>
            <a:r>
              <a:rPr lang="en-US" dirty="0"/>
              <a:t> un </a:t>
            </a:r>
            <a:r>
              <a:rPr lang="en-US" dirty="0" err="1"/>
              <a:t>regolamento</a:t>
            </a:r>
            <a:r>
              <a:rPr lang="en-US" dirty="0"/>
              <a:t> che il sito segue </a:t>
            </a:r>
            <a:r>
              <a:rPr lang="en-US" dirty="0" err="1"/>
              <a:t>riguardo</a:t>
            </a:r>
            <a:r>
              <a:rPr lang="en-US" dirty="0"/>
              <a:t> </a:t>
            </a:r>
            <a:r>
              <a:rPr lang="en-US" dirty="0" err="1"/>
              <a:t>l’utilizzo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nostri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personali</a:t>
            </a:r>
            <a:r>
              <a:rPr lang="en-US" dirty="0"/>
              <a:t>?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2400" dirty="0"/>
              <a:t>Il </a:t>
            </a:r>
            <a:r>
              <a:rPr lang="en-US" sz="2400" dirty="0" err="1"/>
              <a:t>regolamento</a:t>
            </a:r>
            <a:r>
              <a:rPr lang="en-US" sz="2400" dirty="0"/>
              <a:t> è </a:t>
            </a:r>
            <a:r>
              <a:rPr lang="en-US" sz="2400" dirty="0" err="1"/>
              <a:t>indicato</a:t>
            </a:r>
            <a:r>
              <a:rPr lang="en-US" sz="2400" dirty="0"/>
              <a:t> </a:t>
            </a:r>
            <a:r>
              <a:rPr lang="en-US" sz="2400" dirty="0" err="1"/>
              <a:t>nell’</a:t>
            </a:r>
            <a:r>
              <a:rPr lang="en-US" sz="2400" b="1" dirty="0" err="1"/>
              <a:t>informativa</a:t>
            </a:r>
            <a:r>
              <a:rPr lang="en-US" sz="2400" b="1" dirty="0"/>
              <a:t> </a:t>
            </a:r>
            <a:r>
              <a:rPr lang="en-US" sz="2400" b="1" dirty="0" err="1"/>
              <a:t>sulla</a:t>
            </a:r>
            <a:r>
              <a:rPr lang="en-US" sz="2400" b="1" dirty="0"/>
              <a:t> privacy, </a:t>
            </a:r>
            <a:r>
              <a:rPr lang="en-US" sz="2400" dirty="0" err="1"/>
              <a:t>che</a:t>
            </a:r>
            <a:r>
              <a:rPr lang="en-US" sz="2400" dirty="0"/>
              <a:t> dovrebbe essere disponibile e facilmente accessibile per noi sul sito web, in modo da poterla leggere e sapere come vengono utilizzati i nostri dati.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b="1" dirty="0"/>
              <a:t>Azioni:</a:t>
            </a:r>
          </a:p>
          <a:p>
            <a:pPr lvl="1" algn="just">
              <a:buClr>
                <a:schemeClr val="accent6">
                  <a:lumMod val="75000"/>
                </a:schemeClr>
              </a:buClr>
              <a:buSzPct val="120000"/>
              <a:buFont typeface="Wingdings 2" panose="05020102010507070707" pitchFamily="18" charset="2"/>
              <a:buChar char="R"/>
            </a:pPr>
            <a:r>
              <a:rPr lang="en-US" dirty="0" err="1"/>
              <a:t>Controllare</a:t>
            </a:r>
            <a:r>
              <a:rPr lang="en-US" dirty="0"/>
              <a:t> e </a:t>
            </a:r>
            <a:r>
              <a:rPr lang="en-US" dirty="0" err="1"/>
              <a:t>leggere</a:t>
            </a:r>
            <a:r>
              <a:rPr lang="en-US" dirty="0"/>
              <a:t> l'</a:t>
            </a:r>
            <a:r>
              <a:rPr lang="en-US" b="1" dirty="0"/>
              <a:t>informativa sulla privacy </a:t>
            </a:r>
            <a:r>
              <a:rPr lang="en-US" dirty="0"/>
              <a:t>prima di inviare qualsiasi dato personale.</a:t>
            </a:r>
          </a:p>
          <a:p>
            <a:pPr lvl="1" algn="just">
              <a:buClr>
                <a:schemeClr val="accent6">
                  <a:lumMod val="75000"/>
                </a:schemeClr>
              </a:buClr>
              <a:buSzPct val="120000"/>
              <a:buFont typeface="Wingdings 2" panose="05020102010507070707" pitchFamily="18" charset="2"/>
              <a:buChar char="R"/>
            </a:pPr>
            <a:r>
              <a:rPr lang="en-US" dirty="0" err="1"/>
              <a:t>Controllare</a:t>
            </a:r>
            <a:r>
              <a:rPr lang="en-US" dirty="0"/>
              <a:t> chi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il </a:t>
            </a:r>
            <a:r>
              <a:rPr lang="en-US" dirty="0"/>
              <a:t>proprietario/responsabile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sito web? </a:t>
            </a:r>
            <a:r>
              <a:rPr lang="en-US" dirty="0" err="1"/>
              <a:t>Controllare</a:t>
            </a:r>
            <a:r>
              <a:rPr lang="en-US" dirty="0"/>
              <a:t> e </a:t>
            </a:r>
            <a:r>
              <a:rPr lang="en-US" dirty="0" err="1"/>
              <a:t>leggere</a:t>
            </a:r>
            <a:r>
              <a:rPr lang="en-US" dirty="0"/>
              <a:t> la </a:t>
            </a:r>
            <a:r>
              <a:rPr lang="en-US" dirty="0" err="1"/>
              <a:t>sezione</a:t>
            </a:r>
            <a:r>
              <a:rPr lang="en-US" dirty="0"/>
              <a:t> “chi </a:t>
            </a:r>
            <a:r>
              <a:rPr lang="en-US" dirty="0" err="1"/>
              <a:t>siamo</a:t>
            </a:r>
            <a:r>
              <a:rPr lang="en-US" dirty="0"/>
              <a:t>".</a:t>
            </a:r>
          </a:p>
          <a:p>
            <a:pPr lvl="1" algn="just">
              <a:buClr>
                <a:schemeClr val="accent6">
                  <a:lumMod val="75000"/>
                </a:schemeClr>
              </a:buClr>
              <a:buSzPct val="120000"/>
              <a:buFont typeface="Wingdings 2" panose="05020102010507070707" pitchFamily="18" charset="2"/>
              <a:buChar char="R"/>
            </a:pPr>
            <a:r>
              <a:rPr lang="en-US" dirty="0" err="1"/>
              <a:t>Controllare</a:t>
            </a:r>
            <a:r>
              <a:rPr lang="en-US" dirty="0"/>
              <a:t> i dettagli di contatto.</a:t>
            </a:r>
          </a:p>
          <a:p>
            <a:pPr lvl="1" algn="just">
              <a:buClr>
                <a:schemeClr val="accent6">
                  <a:lumMod val="75000"/>
                </a:schemeClr>
              </a:buClr>
              <a:buSzPct val="120000"/>
              <a:buFont typeface="Wingdings 2" panose="05020102010507070707" pitchFamily="18" charset="2"/>
              <a:buChar char="R"/>
            </a:pP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Controllare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condizioni d'uso e l'avviso legale</a:t>
            </a:r>
          </a:p>
          <a:p>
            <a:pPr lvl="1" algn="just">
              <a:buClr>
                <a:schemeClr val="accent6">
                  <a:lumMod val="75000"/>
                </a:schemeClr>
              </a:buClr>
              <a:buSzPct val="120000"/>
              <a:buFont typeface="Wingdings 2" panose="05020102010507070707" pitchFamily="18" charset="2"/>
              <a:buChar char="R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Verificare la presenza di una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richiesta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consenso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ai </a:t>
            </a:r>
            <a:r>
              <a:rPr lang="en-US" sz="2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cookie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sito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dirty="0"/>
          </a:p>
          <a:p>
            <a:pPr marL="548640" lvl="1" indent="0" algn="just">
              <a:buNone/>
            </a:pPr>
            <a:endParaRPr lang="en-US" i="1" dirty="0">
              <a:sym typeface="Wingdings" panose="05000000000000000000" pitchFamily="2" charset="2"/>
            </a:endParaRPr>
          </a:p>
          <a:p>
            <a:pPr marL="548640" lvl="1" indent="0" algn="just">
              <a:buNone/>
            </a:pPr>
            <a:r>
              <a:rPr lang="en-US" i="1" dirty="0"/>
              <a:t>Si prega di vedere l'</a:t>
            </a:r>
            <a:r>
              <a:rPr lang="en-US" i="1" dirty="0">
                <a:hlinkClick r:id="rId2" action="ppaction://hlinksldjump"/>
              </a:rPr>
              <a:t>allegato 4 </a:t>
            </a:r>
            <a:r>
              <a:rPr lang="en-US" i="1" dirty="0"/>
              <a:t>per ulteriori informazioni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Datenschutz, Datenschutzerklärung, Dsgvo">
            <a:extLst>
              <a:ext uri="{FF2B5EF4-FFF2-40B4-BE49-F238E27FC236}">
                <a16:creationId xmlns:a16="http://schemas.microsoft.com/office/drawing/2014/main" id="{2DEE3A58-E151-429E-AD4C-11091DFD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10" y="1705750"/>
            <a:ext cx="3856705" cy="291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364;p26">
            <a:extLst>
              <a:ext uri="{FF2B5EF4-FFF2-40B4-BE49-F238E27FC236}">
                <a16:creationId xmlns:a16="http://schemas.microsoft.com/office/drawing/2014/main" id="{796D6C8E-65C4-40AF-AB04-88E4381BFE26}"/>
              </a:ext>
            </a:extLst>
          </p:cNvPr>
          <p:cNvSpPr/>
          <p:nvPr/>
        </p:nvSpPr>
        <p:spPr>
          <a:xfrm>
            <a:off x="10345478" y="6566673"/>
            <a:ext cx="184526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63203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0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en-US" dirty="0"/>
              <a:t>Il </a:t>
            </a:r>
            <a:r>
              <a:rPr lang="en-US" dirty="0" err="1"/>
              <a:t>sito</a:t>
            </a:r>
            <a:r>
              <a:rPr lang="en-US" dirty="0"/>
              <a:t> web è </a:t>
            </a:r>
            <a:r>
              <a:rPr lang="en-US" dirty="0" err="1"/>
              <a:t>affidabile</a:t>
            </a:r>
            <a:r>
              <a:rPr lang="en-US" dirty="0"/>
              <a:t>?</a:t>
            </a:r>
          </a:p>
        </p:txBody>
      </p:sp>
      <p:sp>
        <p:nvSpPr>
          <p:cNvPr id="407" name="Google Shape;407;p30"/>
          <p:cNvSpPr/>
          <p:nvPr/>
        </p:nvSpPr>
        <p:spPr>
          <a:xfrm>
            <a:off x="9253728" y="-3933"/>
            <a:ext cx="2937012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4.4 Sicurezza e privacy </a:t>
            </a:r>
            <a:endParaRPr lang="en-US"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30"/>
          <p:cNvSpPr/>
          <p:nvPr/>
        </p:nvSpPr>
        <p:spPr>
          <a:xfrm>
            <a:off x="7362836" y="2121650"/>
            <a:ext cx="4619568" cy="2029308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 criteri devono essere considerati per decidere se una pagina web è affidabile?</a:t>
            </a:r>
          </a:p>
        </p:txBody>
      </p:sp>
      <p:sp>
        <p:nvSpPr>
          <p:cNvPr id="409" name="Google Shape;409;p30"/>
          <p:cNvSpPr txBox="1"/>
          <p:nvPr/>
        </p:nvSpPr>
        <p:spPr>
          <a:xfrm>
            <a:off x="557999" y="2121650"/>
            <a:ext cx="6804837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ts val="2800"/>
              <a:buFont typeface="Calibri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proteggere i dati personali e la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privacy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è importante valutare se la pagina web è affidabile. 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ts val="2800"/>
              <a:buFont typeface="Calibri"/>
              <a:buChar char="▪"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Affidabilità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questo contesto significa che il sito web utilizza ed elabora i nostri dati personali secondo </a:t>
            </a:r>
            <a:r>
              <a:rPr lang="en-US" sz="2400" dirty="0">
                <a:solidFill>
                  <a:schemeClr val="dk1"/>
                </a:solidFill>
              </a:rPr>
              <a:t>un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politica sulla privacy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riferimento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ai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regolamenti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istituzionali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ts val="2800"/>
              <a:buFont typeface="Calibri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sviluppare una lista di criteri per decidere se una pagina web è affidabile, per favore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iniziate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cercando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rispondere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domanda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fianco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(potete raccogliere i risultati nella prossima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diapositiva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endParaRPr lang="en-US"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1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de-DE" dirty="0"/>
              <a:t>Il </a:t>
            </a:r>
            <a:r>
              <a:rPr lang="de-DE" dirty="0" err="1"/>
              <a:t>sito</a:t>
            </a:r>
            <a:r>
              <a:rPr lang="de-DE" dirty="0"/>
              <a:t> web è </a:t>
            </a:r>
            <a:r>
              <a:rPr lang="de-DE" dirty="0" err="1"/>
              <a:t>affidabile</a:t>
            </a:r>
            <a:r>
              <a:rPr lang="de-DE" dirty="0"/>
              <a:t>?</a:t>
            </a:r>
            <a:endParaRPr dirty="0"/>
          </a:p>
        </p:txBody>
      </p:sp>
      <p:sp>
        <p:nvSpPr>
          <p:cNvPr id="416" name="Google Shape;416;p31"/>
          <p:cNvSpPr/>
          <p:nvPr/>
        </p:nvSpPr>
        <p:spPr>
          <a:xfrm>
            <a:off x="9253728" y="-3933"/>
            <a:ext cx="2937012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4.4 Sicurezza e privacy </a:t>
            </a: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31"/>
          <p:cNvSpPr txBox="1"/>
          <p:nvPr/>
        </p:nvSpPr>
        <p:spPr>
          <a:xfrm>
            <a:off x="558000" y="2055762"/>
            <a:ext cx="7270199" cy="4300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Wingdings" panose="05000000000000000000" pitchFamily="2" charset="2"/>
              <a:buChar char="§"/>
            </a:pP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Iniziare una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Calibri"/>
              <a:buChar char="✔"/>
            </a:pPr>
            <a:r>
              <a:rPr lang="de-D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.....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Calibri"/>
              <a:buChar char="✔"/>
            </a:pPr>
            <a:r>
              <a:rPr lang="de-D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......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Calibri"/>
              <a:buChar char="✔"/>
            </a:pPr>
            <a:r>
              <a:rPr lang="de-D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......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60959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Calibri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31"/>
          <p:cNvSpPr/>
          <p:nvPr/>
        </p:nvSpPr>
        <p:spPr>
          <a:xfrm>
            <a:off x="7207388" y="1080000"/>
            <a:ext cx="4619568" cy="203119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criteri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devono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essere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considerati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decidere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sito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web è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affidabile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BC2DAC-BE87-4CD1-940A-A067FAA4563F}"/>
              </a:ext>
            </a:extLst>
          </p:cNvPr>
          <p:cNvSpPr txBox="1"/>
          <p:nvPr/>
        </p:nvSpPr>
        <p:spPr>
          <a:xfrm>
            <a:off x="3239345" y="3481856"/>
            <a:ext cx="8587611" cy="3077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0C141"/>
            </a:solidFill>
          </a:ln>
        </p:spPr>
        <p:txBody>
          <a:bodyPr wrap="square">
            <a:spAutoFit/>
          </a:bodyPr>
          <a:lstStyle/>
          <a:p>
            <a:pPr marL="360000" lvl="1" indent="-360000"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ts val="2640"/>
              <a:buFont typeface="Calibri"/>
              <a:buChar char="✔"/>
            </a:pPr>
            <a:endParaRPr lang="en-US"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 lvl="1" indent="-360000"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ts val="2640"/>
              <a:buFont typeface="Calibri"/>
              <a:buChar char="✔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 è responsabile del sito web? Qual’ è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background del sito web (per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esempio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verificando</a:t>
            </a:r>
            <a:r>
              <a:rPr lang="en-US" sz="1800" dirty="0">
                <a:solidFill>
                  <a:schemeClr val="dk1"/>
                </a:solidFill>
              </a:rPr>
              <a:t> se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sito è gestito privatamente o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pubblicamente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)? È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disponibile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il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i="1" dirty="0">
                <a:solidFill>
                  <a:schemeClr val="dk1"/>
                </a:solidFill>
              </a:rPr>
              <a:t>browser fingerprinting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360000" lvl="1" indent="-360000"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ts val="2640"/>
              <a:buFont typeface="Calibri"/>
              <a:buChar char="✔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Come possiamo contattare il sito web? Ci sono adeguati dettagli di contatto e una sezione di comunicazione sul sito web?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 lvl="1" indent="-360000"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ts val="2640"/>
              <a:buFont typeface="Calibri"/>
              <a:buChar char="✔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disponibile l'informativa sulla privacy, l'avviso legale, i termini di utilizzo?</a:t>
            </a:r>
          </a:p>
          <a:p>
            <a:pPr marL="360000" lvl="1" indent="-360000"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ts val="2640"/>
              <a:buFont typeface="Calibri"/>
              <a:buChar char="✔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disponibile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chemeClr val="dk1"/>
                </a:solidFill>
              </a:rPr>
              <a:t>la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richiesta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consenso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ai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cookie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360000" lvl="1" indent="-360000"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ts val="2640"/>
              <a:buFont typeface="Calibri"/>
              <a:buChar char="✔"/>
            </a:pPr>
            <a:endParaRPr lang="en-US" sz="1100" dirty="0"/>
          </a:p>
        </p:txBody>
      </p:sp>
      <p:sp>
        <p:nvSpPr>
          <p:cNvPr id="8" name="pop-up">
            <a:extLst>
              <a:ext uri="{FF2B5EF4-FFF2-40B4-BE49-F238E27FC236}">
                <a16:creationId xmlns:a16="http://schemas.microsoft.com/office/drawing/2014/main" id="{85702264-3306-4A56-B266-D19D82CDD71E}"/>
              </a:ext>
            </a:extLst>
          </p:cNvPr>
          <p:cNvSpPr/>
          <p:nvPr/>
        </p:nvSpPr>
        <p:spPr>
          <a:xfrm>
            <a:off x="3239345" y="2939023"/>
            <a:ext cx="2963501" cy="495083"/>
          </a:xfrm>
          <a:prstGeom prst="borderCallout1">
            <a:avLst/>
          </a:prstGeom>
          <a:solidFill>
            <a:schemeClr val="bg1"/>
          </a:solidFill>
          <a:ln>
            <a:solidFill>
              <a:srgbClr val="E12A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E12A3C"/>
              </a:solidFill>
            </a:endParaRPr>
          </a:p>
          <a:p>
            <a:pPr algn="ctr"/>
            <a:r>
              <a:rPr lang="en-US" b="1">
                <a:solidFill>
                  <a:srgbClr val="E12A3C"/>
                </a:solidFill>
              </a:rPr>
              <a:t>Clicca qui per controllare la tua lista!</a:t>
            </a:r>
          </a:p>
          <a:p>
            <a:pPr algn="ctr"/>
            <a:endParaRPr lang="el-GR" b="1">
              <a:solidFill>
                <a:srgbClr val="E12A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4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7E4B99-4227-418D-9575-AC63469D1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 sito web è affidabile?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BD76A25-2C3D-4AD8-88F3-2E42D8906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7" y="1799999"/>
            <a:ext cx="10967695" cy="4228661"/>
          </a:xfrm>
        </p:spPr>
        <p:txBody>
          <a:bodyPr>
            <a:normAutofit/>
          </a:bodyPr>
          <a:lstStyle/>
          <a:p>
            <a:pPr marL="76200" indent="0" algn="just">
              <a:spcAft>
                <a:spcPts val="600"/>
              </a:spcAft>
              <a:buNone/>
            </a:pPr>
            <a:r>
              <a:rPr lang="en-US" b="1" dirty="0"/>
              <a:t>Affidabilità </a:t>
            </a:r>
            <a:r>
              <a:rPr lang="en-US" dirty="0"/>
              <a:t>in questo contesto significa che il contenuto e le informazioni disponibili sul sito web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verificate</a:t>
            </a:r>
            <a:r>
              <a:rPr lang="en-US" dirty="0"/>
              <a:t> e </a:t>
            </a:r>
            <a:r>
              <a:rPr lang="en-US" dirty="0" err="1"/>
              <a:t>autorevoli</a:t>
            </a:r>
            <a:r>
              <a:rPr lang="en-US" dirty="0"/>
              <a:t> e ci si può basare su di esse</a:t>
            </a:r>
            <a:endParaRPr lang="en-US" b="1" dirty="0"/>
          </a:p>
          <a:p>
            <a:pPr marL="76200" indent="0" algn="just">
              <a:spcAft>
                <a:spcPts val="600"/>
              </a:spcAft>
              <a:buNone/>
            </a:pPr>
            <a:r>
              <a:rPr lang="en-US" b="1" dirty="0"/>
              <a:t>Domande: </a:t>
            </a:r>
          </a:p>
          <a:p>
            <a:pPr algn="just">
              <a:spcAft>
                <a:spcPts val="600"/>
              </a:spcAft>
            </a:pPr>
            <a:r>
              <a:rPr lang="en-US" i="1" dirty="0"/>
              <a:t>Un sito web può essere </a:t>
            </a:r>
            <a:r>
              <a:rPr lang="en-US" b="1" i="1" dirty="0"/>
              <a:t>sicuro </a:t>
            </a:r>
            <a:r>
              <a:rPr lang="en-US" i="1" dirty="0"/>
              <a:t>da visitare e </a:t>
            </a:r>
            <a:r>
              <a:rPr lang="en-US" b="1" i="1" dirty="0"/>
              <a:t>affidabile </a:t>
            </a:r>
            <a:r>
              <a:rPr lang="en-US" i="1" dirty="0"/>
              <a:t>per fornire dati personali, ma è anche </a:t>
            </a:r>
            <a:r>
              <a:rPr lang="en-US" b="1" i="1" dirty="0"/>
              <a:t>affidabile </a:t>
            </a:r>
            <a:r>
              <a:rPr lang="en-US" i="1" dirty="0"/>
              <a:t>per quanto riguarda il contenuto? </a:t>
            </a:r>
          </a:p>
          <a:p>
            <a:pPr algn="just">
              <a:spcAft>
                <a:spcPts val="600"/>
              </a:spcAft>
            </a:pPr>
            <a:r>
              <a:rPr lang="en-US" i="1" dirty="0"/>
              <a:t>Possiamo </a:t>
            </a:r>
            <a:r>
              <a:rPr lang="en-US" b="1" i="1" dirty="0"/>
              <a:t>considerare </a:t>
            </a:r>
            <a:r>
              <a:rPr lang="en-US" b="1" i="1" dirty="0" err="1"/>
              <a:t>affidabile</a:t>
            </a:r>
            <a:r>
              <a:rPr lang="en-US" b="1" i="1" dirty="0"/>
              <a:t> </a:t>
            </a:r>
            <a:r>
              <a:rPr lang="en-US" i="1" dirty="0"/>
              <a:t>in </a:t>
            </a:r>
            <a:r>
              <a:rPr lang="en-US" i="1" dirty="0" err="1"/>
              <a:t>automatico</a:t>
            </a:r>
            <a:r>
              <a:rPr lang="en-US" i="1" dirty="0"/>
              <a:t> </a:t>
            </a:r>
            <a:r>
              <a:rPr lang="en-US" i="1" dirty="0" err="1"/>
              <a:t>il</a:t>
            </a:r>
            <a:r>
              <a:rPr lang="en-US" b="1" i="1" dirty="0"/>
              <a:t> </a:t>
            </a:r>
            <a:r>
              <a:rPr lang="en-US" i="1" dirty="0" err="1"/>
              <a:t>contenuto</a:t>
            </a:r>
            <a:r>
              <a:rPr lang="en-US" i="1" dirty="0"/>
              <a:t> di tutti i siti web che </a:t>
            </a:r>
            <a:r>
              <a:rPr lang="en-US" i="1" dirty="0" err="1"/>
              <a:t>sono</a:t>
            </a:r>
            <a:r>
              <a:rPr lang="en-US" i="1" dirty="0"/>
              <a:t> </a:t>
            </a:r>
            <a:r>
              <a:rPr lang="en-US" i="1" dirty="0" err="1"/>
              <a:t>sicuri</a:t>
            </a:r>
            <a:r>
              <a:rPr lang="en-US" i="1" dirty="0"/>
              <a:t>?</a:t>
            </a:r>
          </a:p>
          <a:p>
            <a:pPr algn="just">
              <a:spcAft>
                <a:spcPts val="600"/>
              </a:spcAft>
            </a:pP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contenuto è valido? </a:t>
            </a:r>
          </a:p>
          <a:p>
            <a:pPr>
              <a:spcAft>
                <a:spcPts val="600"/>
              </a:spcAft>
            </a:pPr>
            <a:endParaRPr lang="en-US"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6200" indent="0"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Google Shape;379;p27">
            <a:extLst>
              <a:ext uri="{FF2B5EF4-FFF2-40B4-BE49-F238E27FC236}">
                <a16:creationId xmlns:a16="http://schemas.microsoft.com/office/drawing/2014/main" id="{A973B3C4-96CD-414B-BE61-A0C875C6F958}"/>
              </a:ext>
            </a:extLst>
          </p:cNvPr>
          <p:cNvSpPr/>
          <p:nvPr/>
        </p:nvSpPr>
        <p:spPr>
          <a:xfrm>
            <a:off x="9253728" y="-3933"/>
            <a:ext cx="2937012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4.4 Sicurezza e privacy </a:t>
            </a:r>
            <a:endParaRPr lang="en-US"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28235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2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de-DE" dirty="0"/>
              <a:t>Il </a:t>
            </a:r>
            <a:r>
              <a:rPr lang="de-DE" dirty="0" err="1"/>
              <a:t>sito</a:t>
            </a:r>
            <a:r>
              <a:rPr lang="de-DE" dirty="0"/>
              <a:t> web è </a:t>
            </a:r>
            <a:r>
              <a:rPr lang="de-DE" dirty="0" err="1"/>
              <a:t>affidabile</a:t>
            </a:r>
            <a:r>
              <a:rPr lang="de-DE" dirty="0"/>
              <a:t>?</a:t>
            </a:r>
            <a:endParaRPr dirty="0"/>
          </a:p>
        </p:txBody>
      </p:sp>
      <p:sp>
        <p:nvSpPr>
          <p:cNvPr id="425" name="Google Shape;425;p32"/>
          <p:cNvSpPr/>
          <p:nvPr/>
        </p:nvSpPr>
        <p:spPr>
          <a:xfrm>
            <a:off x="9253728" y="-3933"/>
            <a:ext cx="2937012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4.4 Sicurezza e privacy </a:t>
            </a: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32"/>
          <p:cNvSpPr txBox="1"/>
          <p:nvPr/>
        </p:nvSpPr>
        <p:spPr>
          <a:xfrm>
            <a:off x="558001" y="1717661"/>
            <a:ext cx="7023900" cy="3133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Calibri"/>
              <a:buChar char="▪"/>
            </a:pPr>
            <a:r>
              <a:rPr lang="de-D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Iniziare una </a:t>
            </a:r>
            <a:r>
              <a:rPr lang="de-DE" sz="24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</a:t>
            </a:r>
            <a:r>
              <a:rPr lang="de-D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Calibri"/>
              <a:buChar char="✔"/>
            </a:pPr>
            <a:r>
              <a:rPr lang="de-DE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..................</a:t>
            </a:r>
          </a:p>
          <a:p>
            <a:pPr marL="685800" marR="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Calibri"/>
              <a:buChar char="✔"/>
            </a:pPr>
            <a:r>
              <a:rPr lang="de-DE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..................</a:t>
            </a:r>
          </a:p>
          <a:p>
            <a:pPr marL="685800" marR="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Calibri"/>
              <a:buChar char="✔"/>
            </a:pPr>
            <a:r>
              <a:rPr lang="de-DE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..................</a:t>
            </a:r>
          </a:p>
          <a:p>
            <a:pPr marL="685800" marR="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Calibri"/>
              <a:buChar char="✔"/>
            </a:pPr>
            <a:r>
              <a:rPr lang="de-DE" sz="220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....................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Calibri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32"/>
          <p:cNvSpPr txBox="1"/>
          <p:nvPr/>
        </p:nvSpPr>
        <p:spPr>
          <a:xfrm>
            <a:off x="693668" y="6581278"/>
            <a:ext cx="117995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de-DE" sz="1200" dirty="0">
                <a:solidFill>
                  <a:schemeClr val="dk1"/>
                </a:solidFill>
              </a:rPr>
              <a:t>Ulteriori </a:t>
            </a:r>
            <a:r>
              <a:rPr lang="de-DE" sz="1200" dirty="0" err="1">
                <a:solidFill>
                  <a:schemeClr val="dk1"/>
                </a:solidFill>
              </a:rPr>
              <a:t>informazioni</a:t>
            </a:r>
            <a:r>
              <a:rPr lang="de-DE" sz="1200" dirty="0">
                <a:solidFill>
                  <a:schemeClr val="dk1"/>
                </a:solidFill>
              </a:rPr>
              <a:t>: [4]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32"/>
          <p:cNvSpPr/>
          <p:nvPr/>
        </p:nvSpPr>
        <p:spPr>
          <a:xfrm>
            <a:off x="7581901" y="927150"/>
            <a:ext cx="4184604" cy="2042708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 criteri devono essere considerati per decidere se un sito web è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affidabile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429" name="Google Shape;429;p32"/>
          <p:cNvSpPr txBox="1"/>
          <p:nvPr/>
        </p:nvSpPr>
        <p:spPr>
          <a:xfrm>
            <a:off x="2778492" y="5296516"/>
            <a:ext cx="88392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de-DE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Suggerimento</a:t>
            </a:r>
            <a:r>
              <a:rPr lang="de-D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modo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migliore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cercare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informazioni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è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quello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navigare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sui </a:t>
            </a:r>
            <a:r>
              <a:rPr lang="de-DE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siti</a:t>
            </a:r>
            <a:r>
              <a:rPr lang="de-D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ufficiali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specialmente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quelli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</a:rPr>
              <a:t>istituzionali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0" name="Google Shape;43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080" y="5058931"/>
            <a:ext cx="1849412" cy="1314816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32"/>
          <p:cNvSpPr/>
          <p:nvPr/>
        </p:nvSpPr>
        <p:spPr>
          <a:xfrm>
            <a:off x="5102203" y="6581278"/>
            <a:ext cx="7059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de-DE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de-DE" sz="1200" b="0" i="0" u="sng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Pixabay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6559A3-2EA6-4963-8E05-4793101127F6}"/>
              </a:ext>
            </a:extLst>
          </p:cNvPr>
          <p:cNvSpPr txBox="1"/>
          <p:nvPr/>
        </p:nvSpPr>
        <p:spPr>
          <a:xfrm>
            <a:off x="3458566" y="2170222"/>
            <a:ext cx="5515313" cy="44781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0C141"/>
            </a:solidFill>
          </a:ln>
        </p:spPr>
        <p:txBody>
          <a:bodyPr wrap="square">
            <a:spAutoFit/>
          </a:bodyPr>
          <a:lstStyle/>
          <a:p>
            <a:pPr marL="360000" lvl="1" indent="-360000"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ts val="2640"/>
              <a:buFont typeface="Calibri"/>
              <a:buChar char="✔"/>
            </a:pPr>
            <a:endParaRPr lang="en-US"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 lvl="1" indent="-360000"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ts val="2640"/>
              <a:buFont typeface="Calibri"/>
              <a:buChar char="✔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Soddisfa i criteri per un sito web sicuro e affidabile.</a:t>
            </a:r>
          </a:p>
          <a:p>
            <a:pPr marL="360000" lvl="1" indent="-360000"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ts val="2640"/>
              <a:buFont typeface="Calibri"/>
              <a:buChar char="✔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Sono disponibili gli obiettivi del sito web?</a:t>
            </a:r>
          </a:p>
          <a:p>
            <a:pPr marL="360000" lvl="1" indent="-360000"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ts val="2640"/>
              <a:buFont typeface="Calibri"/>
              <a:buChar char="✔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Segue un design professionale?</a:t>
            </a:r>
          </a:p>
          <a:p>
            <a:pPr marL="360000" lvl="1" indent="-360000"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ts val="2640"/>
              <a:buFont typeface="Calibri"/>
              <a:buChar char="✔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contenuto è di alta qualità.</a:t>
            </a:r>
          </a:p>
          <a:p>
            <a:pPr marL="360000" lvl="1" indent="-360000"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ts val="2640"/>
              <a:buFont typeface="Calibri"/>
              <a:buChar char="✔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sono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presenti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errori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grammatica e di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ortografia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60000" lvl="1" indent="-360000"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ts val="2640"/>
              <a:buFont typeface="Calibri"/>
              <a:buChar char="✔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contenuto è aggiornato?</a:t>
            </a:r>
          </a:p>
          <a:p>
            <a:pPr marL="360000" lvl="1" indent="-360000"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ts val="2640"/>
              <a:buFont typeface="Calibri"/>
              <a:buChar char="✔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affermazioni sono supportate da riferimenti alle fonti?</a:t>
            </a:r>
          </a:p>
          <a:p>
            <a:pPr marL="360000" lvl="1" indent="-360000"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ts val="2640"/>
              <a:buFont typeface="Calibri"/>
              <a:buChar char="✔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 sono link a questo sito web da altri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siti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autorevoli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/affidabili.</a:t>
            </a:r>
          </a:p>
        </p:txBody>
      </p:sp>
      <p:sp>
        <p:nvSpPr>
          <p:cNvPr id="11" name="pop-up">
            <a:extLst>
              <a:ext uri="{FF2B5EF4-FFF2-40B4-BE49-F238E27FC236}">
                <a16:creationId xmlns:a16="http://schemas.microsoft.com/office/drawing/2014/main" id="{9C892A02-9371-405C-8041-345E9492C0B2}"/>
              </a:ext>
            </a:extLst>
          </p:cNvPr>
          <p:cNvSpPr/>
          <p:nvPr/>
        </p:nvSpPr>
        <p:spPr>
          <a:xfrm>
            <a:off x="3856053" y="1675139"/>
            <a:ext cx="2963501" cy="495083"/>
          </a:xfrm>
          <a:prstGeom prst="borderCallout1">
            <a:avLst/>
          </a:prstGeom>
          <a:solidFill>
            <a:schemeClr val="bg1"/>
          </a:solidFill>
          <a:ln>
            <a:solidFill>
              <a:srgbClr val="E12A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E12A3C"/>
              </a:solidFill>
            </a:endParaRPr>
          </a:p>
          <a:p>
            <a:pPr algn="ctr"/>
            <a:r>
              <a:rPr lang="en-US" b="1">
                <a:solidFill>
                  <a:srgbClr val="E12A3C"/>
                </a:solidFill>
              </a:rPr>
              <a:t>Clicca qui per controllare la tua lista!</a:t>
            </a:r>
          </a:p>
          <a:p>
            <a:pPr algn="ctr"/>
            <a:endParaRPr lang="el-GR" b="1">
              <a:solidFill>
                <a:srgbClr val="E12A3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3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de-DE" dirty="0" err="1"/>
              <a:t>Esempio</a:t>
            </a:r>
            <a:r>
              <a:rPr lang="de-DE" dirty="0"/>
              <a:t>: </a:t>
            </a:r>
            <a:r>
              <a:rPr lang="de-DE" dirty="0" err="1"/>
              <a:t>sito</a:t>
            </a:r>
            <a:r>
              <a:rPr lang="de-DE" dirty="0"/>
              <a:t> web sicuro, </a:t>
            </a:r>
            <a:r>
              <a:rPr lang="de-DE" dirty="0" err="1"/>
              <a:t>autorevole</a:t>
            </a:r>
            <a:r>
              <a:rPr lang="de-DE" dirty="0"/>
              <a:t> e </a:t>
            </a:r>
            <a:r>
              <a:rPr lang="de-DE" dirty="0" err="1"/>
              <a:t>affidabile</a:t>
            </a:r>
            <a:endParaRPr dirty="0"/>
          </a:p>
        </p:txBody>
      </p:sp>
      <p:sp>
        <p:nvSpPr>
          <p:cNvPr id="439" name="Google Shape;439;p33"/>
          <p:cNvSpPr/>
          <p:nvPr/>
        </p:nvSpPr>
        <p:spPr>
          <a:xfrm>
            <a:off x="9253728" y="-3933"/>
            <a:ext cx="2937012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4.4 Sicurezza e privacy </a:t>
            </a: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33"/>
          <p:cNvSpPr txBox="1"/>
          <p:nvPr/>
        </p:nvSpPr>
        <p:spPr>
          <a:xfrm>
            <a:off x="7593350" y="1806063"/>
            <a:ext cx="4463972" cy="465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Calibri"/>
              <a:buChar char="▪"/>
            </a:pPr>
            <a:r>
              <a:rPr lang="de-DE" sz="2400" dirty="0" err="1">
                <a:solidFill>
                  <a:schemeClr val="dk1"/>
                </a:solidFill>
              </a:rPr>
              <a:t>Aspetti</a:t>
            </a:r>
            <a:r>
              <a:rPr lang="de-DE" sz="2400" dirty="0">
                <a:solidFill>
                  <a:schemeClr val="dk1"/>
                </a:solidFill>
              </a:rPr>
              <a:t> da </a:t>
            </a:r>
            <a:r>
              <a:rPr lang="de-DE" sz="2400" dirty="0" err="1">
                <a:solidFill>
                  <a:schemeClr val="dk1"/>
                </a:solidFill>
              </a:rPr>
              <a:t>c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ontrollare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sul</a:t>
            </a:r>
            <a:r>
              <a:rPr lang="de-DE" sz="2400" dirty="0">
                <a:solidFill>
                  <a:schemeClr val="dk1"/>
                </a:solidFill>
              </a:rPr>
              <a:t> </a:t>
            </a:r>
            <a:r>
              <a:rPr lang="de-DE" sz="2400" dirty="0" err="1">
                <a:solidFill>
                  <a:schemeClr val="dk1"/>
                </a:solidFill>
              </a:rPr>
              <a:t>sito</a:t>
            </a:r>
            <a:r>
              <a:rPr lang="de-DE" sz="2400" dirty="0">
                <a:solidFill>
                  <a:schemeClr val="dk1"/>
                </a:solidFill>
              </a:rPr>
              <a:t> web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Calibri"/>
              <a:buChar char="✔"/>
            </a:pPr>
            <a:r>
              <a:rPr lang="de-D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 all</a:t>
            </a:r>
            <a:r>
              <a:rPr lang="de-DE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'inizio del </a:t>
            </a:r>
            <a:r>
              <a:rPr lang="de-D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Calibri"/>
              <a:buChar char="✔"/>
            </a:pPr>
            <a:r>
              <a:rPr lang="de-DE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dettagli di contatto sono </a:t>
            </a:r>
            <a:r>
              <a:rPr lang="de-D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 </a:t>
            </a:r>
            <a:r>
              <a:rPr lang="de-DE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</a:t>
            </a:r>
            <a:r>
              <a:rPr lang="de-D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trovare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Calibri"/>
              <a:buChar char="✔"/>
            </a:pPr>
            <a:r>
              <a:rPr lang="de-DE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chiaramente riconoscibile chi è responsabile del sito web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Calibri"/>
              <a:buChar char="✔"/>
            </a:pPr>
            <a:r>
              <a:rPr lang="de-D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E‘ </a:t>
            </a:r>
            <a:r>
              <a:rPr lang="de-DE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</a:t>
            </a:r>
            <a:r>
              <a:rPr lang="de-D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l‘informativa</a:t>
            </a:r>
            <a:r>
              <a:rPr lang="de-D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sulla</a:t>
            </a:r>
            <a:r>
              <a:rPr lang="de-D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privacy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Calibri"/>
              <a:buChar char="✔"/>
            </a:pPr>
            <a:r>
              <a:rPr lang="de-D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E‘ </a:t>
            </a:r>
            <a:r>
              <a:rPr lang="de-DE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</a:t>
            </a:r>
            <a:r>
              <a:rPr lang="de-D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de-D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sezione</a:t>
            </a:r>
            <a:r>
              <a:rPr lang="de-D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relativa</a:t>
            </a:r>
            <a:r>
              <a:rPr lang="de-D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ai „Termini e </a:t>
            </a:r>
            <a:r>
              <a:rPr lang="de-DE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condizioni</a:t>
            </a:r>
            <a:r>
              <a:rPr lang="de-D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 di </a:t>
            </a:r>
            <a:r>
              <a:rPr lang="de-DE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endParaRPr sz="1400" b="0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Calibri"/>
              <a:buChar char="✔"/>
            </a:pPr>
            <a:r>
              <a:rPr lang="de-DE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Viene</a:t>
            </a:r>
            <a:r>
              <a:rPr lang="de-D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usato</a:t>
            </a:r>
            <a:r>
              <a:rPr lang="de-D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200" dirty="0" err="1">
                <a:solidFill>
                  <a:schemeClr val="dk1"/>
                </a:solidFill>
              </a:rPr>
              <a:t>un</a:t>
            </a:r>
            <a:r>
              <a:rPr lang="de-DE" sz="2200" dirty="0">
                <a:solidFill>
                  <a:schemeClr val="dk1"/>
                </a:solidFill>
              </a:rPr>
              <a:t> </a:t>
            </a:r>
            <a:r>
              <a:rPr lang="de-DE" sz="2200" dirty="0" err="1">
                <a:solidFill>
                  <a:schemeClr val="dk1"/>
                </a:solidFill>
              </a:rPr>
              <a:t>riferimento</a:t>
            </a:r>
            <a:r>
              <a:rPr lang="de-DE" sz="2200" dirty="0">
                <a:solidFill>
                  <a:schemeClr val="dk1"/>
                </a:solidFill>
              </a:rPr>
              <a:t> alle norme su</a:t>
            </a:r>
            <a:r>
              <a:rPr lang="de-D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 copyright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33"/>
          <p:cNvSpPr txBox="1"/>
          <p:nvPr/>
        </p:nvSpPr>
        <p:spPr>
          <a:xfrm>
            <a:off x="558000" y="6060774"/>
            <a:ext cx="669340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200"/>
            </a:pPr>
            <a:r>
              <a:rPr lang="it-IT" sz="1200" dirty="0">
                <a:hlinkClick r:id="rId3"/>
              </a:rPr>
              <a:t>Ministero della Salute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33"/>
          <p:cNvSpPr txBox="1"/>
          <p:nvPr/>
        </p:nvSpPr>
        <p:spPr>
          <a:xfrm>
            <a:off x="297713" y="1832503"/>
            <a:ext cx="2831666" cy="554221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33"/>
          <p:cNvSpPr txBox="1"/>
          <p:nvPr/>
        </p:nvSpPr>
        <p:spPr>
          <a:xfrm>
            <a:off x="375452" y="2028080"/>
            <a:ext cx="2753926" cy="560453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9B83E6D-1EFB-428C-8961-25132D762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90" y="1760274"/>
            <a:ext cx="7438160" cy="111450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F3114B1-0CFA-4713-9E5D-8996542CE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191" y="3112787"/>
            <a:ext cx="7438160" cy="270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191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4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de-DE" dirty="0" err="1"/>
              <a:t>Esempio</a:t>
            </a:r>
            <a:r>
              <a:rPr lang="de-DE" dirty="0"/>
              <a:t>: </a:t>
            </a:r>
            <a:r>
              <a:rPr lang="de-DE" dirty="0" err="1"/>
              <a:t>il</a:t>
            </a:r>
            <a:r>
              <a:rPr lang="de-DE" dirty="0"/>
              <a:t> sito web non è </a:t>
            </a:r>
            <a:r>
              <a:rPr lang="de-DE" dirty="0" err="1"/>
              <a:t>sicuro</a:t>
            </a:r>
            <a:r>
              <a:rPr lang="de-DE" dirty="0"/>
              <a:t>, </a:t>
            </a:r>
            <a:r>
              <a:rPr lang="de-DE" dirty="0" err="1"/>
              <a:t>autorevole</a:t>
            </a:r>
            <a:r>
              <a:rPr lang="de-DE" dirty="0"/>
              <a:t> o </a:t>
            </a:r>
            <a:r>
              <a:rPr lang="de-DE" dirty="0" err="1"/>
              <a:t>affidabile</a:t>
            </a:r>
            <a:endParaRPr dirty="0"/>
          </a:p>
        </p:txBody>
      </p:sp>
      <p:sp>
        <p:nvSpPr>
          <p:cNvPr id="454" name="Google Shape;454;p34"/>
          <p:cNvSpPr/>
          <p:nvPr/>
        </p:nvSpPr>
        <p:spPr>
          <a:xfrm>
            <a:off x="9253728" y="-3933"/>
            <a:ext cx="2937012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4.4 Sicurezza e privacy </a:t>
            </a: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34"/>
          <p:cNvSpPr txBox="1"/>
          <p:nvPr/>
        </p:nvSpPr>
        <p:spPr>
          <a:xfrm>
            <a:off x="7593350" y="1806063"/>
            <a:ext cx="4463972" cy="465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Calibri"/>
              <a:buChar char="▪"/>
            </a:pP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Controlla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sito web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Calibri"/>
              <a:buChar char="✔"/>
            </a:pPr>
            <a:r>
              <a:rPr lang="de-DE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Nessun </a:t>
            </a:r>
            <a:r>
              <a:rPr lang="de-DE" sz="2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</a:t>
            </a:r>
            <a:r>
              <a:rPr lang="de-D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r>
              <a:rPr lang="de-DE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'inizio del </a:t>
            </a:r>
            <a:r>
              <a:rPr lang="de-D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Calibri"/>
              <a:buChar char="✔"/>
            </a:pPr>
            <a:r>
              <a:rPr lang="de-DE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Mancano i dati di contatto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Calibri"/>
              <a:buChar char="✔"/>
            </a:pPr>
            <a:r>
              <a:rPr lang="de-DE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Manca la protezione </a:t>
            </a:r>
            <a:r>
              <a:rPr lang="de-D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dei dati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Calibri"/>
              <a:buChar char="✔"/>
            </a:pPr>
            <a:r>
              <a:rPr lang="de-DE" sz="2200" dirty="0" err="1">
                <a:solidFill>
                  <a:schemeClr val="dk1"/>
                </a:solidFill>
              </a:rPr>
              <a:t>M</a:t>
            </a:r>
            <a:r>
              <a:rPr lang="de-DE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anca</a:t>
            </a:r>
            <a:r>
              <a:rPr lang="de-D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l'avviso</a:t>
            </a:r>
            <a:r>
              <a:rPr lang="de-D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legale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34"/>
          <p:cNvSpPr txBox="1"/>
          <p:nvPr/>
        </p:nvSpPr>
        <p:spPr>
          <a:xfrm>
            <a:off x="733647" y="6463976"/>
            <a:ext cx="631573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de-D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Maggiori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informazioni</a:t>
            </a:r>
            <a:r>
              <a:rPr lang="de-D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[6].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7" name="Google Shape;45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834" y="1685096"/>
            <a:ext cx="7192515" cy="4448681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34"/>
          <p:cNvSpPr txBox="1"/>
          <p:nvPr/>
        </p:nvSpPr>
        <p:spPr>
          <a:xfrm>
            <a:off x="733647" y="1685096"/>
            <a:ext cx="1383252" cy="330199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53312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5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ct val="100000"/>
              <a:buFont typeface="Calibri"/>
              <a:buNone/>
            </a:pPr>
            <a:r>
              <a:rPr lang="en-US" dirty="0" err="1"/>
              <a:t>Attività</a:t>
            </a:r>
            <a:r>
              <a:rPr lang="en-US" dirty="0"/>
              <a:t> di </a:t>
            </a:r>
            <a:r>
              <a:rPr lang="en-US" dirty="0" err="1"/>
              <a:t>gruppo</a:t>
            </a:r>
            <a:r>
              <a:rPr lang="en-US" dirty="0"/>
              <a:t>: </a:t>
            </a:r>
            <a:r>
              <a:rPr lang="en-US" dirty="0" err="1"/>
              <a:t>Casi</a:t>
            </a:r>
            <a:r>
              <a:rPr lang="en-US" dirty="0"/>
              <a:t> studio - Il </a:t>
            </a:r>
            <a:r>
              <a:rPr lang="en-US" dirty="0" err="1"/>
              <a:t>sito</a:t>
            </a:r>
            <a:r>
              <a:rPr lang="en-US" dirty="0"/>
              <a:t> web è </a:t>
            </a:r>
            <a:r>
              <a:rPr lang="en-US" dirty="0" err="1"/>
              <a:t>sicuro</a:t>
            </a:r>
            <a:r>
              <a:rPr lang="en-US" dirty="0"/>
              <a:t> e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contenuto</a:t>
            </a:r>
            <a:r>
              <a:rPr lang="en-US" dirty="0"/>
              <a:t> è </a:t>
            </a:r>
            <a:r>
              <a:rPr lang="en-US" dirty="0" err="1"/>
              <a:t>affidabile</a:t>
            </a:r>
            <a:r>
              <a:rPr lang="en-US" dirty="0"/>
              <a:t>? </a:t>
            </a:r>
          </a:p>
        </p:txBody>
      </p:sp>
      <p:sp>
        <p:nvSpPr>
          <p:cNvPr id="465" name="Google Shape;465;p35"/>
          <p:cNvSpPr/>
          <p:nvPr/>
        </p:nvSpPr>
        <p:spPr>
          <a:xfrm>
            <a:off x="9253728" y="-3933"/>
            <a:ext cx="2937012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4.4 Sicurezza e privacy </a:t>
            </a:r>
            <a:endParaRPr lang="en-US"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35"/>
          <p:cNvSpPr txBox="1"/>
          <p:nvPr/>
        </p:nvSpPr>
        <p:spPr>
          <a:xfrm>
            <a:off x="558001" y="3903345"/>
            <a:ext cx="10784488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https://www.who.int/emergencies/diseases/novel-coronavirus-2019/covid-19-vaccines/advice </a:t>
            </a:r>
            <a:endParaRPr lang="en-US"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https://theconversation.com/should-i-get-my-covid-vaccine-booster-yes-it-increases-protection-against-covid-including-omicron-172965 </a:t>
            </a:r>
          </a:p>
          <a:p>
            <a:pPr marL="444500" lvl="1" indent="-444500" algn="just">
              <a:buSzPts val="2400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it-IT" sz="2400" dirty="0">
                <a:hlinkClick r:id="rId5"/>
              </a:rPr>
              <a:t>https://ec.europa.eu/info/live-work-travel-eu/coronavirus-response/safe-covid-19-vaccines-europeans/questions-and-answers-covid-19-vaccination-eu_en</a:t>
            </a:r>
            <a:r>
              <a:rPr lang="it-IT" sz="2400" dirty="0"/>
              <a:t> </a:t>
            </a:r>
          </a:p>
          <a:p>
            <a:pPr marL="444500" marR="0" lvl="0" indent="-444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lang="en-US"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35"/>
          <p:cNvSpPr txBox="1"/>
          <p:nvPr/>
        </p:nvSpPr>
        <p:spPr>
          <a:xfrm>
            <a:off x="629979" y="2072440"/>
            <a:ext cx="10712510" cy="156966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 di seguito potete trovare alcuni diversi tipi di siti web, tutti che trattano la domanda "Dovrei farmi vaccinare contro il COVID-19?”. Per favore decidete in gruppi di 3-5 persone se il sito è sicuro e affidabile. Potete usare la lista di criteri per giustificare la vostra decisione.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>
            <a:spLocks noGrp="1"/>
          </p:cNvSpPr>
          <p:nvPr>
            <p:ph type="body" idx="1"/>
          </p:nvPr>
        </p:nvSpPr>
        <p:spPr>
          <a:xfrm>
            <a:off x="536509" y="2504431"/>
            <a:ext cx="7113669" cy="363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0000" lvl="0" indent="-360000" algn="l" rtl="0">
              <a:spcAft>
                <a:spcPts val="1200"/>
              </a:spcAft>
              <a:buClr>
                <a:srgbClr val="C01E24"/>
              </a:buClr>
              <a:buSzPts val="2000"/>
              <a:buFont typeface="Calibri"/>
              <a:buChar char="✔"/>
            </a:pPr>
            <a:r>
              <a:rPr lang="en-US" sz="2200" dirty="0"/>
              <a:t>Conoscenza </a:t>
            </a:r>
            <a:r>
              <a:rPr lang="en-US" sz="2200" dirty="0" err="1"/>
              <a:t>delle</a:t>
            </a:r>
            <a:r>
              <a:rPr lang="en-US" sz="2200" dirty="0"/>
              <a:t> </a:t>
            </a:r>
            <a:r>
              <a:rPr lang="en-US" sz="2200" dirty="0" err="1"/>
              <a:t>principali</a:t>
            </a:r>
            <a:r>
              <a:rPr lang="en-US" sz="2200" dirty="0"/>
              <a:t> </a:t>
            </a:r>
            <a:r>
              <a:rPr lang="en-US" sz="2200" dirty="0" err="1"/>
              <a:t>differenze</a:t>
            </a:r>
            <a:r>
              <a:rPr lang="en-US" sz="2200" dirty="0"/>
              <a:t> tra computer, smartphone e tablet e </a:t>
            </a:r>
            <a:r>
              <a:rPr lang="en-US" sz="2200" dirty="0" err="1"/>
              <a:t>delle</a:t>
            </a:r>
            <a:r>
              <a:rPr lang="en-US" sz="2200" dirty="0"/>
              <a:t> </a:t>
            </a:r>
            <a:r>
              <a:rPr lang="en-US" sz="2200" dirty="0" err="1"/>
              <a:t>loro</a:t>
            </a:r>
            <a:r>
              <a:rPr lang="en-US" sz="2200" dirty="0"/>
              <a:t> diverse </a:t>
            </a:r>
            <a:r>
              <a:rPr lang="en-US" sz="2200" dirty="0" err="1"/>
              <a:t>modalità</a:t>
            </a:r>
            <a:r>
              <a:rPr lang="en-US" sz="2200" dirty="0"/>
              <a:t> di utilizzo</a:t>
            </a:r>
          </a:p>
          <a:p>
            <a:pPr marL="360000" lvl="0" indent="-360000" algn="l" rtl="0">
              <a:spcAft>
                <a:spcPts val="1200"/>
              </a:spcAft>
              <a:buClr>
                <a:srgbClr val="C01E24"/>
              </a:buClr>
              <a:buSzPts val="2000"/>
              <a:buFont typeface="Calibri"/>
              <a:buChar char="✔"/>
            </a:pPr>
            <a:r>
              <a:rPr lang="en-US" sz="2200" dirty="0"/>
              <a:t>Capacità di navigare e cercare informazioni su internet</a:t>
            </a:r>
          </a:p>
          <a:p>
            <a:pPr marL="360000" lvl="0" indent="-360000" algn="l" rtl="0">
              <a:spcAft>
                <a:spcPts val="1200"/>
              </a:spcAft>
              <a:buClr>
                <a:srgbClr val="C01E24"/>
              </a:buClr>
              <a:buSzPts val="2000"/>
              <a:buFont typeface="Calibri"/>
              <a:buChar char="✔"/>
            </a:pPr>
            <a:r>
              <a:rPr lang="en-US" sz="2200" dirty="0" err="1"/>
              <a:t>Conoscenza</a:t>
            </a:r>
            <a:r>
              <a:rPr lang="en-US" sz="2200" dirty="0"/>
              <a:t> </a:t>
            </a:r>
            <a:r>
              <a:rPr lang="en-US" sz="2200" dirty="0" err="1"/>
              <a:t>dei</a:t>
            </a:r>
            <a:r>
              <a:rPr lang="en-US" sz="2200" dirty="0"/>
              <a:t> </a:t>
            </a:r>
            <a:r>
              <a:rPr lang="en-US" sz="2200" dirty="0" err="1"/>
              <a:t>principi</a:t>
            </a:r>
            <a:r>
              <a:rPr lang="en-US" sz="2200" dirty="0"/>
              <a:t> di sicurezza informatica e </a:t>
            </a:r>
            <a:r>
              <a:rPr lang="en-US" sz="2200" dirty="0" err="1"/>
              <a:t>della</a:t>
            </a:r>
            <a:r>
              <a:rPr lang="en-US" sz="2200" dirty="0"/>
              <a:t> protezione </a:t>
            </a:r>
            <a:r>
              <a:rPr lang="en-US" sz="2200" dirty="0" err="1"/>
              <a:t>dei</a:t>
            </a:r>
            <a:r>
              <a:rPr lang="en-US" sz="2200" dirty="0"/>
              <a:t> </a:t>
            </a:r>
            <a:r>
              <a:rPr lang="en-US" sz="2200" dirty="0" err="1"/>
              <a:t>dati</a:t>
            </a:r>
            <a:r>
              <a:rPr lang="en-US" sz="2200" dirty="0"/>
              <a:t> su internet</a:t>
            </a:r>
          </a:p>
          <a:p>
            <a:pPr marL="360000" lvl="0" indent="-360000" algn="l" rtl="0">
              <a:spcAft>
                <a:spcPts val="1200"/>
              </a:spcAft>
              <a:buClr>
                <a:srgbClr val="C01E24"/>
              </a:buClr>
              <a:buSzPts val="2000"/>
              <a:buFont typeface="Calibri"/>
              <a:buChar char="✔"/>
            </a:pPr>
            <a:r>
              <a:rPr lang="en-US" sz="2200" dirty="0"/>
              <a:t>Conoscenza dei canali di comunicazione su internet</a:t>
            </a:r>
          </a:p>
        </p:txBody>
      </p:sp>
      <p:pic>
        <p:nvPicPr>
          <p:cNvPr id="142" name="Google Shape;14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1181" y="2500643"/>
            <a:ext cx="4770819" cy="323125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6"/>
          <p:cNvSpPr/>
          <p:nvPr/>
        </p:nvSpPr>
        <p:spPr>
          <a:xfrm>
            <a:off x="3419912" y="5998731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de-DE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de-DE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Pixabay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536509" y="1352412"/>
            <a:ext cx="10515600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</a:pPr>
            <a:r>
              <a:rPr lang="de-DE" sz="2200" b="1" err="1"/>
              <a:t>Competenze</a:t>
            </a:r>
            <a:endParaRPr/>
          </a:p>
        </p:txBody>
      </p:sp>
      <p:sp>
        <p:nvSpPr>
          <p:cNvPr id="145" name="Google Shape;145;p6"/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1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6"/>
          <p:cNvSpPr txBox="1"/>
          <p:nvPr/>
        </p:nvSpPr>
        <p:spPr>
          <a:xfrm>
            <a:off x="526419" y="348996"/>
            <a:ext cx="8471838" cy="613530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de-DE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Diventare digitalmente alfabetizzati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117332" y="438863"/>
            <a:ext cx="45236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de-DE" sz="22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4 </a:t>
            </a:r>
            <a:endParaRPr sz="2200" b="1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651827C-5BB0-427C-8C65-8784AC89CEFC}"/>
              </a:ext>
            </a:extLst>
          </p:cNvPr>
          <p:cNvSpPr/>
          <p:nvPr/>
        </p:nvSpPr>
        <p:spPr>
          <a:xfrm>
            <a:off x="2105025" y="1028700"/>
            <a:ext cx="7534275" cy="904875"/>
          </a:xfrm>
          <a:prstGeom prst="roundRect">
            <a:avLst/>
          </a:prstGeom>
          <a:ln>
            <a:solidFill>
              <a:srgbClr val="C01E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Cosa </a:t>
            </a:r>
            <a:r>
              <a:rPr lang="en-US" sz="2000" b="1" i="0" u="sng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non </a:t>
            </a:r>
            <a:r>
              <a:rPr lang="en-US" sz="20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è necessario per decidere se una pagina web è sicura e affidabile?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8178301-C8A7-4724-8CF8-344EAE75664C}"/>
              </a:ext>
            </a:extLst>
          </p:cNvPr>
          <p:cNvSpPr/>
          <p:nvPr/>
        </p:nvSpPr>
        <p:spPr>
          <a:xfrm>
            <a:off x="2105025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A. </a:t>
            </a:r>
            <a:r>
              <a:rPr lang="en-US" dirty="0" err="1"/>
              <a:t>Esistenza</a:t>
            </a:r>
            <a:r>
              <a:rPr lang="en-US" dirty="0"/>
              <a:t> di </a:t>
            </a:r>
            <a:r>
              <a:rPr lang="en-US" dirty="0" err="1"/>
              <a:t>un’avviso</a:t>
            </a:r>
            <a:r>
              <a:rPr lang="en-US" dirty="0"/>
              <a:t> </a:t>
            </a:r>
            <a:r>
              <a:rPr lang="en-US" dirty="0" err="1"/>
              <a:t>legale</a:t>
            </a:r>
            <a:r>
              <a:rPr lang="en-US" dirty="0"/>
              <a:t> 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E448F981-31BC-4A5C-A52A-2CB296CA1B95}"/>
              </a:ext>
            </a:extLst>
          </p:cNvPr>
          <p:cNvSpPr/>
          <p:nvPr/>
        </p:nvSpPr>
        <p:spPr>
          <a:xfrm>
            <a:off x="6134100" y="24796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B. Conformità con i requisiti legali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08E9EB4-6838-4FCD-B853-E6E51FCAD438}"/>
              </a:ext>
            </a:extLst>
          </p:cNvPr>
          <p:cNvSpPr/>
          <p:nvPr/>
        </p:nvSpPr>
        <p:spPr>
          <a:xfrm>
            <a:off x="2105025" y="37274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C. "https" all'inizio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30EFFD1-979D-4EE1-BDD9-918267F048CC}"/>
              </a:ext>
            </a:extLst>
          </p:cNvPr>
          <p:cNvSpPr/>
          <p:nvPr/>
        </p:nvSpPr>
        <p:spPr>
          <a:xfrm>
            <a:off x="6134100" y="37274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D. Il sito web è disponibile in diverse lingue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A84F15-E3A8-4204-B4E9-D5D4C30C2F30}"/>
              </a:ext>
            </a:extLst>
          </p:cNvPr>
          <p:cNvSpPr txBox="1"/>
          <p:nvPr/>
        </p:nvSpPr>
        <p:spPr>
          <a:xfrm>
            <a:off x="2112607" y="1987414"/>
            <a:ext cx="2153859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1400" i="1"/>
              <a:t>Solo una risposta è corretta!</a:t>
            </a:r>
            <a:endParaRPr lang="el-GR" sz="1400" i="1" err="1"/>
          </a:p>
        </p:txBody>
      </p:sp>
    </p:spTree>
    <p:extLst>
      <p:ext uri="{BB962C8B-B14F-4D97-AF65-F5344CB8AC3E}">
        <p14:creationId xmlns:p14="http://schemas.microsoft.com/office/powerpoint/2010/main" val="400842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de-DE"/>
              <a:t>Collegamento al modulo 5</a:t>
            </a:r>
            <a:endParaRPr/>
          </a:p>
        </p:txBody>
      </p:sp>
      <p:sp>
        <p:nvSpPr>
          <p:cNvPr id="495" name="Google Shape;495;p36"/>
          <p:cNvSpPr/>
          <p:nvPr/>
        </p:nvSpPr>
        <p:spPr>
          <a:xfrm>
            <a:off x="9253728" y="-3933"/>
            <a:ext cx="2937012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4.4 Sicurezza e privacy </a:t>
            </a: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569;p44">
            <a:extLst>
              <a:ext uri="{FF2B5EF4-FFF2-40B4-BE49-F238E27FC236}">
                <a16:creationId xmlns:a16="http://schemas.microsoft.com/office/drawing/2014/main" id="{9402A6C4-D951-4729-A47C-2001ED8DC928}"/>
              </a:ext>
            </a:extLst>
          </p:cNvPr>
          <p:cNvSpPr/>
          <p:nvPr/>
        </p:nvSpPr>
        <p:spPr>
          <a:xfrm>
            <a:off x="2573079" y="2052084"/>
            <a:ext cx="6783571" cy="316914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valutazione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sul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la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sicurezza e </a:t>
            </a:r>
            <a:r>
              <a:rPr lang="en-US" sz="3200" b="1" dirty="0" err="1">
                <a:solidFill>
                  <a:schemeClr val="tx1"/>
                </a:solidFill>
              </a:rPr>
              <a:t>su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ll'affidabilità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dei siti web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sarà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affrontata</a:t>
            </a:r>
            <a:r>
              <a:rPr lang="en-US" sz="3200" b="1" dirty="0">
                <a:solidFill>
                  <a:schemeClr val="tx1"/>
                </a:solidFill>
              </a:rPr>
              <a:t> in </a:t>
            </a:r>
            <a:r>
              <a:rPr lang="en-US" sz="3200" b="1" dirty="0" err="1">
                <a:solidFill>
                  <a:schemeClr val="tx1"/>
                </a:solidFill>
              </a:rPr>
              <a:t>maniera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più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dettagliata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nel 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Modulo 5 </a:t>
            </a:r>
            <a:r>
              <a:rPr lang="el-GR" sz="32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20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Che tipo di informazioni possiamo trovare online?"</a:t>
            </a:r>
            <a:endParaRPr lang="en-US" sz="32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Clr>
                <a:srgbClr val="C01E24"/>
              </a:buClr>
              <a:buSzPts val="2000"/>
            </a:pPr>
            <a:r>
              <a:rPr lang="en-US" sz="2000" dirty="0">
                <a:solidFill>
                  <a:srgbClr val="C01E24"/>
                </a:solidFill>
              </a:rPr>
              <a:t>Action 4.2.2</a:t>
            </a:r>
            <a:br>
              <a:rPr lang="en-US" dirty="0"/>
            </a:br>
            <a:r>
              <a:rPr lang="de-DE" dirty="0" err="1">
                <a:solidFill>
                  <a:srgbClr val="C01E24"/>
                </a:solidFill>
              </a:rPr>
              <a:t>Comunicazione</a:t>
            </a:r>
            <a:r>
              <a:rPr lang="de-DE" dirty="0">
                <a:solidFill>
                  <a:srgbClr val="C01E24"/>
                </a:solidFill>
              </a:rPr>
              <a:t> digitale</a:t>
            </a:r>
            <a:endParaRPr lang="en-US" dirty="0">
              <a:solidFill>
                <a:srgbClr val="C01E24"/>
              </a:solidFill>
            </a:endParaRPr>
          </a:p>
        </p:txBody>
      </p:sp>
      <p:sp>
        <p:nvSpPr>
          <p:cNvPr id="263" name="Google Shape;263;p17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de-DE" sz="2200" dirty="0" err="1"/>
              <a:t>Obiettivi</a:t>
            </a:r>
            <a:endParaRPr dirty="0"/>
          </a:p>
        </p:txBody>
      </p:sp>
      <p:sp>
        <p:nvSpPr>
          <p:cNvPr id="264" name="Google Shape;264;p17"/>
          <p:cNvSpPr txBox="1">
            <a:spLocks noGrp="1"/>
          </p:cNvSpPr>
          <p:nvPr>
            <p:ph type="body" idx="2"/>
          </p:nvPr>
        </p:nvSpPr>
        <p:spPr>
          <a:xfrm>
            <a:off x="558000" y="2540000"/>
            <a:ext cx="5521397" cy="382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>
              <a:lnSpc>
                <a:spcPct val="120000"/>
              </a:lnSpc>
              <a:spcBef>
                <a:spcPts val="1200"/>
              </a:spcBef>
              <a:buSzPts val="2000"/>
            </a:pPr>
            <a:r>
              <a:rPr lang="en-US" sz="2000" dirty="0"/>
              <a:t>Ci </a:t>
            </a:r>
            <a:r>
              <a:rPr lang="en-US" sz="2000" dirty="0" err="1"/>
              <a:t>sono</a:t>
            </a:r>
            <a:r>
              <a:rPr lang="en-US" sz="2000" dirty="0"/>
              <a:t> </a:t>
            </a:r>
            <a:r>
              <a:rPr lang="en-US" sz="2000" dirty="0" err="1"/>
              <a:t>diversi</a:t>
            </a:r>
            <a:r>
              <a:rPr lang="en-US" sz="2000" dirty="0"/>
              <a:t> </a:t>
            </a:r>
            <a:r>
              <a:rPr lang="en-US" sz="2000" dirty="0" err="1"/>
              <a:t>modi</a:t>
            </a:r>
            <a:r>
              <a:rPr lang="en-US" sz="2000" dirty="0"/>
              <a:t> di </a:t>
            </a:r>
            <a:r>
              <a:rPr lang="en-US" sz="2000" dirty="0" err="1"/>
              <a:t>comunicare</a:t>
            </a:r>
            <a:r>
              <a:rPr lang="en-US" sz="2000" dirty="0"/>
              <a:t> </a:t>
            </a:r>
            <a:r>
              <a:rPr lang="en-US" sz="2000" dirty="0" err="1"/>
              <a:t>nell'ambiente</a:t>
            </a:r>
            <a:r>
              <a:rPr lang="en-US" sz="2000" dirty="0"/>
              <a:t> </a:t>
            </a:r>
            <a:r>
              <a:rPr lang="en-US" sz="2000" dirty="0" err="1"/>
              <a:t>digitale</a:t>
            </a:r>
            <a:r>
              <a:rPr lang="en-US" sz="2000" dirty="0"/>
              <a:t> –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variano</a:t>
            </a:r>
            <a:r>
              <a:rPr lang="en-US" sz="2000" dirty="0"/>
              <a:t> </a:t>
            </a:r>
            <a:r>
              <a:rPr lang="en-US" sz="2000" dirty="0" err="1"/>
              <a:t>dalle</a:t>
            </a:r>
            <a:r>
              <a:rPr lang="en-US" sz="2000" dirty="0"/>
              <a:t> </a:t>
            </a:r>
            <a:r>
              <a:rPr lang="en-US" sz="2000" dirty="0" err="1"/>
              <a:t>opzioni</a:t>
            </a:r>
            <a:r>
              <a:rPr lang="en-US" sz="2000" dirty="0"/>
              <a:t> </a:t>
            </a:r>
            <a:r>
              <a:rPr lang="en-US" sz="2000" dirty="0" err="1"/>
              <a:t>informali</a:t>
            </a:r>
            <a:r>
              <a:rPr lang="en-US" sz="2000" dirty="0"/>
              <a:t> come WhatsApp e </a:t>
            </a:r>
            <a:r>
              <a:rPr lang="en-US" sz="2000" dirty="0" err="1"/>
              <a:t>i</a:t>
            </a:r>
            <a:r>
              <a:rPr lang="en-US" sz="2000" dirty="0"/>
              <a:t> social media a quelle </a:t>
            </a:r>
            <a:r>
              <a:rPr lang="en-US" sz="2000" dirty="0" err="1"/>
              <a:t>più</a:t>
            </a:r>
            <a:r>
              <a:rPr lang="en-US" sz="2000" dirty="0"/>
              <a:t> </a:t>
            </a:r>
            <a:r>
              <a:rPr lang="en-US" sz="2000" dirty="0" err="1"/>
              <a:t>formali</a:t>
            </a:r>
            <a:r>
              <a:rPr lang="en-US" sz="2000" dirty="0"/>
              <a:t> come la </a:t>
            </a:r>
            <a:r>
              <a:rPr lang="en-US" sz="2000" dirty="0" err="1"/>
              <a:t>posta</a:t>
            </a:r>
            <a:r>
              <a:rPr lang="en-US" sz="2000" dirty="0"/>
              <a:t> </a:t>
            </a:r>
            <a:r>
              <a:rPr lang="en-US" sz="2000" dirty="0" err="1"/>
              <a:t>elettronica</a:t>
            </a:r>
            <a:r>
              <a:rPr lang="en-US" sz="2000" dirty="0"/>
              <a:t>. </a:t>
            </a:r>
          </a:p>
          <a:p>
            <a:pPr marL="342900" lvl="0" indent="-342900" algn="just">
              <a:lnSpc>
                <a:spcPct val="120000"/>
              </a:lnSpc>
              <a:spcBef>
                <a:spcPts val="1200"/>
              </a:spcBef>
              <a:buSzPts val="2000"/>
            </a:pPr>
            <a:r>
              <a:rPr lang="en-US" sz="2000" dirty="0"/>
              <a:t>La </a:t>
            </a:r>
            <a:r>
              <a:rPr lang="en-US" sz="2000" dirty="0" err="1"/>
              <a:t>prossima</a:t>
            </a:r>
            <a:r>
              <a:rPr lang="en-US" sz="2000" dirty="0"/>
              <a:t> </a:t>
            </a:r>
            <a:r>
              <a:rPr lang="en-US" sz="2000" dirty="0" err="1"/>
              <a:t>parte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concentrerà</a:t>
            </a:r>
            <a:r>
              <a:rPr lang="en-US" sz="2000" dirty="0"/>
              <a:t> </a:t>
            </a:r>
            <a:r>
              <a:rPr lang="en-US" sz="2000" dirty="0" err="1"/>
              <a:t>sulla</a:t>
            </a:r>
            <a:r>
              <a:rPr lang="en-US" sz="2000" dirty="0"/>
              <a:t> </a:t>
            </a:r>
            <a:r>
              <a:rPr lang="en-US" sz="2000" dirty="0" err="1"/>
              <a:t>comunicazione</a:t>
            </a:r>
            <a:r>
              <a:rPr lang="en-US" sz="2000" dirty="0"/>
              <a:t> via </a:t>
            </a:r>
            <a:r>
              <a:rPr lang="en-US" sz="2000" b="1" dirty="0"/>
              <a:t>e-mail </a:t>
            </a:r>
            <a:r>
              <a:rPr lang="en-US" sz="2000" dirty="0"/>
              <a:t>o </a:t>
            </a:r>
            <a:r>
              <a:rPr lang="en-US" sz="2000" b="1" dirty="0"/>
              <a:t>modulo online</a:t>
            </a:r>
            <a:r>
              <a:rPr lang="en-US" sz="2000" dirty="0"/>
              <a:t>, </a:t>
            </a:r>
            <a:r>
              <a:rPr lang="en-US" sz="2000" dirty="0" err="1"/>
              <a:t>poiché</a:t>
            </a:r>
            <a:r>
              <a:rPr lang="en-US" sz="2000" dirty="0"/>
              <a:t> </a:t>
            </a:r>
            <a:r>
              <a:rPr lang="en-US" sz="2000" dirty="0" err="1"/>
              <a:t>queste</a:t>
            </a:r>
            <a:r>
              <a:rPr lang="en-US" sz="2000" dirty="0"/>
              <a:t> </a:t>
            </a:r>
            <a:r>
              <a:rPr lang="en-US" sz="2000" dirty="0" err="1"/>
              <a:t>sono</a:t>
            </a:r>
            <a:r>
              <a:rPr lang="en-US" sz="2000" dirty="0"/>
              <a:t> due </a:t>
            </a:r>
            <a:r>
              <a:rPr lang="en-US" sz="2000" dirty="0" err="1"/>
              <a:t>buone</a:t>
            </a:r>
            <a:r>
              <a:rPr lang="en-US" sz="2000" dirty="0"/>
              <a:t> </a:t>
            </a:r>
            <a:r>
              <a:rPr lang="en-US" sz="2000" dirty="0" err="1"/>
              <a:t>modalità</a:t>
            </a:r>
            <a:r>
              <a:rPr lang="en-US" sz="2000" dirty="0"/>
              <a:t> per </a:t>
            </a:r>
            <a:r>
              <a:rPr lang="en-US" sz="2000" dirty="0" err="1"/>
              <a:t>comunicare</a:t>
            </a:r>
            <a:r>
              <a:rPr lang="en-US" sz="2000" dirty="0"/>
              <a:t> in </a:t>
            </a:r>
            <a:r>
              <a:rPr lang="en-US" sz="2000" dirty="0" err="1"/>
              <a:t>maniera</a:t>
            </a:r>
            <a:r>
              <a:rPr lang="en-US" sz="2000" dirty="0"/>
              <a:t> </a:t>
            </a:r>
            <a:r>
              <a:rPr lang="en-US" sz="2000" dirty="0" err="1"/>
              <a:t>più</a:t>
            </a:r>
            <a:r>
              <a:rPr lang="en-US" sz="2000" dirty="0"/>
              <a:t> </a:t>
            </a:r>
            <a:r>
              <a:rPr lang="en-US" sz="2000" dirty="0" err="1"/>
              <a:t>formale</a:t>
            </a:r>
            <a:r>
              <a:rPr lang="en-US" sz="2000" dirty="0"/>
              <a:t>.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endParaRPr lang="en-US" sz="2000" dirty="0"/>
          </a:p>
        </p:txBody>
      </p:sp>
      <p:sp>
        <p:nvSpPr>
          <p:cNvPr id="265" name="Google Shape;265;p17"/>
          <p:cNvSpPr/>
          <p:nvPr/>
        </p:nvSpPr>
        <p:spPr>
          <a:xfrm>
            <a:off x="7980099" y="6453317"/>
            <a:ext cx="24117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de-DE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r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de-DE" sz="1200" b="0" i="0" u="sng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r>
              <a:rPr lang="de-DE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sz="1200" b="0" i="0" u="sng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license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Εικόνα 2" descr="Εικόνα που περιέχει παιχνίδι, ανυσματικά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C0686108-C6B9-4956-B75A-EF9C72F7B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8880" y="1729357"/>
            <a:ext cx="4270356" cy="3246771"/>
          </a:xfrm>
          <a:prstGeom prst="rect">
            <a:avLst/>
          </a:prstGeom>
        </p:spPr>
      </p:pic>
      <p:sp>
        <p:nvSpPr>
          <p:cNvPr id="13" name="Google Shape;168;p7">
            <a:extLst>
              <a:ext uri="{FF2B5EF4-FFF2-40B4-BE49-F238E27FC236}">
                <a16:creationId xmlns:a16="http://schemas.microsoft.com/office/drawing/2014/main" id="{FDE802CD-5B8C-AD94-70CA-E2776CA2D2A0}"/>
              </a:ext>
            </a:extLst>
          </p:cNvPr>
          <p:cNvSpPr/>
          <p:nvPr/>
        </p:nvSpPr>
        <p:spPr>
          <a:xfrm>
            <a:off x="11469624" y="173031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chemeClr val="bg1"/>
                </a:solidFill>
              </a:rPr>
              <a:t>4.2.1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14" name="Google Shape;168;p7">
            <a:extLst>
              <a:ext uri="{FF2B5EF4-FFF2-40B4-BE49-F238E27FC236}">
                <a16:creationId xmlns:a16="http://schemas.microsoft.com/office/drawing/2014/main" id="{B42BEAB6-AF0D-1EDC-265D-9BC8C1E0738C}"/>
              </a:ext>
            </a:extLst>
          </p:cNvPr>
          <p:cNvSpPr/>
          <p:nvPr/>
        </p:nvSpPr>
        <p:spPr>
          <a:xfrm>
            <a:off x="11469624" y="2393253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rgbClr val="C00000"/>
                </a:solidFill>
              </a:rPr>
              <a:t>4</a:t>
            </a:r>
            <a:r>
              <a:rPr lang="de-DE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.2.2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5" name="Google Shape;168;p7">
            <a:extLst>
              <a:ext uri="{FF2B5EF4-FFF2-40B4-BE49-F238E27FC236}">
                <a16:creationId xmlns:a16="http://schemas.microsoft.com/office/drawing/2014/main" id="{AAE54F6E-8D55-D8B3-4AC0-D477C9911F6C}"/>
              </a:ext>
            </a:extLst>
          </p:cNvPr>
          <p:cNvSpPr/>
          <p:nvPr/>
        </p:nvSpPr>
        <p:spPr>
          <a:xfrm>
            <a:off x="11469624" y="305746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</a:rPr>
              <a:t>4</a:t>
            </a: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.2.3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" name="Google Shape;168;p7">
            <a:extLst>
              <a:ext uri="{FF2B5EF4-FFF2-40B4-BE49-F238E27FC236}">
                <a16:creationId xmlns:a16="http://schemas.microsoft.com/office/drawing/2014/main" id="{959E2119-8EBD-9F02-3162-CA66DE6CB34B}"/>
              </a:ext>
            </a:extLst>
          </p:cNvPr>
          <p:cNvSpPr/>
          <p:nvPr/>
        </p:nvSpPr>
        <p:spPr>
          <a:xfrm>
            <a:off x="10748719" y="1729357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4.1</a:t>
            </a:r>
            <a:endParaRPr sz="2000" dirty="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7" name="Google Shape;168;p7">
            <a:extLst>
              <a:ext uri="{FF2B5EF4-FFF2-40B4-BE49-F238E27FC236}">
                <a16:creationId xmlns:a16="http://schemas.microsoft.com/office/drawing/2014/main" id="{97E1CCD8-35F1-BC29-A121-25DCFBBBA8FE}"/>
              </a:ext>
            </a:extLst>
          </p:cNvPr>
          <p:cNvSpPr/>
          <p:nvPr/>
        </p:nvSpPr>
        <p:spPr>
          <a:xfrm>
            <a:off x="10747248" y="238997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203864"/>
                </a:solidFill>
              </a:rPr>
              <a:t>4</a:t>
            </a:r>
            <a:r>
              <a:rPr lang="de-DE" sz="2000" dirty="0">
                <a:solidFill>
                  <a:srgbClr val="203864"/>
                </a:solidFill>
                <a:latin typeface="Calibri"/>
                <a:cs typeface="Calibri"/>
                <a:sym typeface="Calibri"/>
              </a:rPr>
              <a:t>.</a:t>
            </a:r>
            <a:r>
              <a:rPr lang="el-GR" sz="2000" dirty="0">
                <a:solidFill>
                  <a:srgbClr val="203864"/>
                </a:solidFill>
                <a:latin typeface="Calibri"/>
                <a:cs typeface="Calibri"/>
                <a:sym typeface="Calibri"/>
              </a:rPr>
              <a:t>2</a:t>
            </a:r>
            <a:endParaRPr sz="2000" dirty="0">
              <a:solidFill>
                <a:srgbClr val="203864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50128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8"/>
          <p:cNvSpPr/>
          <p:nvPr/>
        </p:nvSpPr>
        <p:spPr>
          <a:xfrm>
            <a:off x="9227239" y="-3933"/>
            <a:ext cx="2963501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4.5 Comunicazione digitale </a:t>
            </a: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38"/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de-DE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de-DE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Pixabay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38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de-DE"/>
              <a:t>Quali strumenti di comunicazione state usando?</a:t>
            </a:r>
            <a:endParaRPr/>
          </a:p>
        </p:txBody>
      </p:sp>
      <p:sp>
        <p:nvSpPr>
          <p:cNvPr id="7" name="Google Shape;227;p13">
            <a:extLst>
              <a:ext uri="{FF2B5EF4-FFF2-40B4-BE49-F238E27FC236}">
                <a16:creationId xmlns:a16="http://schemas.microsoft.com/office/drawing/2014/main" id="{4D6287FD-1736-4F61-9582-395705D2183A}"/>
              </a:ext>
            </a:extLst>
          </p:cNvPr>
          <p:cNvSpPr/>
          <p:nvPr/>
        </p:nvSpPr>
        <p:spPr>
          <a:xfrm>
            <a:off x="1311464" y="1695108"/>
            <a:ext cx="5894558" cy="2246483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Quali mezzi di comunicazione usi nell'ambiente digitale?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AEE058-AA0A-449F-B5EC-DE98C49248B0}"/>
              </a:ext>
            </a:extLst>
          </p:cNvPr>
          <p:cNvSpPr txBox="1"/>
          <p:nvPr/>
        </p:nvSpPr>
        <p:spPr>
          <a:xfrm>
            <a:off x="8250621" y="1841955"/>
            <a:ext cx="2963501" cy="2339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0C141"/>
            </a:solidFill>
          </a:ln>
        </p:spPr>
        <p:txBody>
          <a:bodyPr wrap="square">
            <a:spAutoFit/>
          </a:bodyPr>
          <a:lstStyle/>
          <a:p>
            <a:pPr marL="742950" lvl="1" indent="-285750">
              <a:lnSpc>
                <a:spcPct val="120000"/>
              </a:lnSpc>
              <a:spcBef>
                <a:spcPts val="1200"/>
              </a:spcBef>
              <a:buSzPts val="2640"/>
              <a:buFont typeface="Wingdings" panose="05000000000000000000" pitchFamily="2" charset="2"/>
              <a:buChar char="§"/>
            </a:pPr>
            <a:r>
              <a:rPr lang="de-DE" sz="1800" dirty="0"/>
              <a:t>WhatsApp</a:t>
            </a:r>
          </a:p>
          <a:p>
            <a:pPr marL="742950" lvl="1" indent="-285750">
              <a:lnSpc>
                <a:spcPct val="120000"/>
              </a:lnSpc>
              <a:spcBef>
                <a:spcPts val="1200"/>
              </a:spcBef>
              <a:buSzPts val="2640"/>
              <a:buFont typeface="Wingdings" panose="05000000000000000000" pitchFamily="2" charset="2"/>
              <a:buChar char="§"/>
            </a:pPr>
            <a:r>
              <a:rPr lang="de-DE" sz="1800" dirty="0" err="1"/>
              <a:t>E-mail</a:t>
            </a:r>
            <a:endParaRPr lang="de-DE" sz="1800" dirty="0"/>
          </a:p>
          <a:p>
            <a:pPr marL="742950" lvl="1" indent="-285750">
              <a:lnSpc>
                <a:spcPct val="120000"/>
              </a:lnSpc>
              <a:spcBef>
                <a:spcPts val="1200"/>
              </a:spcBef>
              <a:buSzPts val="2640"/>
              <a:buFont typeface="Wingdings" panose="05000000000000000000" pitchFamily="2" charset="2"/>
              <a:buChar char="§"/>
            </a:pPr>
            <a:r>
              <a:rPr lang="de-DE" sz="1800" dirty="0"/>
              <a:t>Forum</a:t>
            </a:r>
          </a:p>
          <a:p>
            <a:pPr marL="742950" lvl="1" indent="-285750">
              <a:lnSpc>
                <a:spcPct val="120000"/>
              </a:lnSpc>
              <a:spcBef>
                <a:spcPts val="1200"/>
              </a:spcBef>
              <a:buSzPts val="2640"/>
              <a:buFont typeface="Wingdings" panose="05000000000000000000" pitchFamily="2" charset="2"/>
              <a:buChar char="§"/>
            </a:pPr>
            <a:r>
              <a:rPr lang="de-DE" sz="1800" dirty="0"/>
              <a:t>Modulo online</a:t>
            </a:r>
          </a:p>
          <a:p>
            <a:pPr marL="742950" lvl="1" indent="-285750">
              <a:lnSpc>
                <a:spcPct val="120000"/>
              </a:lnSpc>
              <a:spcBef>
                <a:spcPts val="1200"/>
              </a:spcBef>
              <a:buSzPts val="2640"/>
              <a:buFont typeface="Wingdings" panose="05000000000000000000" pitchFamily="2" charset="2"/>
              <a:buChar char="§"/>
            </a:pPr>
            <a:r>
              <a:rPr lang="de-DE" sz="1800" dirty="0"/>
              <a:t>Altro ...</a:t>
            </a:r>
          </a:p>
        </p:txBody>
      </p:sp>
      <p:sp>
        <p:nvSpPr>
          <p:cNvPr id="9" name="pop-up">
            <a:extLst>
              <a:ext uri="{FF2B5EF4-FFF2-40B4-BE49-F238E27FC236}">
                <a16:creationId xmlns:a16="http://schemas.microsoft.com/office/drawing/2014/main" id="{CE8E534A-2D60-4553-B7CD-E4E9B9DEE2FE}"/>
              </a:ext>
            </a:extLst>
          </p:cNvPr>
          <p:cNvSpPr/>
          <p:nvPr/>
        </p:nvSpPr>
        <p:spPr>
          <a:xfrm>
            <a:off x="8250621" y="1187381"/>
            <a:ext cx="2963501" cy="495083"/>
          </a:xfrm>
          <a:prstGeom prst="borderCallout1">
            <a:avLst>
              <a:gd name="adj1" fmla="val 49143"/>
              <a:gd name="adj2" fmla="val -2474"/>
              <a:gd name="adj3" fmla="val 201342"/>
              <a:gd name="adj4" fmla="val -49660"/>
            </a:avLst>
          </a:prstGeom>
          <a:solidFill>
            <a:schemeClr val="bg1"/>
          </a:solidFill>
          <a:ln>
            <a:solidFill>
              <a:srgbClr val="E12A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E12A3C"/>
              </a:solidFill>
            </a:endParaRPr>
          </a:p>
          <a:p>
            <a:pPr algn="ctr"/>
            <a:r>
              <a:rPr lang="en-US" b="1">
                <a:solidFill>
                  <a:srgbClr val="E12A3C"/>
                </a:solidFill>
              </a:rPr>
              <a:t>Clicca qui per trovare alcuni modi!</a:t>
            </a:r>
          </a:p>
          <a:p>
            <a:pPr algn="ctr"/>
            <a:endParaRPr lang="el-GR" b="1">
              <a:solidFill>
                <a:srgbClr val="E12A3C"/>
              </a:solidFill>
            </a:endParaRPr>
          </a:p>
        </p:txBody>
      </p:sp>
      <p:sp>
        <p:nvSpPr>
          <p:cNvPr id="12" name="Google Shape;227;p13">
            <a:extLst>
              <a:ext uri="{FF2B5EF4-FFF2-40B4-BE49-F238E27FC236}">
                <a16:creationId xmlns:a16="http://schemas.microsoft.com/office/drawing/2014/main" id="{006A2925-F9D5-4269-85F0-7EBA4A3D3FA2}"/>
              </a:ext>
            </a:extLst>
          </p:cNvPr>
          <p:cNvSpPr/>
          <p:nvPr/>
        </p:nvSpPr>
        <p:spPr>
          <a:xfrm>
            <a:off x="1591186" y="4310178"/>
            <a:ext cx="5894558" cy="2246483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Come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 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decidere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quale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comunicazione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2F614A-7521-40D5-A9FF-7ADEEEFF87E9}"/>
              </a:ext>
            </a:extLst>
          </p:cNvPr>
          <p:cNvSpPr txBox="1"/>
          <p:nvPr/>
        </p:nvSpPr>
        <p:spPr>
          <a:xfrm>
            <a:off x="7615238" y="4816859"/>
            <a:ext cx="4331066" cy="20399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0C141"/>
            </a:solidFill>
          </a:ln>
        </p:spPr>
        <p:txBody>
          <a:bodyPr wrap="square">
            <a:spAutoFit/>
          </a:bodyPr>
          <a:lstStyle/>
          <a:p>
            <a:pPr marL="742950" lvl="1" indent="-285750">
              <a:lnSpc>
                <a:spcPct val="120000"/>
              </a:lnSpc>
              <a:spcBef>
                <a:spcPts val="1200"/>
              </a:spcBef>
              <a:buSzPts val="2640"/>
              <a:buFont typeface="Wingdings" panose="05000000000000000000" pitchFamily="2" charset="2"/>
              <a:buChar char="§"/>
            </a:pPr>
            <a:r>
              <a:rPr lang="en-US" sz="1800" dirty="0" err="1"/>
              <a:t>Valutando</a:t>
            </a:r>
            <a:r>
              <a:rPr lang="en-US" sz="1800" dirty="0"/>
              <a:t> </a:t>
            </a:r>
            <a:r>
              <a:rPr lang="en-US" sz="1800" dirty="0" err="1"/>
              <a:t>il</a:t>
            </a:r>
            <a:r>
              <a:rPr lang="en-US" sz="1800" dirty="0"/>
              <a:t> </a:t>
            </a:r>
            <a:r>
              <a:rPr lang="en-US" sz="1800" dirty="0" err="1"/>
              <a:t>destinatario</a:t>
            </a:r>
            <a:r>
              <a:rPr lang="en-US" sz="1800" dirty="0"/>
              <a:t> </a:t>
            </a:r>
            <a:r>
              <a:rPr lang="en-US" sz="1800" dirty="0" err="1"/>
              <a:t>della</a:t>
            </a:r>
            <a:r>
              <a:rPr lang="en-US" sz="1800" dirty="0"/>
              <a:t> </a:t>
            </a:r>
            <a:r>
              <a:rPr lang="en-US" sz="1800" dirty="0" err="1"/>
              <a:t>comunicazione</a:t>
            </a:r>
            <a:endParaRPr lang="en-US" sz="1800" dirty="0"/>
          </a:p>
          <a:p>
            <a:pPr marL="742950" lvl="1" indent="-285750">
              <a:lnSpc>
                <a:spcPct val="120000"/>
              </a:lnSpc>
              <a:spcBef>
                <a:spcPts val="1200"/>
              </a:spcBef>
              <a:buSzPts val="2640"/>
              <a:buFont typeface="Wingdings" panose="05000000000000000000" pitchFamily="2" charset="2"/>
              <a:buChar char="§"/>
            </a:pPr>
            <a:r>
              <a:rPr lang="en-US" sz="1800" dirty="0"/>
              <a:t>In base all'argomento</a:t>
            </a:r>
          </a:p>
          <a:p>
            <a:pPr marL="742950" lvl="1" indent="-285750">
              <a:lnSpc>
                <a:spcPct val="120000"/>
              </a:lnSpc>
              <a:spcBef>
                <a:spcPts val="1200"/>
              </a:spcBef>
              <a:buSzPts val="2640"/>
              <a:buFont typeface="Wingdings" panose="05000000000000000000" pitchFamily="2" charset="2"/>
              <a:buChar char="§"/>
            </a:pPr>
            <a:r>
              <a:rPr lang="en-US" sz="1800" dirty="0"/>
              <a:t>In base al </a:t>
            </a:r>
            <a:r>
              <a:rPr lang="en-US" sz="1800" dirty="0" err="1"/>
              <a:t>tipo</a:t>
            </a:r>
            <a:r>
              <a:rPr lang="en-US" sz="1800" dirty="0"/>
              <a:t> di </a:t>
            </a:r>
            <a:r>
              <a:rPr lang="en-US" sz="1800" dirty="0" err="1"/>
              <a:t>documenti</a:t>
            </a:r>
            <a:r>
              <a:rPr lang="en-US" sz="1800" dirty="0"/>
              <a:t> da </a:t>
            </a:r>
            <a:r>
              <a:rPr lang="en-US" sz="1800" dirty="0" err="1"/>
              <a:t>condividere</a:t>
            </a:r>
            <a:endParaRPr lang="en-US" sz="1800" dirty="0"/>
          </a:p>
        </p:txBody>
      </p:sp>
      <p:sp>
        <p:nvSpPr>
          <p:cNvPr id="14" name="pop-up">
            <a:extLst>
              <a:ext uri="{FF2B5EF4-FFF2-40B4-BE49-F238E27FC236}">
                <a16:creationId xmlns:a16="http://schemas.microsoft.com/office/drawing/2014/main" id="{729584B9-9943-483E-8AC9-F813AFF895EE}"/>
              </a:ext>
            </a:extLst>
          </p:cNvPr>
          <p:cNvSpPr/>
          <p:nvPr/>
        </p:nvSpPr>
        <p:spPr>
          <a:xfrm>
            <a:off x="7943851" y="4346109"/>
            <a:ext cx="3673840" cy="495083"/>
          </a:xfrm>
          <a:prstGeom prst="borderCallout1">
            <a:avLst>
              <a:gd name="adj1" fmla="val 49143"/>
              <a:gd name="adj2" fmla="val -2474"/>
              <a:gd name="adj3" fmla="val 111583"/>
              <a:gd name="adj4" fmla="val -21588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E12A3C"/>
              </a:solidFill>
            </a:endParaRPr>
          </a:p>
          <a:p>
            <a:pPr algn="ctr"/>
            <a:r>
              <a:rPr lang="en-US" b="1">
                <a:solidFill>
                  <a:srgbClr val="FFC000"/>
                </a:solidFill>
              </a:rPr>
              <a:t>Clicca qui per trovare alcuni tipi!</a:t>
            </a:r>
          </a:p>
          <a:p>
            <a:pPr algn="ctr"/>
            <a:endParaRPr lang="el-GR" b="1">
              <a:solidFill>
                <a:srgbClr val="E12A3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972FC6-A945-47D9-84FA-95C30A91D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Tipo di comunicazione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B999723-5BD9-4AA9-AF8C-0AF9E1D03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9" y="1509823"/>
            <a:ext cx="7151837" cy="4508205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600"/>
              </a:spcAft>
            </a:pPr>
            <a:r>
              <a:rPr lang="en-US" dirty="0"/>
              <a:t>In </a:t>
            </a:r>
            <a:r>
              <a:rPr lang="en-US" dirty="0" err="1"/>
              <a:t>sintesi</a:t>
            </a:r>
            <a:r>
              <a:rPr lang="en-US" dirty="0"/>
              <a:t> </a:t>
            </a:r>
            <a:r>
              <a:rPr lang="en-US" dirty="0" err="1"/>
              <a:t>possiamo</a:t>
            </a:r>
            <a:r>
              <a:rPr lang="en-US" dirty="0"/>
              <a:t> dire che la </a:t>
            </a:r>
            <a:r>
              <a:rPr lang="en-US" dirty="0" err="1"/>
              <a:t>comunicazione</a:t>
            </a:r>
            <a:r>
              <a:rPr lang="en-US" dirty="0"/>
              <a:t>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avvenire</a:t>
            </a:r>
            <a:r>
              <a:rPr lang="en-US" dirty="0"/>
              <a:t> in </a:t>
            </a:r>
            <a:r>
              <a:rPr lang="en-US" dirty="0" err="1"/>
              <a:t>maniera</a:t>
            </a:r>
            <a:r>
              <a:rPr lang="en-US" dirty="0"/>
              <a:t>:</a:t>
            </a:r>
          </a:p>
          <a:p>
            <a:pPr lvl="1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b="1" dirty="0"/>
              <a:t>informale</a:t>
            </a:r>
            <a:r>
              <a:rPr lang="en-US" dirty="0"/>
              <a:t>, </a:t>
            </a:r>
            <a:r>
              <a:rPr lang="en-US" dirty="0" err="1"/>
              <a:t>relativa</a:t>
            </a:r>
            <a:r>
              <a:rPr lang="en-US" dirty="0"/>
              <a:t> al modo in cui comunichiamo con le persone a cui siamo molto vicini, per esempio, i nostri familiari e amici</a:t>
            </a:r>
          </a:p>
          <a:p>
            <a:pPr lvl="1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b="1" dirty="0"/>
              <a:t>formale</a:t>
            </a:r>
            <a:r>
              <a:rPr lang="en-US" dirty="0"/>
              <a:t>,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comprende</a:t>
            </a:r>
            <a:r>
              <a:rPr lang="en-US" dirty="0"/>
              <a:t> la </a:t>
            </a:r>
            <a:r>
              <a:rPr lang="en-US" dirty="0" err="1"/>
              <a:t>modalità</a:t>
            </a:r>
            <a:r>
              <a:rPr lang="en-US" dirty="0"/>
              <a:t> ufficiale di </a:t>
            </a:r>
            <a:r>
              <a:rPr lang="en-US" dirty="0" err="1"/>
              <a:t>comunicazione</a:t>
            </a:r>
            <a:r>
              <a:rPr lang="en-US" dirty="0"/>
              <a:t> con </a:t>
            </a:r>
            <a:r>
              <a:rPr lang="en-US" dirty="0" err="1"/>
              <a:t>organizzazioni</a:t>
            </a:r>
            <a:r>
              <a:rPr lang="en-US" dirty="0"/>
              <a:t> e/o persone che non conosciamo</a:t>
            </a:r>
          </a:p>
          <a:p>
            <a:pPr lvl="1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b="1" dirty="0"/>
              <a:t>semi-formale</a:t>
            </a:r>
            <a:r>
              <a:rPr lang="en-US" dirty="0"/>
              <a:t>,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consistere</a:t>
            </a:r>
            <a:r>
              <a:rPr lang="en-US" dirty="0"/>
              <a:t> in una </a:t>
            </a:r>
            <a:r>
              <a:rPr lang="en-US" dirty="0" err="1"/>
              <a:t>modalità</a:t>
            </a:r>
            <a:r>
              <a:rPr lang="en-US" dirty="0"/>
              <a:t> a  </a:t>
            </a:r>
            <a:r>
              <a:rPr lang="en-US" dirty="0" err="1"/>
              <a:t>metà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la </a:t>
            </a:r>
            <a:r>
              <a:rPr lang="en-US" dirty="0" err="1"/>
              <a:t>comunicazione</a:t>
            </a:r>
            <a:r>
              <a:rPr lang="en-US" dirty="0"/>
              <a:t> </a:t>
            </a:r>
            <a:r>
              <a:rPr lang="en-US" dirty="0" err="1"/>
              <a:t>informale</a:t>
            </a:r>
            <a:r>
              <a:rPr lang="en-US" dirty="0"/>
              <a:t> e </a:t>
            </a:r>
            <a:r>
              <a:rPr lang="en-US" dirty="0" err="1"/>
              <a:t>quella</a:t>
            </a:r>
            <a:r>
              <a:rPr lang="en-US" dirty="0"/>
              <a:t> </a:t>
            </a:r>
            <a:r>
              <a:rPr lang="en-US" dirty="0" err="1"/>
              <a:t>formale</a:t>
            </a:r>
            <a:r>
              <a:rPr lang="en-US" dirty="0"/>
              <a:t>. Si può considerare di utilizzare questo </a:t>
            </a:r>
            <a:r>
              <a:rPr lang="en-US" dirty="0" err="1"/>
              <a:t>tipo</a:t>
            </a:r>
            <a:r>
              <a:rPr lang="en-US" dirty="0"/>
              <a:t> di </a:t>
            </a:r>
            <a:r>
              <a:rPr lang="en-US" dirty="0" err="1"/>
              <a:t>comunicazione</a:t>
            </a:r>
            <a:r>
              <a:rPr lang="en-US" dirty="0"/>
              <a:t> ad </a:t>
            </a:r>
            <a:r>
              <a:rPr lang="en-US" dirty="0" err="1"/>
              <a:t>esempio</a:t>
            </a:r>
            <a:r>
              <a:rPr lang="en-US" dirty="0"/>
              <a:t> </a:t>
            </a:r>
            <a:r>
              <a:rPr lang="en-US" dirty="0" err="1"/>
              <a:t>all’interno</a:t>
            </a:r>
            <a:r>
              <a:rPr lang="en-US" dirty="0"/>
              <a:t> di un forum.</a:t>
            </a:r>
          </a:p>
          <a:p>
            <a:pPr marL="548640" lvl="1" indent="0"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C28AC90-D28F-4BD6-8A9E-2D5B01048979}"/>
              </a:ext>
            </a:extLst>
          </p:cNvPr>
          <p:cNvSpPr/>
          <p:nvPr/>
        </p:nvSpPr>
        <p:spPr>
          <a:xfrm>
            <a:off x="7762020" y="2386327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informale</a:t>
            </a:r>
            <a:endParaRPr lang="el-GR" sz="5400" b="1" i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F472BEE-2D4B-451E-87DC-3103BF4059FA}"/>
              </a:ext>
            </a:extLst>
          </p:cNvPr>
          <p:cNvSpPr/>
          <p:nvPr/>
        </p:nvSpPr>
        <p:spPr>
          <a:xfrm>
            <a:off x="9317062" y="3309657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formale</a:t>
            </a:r>
            <a:endParaRPr lang="el-GR" sz="5400" b="1" i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Google Shape;518;p38">
            <a:extLst>
              <a:ext uri="{FF2B5EF4-FFF2-40B4-BE49-F238E27FC236}">
                <a16:creationId xmlns:a16="http://schemas.microsoft.com/office/drawing/2014/main" id="{FD7CEC01-ABFF-4FA3-9A68-F25D35D06318}"/>
              </a:ext>
            </a:extLst>
          </p:cNvPr>
          <p:cNvSpPr/>
          <p:nvPr/>
        </p:nvSpPr>
        <p:spPr>
          <a:xfrm>
            <a:off x="9227239" y="-3933"/>
            <a:ext cx="2963501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4.5 Comunicazione digitale </a:t>
            </a: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77113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972FC6-A945-47D9-84FA-95C30A91D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Come comunicare con un'organizzazione o dei professionisti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B999723-5BD9-4AA9-AF8C-0AF9E1D03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8" y="1424764"/>
            <a:ext cx="10809438" cy="484844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Ogni organizzazione o professionista ha i suoi dati di contatto o sul suo sito web - </a:t>
            </a:r>
            <a:r>
              <a:rPr lang="en-US" dirty="0" err="1"/>
              <a:t>nell'area</a:t>
            </a:r>
            <a:r>
              <a:rPr lang="en-US" dirty="0"/>
              <a:t> "</a:t>
            </a:r>
            <a:r>
              <a:rPr lang="en-US" b="1" dirty="0"/>
              <a:t>Contatti</a:t>
            </a:r>
            <a:r>
              <a:rPr lang="en-US" dirty="0"/>
              <a:t>" - o/e un biglietto da visita.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I dati di contatto di solito contengono: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b="1" dirty="0"/>
              <a:t>indirizzo e-mail</a:t>
            </a:r>
            <a:r>
              <a:rPr lang="en-US" dirty="0"/>
              <a:t>, che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usato</a:t>
            </a:r>
            <a:r>
              <a:rPr lang="en-US" dirty="0"/>
              <a:t> per inviare un'e-mail in </a:t>
            </a:r>
            <a:r>
              <a:rPr lang="en-US" b="1" dirty="0"/>
              <a:t>modo formale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b="1" dirty="0"/>
              <a:t>modulo online</a:t>
            </a:r>
            <a:r>
              <a:rPr lang="en-US" dirty="0"/>
              <a:t>, che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utilizzato</a:t>
            </a:r>
            <a:r>
              <a:rPr lang="en-US" dirty="0"/>
              <a:t> per scrivere un testo in </a:t>
            </a:r>
            <a:r>
              <a:rPr lang="en-US" b="1" dirty="0"/>
              <a:t>modo formale </a:t>
            </a:r>
            <a:r>
              <a:rPr lang="en-US" dirty="0"/>
              <a:t>e inviarlo 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b="1" dirty="0"/>
              <a:t>modulo online con calendario</a:t>
            </a:r>
            <a:r>
              <a:rPr lang="en-US" dirty="0"/>
              <a:t>, che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usato</a:t>
            </a:r>
            <a:r>
              <a:rPr lang="en-US" dirty="0"/>
              <a:t> per programmare, online, </a:t>
            </a:r>
            <a:r>
              <a:rPr lang="en-US" dirty="0" err="1"/>
              <a:t>il</a:t>
            </a:r>
            <a:r>
              <a:rPr lang="en-US" dirty="0"/>
              <a:t> vostro appuntamento</a:t>
            </a:r>
          </a:p>
          <a:p>
            <a:pPr marL="548640" lvl="1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b="1" i="1" dirty="0">
                <a:solidFill>
                  <a:srgbClr val="C00000"/>
                </a:solidFill>
              </a:rPr>
              <a:t>Si prega di notare che per quanto sopra è necessario un account e-mail valido (indirizzo)!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un </a:t>
            </a:r>
            <a:r>
              <a:rPr lang="en-US" b="1" dirty="0"/>
              <a:t>numero di chiamata</a:t>
            </a:r>
            <a:r>
              <a:rPr lang="en-US" dirty="0"/>
              <a:t>, che potete usare per chiamare tramite il vostro telefono normale o mobile.</a:t>
            </a:r>
          </a:p>
          <a:p>
            <a:pPr lvl="2"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non inviare un SMS o qualsiasi messaggio via WhatsApp, Viber o altre applicazioni, a meno che il </a:t>
            </a:r>
            <a:r>
              <a:rPr lang="en-US" dirty="0" err="1"/>
              <a:t>professionista</a:t>
            </a:r>
            <a:r>
              <a:rPr lang="en-US" dirty="0"/>
              <a:t> </a:t>
            </a:r>
            <a:r>
              <a:rPr lang="en-US" dirty="0" err="1"/>
              <a:t>acconsenta</a:t>
            </a:r>
            <a:r>
              <a:rPr lang="en-US" dirty="0"/>
              <a:t> a </a:t>
            </a:r>
            <a:r>
              <a:rPr lang="en-US" dirty="0" err="1"/>
              <a:t>questa</a:t>
            </a:r>
            <a:r>
              <a:rPr lang="en-US" dirty="0"/>
              <a:t> </a:t>
            </a:r>
            <a:r>
              <a:rPr lang="en-US" dirty="0" err="1"/>
              <a:t>modalità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corso</a:t>
            </a:r>
            <a:r>
              <a:rPr lang="en-US" dirty="0"/>
              <a:t> del primo </a:t>
            </a:r>
            <a:r>
              <a:rPr lang="en-US" dirty="0" err="1"/>
              <a:t>appuntamento</a:t>
            </a:r>
            <a:r>
              <a:rPr lang="en-US" dirty="0"/>
              <a:t> in </a:t>
            </a:r>
            <a:r>
              <a:rPr lang="en-US" dirty="0" err="1"/>
              <a:t>presenza</a:t>
            </a:r>
            <a:r>
              <a:rPr lang="en-US" dirty="0"/>
              <a:t>.</a:t>
            </a:r>
          </a:p>
          <a:p>
            <a:pPr lvl="1">
              <a:spcAft>
                <a:spcPts val="600"/>
              </a:spcAft>
            </a:pPr>
            <a:endParaRPr lang="en-US" dirty="0"/>
          </a:p>
        </p:txBody>
      </p:sp>
      <p:sp>
        <p:nvSpPr>
          <p:cNvPr id="4" name="Google Shape;518;p38">
            <a:extLst>
              <a:ext uri="{FF2B5EF4-FFF2-40B4-BE49-F238E27FC236}">
                <a16:creationId xmlns:a16="http://schemas.microsoft.com/office/drawing/2014/main" id="{28164AFB-228A-4C9E-96C5-D8B658DD1FED}"/>
              </a:ext>
            </a:extLst>
          </p:cNvPr>
          <p:cNvSpPr/>
          <p:nvPr/>
        </p:nvSpPr>
        <p:spPr>
          <a:xfrm>
            <a:off x="9227239" y="-3933"/>
            <a:ext cx="2963501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4.5 Comunicazione digitale </a:t>
            </a: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32422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B2FB57-2758-40D2-9463-A6C1979E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Attenzione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DBB804F-1589-4C4E-8689-5E00681BE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9" y="2615185"/>
            <a:ext cx="10819061" cy="2382117"/>
          </a:xfrm>
        </p:spPr>
        <p:txBody>
          <a:bodyPr>
            <a:normAutofit/>
          </a:bodyPr>
          <a:lstStyle/>
          <a:p>
            <a:pPr marL="76200" indent="0" algn="ctr">
              <a:buNone/>
            </a:pPr>
            <a:r>
              <a:rPr lang="en-US" sz="2800" b="1" dirty="0">
                <a:solidFill>
                  <a:srgbClr val="C00000"/>
                </a:solidFill>
              </a:rPr>
              <a:t>Fate attenzione!</a:t>
            </a:r>
          </a:p>
          <a:p>
            <a:pPr marL="76200" indent="0" algn="ctr">
              <a:buNone/>
            </a:pPr>
            <a:r>
              <a:rPr lang="en-US" sz="2800" b="1" dirty="0">
                <a:solidFill>
                  <a:srgbClr val="C00000"/>
                </a:solidFill>
              </a:rPr>
              <a:t> Non inviate via e-mail o in un modulo online dati personali sensibili, come i dati sanitari!</a:t>
            </a:r>
          </a:p>
        </p:txBody>
      </p:sp>
      <p:sp>
        <p:nvSpPr>
          <p:cNvPr id="4" name="Google Shape;518;p38">
            <a:extLst>
              <a:ext uri="{FF2B5EF4-FFF2-40B4-BE49-F238E27FC236}">
                <a16:creationId xmlns:a16="http://schemas.microsoft.com/office/drawing/2014/main" id="{BC89C445-41E8-445F-ABE5-4C6C3ACB1AFA}"/>
              </a:ext>
            </a:extLst>
          </p:cNvPr>
          <p:cNvSpPr/>
          <p:nvPr/>
        </p:nvSpPr>
        <p:spPr>
          <a:xfrm>
            <a:off x="9227239" y="-3933"/>
            <a:ext cx="2963501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4.5 Comunicazione digitale </a:t>
            </a: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24166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0"/>
          <p:cNvSpPr txBox="1">
            <a:spLocks noGrp="1"/>
          </p:cNvSpPr>
          <p:nvPr>
            <p:ph type="body" idx="1"/>
          </p:nvPr>
        </p:nvSpPr>
        <p:spPr>
          <a:xfrm>
            <a:off x="558000" y="1839195"/>
            <a:ext cx="10882634" cy="426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US" b="1" dirty="0"/>
              <a:t>Attività pratica 1: </a:t>
            </a:r>
            <a:r>
              <a:rPr lang="en-US" i="1" dirty="0" err="1"/>
              <a:t>ognuno</a:t>
            </a:r>
            <a:r>
              <a:rPr lang="en-US" i="1" dirty="0"/>
              <a:t> </a:t>
            </a:r>
            <a:r>
              <a:rPr lang="en-US" i="1" dirty="0" err="1"/>
              <a:t>provi</a:t>
            </a:r>
            <a:r>
              <a:rPr lang="en-US" i="1" dirty="0"/>
              <a:t> a </a:t>
            </a:r>
            <a:r>
              <a:rPr lang="en-US" i="1" dirty="0" err="1"/>
              <a:t>creare</a:t>
            </a:r>
            <a:r>
              <a:rPr lang="en-US" i="1" dirty="0"/>
              <a:t> un indirizzo e-mail personale.</a:t>
            </a:r>
          </a:p>
          <a:p>
            <a:pPr marL="800100" lvl="1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640"/>
              <a:buFont typeface="Calibri" panose="020B0604020202020204" pitchFamily="34" charset="0"/>
              <a:buChar char="•"/>
            </a:pPr>
            <a:r>
              <a:rPr lang="en-US" sz="2000" dirty="0" err="1"/>
              <a:t>Decidi</a:t>
            </a:r>
            <a:r>
              <a:rPr lang="en-US" sz="2000" dirty="0"/>
              <a:t> dove creare un account di posta elettronica personale </a:t>
            </a:r>
          </a:p>
          <a:p>
            <a:pPr marL="1257300" lvl="2">
              <a:lnSpc>
                <a:spcPct val="120000"/>
              </a:lnSpc>
              <a:spcBef>
                <a:spcPts val="1200"/>
              </a:spcBef>
              <a:buSzPct val="100000"/>
              <a:buFont typeface="Calibri" panose="020F0502020204030204" pitchFamily="34" charset="0"/>
              <a:buChar char="̶"/>
            </a:pPr>
            <a:r>
              <a:rPr lang="en-US" dirty="0"/>
              <a:t>Libero.it; gmail.com; ecc </a:t>
            </a:r>
          </a:p>
          <a:p>
            <a:pPr marL="800100" lvl="1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640"/>
              <a:buFont typeface="Calibri" panose="020B0604020202020204" pitchFamily="34" charset="0"/>
              <a:buChar char="•"/>
            </a:pPr>
            <a:r>
              <a:rPr lang="en-US" sz="2000" dirty="0"/>
              <a:t>Usa un nome serio per il tuo account di posta elettronica </a:t>
            </a:r>
          </a:p>
          <a:p>
            <a:pPr marL="1257300" lvl="2">
              <a:lnSpc>
                <a:spcPct val="120000"/>
              </a:lnSpc>
              <a:spcBef>
                <a:spcPts val="1200"/>
              </a:spcBef>
              <a:buSzPct val="100000"/>
              <a:buFont typeface="Calibri" panose="020F0502020204030204" pitchFamily="34" charset="0"/>
              <a:buChar char="̶"/>
            </a:pPr>
            <a:r>
              <a:rPr lang="en-US" dirty="0"/>
              <a:t>per esempio, nome e cognome: lucarossi@gmail.com; invece di KingLuca85@gmail.com)</a:t>
            </a:r>
          </a:p>
          <a:p>
            <a:pPr marL="800100" lvl="1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640"/>
              <a:buFont typeface="Calibri" panose="020B0604020202020204" pitchFamily="34" charset="0"/>
              <a:buChar char="•"/>
            </a:pPr>
            <a:r>
              <a:rPr lang="en-US" sz="2000" dirty="0" err="1"/>
              <a:t>Crea</a:t>
            </a:r>
            <a:r>
              <a:rPr lang="en-US" sz="2000" dirty="0"/>
              <a:t> una password sicura</a:t>
            </a:r>
          </a:p>
          <a:p>
            <a:pPr marL="1257300" lvl="2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 panose="020F0502020204030204" pitchFamily="34" charset="0"/>
              <a:buChar char="̶"/>
            </a:pPr>
            <a:r>
              <a:rPr lang="en-US" dirty="0" err="1"/>
              <a:t>Verifica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sia</a:t>
            </a:r>
            <a:r>
              <a:rPr lang="en-US" dirty="0"/>
              <a:t> </a:t>
            </a:r>
            <a:r>
              <a:rPr lang="en-US" dirty="0" err="1"/>
              <a:t>costituita</a:t>
            </a:r>
            <a:r>
              <a:rPr lang="en-US" dirty="0"/>
              <a:t> da </a:t>
            </a:r>
            <a:r>
              <a:rPr lang="en-US" dirty="0" err="1"/>
              <a:t>almeno</a:t>
            </a:r>
            <a:r>
              <a:rPr lang="en-US" dirty="0"/>
              <a:t> 8 </a:t>
            </a:r>
            <a:r>
              <a:rPr lang="en-US" dirty="0" err="1"/>
              <a:t>caratteri</a:t>
            </a:r>
            <a:endParaRPr lang="en-US" dirty="0"/>
          </a:p>
          <a:p>
            <a:pPr marL="1257300" lvl="2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 panose="020F0502020204030204" pitchFamily="34" charset="0"/>
              <a:buChar char="̶"/>
            </a:pPr>
            <a:r>
              <a:rPr lang="en-US" dirty="0" err="1"/>
              <a:t>Utilizza</a:t>
            </a:r>
            <a:r>
              <a:rPr lang="en-US" dirty="0"/>
              <a:t> un mix di caratteri</a:t>
            </a:r>
          </a:p>
          <a:p>
            <a:pPr marL="1257300" lvl="2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 panose="020F0502020204030204" pitchFamily="34" charset="0"/>
              <a:buChar char="̶"/>
            </a:pPr>
            <a:r>
              <a:rPr lang="en-US" dirty="0"/>
              <a:t>Non usare percorsi di tastiera memorabili (come: </a:t>
            </a:r>
            <a:r>
              <a:rPr lang="en-US" i="1" dirty="0"/>
              <a:t>qwerty</a:t>
            </a:r>
            <a:r>
              <a:rPr lang="en-US" dirty="0"/>
              <a:t>)</a:t>
            </a:r>
          </a:p>
        </p:txBody>
      </p:sp>
      <p:sp>
        <p:nvSpPr>
          <p:cNvPr id="539" name="Google Shape;539;p40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en-US" dirty="0" err="1">
                <a:solidFill>
                  <a:srgbClr val="C00000"/>
                </a:solidFill>
              </a:rPr>
              <a:t>Attività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pratica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 err="1"/>
              <a:t>Creare</a:t>
            </a:r>
            <a:r>
              <a:rPr lang="en-US" dirty="0"/>
              <a:t> un </a:t>
            </a:r>
            <a:r>
              <a:rPr lang="en-US" i="1" dirty="0"/>
              <a:t>account</a:t>
            </a:r>
            <a:r>
              <a:rPr lang="en-US" dirty="0"/>
              <a:t> di </a:t>
            </a:r>
            <a:r>
              <a:rPr lang="en-US" dirty="0" err="1"/>
              <a:t>posta</a:t>
            </a:r>
            <a:r>
              <a:rPr lang="en-US" dirty="0"/>
              <a:t> </a:t>
            </a:r>
            <a:r>
              <a:rPr lang="en-US" dirty="0" err="1"/>
              <a:t>elettronica</a:t>
            </a:r>
            <a:endParaRPr lang="en-US" dirty="0"/>
          </a:p>
        </p:txBody>
      </p:sp>
      <p:sp>
        <p:nvSpPr>
          <p:cNvPr id="541" name="Google Shape;541;p40"/>
          <p:cNvSpPr txBox="1"/>
          <p:nvPr/>
        </p:nvSpPr>
        <p:spPr>
          <a:xfrm>
            <a:off x="733647" y="6463976"/>
            <a:ext cx="631573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Ulteriori informazioni: [7]  </a:t>
            </a:r>
          </a:p>
        </p:txBody>
      </p:sp>
      <p:sp>
        <p:nvSpPr>
          <p:cNvPr id="9" name="Google Shape;518;p38">
            <a:extLst>
              <a:ext uri="{FF2B5EF4-FFF2-40B4-BE49-F238E27FC236}">
                <a16:creationId xmlns:a16="http://schemas.microsoft.com/office/drawing/2014/main" id="{0A04310F-F62C-4728-80BA-FA0E9AF6D51D}"/>
              </a:ext>
            </a:extLst>
          </p:cNvPr>
          <p:cNvSpPr/>
          <p:nvPr/>
        </p:nvSpPr>
        <p:spPr>
          <a:xfrm>
            <a:off x="9227239" y="-3933"/>
            <a:ext cx="2963501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4.5 Comunicazione digitale </a:t>
            </a:r>
            <a:endParaRPr lang="en-US"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42;p6">
            <a:extLst>
              <a:ext uri="{FF2B5EF4-FFF2-40B4-BE49-F238E27FC236}">
                <a16:creationId xmlns:a16="http://schemas.microsoft.com/office/drawing/2014/main" id="{7B4C35C7-CFDA-4A0C-B03A-040C71546B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083" y="566000"/>
            <a:ext cx="1729212" cy="119614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37D00142-F358-4714-94C9-2BCCCCB4E0B6}"/>
              </a:ext>
            </a:extLst>
          </p:cNvPr>
          <p:cNvSpPr/>
          <p:nvPr/>
        </p:nvSpPr>
        <p:spPr>
          <a:xfrm>
            <a:off x="10163808" y="295065"/>
            <a:ext cx="20393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Attività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1"/>
          <p:cNvSpPr txBox="1">
            <a:spLocks noGrp="1"/>
          </p:cNvSpPr>
          <p:nvPr>
            <p:ph type="body" idx="1"/>
          </p:nvPr>
        </p:nvSpPr>
        <p:spPr>
          <a:xfrm>
            <a:off x="557998" y="2276146"/>
            <a:ext cx="10659351" cy="444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b="1" dirty="0"/>
              <a:t>Attività pratica 2: </a:t>
            </a:r>
            <a:r>
              <a:rPr lang="en-US" i="1" dirty="0"/>
              <a:t>Trova gli indirizzi e-mail relativi ai seguenti argomenti:</a:t>
            </a:r>
          </a:p>
          <a:p>
            <a:pPr marL="800100" lvl="1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640"/>
              <a:buFont typeface="Calibri" panose="020B0604020202020204" pitchFamily="34" charset="0"/>
              <a:buChar char="•"/>
            </a:pPr>
            <a:r>
              <a:rPr lang="en-US" dirty="0"/>
              <a:t>Vuoi fare una vaccinazione contro il COVID-19.</a:t>
            </a:r>
          </a:p>
          <a:p>
            <a:pPr marL="800100" lvl="1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640"/>
              <a:buFont typeface="Calibri" panose="020B0604020202020204" pitchFamily="34" charset="0"/>
              <a:buChar char="•"/>
            </a:pPr>
            <a:r>
              <a:rPr lang="en-US" dirty="0"/>
              <a:t>Vuoi conoscere l'indirizzo e-mail del tuo medico o di un servizio sanitario</a:t>
            </a:r>
          </a:p>
        </p:txBody>
      </p:sp>
      <p:sp>
        <p:nvSpPr>
          <p:cNvPr id="549" name="Google Shape;549;p41"/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Pixabay</a:t>
            </a:r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41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en-US">
                <a:solidFill>
                  <a:srgbClr val="C00000"/>
                </a:solidFill>
              </a:rPr>
              <a:t>Attività pratica: </a:t>
            </a:r>
            <a:r>
              <a:rPr lang="en-US"/>
              <a:t>Trovare indirizzi e-mail</a:t>
            </a:r>
          </a:p>
        </p:txBody>
      </p:sp>
      <p:sp>
        <p:nvSpPr>
          <p:cNvPr id="8" name="Google Shape;518;p38">
            <a:extLst>
              <a:ext uri="{FF2B5EF4-FFF2-40B4-BE49-F238E27FC236}">
                <a16:creationId xmlns:a16="http://schemas.microsoft.com/office/drawing/2014/main" id="{F4797E6E-C9FA-4982-BB8D-2EB2DA7E7845}"/>
              </a:ext>
            </a:extLst>
          </p:cNvPr>
          <p:cNvSpPr/>
          <p:nvPr/>
        </p:nvSpPr>
        <p:spPr>
          <a:xfrm>
            <a:off x="9227239" y="-3933"/>
            <a:ext cx="2963501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4.5 Comunicazione digitale </a:t>
            </a:r>
            <a:endParaRPr lang="en-US"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224F8C8-1FAD-4DB4-A7D3-2996352979C0}"/>
              </a:ext>
            </a:extLst>
          </p:cNvPr>
          <p:cNvSpPr/>
          <p:nvPr/>
        </p:nvSpPr>
        <p:spPr>
          <a:xfrm>
            <a:off x="10163808" y="295065"/>
            <a:ext cx="20393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Attività</a:t>
            </a:r>
          </a:p>
        </p:txBody>
      </p:sp>
      <p:pic>
        <p:nvPicPr>
          <p:cNvPr id="10" name="Google Shape;142;p6">
            <a:extLst>
              <a:ext uri="{FF2B5EF4-FFF2-40B4-BE49-F238E27FC236}">
                <a16:creationId xmlns:a16="http://schemas.microsoft.com/office/drawing/2014/main" id="{BCD7C3A5-EB7D-4AA9-99CC-00B49E88740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7999" y="566000"/>
            <a:ext cx="1729212" cy="119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1"/>
          <p:cNvSpPr txBox="1">
            <a:spLocks noGrp="1"/>
          </p:cNvSpPr>
          <p:nvPr>
            <p:ph type="body" idx="1"/>
          </p:nvPr>
        </p:nvSpPr>
        <p:spPr>
          <a:xfrm>
            <a:off x="557998" y="2276146"/>
            <a:ext cx="10744411" cy="3242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b="1" dirty="0" err="1"/>
              <a:t>Attività</a:t>
            </a:r>
            <a:r>
              <a:rPr lang="en-US" b="1" dirty="0"/>
              <a:t> </a:t>
            </a:r>
            <a:r>
              <a:rPr lang="en-US" b="1" dirty="0" err="1"/>
              <a:t>pratica</a:t>
            </a:r>
            <a:r>
              <a:rPr lang="en-US" b="1" dirty="0"/>
              <a:t> 3: </a:t>
            </a:r>
            <a:r>
              <a:rPr lang="en-US" i="1" dirty="0"/>
              <a:t>Trova i moduli online relativi ai seguenti argomenti:</a:t>
            </a:r>
          </a:p>
          <a:p>
            <a:pPr marL="800100" lvl="1" indent="-34290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640"/>
              <a:buFont typeface="Calibri" panose="020B0604020202020204" pitchFamily="34" charset="0"/>
              <a:buChar char="•"/>
            </a:pPr>
            <a:r>
              <a:rPr lang="en-US" dirty="0"/>
              <a:t>Vuoi programmare una vaccinazione contro il COVID-19.</a:t>
            </a:r>
          </a:p>
          <a:p>
            <a:pPr marL="800100" lvl="1" indent="-34290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640"/>
              <a:buFont typeface="Calibri" panose="020B0604020202020204" pitchFamily="34" charset="0"/>
              <a:buChar char="•"/>
            </a:pPr>
            <a:r>
              <a:rPr lang="en-US" dirty="0"/>
              <a:t>Vuoi comunicare con il tuo medico o con un servizio sanitario tramite un modulo online.</a:t>
            </a:r>
          </a:p>
        </p:txBody>
      </p:sp>
      <p:sp>
        <p:nvSpPr>
          <p:cNvPr id="549" name="Google Shape;549;p41"/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Pixabay</a:t>
            </a:r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41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en-US">
                <a:solidFill>
                  <a:srgbClr val="C00000"/>
                </a:solidFill>
              </a:rPr>
              <a:t>Attività pratica: </a:t>
            </a:r>
            <a:r>
              <a:rPr lang="en-US"/>
              <a:t>Trovare un modulo online</a:t>
            </a:r>
          </a:p>
        </p:txBody>
      </p:sp>
      <p:sp>
        <p:nvSpPr>
          <p:cNvPr id="8" name="Google Shape;518;p38">
            <a:extLst>
              <a:ext uri="{FF2B5EF4-FFF2-40B4-BE49-F238E27FC236}">
                <a16:creationId xmlns:a16="http://schemas.microsoft.com/office/drawing/2014/main" id="{F4797E6E-C9FA-4982-BB8D-2EB2DA7E7845}"/>
              </a:ext>
            </a:extLst>
          </p:cNvPr>
          <p:cNvSpPr/>
          <p:nvPr/>
        </p:nvSpPr>
        <p:spPr>
          <a:xfrm>
            <a:off x="9227239" y="-3933"/>
            <a:ext cx="2963501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4.5 Comunicazione digitale </a:t>
            </a:r>
            <a:endParaRPr lang="en-US"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224F8C8-1FAD-4DB4-A7D3-2996352979C0}"/>
              </a:ext>
            </a:extLst>
          </p:cNvPr>
          <p:cNvSpPr/>
          <p:nvPr/>
        </p:nvSpPr>
        <p:spPr>
          <a:xfrm>
            <a:off x="10163808" y="295065"/>
            <a:ext cx="20393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Attività</a:t>
            </a:r>
          </a:p>
        </p:txBody>
      </p:sp>
      <p:pic>
        <p:nvPicPr>
          <p:cNvPr id="10" name="Google Shape;142;p6">
            <a:extLst>
              <a:ext uri="{FF2B5EF4-FFF2-40B4-BE49-F238E27FC236}">
                <a16:creationId xmlns:a16="http://schemas.microsoft.com/office/drawing/2014/main" id="{BCD7C3A5-EB7D-4AA9-99CC-00B49E88740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7999" y="566000"/>
            <a:ext cx="1729212" cy="1196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3261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C01E24"/>
              </a:buClr>
              <a:buSzPts val="2000"/>
            </a:pPr>
            <a:r>
              <a:rPr lang="de-DE" sz="2000" dirty="0" err="1">
                <a:solidFill>
                  <a:srgbClr val="C01E24"/>
                </a:solidFill>
              </a:rPr>
              <a:t>Azione</a:t>
            </a:r>
            <a:r>
              <a:rPr lang="de-DE" sz="2000" dirty="0">
                <a:solidFill>
                  <a:srgbClr val="C01E24"/>
                </a:solidFill>
              </a:rPr>
              <a:t> 4.1.1</a:t>
            </a:r>
            <a:br>
              <a:rPr lang="de-DE" dirty="0"/>
            </a:br>
            <a:r>
              <a:rPr lang="de-DE" dirty="0" err="1">
                <a:solidFill>
                  <a:srgbClr val="C01E24"/>
                </a:solidFill>
              </a:rPr>
              <a:t>Introduzione</a:t>
            </a:r>
            <a:endParaRPr dirty="0">
              <a:solidFill>
                <a:srgbClr val="C01E24"/>
              </a:solidFill>
            </a:endParaRPr>
          </a:p>
        </p:txBody>
      </p:sp>
      <p:sp>
        <p:nvSpPr>
          <p:cNvPr id="154" name="Google Shape;154;p7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de-DE" sz="2200"/>
              <a:t>Objectives</a:t>
            </a:r>
            <a:endParaRPr/>
          </a:p>
        </p:txBody>
      </p:sp>
      <p:sp>
        <p:nvSpPr>
          <p:cNvPr id="155" name="Google Shape;155;p7"/>
          <p:cNvSpPr txBox="1">
            <a:spLocks noGrp="1"/>
          </p:cNvSpPr>
          <p:nvPr>
            <p:ph type="body" idx="2"/>
          </p:nvPr>
        </p:nvSpPr>
        <p:spPr>
          <a:xfrm>
            <a:off x="617621" y="2849843"/>
            <a:ext cx="5937120" cy="400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1200"/>
              </a:spcBef>
              <a:buSzPts val="2000"/>
            </a:pPr>
            <a:r>
              <a:rPr lang="en-US" sz="2000" dirty="0"/>
              <a:t>In </a:t>
            </a:r>
            <a:r>
              <a:rPr lang="en-US" sz="2000" dirty="0" err="1"/>
              <a:t>questo</a:t>
            </a:r>
            <a:r>
              <a:rPr lang="en-US" sz="2000" dirty="0"/>
              <a:t> modulo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presenteranno</a:t>
            </a:r>
            <a:r>
              <a:rPr lang="en-US" sz="2000" dirty="0"/>
              <a:t>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principi</a:t>
            </a:r>
            <a:r>
              <a:rPr lang="en-US" sz="2000" dirty="0"/>
              <a:t> </a:t>
            </a:r>
            <a:r>
              <a:rPr lang="en-US" sz="2000" dirty="0" err="1"/>
              <a:t>introduttivi</a:t>
            </a:r>
            <a:r>
              <a:rPr lang="en-US" sz="2000" dirty="0"/>
              <a:t> </a:t>
            </a:r>
            <a:r>
              <a:rPr lang="en-US" sz="2000" dirty="0" err="1"/>
              <a:t>alla</a:t>
            </a:r>
            <a:r>
              <a:rPr lang="en-US" sz="2000" dirty="0"/>
              <a:t> </a:t>
            </a:r>
            <a:r>
              <a:rPr lang="en-US" sz="2000" b="1" i="1" dirty="0"/>
              <a:t>Digital Health Literacy </a:t>
            </a:r>
            <a:r>
              <a:rPr lang="en-US" sz="2000" b="1" dirty="0"/>
              <a:t>(</a:t>
            </a:r>
            <a:r>
              <a:rPr lang="en-US" sz="2000" b="1" dirty="0" err="1"/>
              <a:t>Alfabetizzazione</a:t>
            </a:r>
            <a:r>
              <a:rPr lang="en-US" sz="2000" b="1" dirty="0"/>
              <a:t> Sanitaria </a:t>
            </a:r>
            <a:r>
              <a:rPr lang="en-US" sz="2000" b="1" dirty="0" err="1"/>
              <a:t>Digitale</a:t>
            </a:r>
            <a:r>
              <a:rPr lang="en-US" sz="2000" b="1" dirty="0"/>
              <a:t>) </a:t>
            </a:r>
            <a:r>
              <a:rPr lang="en-US" sz="2000" dirty="0"/>
              <a:t>e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suggerimenti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come </a:t>
            </a:r>
            <a:r>
              <a:rPr lang="en-US" sz="2000" dirty="0" err="1"/>
              <a:t>essere</a:t>
            </a:r>
            <a:r>
              <a:rPr lang="en-US" sz="2000" dirty="0"/>
              <a:t> </a:t>
            </a:r>
            <a:r>
              <a:rPr lang="en-US" sz="2000" dirty="0" err="1"/>
              <a:t>attivi</a:t>
            </a:r>
            <a:r>
              <a:rPr lang="en-US" sz="2000" dirty="0"/>
              <a:t> </a:t>
            </a:r>
            <a:r>
              <a:rPr lang="en-US" sz="2000" dirty="0" err="1"/>
              <a:t>nell'ambiente</a:t>
            </a:r>
            <a:r>
              <a:rPr lang="en-US" sz="2000" dirty="0"/>
              <a:t> </a:t>
            </a:r>
            <a:r>
              <a:rPr lang="en-US" sz="2000" dirty="0" err="1"/>
              <a:t>digitale</a:t>
            </a:r>
            <a:r>
              <a:rPr lang="en-US" sz="2000" dirty="0"/>
              <a:t>. </a:t>
            </a:r>
            <a:r>
              <a:rPr lang="en-US" sz="2000" dirty="0" err="1"/>
              <a:t>Considereremo</a:t>
            </a:r>
            <a:r>
              <a:rPr lang="en-US" sz="2000" dirty="0"/>
              <a:t> le diverse </a:t>
            </a:r>
            <a:r>
              <a:rPr lang="en-US" sz="2000" dirty="0" err="1"/>
              <a:t>modalità</a:t>
            </a:r>
            <a:r>
              <a:rPr lang="en-US" sz="2000" dirty="0"/>
              <a:t> di </a:t>
            </a:r>
            <a:r>
              <a:rPr lang="en-US" sz="2000" dirty="0" err="1"/>
              <a:t>utilizzo</a:t>
            </a:r>
            <a:r>
              <a:rPr lang="en-US" sz="2000" dirty="0"/>
              <a:t>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dispositivi</a:t>
            </a:r>
            <a:r>
              <a:rPr lang="en-US" sz="2000" dirty="0"/>
              <a:t> </a:t>
            </a:r>
            <a:r>
              <a:rPr lang="en-US" sz="2000" dirty="0" err="1"/>
              <a:t>digitali</a:t>
            </a:r>
            <a:r>
              <a:rPr lang="en-US" sz="2000" dirty="0"/>
              <a:t>, con </a:t>
            </a:r>
            <a:r>
              <a:rPr lang="en-US" sz="2000" dirty="0" err="1"/>
              <a:t>approfondimenti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ulteriori</a:t>
            </a:r>
            <a:r>
              <a:rPr lang="en-US" sz="2000" dirty="0"/>
              <a:t> </a:t>
            </a:r>
            <a:r>
              <a:rPr lang="en-US" sz="2000" dirty="0" err="1"/>
              <a:t>competenze</a:t>
            </a:r>
            <a:r>
              <a:rPr lang="en-US" sz="2000" dirty="0"/>
              <a:t> come quelle relative </a:t>
            </a:r>
            <a:r>
              <a:rPr lang="en-US" sz="2000" dirty="0" err="1"/>
              <a:t>alla</a:t>
            </a:r>
            <a:r>
              <a:rPr lang="en-US" sz="2000" dirty="0"/>
              <a:t> </a:t>
            </a:r>
            <a:r>
              <a:rPr lang="en-US" sz="2000" dirty="0" err="1"/>
              <a:t>valutazione</a:t>
            </a:r>
            <a:r>
              <a:rPr lang="en-US" sz="2000" dirty="0"/>
              <a:t> </a:t>
            </a:r>
            <a:r>
              <a:rPr lang="en-US" sz="2000" dirty="0" err="1"/>
              <a:t>delle</a:t>
            </a:r>
            <a:r>
              <a:rPr lang="en-US" sz="2000" dirty="0"/>
              <a:t> </a:t>
            </a:r>
            <a:r>
              <a:rPr lang="en-US" sz="2000" dirty="0" err="1"/>
              <a:t>informazioni</a:t>
            </a:r>
            <a:r>
              <a:rPr lang="en-US" sz="2000" dirty="0"/>
              <a:t> </a:t>
            </a:r>
            <a:r>
              <a:rPr lang="en-US" sz="2000" dirty="0" err="1"/>
              <a:t>digitali</a:t>
            </a:r>
            <a:r>
              <a:rPr lang="en-US" sz="2000" dirty="0"/>
              <a:t>.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endParaRPr lang="en-US" sz="2000" dirty="0"/>
          </a:p>
        </p:txBody>
      </p:sp>
      <p:pic>
        <p:nvPicPr>
          <p:cNvPr id="163" name="Google Shape;163;p7" descr="Ομιλία περίγραμμ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3345" y="1392675"/>
            <a:ext cx="3834912" cy="395846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 txBox="1"/>
          <p:nvPr/>
        </p:nvSpPr>
        <p:spPr>
          <a:xfrm>
            <a:off x="7589521" y="2580640"/>
            <a:ext cx="263254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3200"/>
            </a:pPr>
            <a:r>
              <a:rPr lang="de-DE" sz="3200" dirty="0" err="1">
                <a:solidFill>
                  <a:srgbClr val="203864"/>
                </a:solidFill>
              </a:rPr>
              <a:t>Cominciamo</a:t>
            </a:r>
            <a:r>
              <a:rPr lang="de-DE" sz="3200" dirty="0">
                <a:solidFill>
                  <a:srgbClr val="203864"/>
                </a:solidFill>
              </a:rPr>
              <a:t> ...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sz="3200" b="0" i="0" u="none" strike="noStrike" cap="none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68;p7">
            <a:extLst>
              <a:ext uri="{FF2B5EF4-FFF2-40B4-BE49-F238E27FC236}">
                <a16:creationId xmlns:a16="http://schemas.microsoft.com/office/drawing/2014/main" id="{2E0D3496-C81A-810E-7F85-A0702BE8B4A7}"/>
              </a:ext>
            </a:extLst>
          </p:cNvPr>
          <p:cNvSpPr/>
          <p:nvPr/>
        </p:nvSpPr>
        <p:spPr>
          <a:xfrm>
            <a:off x="11469624" y="173031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C01E24"/>
                </a:solidFill>
              </a:rPr>
              <a:t>4.1.1</a:t>
            </a:r>
            <a:endParaRPr sz="2000" dirty="0">
              <a:solidFill>
                <a:srgbClr val="C01E24"/>
              </a:solidFill>
            </a:endParaRPr>
          </a:p>
        </p:txBody>
      </p:sp>
      <p:sp>
        <p:nvSpPr>
          <p:cNvPr id="14" name="Google Shape;168;p7">
            <a:extLst>
              <a:ext uri="{FF2B5EF4-FFF2-40B4-BE49-F238E27FC236}">
                <a16:creationId xmlns:a16="http://schemas.microsoft.com/office/drawing/2014/main" id="{64B72F24-B97B-097B-C1E7-49F5489D33C5}"/>
              </a:ext>
            </a:extLst>
          </p:cNvPr>
          <p:cNvSpPr/>
          <p:nvPr/>
        </p:nvSpPr>
        <p:spPr>
          <a:xfrm>
            <a:off x="11469624" y="2393253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</a:rPr>
              <a:t>4</a:t>
            </a: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.1.2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5" name="Google Shape;168;p7">
            <a:extLst>
              <a:ext uri="{FF2B5EF4-FFF2-40B4-BE49-F238E27FC236}">
                <a16:creationId xmlns:a16="http://schemas.microsoft.com/office/drawing/2014/main" id="{CD1B2290-7145-2596-57F9-8E9396F21091}"/>
              </a:ext>
            </a:extLst>
          </p:cNvPr>
          <p:cNvSpPr/>
          <p:nvPr/>
        </p:nvSpPr>
        <p:spPr>
          <a:xfrm>
            <a:off x="11469624" y="305746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</a:rPr>
              <a:t>4</a:t>
            </a: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.1.3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8" name="Google Shape;168;p7">
            <a:extLst>
              <a:ext uri="{FF2B5EF4-FFF2-40B4-BE49-F238E27FC236}">
                <a16:creationId xmlns:a16="http://schemas.microsoft.com/office/drawing/2014/main" id="{10CD55E5-9E94-A5DD-77C6-682C5C4D2E32}"/>
              </a:ext>
            </a:extLst>
          </p:cNvPr>
          <p:cNvSpPr/>
          <p:nvPr/>
        </p:nvSpPr>
        <p:spPr>
          <a:xfrm>
            <a:off x="10748719" y="1729357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203864"/>
                </a:solidFill>
                <a:latin typeface="Calibri"/>
                <a:cs typeface="Calibri"/>
                <a:sym typeface="Calibri"/>
              </a:rPr>
              <a:t>4.1</a:t>
            </a:r>
            <a:endParaRPr sz="2000" dirty="0">
              <a:solidFill>
                <a:srgbClr val="203864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168;p7">
            <a:extLst>
              <a:ext uri="{FF2B5EF4-FFF2-40B4-BE49-F238E27FC236}">
                <a16:creationId xmlns:a16="http://schemas.microsoft.com/office/drawing/2014/main" id="{0CBBD0EA-C804-A3AF-8C57-B37086F3117B}"/>
              </a:ext>
            </a:extLst>
          </p:cNvPr>
          <p:cNvSpPr/>
          <p:nvPr/>
        </p:nvSpPr>
        <p:spPr>
          <a:xfrm>
            <a:off x="10747248" y="238997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chemeClr val="bg1"/>
                </a:solidFill>
              </a:rPr>
              <a:t>4</a:t>
            </a:r>
            <a:r>
              <a:rPr lang="de-DE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.</a:t>
            </a:r>
            <a:r>
              <a:rPr lang="el-GR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2</a:t>
            </a:r>
            <a:endParaRPr sz="2000" dirty="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4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en-US"/>
              <a:t>Collegamento al modulo 6</a:t>
            </a:r>
          </a:p>
        </p:txBody>
      </p:sp>
      <p:sp>
        <p:nvSpPr>
          <p:cNvPr id="569" name="Google Shape;569;p44"/>
          <p:cNvSpPr/>
          <p:nvPr/>
        </p:nvSpPr>
        <p:spPr>
          <a:xfrm>
            <a:off x="2307264" y="2612683"/>
            <a:ext cx="7400261" cy="2480311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Modulo 6 </a:t>
            </a:r>
            <a:r>
              <a:rPr lang="en-US" sz="320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- "Essere attivi </a:t>
            </a:r>
            <a:r>
              <a:rPr lang="en-US" sz="3200" i="0" u="none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nell'ambiente</a:t>
            </a:r>
            <a:r>
              <a:rPr lang="en-US" sz="320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i="0" u="none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digitale</a:t>
            </a:r>
            <a:r>
              <a:rPr lang="en-US" sz="320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“: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modulo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approfondisce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competenze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per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scrivere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email e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postare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contenuti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nei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forum</a:t>
            </a:r>
          </a:p>
        </p:txBody>
      </p:sp>
      <p:sp>
        <p:nvSpPr>
          <p:cNvPr id="6" name="Google Shape;518;p38">
            <a:extLst>
              <a:ext uri="{FF2B5EF4-FFF2-40B4-BE49-F238E27FC236}">
                <a16:creationId xmlns:a16="http://schemas.microsoft.com/office/drawing/2014/main" id="{2E322338-DDB6-44A1-80CC-E6E47AF2E53F}"/>
              </a:ext>
            </a:extLst>
          </p:cNvPr>
          <p:cNvSpPr/>
          <p:nvPr/>
        </p:nvSpPr>
        <p:spPr>
          <a:xfrm>
            <a:off x="9227239" y="-3933"/>
            <a:ext cx="2963501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4.5 Comunicazione digitale </a:t>
            </a:r>
            <a:endParaRPr lang="en-US"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 txBox="1">
            <a:spLocks noGrp="1"/>
          </p:cNvSpPr>
          <p:nvPr>
            <p:ph type="title"/>
          </p:nvPr>
        </p:nvSpPr>
        <p:spPr>
          <a:xfrm>
            <a:off x="558000" y="812801"/>
            <a:ext cx="10515600" cy="912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Clr>
                <a:srgbClr val="C01E24"/>
              </a:buClr>
              <a:buSzPts val="2000"/>
            </a:pPr>
            <a:r>
              <a:rPr lang="en-US" sz="2000" dirty="0" err="1">
                <a:solidFill>
                  <a:srgbClr val="C01E24"/>
                </a:solidFill>
              </a:rPr>
              <a:t>Azione</a:t>
            </a:r>
            <a:r>
              <a:rPr lang="en-US" sz="2000" dirty="0">
                <a:solidFill>
                  <a:srgbClr val="C01E24"/>
                </a:solidFill>
              </a:rPr>
              <a:t> 4.2.3</a:t>
            </a:r>
            <a:br>
              <a:rPr lang="en-US" dirty="0"/>
            </a:br>
            <a:r>
              <a:rPr lang="de-DE" sz="3600" b="1" i="0" u="none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Chiusura</a:t>
            </a:r>
            <a:endParaRPr lang="en-US" dirty="0">
              <a:solidFill>
                <a:srgbClr val="C01E24"/>
              </a:solidFill>
            </a:endParaRPr>
          </a:p>
        </p:txBody>
      </p:sp>
      <p:sp>
        <p:nvSpPr>
          <p:cNvPr id="263" name="Google Shape;263;p17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de-DE" sz="2400" dirty="0" err="1"/>
              <a:t>Obiettivi</a:t>
            </a:r>
            <a:endParaRPr sz="2400" dirty="0"/>
          </a:p>
        </p:txBody>
      </p:sp>
      <p:sp>
        <p:nvSpPr>
          <p:cNvPr id="264" name="Google Shape;264;p17"/>
          <p:cNvSpPr txBox="1">
            <a:spLocks noGrp="1"/>
          </p:cNvSpPr>
          <p:nvPr>
            <p:ph type="body" idx="2"/>
          </p:nvPr>
        </p:nvSpPr>
        <p:spPr>
          <a:xfrm>
            <a:off x="617621" y="2849843"/>
            <a:ext cx="5937120" cy="309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>
              <a:lnSpc>
                <a:spcPct val="120000"/>
              </a:lnSpc>
              <a:spcBef>
                <a:spcPts val="1200"/>
              </a:spcBef>
              <a:buSzPts val="2000"/>
            </a:pPr>
            <a:r>
              <a:rPr lang="en-US" dirty="0" err="1"/>
              <a:t>Riassunto</a:t>
            </a:r>
            <a:endParaRPr lang="en-US" dirty="0"/>
          </a:p>
          <a:p>
            <a:pPr marL="342900" lvl="0" indent="-342900" algn="just">
              <a:lnSpc>
                <a:spcPct val="120000"/>
              </a:lnSpc>
              <a:spcBef>
                <a:spcPts val="1200"/>
              </a:spcBef>
              <a:buSzPts val="2000"/>
            </a:pPr>
            <a:r>
              <a:rPr lang="en-US" dirty="0" err="1"/>
              <a:t>Dubbi</a:t>
            </a:r>
            <a:r>
              <a:rPr lang="en-US" dirty="0"/>
              <a:t> e </a:t>
            </a:r>
            <a:r>
              <a:rPr lang="en-US" dirty="0" err="1"/>
              <a:t>domande</a:t>
            </a:r>
            <a:r>
              <a:rPr lang="en-US" dirty="0"/>
              <a:t>?</a:t>
            </a:r>
          </a:p>
          <a:p>
            <a:pPr marL="342900" lvl="0" indent="-342900" algn="just">
              <a:lnSpc>
                <a:spcPct val="120000"/>
              </a:lnSpc>
              <a:spcBef>
                <a:spcPts val="1200"/>
              </a:spcBef>
              <a:buSzPts val="2000"/>
            </a:pPr>
            <a:r>
              <a:rPr lang="en-US" dirty="0" err="1"/>
              <a:t>Introduzione</a:t>
            </a:r>
            <a:r>
              <a:rPr lang="en-US" dirty="0"/>
              <a:t> e </a:t>
            </a:r>
            <a:r>
              <a:rPr lang="en-US" dirty="0" err="1"/>
              <a:t>spiegazione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sessione</a:t>
            </a:r>
            <a:r>
              <a:rPr lang="en-US" dirty="0"/>
              <a:t> online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endParaRPr lang="en-US" sz="2000" dirty="0"/>
          </a:p>
        </p:txBody>
      </p:sp>
      <p:pic>
        <p:nvPicPr>
          <p:cNvPr id="12" name="Google Shape;163;p7" descr="Ομιλία περίγραμμα">
            <a:extLst>
              <a:ext uri="{FF2B5EF4-FFF2-40B4-BE49-F238E27FC236}">
                <a16:creationId xmlns:a16="http://schemas.microsoft.com/office/drawing/2014/main" id="{758D1846-538E-4CD2-B607-DEA76394D1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1392675"/>
            <a:ext cx="4549857" cy="350444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64;p7">
            <a:extLst>
              <a:ext uri="{FF2B5EF4-FFF2-40B4-BE49-F238E27FC236}">
                <a16:creationId xmlns:a16="http://schemas.microsoft.com/office/drawing/2014/main" id="{6F9A35B1-13EB-4D31-B6CD-CBEDB00E274B}"/>
              </a:ext>
            </a:extLst>
          </p:cNvPr>
          <p:cNvSpPr txBox="1"/>
          <p:nvPr/>
        </p:nvSpPr>
        <p:spPr>
          <a:xfrm>
            <a:off x="7087355" y="2593053"/>
            <a:ext cx="299029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de-DE" sz="3200" dirty="0" err="1">
                <a:solidFill>
                  <a:srgbClr val="203864"/>
                </a:solidFill>
              </a:rPr>
              <a:t>Riassumiamo</a:t>
            </a:r>
            <a:r>
              <a:rPr lang="de-DE" sz="3200" b="0" i="0" u="none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 …</a:t>
            </a:r>
            <a:endParaRPr sz="3200" b="0" i="0" u="none" strike="noStrike" cap="none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68;p7">
            <a:extLst>
              <a:ext uri="{FF2B5EF4-FFF2-40B4-BE49-F238E27FC236}">
                <a16:creationId xmlns:a16="http://schemas.microsoft.com/office/drawing/2014/main" id="{F5403D4D-7F13-C129-8969-50A01BDD8C95}"/>
              </a:ext>
            </a:extLst>
          </p:cNvPr>
          <p:cNvSpPr/>
          <p:nvPr/>
        </p:nvSpPr>
        <p:spPr>
          <a:xfrm>
            <a:off x="11469624" y="173031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chemeClr val="bg1"/>
                </a:solidFill>
              </a:rPr>
              <a:t>4.2.1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15" name="Google Shape;168;p7">
            <a:extLst>
              <a:ext uri="{FF2B5EF4-FFF2-40B4-BE49-F238E27FC236}">
                <a16:creationId xmlns:a16="http://schemas.microsoft.com/office/drawing/2014/main" id="{BBF26318-053D-765E-2B60-8665B7B556FD}"/>
              </a:ext>
            </a:extLst>
          </p:cNvPr>
          <p:cNvSpPr/>
          <p:nvPr/>
        </p:nvSpPr>
        <p:spPr>
          <a:xfrm>
            <a:off x="11469624" y="2393253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</a:rPr>
              <a:t>4</a:t>
            </a: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.2.2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" name="Google Shape;168;p7">
            <a:extLst>
              <a:ext uri="{FF2B5EF4-FFF2-40B4-BE49-F238E27FC236}">
                <a16:creationId xmlns:a16="http://schemas.microsoft.com/office/drawing/2014/main" id="{A90F111A-87B1-99DF-606A-8C5331D2FB00}"/>
              </a:ext>
            </a:extLst>
          </p:cNvPr>
          <p:cNvSpPr/>
          <p:nvPr/>
        </p:nvSpPr>
        <p:spPr>
          <a:xfrm>
            <a:off x="11469624" y="305746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rgbClr val="C00000"/>
                </a:solidFill>
              </a:rPr>
              <a:t>4</a:t>
            </a:r>
            <a:r>
              <a:rPr lang="de-DE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.2.3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7" name="Google Shape;168;p7">
            <a:extLst>
              <a:ext uri="{FF2B5EF4-FFF2-40B4-BE49-F238E27FC236}">
                <a16:creationId xmlns:a16="http://schemas.microsoft.com/office/drawing/2014/main" id="{3BC70D61-3EF4-0233-24B8-8C424DBC2F10}"/>
              </a:ext>
            </a:extLst>
          </p:cNvPr>
          <p:cNvSpPr/>
          <p:nvPr/>
        </p:nvSpPr>
        <p:spPr>
          <a:xfrm>
            <a:off x="10748719" y="1729357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4.1</a:t>
            </a:r>
            <a:endParaRPr sz="2000" dirty="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8" name="Google Shape;168;p7">
            <a:extLst>
              <a:ext uri="{FF2B5EF4-FFF2-40B4-BE49-F238E27FC236}">
                <a16:creationId xmlns:a16="http://schemas.microsoft.com/office/drawing/2014/main" id="{4CCA9794-38A4-5CB0-93B7-38E36E5635CC}"/>
              </a:ext>
            </a:extLst>
          </p:cNvPr>
          <p:cNvSpPr/>
          <p:nvPr/>
        </p:nvSpPr>
        <p:spPr>
          <a:xfrm>
            <a:off x="10747248" y="238997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203864"/>
                </a:solidFill>
              </a:rPr>
              <a:t>4</a:t>
            </a:r>
            <a:r>
              <a:rPr lang="de-DE" sz="2000" dirty="0">
                <a:solidFill>
                  <a:srgbClr val="203864"/>
                </a:solidFill>
                <a:latin typeface="Calibri"/>
                <a:cs typeface="Calibri"/>
                <a:sym typeface="Calibri"/>
              </a:rPr>
              <a:t>.</a:t>
            </a:r>
            <a:r>
              <a:rPr lang="el-GR" sz="2000" dirty="0">
                <a:solidFill>
                  <a:srgbClr val="203864"/>
                </a:solidFill>
                <a:latin typeface="Calibri"/>
                <a:cs typeface="Calibri"/>
                <a:sym typeface="Calibri"/>
              </a:rPr>
              <a:t>2</a:t>
            </a:r>
            <a:endParaRPr sz="2000" dirty="0">
              <a:solidFill>
                <a:srgbClr val="203864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7272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47"/>
          <p:cNvSpPr txBox="1">
            <a:spLocks noGrp="1"/>
          </p:cNvSpPr>
          <p:nvPr>
            <p:ph type="body" idx="1"/>
          </p:nvPr>
        </p:nvSpPr>
        <p:spPr>
          <a:xfrm>
            <a:off x="416680" y="2057400"/>
            <a:ext cx="6007270" cy="4178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3010E"/>
              </a:buClr>
              <a:buSzPts val="2400"/>
              <a:buNone/>
            </a:pPr>
            <a:r>
              <a:rPr lang="en-US" dirty="0"/>
              <a:t>In questo modulo hai imparato:</a:t>
            </a:r>
          </a:p>
          <a:p>
            <a:pPr marL="540000" lvl="0" indent="-540000" algn="just" rtl="0">
              <a:lnSpc>
                <a:spcPct val="110000"/>
              </a:lnSpc>
              <a:spcAft>
                <a:spcPts val="600"/>
              </a:spcAft>
              <a:buClr>
                <a:srgbClr val="C00000"/>
              </a:buClr>
              <a:buSzPct val="120000"/>
              <a:buFont typeface="Wingdings 2" panose="05020102010507070707" pitchFamily="18" charset="2"/>
              <a:buChar char="R"/>
            </a:pPr>
            <a:r>
              <a:rPr lang="en-US" dirty="0"/>
              <a:t>Le </a:t>
            </a:r>
            <a:r>
              <a:rPr lang="en-US" dirty="0" err="1"/>
              <a:t>principali</a:t>
            </a:r>
            <a:r>
              <a:rPr lang="en-US" dirty="0"/>
              <a:t> </a:t>
            </a:r>
            <a:r>
              <a:rPr lang="en-US" dirty="0" err="1"/>
              <a:t>caratteristiche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diversi dispositivi digitali</a:t>
            </a:r>
          </a:p>
          <a:p>
            <a:pPr marL="540000" lvl="0" indent="-540000" algn="just" rtl="0">
              <a:lnSpc>
                <a:spcPct val="110000"/>
              </a:lnSpc>
              <a:spcAft>
                <a:spcPts val="600"/>
              </a:spcAft>
              <a:buClr>
                <a:srgbClr val="C00000"/>
              </a:buClr>
              <a:buSzPct val="120000"/>
              <a:buFont typeface="Wingdings 2" panose="05020102010507070707" pitchFamily="18" charset="2"/>
              <a:buChar char="R"/>
            </a:pPr>
            <a:r>
              <a:rPr lang="en-US" dirty="0"/>
              <a:t> Come </a:t>
            </a:r>
            <a:r>
              <a:rPr lang="en-US" dirty="0" err="1"/>
              <a:t>cercare</a:t>
            </a:r>
            <a:r>
              <a:rPr lang="en-US" dirty="0"/>
              <a:t> </a:t>
            </a:r>
            <a:r>
              <a:rPr lang="en-US" dirty="0" err="1"/>
              <a:t>informazioni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internet</a:t>
            </a:r>
          </a:p>
          <a:p>
            <a:pPr marL="540000" lvl="0" indent="-540000" algn="just" rtl="0">
              <a:lnSpc>
                <a:spcPct val="110000"/>
              </a:lnSpc>
              <a:spcAft>
                <a:spcPts val="600"/>
              </a:spcAft>
              <a:buClr>
                <a:srgbClr val="C00000"/>
              </a:buClr>
              <a:buSzPct val="120000"/>
              <a:buFont typeface="Wingdings 2" panose="05020102010507070707" pitchFamily="18" charset="2"/>
              <a:buChar char="R"/>
            </a:pPr>
            <a:r>
              <a:rPr lang="en-US" dirty="0"/>
              <a:t> Alcuni concetti e consigli di base sulla sicurezza e la privacy nell'ambiente digitale</a:t>
            </a:r>
          </a:p>
          <a:p>
            <a:pPr marL="540000" lvl="0" indent="-540000" algn="just" rtl="0">
              <a:lnSpc>
                <a:spcPct val="110000"/>
              </a:lnSpc>
              <a:spcAft>
                <a:spcPts val="600"/>
              </a:spcAft>
              <a:buClr>
                <a:srgbClr val="C00000"/>
              </a:buClr>
              <a:buSzPct val="120000"/>
              <a:buFont typeface="Wingdings 2" panose="05020102010507070707" pitchFamily="18" charset="2"/>
              <a:buChar char="R"/>
            </a:pPr>
            <a:r>
              <a:rPr lang="en-US" dirty="0"/>
              <a:t> Alcuni strumenti per la comunicazione formale in ambiente digitale</a:t>
            </a:r>
          </a:p>
        </p:txBody>
      </p:sp>
      <p:sp>
        <p:nvSpPr>
          <p:cNvPr id="588" name="Google Shape;588;p47"/>
          <p:cNvSpPr txBox="1"/>
          <p:nvPr/>
        </p:nvSpPr>
        <p:spPr>
          <a:xfrm>
            <a:off x="416679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Riassunto</a:t>
            </a:r>
          </a:p>
        </p:txBody>
      </p:sp>
      <p:sp>
        <p:nvSpPr>
          <p:cNvPr id="6" name="Google Shape;577;p46">
            <a:extLst>
              <a:ext uri="{FF2B5EF4-FFF2-40B4-BE49-F238E27FC236}">
                <a16:creationId xmlns:a16="http://schemas.microsoft.com/office/drawing/2014/main" id="{0801079F-6212-4619-8ECD-AF5B95F17C37}"/>
              </a:ext>
            </a:extLst>
          </p:cNvPr>
          <p:cNvSpPr/>
          <p:nvPr/>
        </p:nvSpPr>
        <p:spPr>
          <a:xfrm>
            <a:off x="10693667" y="-3933"/>
            <a:ext cx="1497073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4.6 Chiusura </a:t>
            </a:r>
            <a:endParaRPr lang="en-US"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D4C6F7E5-0C5E-45ED-90CB-B38350125B47}"/>
              </a:ext>
            </a:extLst>
          </p:cNvPr>
          <p:cNvSpPr/>
          <p:nvPr/>
        </p:nvSpPr>
        <p:spPr>
          <a:xfrm rot="20434936">
            <a:off x="6546828" y="981860"/>
            <a:ext cx="30524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i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Dispositivi digitali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957D42D1-BC58-43BA-A668-D7530F61DFCA}"/>
              </a:ext>
            </a:extLst>
          </p:cNvPr>
          <p:cNvSpPr/>
          <p:nvPr/>
        </p:nvSpPr>
        <p:spPr>
          <a:xfrm rot="714423">
            <a:off x="7614034" y="2311410"/>
            <a:ext cx="42162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Sicurezza e privacy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A7791402-C1E0-4C79-B9BF-C2FB6EFD0F2B}"/>
              </a:ext>
            </a:extLst>
          </p:cNvPr>
          <p:cNvSpPr/>
          <p:nvPr/>
        </p:nvSpPr>
        <p:spPr>
          <a:xfrm>
            <a:off x="6152574" y="3324849"/>
            <a:ext cx="51235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Ricerca su internet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1A1488E7-06D8-45BA-8A18-1CEE0BF54810}"/>
              </a:ext>
            </a:extLst>
          </p:cNvPr>
          <p:cNvSpPr/>
          <p:nvPr/>
        </p:nvSpPr>
        <p:spPr>
          <a:xfrm rot="20880477">
            <a:off x="7051388" y="4504505"/>
            <a:ext cx="321273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Formale </a:t>
            </a:r>
          </a:p>
          <a:p>
            <a:pPr algn="ctr"/>
            <a:r>
              <a:rPr lang="en-US" sz="3200" b="1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comunicazione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lloons, Clouds, Word Clouds, Abstract, Dialog">
            <a:extLst>
              <a:ext uri="{FF2B5EF4-FFF2-40B4-BE49-F238E27FC236}">
                <a16:creationId xmlns:a16="http://schemas.microsoft.com/office/drawing/2014/main" id="{DF4E6677-0955-47F2-ACB3-589789DE5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805" y="671652"/>
            <a:ext cx="6466390" cy="431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6" name="Google Shape;596;p48"/>
          <p:cNvSpPr txBox="1">
            <a:spLocks noGrp="1"/>
          </p:cNvSpPr>
          <p:nvPr>
            <p:ph type="body" idx="1"/>
          </p:nvPr>
        </p:nvSpPr>
        <p:spPr>
          <a:xfrm>
            <a:off x="2998382" y="4001615"/>
            <a:ext cx="6198782" cy="196192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3010E"/>
              </a:buClr>
              <a:buSzPts val="2400"/>
              <a:buNone/>
            </a:pPr>
            <a:r>
              <a:rPr lang="de-DE" sz="2800" b="1" dirty="0">
                <a:solidFill>
                  <a:srgbClr val="389FE4"/>
                </a:solidFill>
              </a:rPr>
              <a:t>Ora è </a:t>
            </a:r>
            <a:r>
              <a:rPr lang="de-DE" sz="2800" b="1" dirty="0" err="1">
                <a:solidFill>
                  <a:srgbClr val="389FE4"/>
                </a:solidFill>
              </a:rPr>
              <a:t>il</a:t>
            </a:r>
            <a:r>
              <a:rPr lang="de-DE" sz="2800" b="1" dirty="0">
                <a:solidFill>
                  <a:srgbClr val="389FE4"/>
                </a:solidFill>
              </a:rPr>
              <a:t> </a:t>
            </a:r>
            <a:r>
              <a:rPr lang="de-DE" sz="2800" b="1" dirty="0" err="1">
                <a:solidFill>
                  <a:srgbClr val="389FE4"/>
                </a:solidFill>
              </a:rPr>
              <a:t>momento</a:t>
            </a:r>
            <a:r>
              <a:rPr lang="de-DE" sz="2800" b="1" dirty="0">
                <a:solidFill>
                  <a:srgbClr val="389FE4"/>
                </a:solidFill>
              </a:rPr>
              <a:t> di </a:t>
            </a:r>
            <a:r>
              <a:rPr lang="de-DE" sz="2800" b="1" dirty="0" err="1">
                <a:solidFill>
                  <a:srgbClr val="389FE4"/>
                </a:solidFill>
              </a:rPr>
              <a:t>discutere</a:t>
            </a:r>
            <a:r>
              <a:rPr lang="de-DE" sz="2800" b="1" dirty="0">
                <a:solidFill>
                  <a:srgbClr val="389FE4"/>
                </a:solidFill>
              </a:rPr>
              <a:t> le tue </a:t>
            </a:r>
            <a:r>
              <a:rPr lang="de-DE" sz="2800" b="1" dirty="0" err="1">
                <a:solidFill>
                  <a:srgbClr val="389FE4"/>
                </a:solidFill>
              </a:rPr>
              <a:t>domande</a:t>
            </a:r>
            <a:r>
              <a:rPr lang="de-DE" sz="2800" b="1" dirty="0">
                <a:solidFill>
                  <a:srgbClr val="389FE4"/>
                </a:solidFill>
              </a:rPr>
              <a:t> e di </a:t>
            </a:r>
            <a:r>
              <a:rPr lang="de-DE" sz="2800" b="1" dirty="0" err="1">
                <a:solidFill>
                  <a:srgbClr val="389FE4"/>
                </a:solidFill>
              </a:rPr>
              <a:t>chiarire</a:t>
            </a:r>
            <a:r>
              <a:rPr lang="de-DE" sz="2800" b="1" dirty="0">
                <a:solidFill>
                  <a:srgbClr val="389FE4"/>
                </a:solidFill>
              </a:rPr>
              <a:t> </a:t>
            </a:r>
            <a:r>
              <a:rPr lang="de-DE" sz="2800" b="1" dirty="0" err="1">
                <a:solidFill>
                  <a:srgbClr val="389FE4"/>
                </a:solidFill>
              </a:rPr>
              <a:t>ogni</a:t>
            </a:r>
            <a:r>
              <a:rPr lang="de-DE" sz="2800" b="1" dirty="0">
                <a:solidFill>
                  <a:srgbClr val="389FE4"/>
                </a:solidFill>
              </a:rPr>
              <a:t> </a:t>
            </a:r>
            <a:r>
              <a:rPr lang="de-DE" sz="2800" b="1" dirty="0" err="1">
                <a:solidFill>
                  <a:srgbClr val="389FE4"/>
                </a:solidFill>
              </a:rPr>
              <a:t>dubbio</a:t>
            </a:r>
            <a:r>
              <a:rPr lang="de-DE" sz="2800" b="1" dirty="0">
                <a:solidFill>
                  <a:srgbClr val="389FE4"/>
                </a:solidFill>
              </a:rPr>
              <a:t>!</a:t>
            </a:r>
            <a:endParaRPr sz="2800" b="1" dirty="0">
              <a:solidFill>
                <a:srgbClr val="389FE4"/>
              </a:solidFill>
            </a:endParaRPr>
          </a:p>
        </p:txBody>
      </p:sp>
      <p:sp>
        <p:nvSpPr>
          <p:cNvPr id="597" name="Google Shape;597;p48"/>
          <p:cNvSpPr txBox="1"/>
          <p:nvPr/>
        </p:nvSpPr>
        <p:spPr>
          <a:xfrm>
            <a:off x="416679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de-DE" sz="28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Dubbi e domande?</a:t>
            </a:r>
            <a:endParaRPr sz="2800" b="1" i="0" u="none" strike="noStrike" cap="none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577;p46">
            <a:extLst>
              <a:ext uri="{FF2B5EF4-FFF2-40B4-BE49-F238E27FC236}">
                <a16:creationId xmlns:a16="http://schemas.microsoft.com/office/drawing/2014/main" id="{815CE33D-DD30-4C49-9C9A-CFD599625FBD}"/>
              </a:ext>
            </a:extLst>
          </p:cNvPr>
          <p:cNvSpPr/>
          <p:nvPr/>
        </p:nvSpPr>
        <p:spPr>
          <a:xfrm>
            <a:off x="10693667" y="-3933"/>
            <a:ext cx="1497073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4.6 Chiusura </a:t>
            </a: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65;p17">
            <a:extLst>
              <a:ext uri="{FF2B5EF4-FFF2-40B4-BE49-F238E27FC236}">
                <a16:creationId xmlns:a16="http://schemas.microsoft.com/office/drawing/2014/main" id="{6CC9889A-78A8-4745-88A5-8E7BCD7A83CA}"/>
              </a:ext>
            </a:extLst>
          </p:cNvPr>
          <p:cNvSpPr/>
          <p:nvPr/>
        </p:nvSpPr>
        <p:spPr>
          <a:xfrm>
            <a:off x="9779022" y="6581001"/>
            <a:ext cx="24117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de-DE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de-DE" sz="1200" b="0" i="0" u="sng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Pixabay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lloons, Clouds, Word Clouds, Abstract, Dialog">
            <a:extLst>
              <a:ext uri="{FF2B5EF4-FFF2-40B4-BE49-F238E27FC236}">
                <a16:creationId xmlns:a16="http://schemas.microsoft.com/office/drawing/2014/main" id="{DF4E6677-0955-47F2-ACB3-589789DE5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805" y="1080000"/>
            <a:ext cx="6466390" cy="431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7" name="Google Shape;597;p48"/>
          <p:cNvSpPr txBox="1"/>
          <p:nvPr/>
        </p:nvSpPr>
        <p:spPr>
          <a:xfrm>
            <a:off x="416679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Spiegazione della sessione online</a:t>
            </a:r>
            <a:endParaRPr lang="de-DE" sz="2800" b="1" i="0" u="none" strike="noStrike" cap="none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577;p46">
            <a:extLst>
              <a:ext uri="{FF2B5EF4-FFF2-40B4-BE49-F238E27FC236}">
                <a16:creationId xmlns:a16="http://schemas.microsoft.com/office/drawing/2014/main" id="{815CE33D-DD30-4C49-9C9A-CFD599625FBD}"/>
              </a:ext>
            </a:extLst>
          </p:cNvPr>
          <p:cNvSpPr/>
          <p:nvPr/>
        </p:nvSpPr>
        <p:spPr>
          <a:xfrm>
            <a:off x="10693667" y="-3933"/>
            <a:ext cx="1497073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4.6 Chiusura </a:t>
            </a: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65;p17">
            <a:extLst>
              <a:ext uri="{FF2B5EF4-FFF2-40B4-BE49-F238E27FC236}">
                <a16:creationId xmlns:a16="http://schemas.microsoft.com/office/drawing/2014/main" id="{6CC9889A-78A8-4745-88A5-8E7BCD7A83CA}"/>
              </a:ext>
            </a:extLst>
          </p:cNvPr>
          <p:cNvSpPr/>
          <p:nvPr/>
        </p:nvSpPr>
        <p:spPr>
          <a:xfrm>
            <a:off x="9779022" y="6581001"/>
            <a:ext cx="24117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de-DE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de-DE" sz="1200" b="0" i="0" u="sng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Pixabay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48"/>
          <p:cNvSpPr txBox="1">
            <a:spLocks noGrp="1"/>
          </p:cNvSpPr>
          <p:nvPr>
            <p:ph type="body" idx="1"/>
          </p:nvPr>
        </p:nvSpPr>
        <p:spPr>
          <a:xfrm>
            <a:off x="3242930" y="4130628"/>
            <a:ext cx="5656521" cy="196192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3010E"/>
              </a:buClr>
              <a:buSzPts val="2400"/>
              <a:buNone/>
            </a:pPr>
            <a:r>
              <a:rPr lang="de-DE" sz="2800" b="1" dirty="0" err="1">
                <a:solidFill>
                  <a:srgbClr val="9D27A1"/>
                </a:solidFill>
              </a:rPr>
              <a:t>Spieghiamo</a:t>
            </a:r>
            <a:r>
              <a:rPr lang="de-DE" sz="2800" b="1" dirty="0">
                <a:solidFill>
                  <a:srgbClr val="9D27A1"/>
                </a:solidFill>
              </a:rPr>
              <a:t> </a:t>
            </a:r>
            <a:r>
              <a:rPr lang="de-DE" sz="2800" b="1" dirty="0" err="1">
                <a:solidFill>
                  <a:srgbClr val="9D27A1"/>
                </a:solidFill>
              </a:rPr>
              <a:t>come</a:t>
            </a:r>
            <a:r>
              <a:rPr lang="de-DE" sz="2800" b="1" dirty="0">
                <a:solidFill>
                  <a:srgbClr val="9D27A1"/>
                </a:solidFill>
              </a:rPr>
              <a:t> </a:t>
            </a:r>
            <a:r>
              <a:rPr lang="de-DE" sz="2800" b="1" dirty="0" err="1">
                <a:solidFill>
                  <a:srgbClr val="9D27A1"/>
                </a:solidFill>
              </a:rPr>
              <a:t>seguire</a:t>
            </a:r>
            <a:r>
              <a:rPr lang="de-DE" sz="2800" b="1" dirty="0">
                <a:solidFill>
                  <a:srgbClr val="9D27A1"/>
                </a:solidFill>
              </a:rPr>
              <a:t> </a:t>
            </a:r>
            <a:r>
              <a:rPr lang="de-DE" sz="2800" b="1" dirty="0" err="1">
                <a:solidFill>
                  <a:srgbClr val="9D27A1"/>
                </a:solidFill>
              </a:rPr>
              <a:t>il</a:t>
            </a:r>
            <a:r>
              <a:rPr lang="de-DE" sz="2800" b="1" dirty="0">
                <a:solidFill>
                  <a:srgbClr val="9D27A1"/>
                </a:solidFill>
              </a:rPr>
              <a:t> </a:t>
            </a:r>
            <a:r>
              <a:rPr lang="de-DE" sz="2800" b="1" dirty="0" err="1">
                <a:solidFill>
                  <a:srgbClr val="9D27A1"/>
                </a:solidFill>
              </a:rPr>
              <a:t>corso</a:t>
            </a:r>
            <a:r>
              <a:rPr lang="de-DE" sz="2800" b="1" dirty="0">
                <a:solidFill>
                  <a:srgbClr val="9D27A1"/>
                </a:solidFill>
              </a:rPr>
              <a:t> di </a:t>
            </a:r>
            <a:r>
              <a:rPr lang="de-DE" sz="2800" b="1" dirty="0" err="1">
                <a:solidFill>
                  <a:srgbClr val="9D27A1"/>
                </a:solidFill>
              </a:rPr>
              <a:t>formazione</a:t>
            </a:r>
            <a:r>
              <a:rPr lang="de-DE" sz="2800" b="1" dirty="0">
                <a:solidFill>
                  <a:srgbClr val="9D27A1"/>
                </a:solidFill>
              </a:rPr>
              <a:t> online!</a:t>
            </a:r>
            <a:endParaRPr sz="2800" b="1" dirty="0">
              <a:solidFill>
                <a:srgbClr val="389F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042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52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</a:pPr>
            <a:r>
              <a:rPr lang="de-DE" sz="2400"/>
              <a:t>Riferimenti e ulteriori letture</a:t>
            </a:r>
            <a:endParaRPr sz="2400"/>
          </a:p>
        </p:txBody>
      </p:sp>
      <p:sp>
        <p:nvSpPr>
          <p:cNvPr id="605" name="Google Shape;605;p52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10816017" cy="48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228600" lvl="0" indent="-1143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228600" lvl="0" indent="-1143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800"/>
          </a:p>
        </p:txBody>
      </p:sp>
      <p:sp>
        <p:nvSpPr>
          <p:cNvPr id="606" name="Google Shape;606;p52"/>
          <p:cNvSpPr txBox="1"/>
          <p:nvPr/>
        </p:nvSpPr>
        <p:spPr>
          <a:xfrm>
            <a:off x="676405" y="1685096"/>
            <a:ext cx="10941287" cy="4739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dk1"/>
                </a:solidFill>
              </a:rPr>
              <a:t>[1] </a:t>
            </a:r>
            <a:r>
              <a:rPr lang="en-US" sz="1600" dirty="0" err="1"/>
              <a:t>Carretero </a:t>
            </a:r>
            <a:r>
              <a:rPr lang="en-US" sz="1600" dirty="0"/>
              <a:t>Gomez, S., </a:t>
            </a:r>
            <a:r>
              <a:rPr lang="en-US" sz="1600" dirty="0" err="1"/>
              <a:t>Vuorikari</a:t>
            </a:r>
            <a:r>
              <a:rPr lang="en-US" sz="1600" dirty="0"/>
              <a:t>, R. e </a:t>
            </a:r>
            <a:r>
              <a:rPr lang="en-US" sz="1600" dirty="0" err="1"/>
              <a:t>Punie</a:t>
            </a:r>
            <a:r>
              <a:rPr lang="en-US" sz="1600" dirty="0"/>
              <a:t>, Y. (2017). </a:t>
            </a:r>
            <a:r>
              <a:rPr lang="en-US" sz="1600" i="1" dirty="0" err="1"/>
              <a:t>DigComp </a:t>
            </a:r>
            <a:r>
              <a:rPr lang="en-US" sz="1600" i="1" dirty="0"/>
              <a:t>2.1: The Digital Competence Framework for Citizens con otto livelli di competenza ed esempi di utilizzo</a:t>
            </a:r>
            <a:r>
              <a:rPr lang="en-US" sz="1600" dirty="0"/>
              <a:t>. Ufficio delle pubblicazioni dell'Unione europea, Lussemburgo. </a:t>
            </a:r>
            <a:r>
              <a:rPr lang="en-US" sz="1600" dirty="0">
                <a:solidFill>
                  <a:schemeClr val="dk1"/>
                </a:solidFill>
                <a:hlinkClick r:id="rId3"/>
              </a:rPr>
              <a:t>https://publications.jrc.ec.europa.eu/repository/bitstream/JRC106281/web-digcomp2.1pdf_%28online%29.pdf</a:t>
            </a:r>
            <a:endParaRPr lang="en-US" sz="16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1600" b="0" i="0" u="none" strike="noStrike" cap="none" dirty="0">
                <a:solidFill>
                  <a:schemeClr val="dk1"/>
                </a:solidFill>
                <a:sym typeface="Calibri"/>
              </a:rPr>
              <a:t>[2] Tutorial di Information Literacy.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sym typeface="Calibri"/>
              </a:rPr>
              <a:t>Unità</a:t>
            </a:r>
            <a:r>
              <a:rPr lang="en-US" sz="1600" b="0" i="0" u="none" strike="noStrike" cap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sym typeface="Calibri"/>
              </a:rPr>
              <a:t>didattica</a:t>
            </a:r>
            <a:r>
              <a:rPr lang="en-US" sz="1600" b="0" i="0" u="none" strike="noStrike" cap="none" dirty="0">
                <a:solidFill>
                  <a:schemeClr val="dk1"/>
                </a:solidFill>
                <a:sym typeface="Calibri"/>
              </a:rPr>
              <a:t> 3.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sym typeface="Calibri"/>
              </a:rPr>
              <a:t>Metodi</a:t>
            </a:r>
            <a:r>
              <a:rPr lang="en-US" sz="1600" b="0" i="0" u="none" strike="noStrike" cap="none" dirty="0">
                <a:solidFill>
                  <a:schemeClr val="dk1"/>
                </a:solidFill>
                <a:sym typeface="Calibri"/>
              </a:rPr>
              <a:t> di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sym typeface="Calibri"/>
              </a:rPr>
              <a:t>ricerca</a:t>
            </a:r>
            <a:r>
              <a:rPr lang="en-US" sz="1600" b="0" i="1" u="none" strike="noStrike" cap="none" dirty="0">
                <a:solidFill>
                  <a:schemeClr val="dk1"/>
                </a:solidFill>
                <a:sym typeface="Calibri"/>
              </a:rPr>
              <a:t>. </a:t>
            </a:r>
            <a:r>
              <a:rPr lang="it-IT" sz="1600" dirty="0">
                <a:hlinkClick r:id="rId4"/>
              </a:rPr>
              <a:t>UD3.pdf (unibo.it)</a:t>
            </a:r>
            <a:r>
              <a:rPr lang="en-US" sz="1600" b="0" i="0" u="none" strike="noStrike" cap="none" dirty="0">
                <a:solidFill>
                  <a:schemeClr val="dk1"/>
                </a:solidFill>
                <a:sym typeface="Calibri"/>
              </a:rPr>
              <a:t>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dk1"/>
                </a:solidFill>
              </a:rPr>
              <a:t>[3] </a:t>
            </a:r>
            <a:r>
              <a:rPr lang="en-US" sz="1600" dirty="0" err="1">
                <a:solidFill>
                  <a:schemeClr val="dk1"/>
                </a:solidFill>
              </a:rPr>
              <a:t>Commissione</a:t>
            </a:r>
            <a:r>
              <a:rPr lang="en-US" sz="1600" dirty="0">
                <a:solidFill>
                  <a:schemeClr val="dk1"/>
                </a:solidFill>
              </a:rPr>
              <a:t> europea [2022]. </a:t>
            </a:r>
            <a:r>
              <a:rPr lang="en-US" sz="1600" i="1" dirty="0">
                <a:solidFill>
                  <a:schemeClr val="dk1"/>
                </a:solidFill>
              </a:rPr>
              <a:t>Cosa sono i dati personali</a:t>
            </a:r>
            <a:r>
              <a:rPr lang="en-US" sz="1600" dirty="0">
                <a:solidFill>
                  <a:schemeClr val="dk1"/>
                </a:solidFill>
              </a:rPr>
              <a:t>? </a:t>
            </a:r>
            <a:r>
              <a:rPr lang="en-US" sz="1600" u="sng" dirty="0">
                <a:solidFill>
                  <a:schemeClr val="accent5"/>
                </a:solidFill>
              </a:rPr>
              <a:t>https://ec.europa.eu/info/law/law-topic/data-protection/reform/what-personal-data_en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endParaRPr lang="en-US" sz="1600" b="0" u="none" strike="noStrike" cap="none" dirty="0">
              <a:solidFill>
                <a:schemeClr val="dk1"/>
              </a:solidFill>
              <a:sym typeface="Calibri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dk1"/>
                </a:solidFill>
              </a:rPr>
              <a:t>[4</a:t>
            </a:r>
            <a:r>
              <a:rPr lang="en-US" sz="1600" b="0" i="0" u="none" strike="noStrike" cap="none" dirty="0">
                <a:solidFill>
                  <a:schemeClr val="dk1"/>
                </a:solidFill>
                <a:sym typeface="Calibri"/>
              </a:rPr>
              <a:t>] 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sym typeface="Calibri"/>
              </a:rPr>
              <a:t>Quattrociocchi</a:t>
            </a:r>
            <a:r>
              <a:rPr lang="en-US" sz="1600" b="0" i="0" u="none" strike="noStrike" cap="none" dirty="0">
                <a:solidFill>
                  <a:schemeClr val="dk1"/>
                </a:solidFill>
                <a:sym typeface="Calibri"/>
              </a:rPr>
              <a:t> W. (2019).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sym typeface="Calibri"/>
              </a:rPr>
              <a:t>Disinformazione</a:t>
            </a:r>
            <a:r>
              <a:rPr lang="en-US" sz="1600" b="0" i="0" u="none" strike="noStrike" cap="none" dirty="0">
                <a:solidFill>
                  <a:schemeClr val="dk1"/>
                </a:solidFill>
                <a:sym typeface="Calibri"/>
              </a:rPr>
              <a:t> online,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sym typeface="Calibri"/>
              </a:rPr>
              <a:t>il</a:t>
            </a:r>
            <a:r>
              <a:rPr lang="en-US" sz="1600" b="0" i="0" u="none" strike="noStrike" cap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sym typeface="Calibri"/>
              </a:rPr>
              <a:t>vero</a:t>
            </a:r>
            <a:r>
              <a:rPr lang="en-US" sz="1600" b="0" i="0" u="none" strike="noStrike" cap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sym typeface="Calibri"/>
              </a:rPr>
              <a:t>problema</a:t>
            </a:r>
            <a:r>
              <a:rPr lang="en-US" sz="1600" b="0" i="0" u="none" strike="noStrike" cap="none" dirty="0">
                <a:solidFill>
                  <a:schemeClr val="dk1"/>
                </a:solidFill>
                <a:sym typeface="Calibri"/>
              </a:rPr>
              <a:t> è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sym typeface="Calibri"/>
              </a:rPr>
              <a:t>nelle</a:t>
            </a:r>
            <a:r>
              <a:rPr lang="en-US" sz="1600" b="0" i="0" u="none" strike="noStrike" cap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sym typeface="Calibri"/>
              </a:rPr>
              <a:t>dinamiche</a:t>
            </a:r>
            <a:r>
              <a:rPr lang="en-US" sz="1600" b="0" i="0" u="none" strike="noStrike" cap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sym typeface="Calibri"/>
              </a:rPr>
              <a:t>sociali</a:t>
            </a:r>
            <a:r>
              <a:rPr lang="en-US" sz="1600" dirty="0">
                <a:solidFill>
                  <a:schemeClr val="dk1"/>
                </a:solidFill>
              </a:rPr>
              <a:t>: </a:t>
            </a:r>
            <a:r>
              <a:rPr lang="en-US" sz="1600" dirty="0" err="1">
                <a:solidFill>
                  <a:schemeClr val="dk1"/>
                </a:solidFill>
              </a:rPr>
              <a:t>gli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studi</a:t>
            </a:r>
            <a:r>
              <a:rPr lang="en-US" sz="1600" dirty="0">
                <a:solidFill>
                  <a:schemeClr val="dk1"/>
                </a:solidFill>
              </a:rPr>
              <a:t>. </a:t>
            </a:r>
            <a:r>
              <a:rPr lang="it-IT" sz="1600" dirty="0">
                <a:hlinkClick r:id="rId5"/>
              </a:rPr>
              <a:t>Disinformazione online, il vero problema è nelle dinamiche sociali: gli studi - Agenda Digitale</a:t>
            </a:r>
            <a:endParaRPr lang="en-US" sz="1600" b="0" i="0" u="sng" strike="noStrike" cap="none" dirty="0">
              <a:solidFill>
                <a:schemeClr val="accent5"/>
              </a:solidFill>
              <a:sym typeface="Calibri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1600" b="0" i="0" u="none" strike="noStrike" cap="none" dirty="0">
                <a:solidFill>
                  <a:schemeClr val="dk1"/>
                </a:solidFill>
                <a:sym typeface="Calibri"/>
              </a:rPr>
              <a:t>[5]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sym typeface="Calibri"/>
              </a:rPr>
              <a:t>Ministero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della</a:t>
            </a:r>
            <a:r>
              <a:rPr lang="en-US" sz="1600" dirty="0">
                <a:solidFill>
                  <a:schemeClr val="dk1"/>
                </a:solidFill>
              </a:rPr>
              <a:t> Salute</a:t>
            </a:r>
            <a:r>
              <a:rPr lang="en-US" sz="1600" b="0" i="0" u="none" strike="noStrike" cap="none" dirty="0">
                <a:solidFill>
                  <a:schemeClr val="dk1"/>
                </a:solidFill>
                <a:sym typeface="Calibri"/>
              </a:rPr>
              <a:t>. (2022). </a:t>
            </a:r>
            <a:r>
              <a:rPr lang="it-IT" sz="1600" dirty="0">
                <a:hlinkClick r:id="rId6"/>
              </a:rPr>
              <a:t>Ministero della Salute</a:t>
            </a:r>
            <a:endParaRPr sz="16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600" b="0" i="0" u="none" strike="noStrike" cap="none" dirty="0">
                <a:solidFill>
                  <a:schemeClr val="dk1"/>
                </a:solidFill>
                <a:sym typeface="Calibri"/>
              </a:rPr>
              <a:t>[6] </a:t>
            </a:r>
            <a:r>
              <a:rPr lang="de-DE" sz="1600" b="0" i="0" u="none" strike="noStrike" cap="none" dirty="0" err="1">
                <a:solidFill>
                  <a:schemeClr val="dk1"/>
                </a:solidFill>
                <a:sym typeface="Calibri"/>
              </a:rPr>
              <a:t>VigiAccess</a:t>
            </a:r>
            <a:r>
              <a:rPr lang="de-DE" sz="1600" b="0" i="0" u="none" strike="noStrike" cap="none" dirty="0">
                <a:solidFill>
                  <a:schemeClr val="dk1"/>
                </a:solidFill>
                <a:sym typeface="Calibri"/>
              </a:rPr>
              <a:t>. (2021). </a:t>
            </a:r>
            <a:r>
              <a:rPr lang="de-DE" sz="1600" b="0" i="0" u="sng" strike="noStrike" cap="none" dirty="0">
                <a:solidFill>
                  <a:schemeClr val="accent5"/>
                </a:solidFill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</a:t>
            </a:r>
            <a:r>
              <a:rPr lang="de-DE" sz="1600" b="0" i="0" u="sng" strike="noStrike" cap="none" dirty="0">
                <a:solidFill>
                  <a:schemeClr val="accent5"/>
                </a:solidFill>
                <a:sym typeface="Calibri"/>
              </a:rPr>
              <a:t>vigiaccess.org/ </a:t>
            </a:r>
            <a:endParaRPr sz="1600" u="sng" dirty="0">
              <a:solidFill>
                <a:schemeClr val="accent5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600" b="0" i="0" u="none" strike="noStrike" cap="none" dirty="0">
                <a:solidFill>
                  <a:schemeClr val="dk1"/>
                </a:solidFill>
                <a:sym typeface="Calibri"/>
              </a:rPr>
              <a:t>[7] </a:t>
            </a:r>
            <a:r>
              <a:rPr lang="de-DE" sz="1600" b="0" i="0" u="none" strike="noStrike" cap="none" dirty="0" err="1">
                <a:solidFill>
                  <a:schemeClr val="dk1"/>
                </a:solidFill>
                <a:sym typeface="Calibri"/>
              </a:rPr>
              <a:t>Empey</a:t>
            </a:r>
            <a:r>
              <a:rPr lang="de-DE" sz="1600" b="0" i="0" u="none" strike="noStrike" cap="none" dirty="0">
                <a:solidFill>
                  <a:schemeClr val="dk1"/>
                </a:solidFill>
                <a:sym typeface="Calibri"/>
              </a:rPr>
              <a:t>, C. (2018). Come </a:t>
            </a:r>
            <a:r>
              <a:rPr lang="de-DE" sz="1600" b="0" i="0" u="none" strike="noStrike" cap="none" dirty="0" err="1">
                <a:solidFill>
                  <a:schemeClr val="dk1"/>
                </a:solidFill>
                <a:sym typeface="Calibri"/>
              </a:rPr>
              <a:t>creare</a:t>
            </a:r>
            <a:r>
              <a:rPr lang="de-DE" sz="1600" b="0" i="0" u="none" strike="noStrike" cap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de-DE" sz="1600" b="0" i="0" u="none" strike="noStrike" cap="none" dirty="0" err="1">
                <a:solidFill>
                  <a:schemeClr val="dk1"/>
                </a:solidFill>
                <a:sym typeface="Calibri"/>
              </a:rPr>
              <a:t>una</a:t>
            </a:r>
            <a:r>
              <a:rPr lang="de-DE" sz="1600" b="0" i="0" u="none" strike="noStrike" cap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de-DE" sz="1600" b="0" i="0" u="none" strike="noStrike" cap="none" dirty="0" err="1">
                <a:solidFill>
                  <a:schemeClr val="dk1"/>
                </a:solidFill>
                <a:sym typeface="Calibri"/>
              </a:rPr>
              <a:t>password</a:t>
            </a:r>
            <a:r>
              <a:rPr lang="de-DE" sz="1600" b="0" i="0" u="none" strike="noStrike" cap="none" dirty="0">
                <a:solidFill>
                  <a:schemeClr val="dk1"/>
                </a:solidFill>
                <a:sym typeface="Calibri"/>
              </a:rPr>
              <a:t> forte</a:t>
            </a:r>
            <a:r>
              <a:rPr lang="de-DE" sz="1600" dirty="0">
                <a:solidFill>
                  <a:schemeClr val="dk1"/>
                </a:solidFill>
              </a:rPr>
              <a:t>? </a:t>
            </a:r>
            <a:r>
              <a:rPr lang="de-DE" sz="1600" i="1" dirty="0" err="1">
                <a:solidFill>
                  <a:schemeClr val="dk1"/>
                </a:solidFill>
              </a:rPr>
              <a:t>Avast. </a:t>
            </a:r>
            <a:r>
              <a:rPr lang="de-DE" sz="1600" b="0" i="0" u="sng" strike="noStrike" cap="none" dirty="0">
                <a:solidFill>
                  <a:schemeClr val="accent5"/>
                </a:solidFill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</a:t>
            </a:r>
            <a:r>
              <a:rPr lang="de-DE" sz="1600" b="0" i="0" u="sng" strike="noStrike" cap="none" dirty="0">
                <a:solidFill>
                  <a:schemeClr val="accent5"/>
                </a:solidFill>
                <a:sym typeface="Calibri"/>
              </a:rPr>
              <a:t>avast.com/strong-password-ideas/ </a:t>
            </a:r>
            <a:endParaRPr sz="1600" u="sng" dirty="0">
              <a:solidFill>
                <a:schemeClr val="accent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 txBox="1">
            <a:spLocks noGrp="1"/>
          </p:cNvSpPr>
          <p:nvPr>
            <p:ph type="title"/>
          </p:nvPr>
        </p:nvSpPr>
        <p:spPr>
          <a:xfrm>
            <a:off x="558000" y="678093"/>
            <a:ext cx="10515600" cy="884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Clr>
                <a:srgbClr val="C01E24"/>
              </a:buClr>
              <a:buSzPts val="2000"/>
            </a:pPr>
            <a:br>
              <a:rPr lang="en-US" dirty="0"/>
            </a:br>
            <a:r>
              <a:rPr lang="de-DE" sz="4400" b="1" i="0" u="none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Allegati</a:t>
            </a:r>
            <a:endParaRPr lang="en-US" dirty="0">
              <a:solidFill>
                <a:srgbClr val="C01E24"/>
              </a:solidFill>
            </a:endParaRPr>
          </a:p>
        </p:txBody>
      </p:sp>
      <p:sp>
        <p:nvSpPr>
          <p:cNvPr id="264" name="Google Shape;264;p17"/>
          <p:cNvSpPr txBox="1">
            <a:spLocks noGrp="1"/>
          </p:cNvSpPr>
          <p:nvPr>
            <p:ph type="body" idx="2"/>
          </p:nvPr>
        </p:nvSpPr>
        <p:spPr>
          <a:xfrm>
            <a:off x="557999" y="1828800"/>
            <a:ext cx="10616819" cy="3795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US" sz="2600" dirty="0"/>
              <a:t>Qui puoi trovare alcune informazioni aggiuntive sugli argomenti trattati nel modulo 4.</a:t>
            </a:r>
          </a:p>
          <a:p>
            <a:pPr marL="0" lvl="0" indent="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US" sz="2600" dirty="0"/>
              <a:t>Contenuto:</a:t>
            </a:r>
          </a:p>
          <a:p>
            <a:pPr marL="342900" indent="-342900" algn="just">
              <a:lnSpc>
                <a:spcPct val="120000"/>
              </a:lnSpc>
              <a:spcBef>
                <a:spcPts val="1200"/>
              </a:spcBef>
              <a:buSzPts val="2000"/>
            </a:pPr>
            <a:r>
              <a:rPr lang="en-US" dirty="0"/>
              <a:t>Allegato 1: Cos'è il World Wide Web?</a:t>
            </a:r>
          </a:p>
          <a:p>
            <a:pPr marL="342900" indent="-342900" algn="just">
              <a:lnSpc>
                <a:spcPct val="120000"/>
              </a:lnSpc>
              <a:spcBef>
                <a:spcPts val="1200"/>
              </a:spcBef>
              <a:buSzPts val="2000"/>
            </a:pPr>
            <a:r>
              <a:rPr lang="en-US" dirty="0"/>
              <a:t>Allegato 2: Sicurezza. Suggerimenti per la protezione dei dati e </a:t>
            </a:r>
            <a:r>
              <a:rPr lang="en-US" dirty="0" err="1"/>
              <a:t>dei</a:t>
            </a:r>
            <a:r>
              <a:rPr lang="en-US" dirty="0"/>
              <a:t> dispositive.</a:t>
            </a:r>
          </a:p>
          <a:p>
            <a:pPr marL="342900" indent="-342900" algn="just">
              <a:lnSpc>
                <a:spcPct val="120000"/>
              </a:lnSpc>
              <a:spcBef>
                <a:spcPts val="1200"/>
              </a:spcBef>
              <a:buSzPts val="2000"/>
            </a:pPr>
            <a:r>
              <a:rPr lang="en-US" dirty="0"/>
              <a:t>Allegato 3: Sintesi delle differenze tra sicurezza e privacy.</a:t>
            </a:r>
          </a:p>
          <a:p>
            <a:pPr marL="342900" indent="-342900" algn="just">
              <a:lnSpc>
                <a:spcPct val="120000"/>
              </a:lnSpc>
              <a:spcBef>
                <a:spcPts val="1200"/>
              </a:spcBef>
              <a:buSzPts val="2000"/>
            </a:pPr>
            <a:r>
              <a:rPr lang="en-US" dirty="0"/>
              <a:t>Allegato 4: Cos'è e chi deve rispettare il GDPR?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SzPts val="2000"/>
            </a:pPr>
            <a:endParaRPr lang="en-US" sz="2000" dirty="0"/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SzPts val="2000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33437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930CC3-336D-476E-9FA9-5BC6DEEBE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99" y="1161380"/>
            <a:ext cx="11059692" cy="605096"/>
          </a:xfrm>
        </p:spPr>
        <p:txBody>
          <a:bodyPr/>
          <a:lstStyle/>
          <a:p>
            <a:r>
              <a:rPr lang="en-US" dirty="0"/>
              <a:t>Cos'è il World Wide Web (WWW) (1)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BF84940-5A48-4A86-A711-5F23C8CAE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9" y="1800000"/>
            <a:ext cx="6193675" cy="4259162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dirty="0"/>
              <a:t>Il </a:t>
            </a:r>
            <a:r>
              <a:rPr lang="en-US" b="1" dirty="0"/>
              <a:t>World Wide Web </a:t>
            </a:r>
            <a:r>
              <a:rPr lang="en-US" dirty="0"/>
              <a:t>(WWW) o </a:t>
            </a:r>
            <a:r>
              <a:rPr lang="en-US" dirty="0" err="1"/>
              <a:t>semplicemente</a:t>
            </a:r>
            <a:r>
              <a:rPr lang="en-US" dirty="0"/>
              <a:t> </a:t>
            </a:r>
            <a:r>
              <a:rPr lang="en-US" b="1" dirty="0"/>
              <a:t>Web</a:t>
            </a:r>
            <a:r>
              <a:rPr lang="en-US" dirty="0"/>
              <a:t> è un </a:t>
            </a:r>
            <a:r>
              <a:rPr lang="en-US" i="1" dirty="0"/>
              <a:t>sistema informativo </a:t>
            </a:r>
            <a:r>
              <a:rPr lang="en-US" dirty="0"/>
              <a:t>che contiene </a:t>
            </a:r>
            <a:r>
              <a:rPr lang="en-US" b="1" dirty="0"/>
              <a:t>documenti </a:t>
            </a:r>
            <a:r>
              <a:rPr lang="en-US" dirty="0"/>
              <a:t>e altre </a:t>
            </a:r>
            <a:r>
              <a:rPr lang="en-US" b="1" dirty="0"/>
              <a:t>risorse </a:t>
            </a:r>
            <a:r>
              <a:rPr lang="en-US" dirty="0"/>
              <a:t>con informazioni. </a:t>
            </a:r>
          </a:p>
          <a:p>
            <a:pPr algn="just">
              <a:spcAft>
                <a:spcPts val="600"/>
              </a:spcAft>
            </a:pPr>
            <a:r>
              <a:rPr lang="en-US" dirty="0"/>
              <a:t>Questi documenti o risorse web sono</a:t>
            </a:r>
            <a:endParaRPr lang="el-GR" dirty="0"/>
          </a:p>
          <a:p>
            <a:pPr lvl="1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memorizzati nei </a:t>
            </a:r>
            <a:r>
              <a:rPr lang="en-US" sz="2400" b="1" dirty="0"/>
              <a:t>server web.</a:t>
            </a:r>
            <a:endParaRPr lang="el-GR" sz="2400" b="1" dirty="0"/>
          </a:p>
          <a:p>
            <a:pPr lvl="1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i="1" dirty="0"/>
              <a:t>interconnessi, </a:t>
            </a:r>
            <a:r>
              <a:rPr lang="en-US" sz="2400" b="1" dirty="0"/>
              <a:t>su internet, </a:t>
            </a:r>
            <a:r>
              <a:rPr lang="en-US" sz="2400" dirty="0"/>
              <a:t>con altri documenti o risorse web attraverso </a:t>
            </a:r>
            <a:r>
              <a:rPr lang="en-US" sz="2400" b="1" dirty="0"/>
              <a:t>collegamenti ipertestuali</a:t>
            </a:r>
            <a:r>
              <a:rPr lang="en-US" sz="2400" dirty="0"/>
              <a:t>. </a:t>
            </a:r>
          </a:p>
        </p:txBody>
      </p:sp>
      <p:pic>
        <p:nvPicPr>
          <p:cNvPr id="4098" name="Picture 2" descr="Network, Communication, Technology, Internet, Business">
            <a:extLst>
              <a:ext uri="{FF2B5EF4-FFF2-40B4-BE49-F238E27FC236}">
                <a16:creationId xmlns:a16="http://schemas.microsoft.com/office/drawing/2014/main" id="{59AB047A-FE41-4628-B183-16AE1F93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6" y="2041971"/>
            <a:ext cx="5009147" cy="313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55;p16">
            <a:extLst>
              <a:ext uri="{FF2B5EF4-FFF2-40B4-BE49-F238E27FC236}">
                <a16:creationId xmlns:a16="http://schemas.microsoft.com/office/drawing/2014/main" id="{CCAC87D5-D74A-4A56-B834-89A17D9BC42D}"/>
              </a:ext>
            </a:extLst>
          </p:cNvPr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de-DE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de-DE" sz="1200" b="0" i="0" u="sng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Pixabay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45;p24">
            <a:extLst>
              <a:ext uri="{FF2B5EF4-FFF2-40B4-BE49-F238E27FC236}">
                <a16:creationId xmlns:a16="http://schemas.microsoft.com/office/drawing/2014/main" id="{AB17AE35-19DA-4A94-8C0A-775C6983BD4C}"/>
              </a:ext>
            </a:extLst>
          </p:cNvPr>
          <p:cNvSpPr/>
          <p:nvPr/>
        </p:nvSpPr>
        <p:spPr>
          <a:xfrm>
            <a:off x="9253728" y="-3933"/>
            <a:ext cx="2937012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Calibri"/>
              <a:buNone/>
            </a:pPr>
            <a:r>
              <a:rPr lang="de-DE" sz="153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4.3 Ricerca su internet </a:t>
            </a:r>
            <a:endParaRPr sz="127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62;p17"/>
          <p:cNvSpPr txBox="1">
            <a:spLocks/>
          </p:cNvSpPr>
          <p:nvPr/>
        </p:nvSpPr>
        <p:spPr>
          <a:xfrm>
            <a:off x="557999" y="365785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C01E24"/>
              </a:buClr>
              <a:buSzPts val="2000"/>
            </a:pPr>
            <a:br>
              <a:rPr lang="en-US" dirty="0"/>
            </a:br>
            <a:r>
              <a:rPr lang="de-DE" sz="4400" dirty="0">
                <a:solidFill>
                  <a:srgbClr val="C00000"/>
                </a:solidFill>
              </a:rPr>
              <a:t>Allegato 1</a:t>
            </a:r>
            <a:endParaRPr lang="en-US" dirty="0">
              <a:solidFill>
                <a:srgbClr val="C01E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670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930CC3-336D-476E-9FA9-5BC6DEEB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Cos'è il World Wide Web (WWW) (2)</a:t>
            </a:r>
            <a:endParaRPr lang="el-GR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BF84940-5A48-4A86-A711-5F23C8CAE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9" y="1800000"/>
            <a:ext cx="6503704" cy="4505108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600"/>
              </a:spcAft>
            </a:pPr>
            <a:r>
              <a:rPr lang="en-US" dirty="0"/>
              <a:t>Un </a:t>
            </a:r>
            <a:r>
              <a:rPr lang="en-US" b="1" dirty="0"/>
              <a:t>sito web </a:t>
            </a:r>
            <a:r>
              <a:rPr lang="en-US" dirty="0"/>
              <a:t>è una collezione di </a:t>
            </a:r>
            <a:r>
              <a:rPr lang="en-US" dirty="0" err="1"/>
              <a:t>risorse</a:t>
            </a:r>
            <a:r>
              <a:rPr lang="en-US" dirty="0"/>
              <a:t> online correlate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loro</a:t>
            </a:r>
            <a:r>
              <a:rPr lang="en-US" dirty="0"/>
              <a:t>, </a:t>
            </a:r>
            <a:r>
              <a:rPr lang="en-US" dirty="0" err="1"/>
              <a:t>tra</a:t>
            </a:r>
            <a:r>
              <a:rPr lang="en-US" dirty="0"/>
              <a:t> cui pagine web,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multimediali</a:t>
            </a:r>
            <a:r>
              <a:rPr lang="en-US" dirty="0"/>
              <a:t> etc. tipicamente identificati con un </a:t>
            </a:r>
            <a:r>
              <a:rPr lang="en-US" b="1" dirty="0"/>
              <a:t>nome di dominio </a:t>
            </a:r>
            <a:r>
              <a:rPr lang="en-US" dirty="0"/>
              <a:t>comune, ad esempio, google.com, e memorizzati e pubblicati su un server web. </a:t>
            </a:r>
            <a:endParaRPr lang="el-GR" dirty="0"/>
          </a:p>
          <a:p>
            <a:pPr algn="just">
              <a:spcAft>
                <a:spcPts val="600"/>
              </a:spcAft>
            </a:pPr>
            <a:r>
              <a:rPr lang="en-US" dirty="0"/>
              <a:t>Esistono milioni di </a:t>
            </a:r>
            <a:r>
              <a:rPr lang="en-US" i="1" dirty="0"/>
              <a:t>siti web interconnessi </a:t>
            </a:r>
            <a:r>
              <a:rPr lang="en-US" dirty="0"/>
              <a:t>in tutti i paesi, che formano con i loro collegamenti ipertestuali il </a:t>
            </a:r>
            <a:r>
              <a:rPr lang="en-US" b="1" dirty="0"/>
              <a:t>World Wide Web</a:t>
            </a:r>
            <a:r>
              <a:rPr lang="en-US" dirty="0"/>
              <a:t>,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paragonato</a:t>
            </a:r>
            <a:r>
              <a:rPr lang="en-US" dirty="0"/>
              <a:t> </a:t>
            </a:r>
            <a:r>
              <a:rPr lang="en-US" dirty="0" err="1"/>
              <a:t>all’imagine</a:t>
            </a:r>
            <a:r>
              <a:rPr lang="en-US" dirty="0"/>
              <a:t> di una </a:t>
            </a:r>
            <a:r>
              <a:rPr lang="en-US" dirty="0" err="1"/>
              <a:t>ragnatela</a:t>
            </a:r>
            <a:r>
              <a:rPr lang="en-US" dirty="0"/>
              <a:t> (</a:t>
            </a:r>
            <a:r>
              <a:rPr lang="en-US" dirty="0" err="1"/>
              <a:t>ragione</a:t>
            </a:r>
            <a:r>
              <a:rPr lang="en-US" dirty="0"/>
              <a:t> per cui si usa il termine "web“).</a:t>
            </a:r>
          </a:p>
        </p:txBody>
      </p:sp>
      <p:pic>
        <p:nvPicPr>
          <p:cNvPr id="2050" name="Picture 2" descr="Spider, Web, Spider Web, Halloween, Silhouette, Black">
            <a:extLst>
              <a:ext uri="{FF2B5EF4-FFF2-40B4-BE49-F238E27FC236}">
                <a16:creationId xmlns:a16="http://schemas.microsoft.com/office/drawing/2014/main" id="{4F68E179-D5A5-4394-9A76-7EE5A3DF9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401" y="1863373"/>
            <a:ext cx="3190158" cy="292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55;p16">
            <a:extLst>
              <a:ext uri="{FF2B5EF4-FFF2-40B4-BE49-F238E27FC236}">
                <a16:creationId xmlns:a16="http://schemas.microsoft.com/office/drawing/2014/main" id="{46CDB324-5F7A-4CB5-8906-BB9D9EC69251}"/>
              </a:ext>
            </a:extLst>
          </p:cNvPr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de-DE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de-DE" sz="1200" b="0" i="0" u="sng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Pixabay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45;p24">
            <a:extLst>
              <a:ext uri="{FF2B5EF4-FFF2-40B4-BE49-F238E27FC236}">
                <a16:creationId xmlns:a16="http://schemas.microsoft.com/office/drawing/2014/main" id="{38E319A8-B1E8-449E-9A9C-89E3C0E6E1E9}"/>
              </a:ext>
            </a:extLst>
          </p:cNvPr>
          <p:cNvSpPr/>
          <p:nvPr/>
        </p:nvSpPr>
        <p:spPr>
          <a:xfrm>
            <a:off x="9253728" y="-3933"/>
            <a:ext cx="2937012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Calibri"/>
              <a:buNone/>
            </a:pPr>
            <a:r>
              <a:rPr lang="de-DE" sz="153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4.3 Ricerca su internet </a:t>
            </a:r>
            <a:endParaRPr sz="127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03359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FB05BA17-1B6A-4368-82B8-12020F3E138D}"/>
              </a:ext>
            </a:extLst>
          </p:cNvPr>
          <p:cNvSpPr/>
          <p:nvPr/>
        </p:nvSpPr>
        <p:spPr>
          <a:xfrm>
            <a:off x="10311897" y="1685095"/>
            <a:ext cx="1647731" cy="2090199"/>
          </a:xfrm>
          <a:prstGeom prst="roundRect">
            <a:avLst>
              <a:gd name="adj" fmla="val 16667"/>
            </a:avLst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Σύννεφο 17">
            <a:extLst>
              <a:ext uri="{FF2B5EF4-FFF2-40B4-BE49-F238E27FC236}">
                <a16:creationId xmlns:a16="http://schemas.microsoft.com/office/drawing/2014/main" id="{4B170611-60B1-4AFF-9D88-AB1A335391EE}"/>
              </a:ext>
            </a:extLst>
          </p:cNvPr>
          <p:cNvSpPr/>
          <p:nvPr/>
        </p:nvSpPr>
        <p:spPr>
          <a:xfrm>
            <a:off x="8225074" y="1922712"/>
            <a:ext cx="2082128" cy="1601724"/>
          </a:xfrm>
          <a:prstGeom prst="cloud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9D27A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B930CC3-336D-476E-9FA9-5BC6DEEB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Cos'è il World Wide Web (WWW) (3)</a:t>
            </a:r>
            <a:endParaRPr lang="el-GR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BF84940-5A48-4A86-A711-5F23C8CAE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9" y="1685096"/>
            <a:ext cx="6286421" cy="4534952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r>
              <a:rPr lang="en-US" dirty="0"/>
              <a:t>Per accedere al Web, cioè raggiungere le informazioni memorizzate sui siti web, si deve utilizzare un software chiamato </a:t>
            </a:r>
            <a:r>
              <a:rPr lang="en-US" b="1" dirty="0"/>
              <a:t>browser web. </a:t>
            </a:r>
          </a:p>
          <a:p>
            <a:pPr algn="just">
              <a:spcAft>
                <a:spcPts val="1200"/>
              </a:spcAft>
            </a:pPr>
            <a:r>
              <a:rPr lang="en-US" dirty="0"/>
              <a:t>Il browser web ha bisogno del nome di dominio di un sito web per accedervi e utilizza il protocollo </a:t>
            </a:r>
            <a:r>
              <a:rPr lang="en-US" b="1" dirty="0"/>
              <a:t>http </a:t>
            </a:r>
            <a:r>
              <a:rPr lang="en-US" dirty="0"/>
              <a:t>(o </a:t>
            </a:r>
            <a:r>
              <a:rPr lang="en-US" b="1" dirty="0"/>
              <a:t>https</a:t>
            </a:r>
            <a:r>
              <a:rPr lang="en-US" dirty="0"/>
              <a:t>) per scambiare dati con il webserver, che ospita il sito web.</a:t>
            </a:r>
          </a:p>
          <a:p>
            <a:pPr algn="just">
              <a:spcAft>
                <a:spcPts val="1200"/>
              </a:spcAft>
            </a:pPr>
            <a:r>
              <a:rPr lang="en-US" dirty="0" err="1"/>
              <a:t>Trovate</a:t>
            </a:r>
            <a:r>
              <a:rPr lang="en-US" dirty="0"/>
              <a:t> altre informazioni per WWW </a:t>
            </a:r>
            <a:r>
              <a:rPr lang="en-US" dirty="0">
                <a:hlinkClick r:id="rId2"/>
              </a:rPr>
              <a:t>qui</a:t>
            </a:r>
            <a:r>
              <a:rPr lang="en-US" dirty="0"/>
              <a:t>.</a:t>
            </a:r>
            <a:endParaRPr lang="el-GR" dirty="0"/>
          </a:p>
        </p:txBody>
      </p:sp>
      <p:sp>
        <p:nvSpPr>
          <p:cNvPr id="5" name="Google Shape;255;p16">
            <a:extLst>
              <a:ext uri="{FF2B5EF4-FFF2-40B4-BE49-F238E27FC236}">
                <a16:creationId xmlns:a16="http://schemas.microsoft.com/office/drawing/2014/main" id="{46CDB324-5F7A-4CB5-8906-BB9D9EC69251}"/>
              </a:ext>
            </a:extLst>
          </p:cNvPr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de-DE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de-DE" sz="1200" b="0" i="0" u="sng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Pixabay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Διάγραμμα ροής: Γραμμή σύνδεσης 3">
            <a:extLst>
              <a:ext uri="{FF2B5EF4-FFF2-40B4-BE49-F238E27FC236}">
                <a16:creationId xmlns:a16="http://schemas.microsoft.com/office/drawing/2014/main" id="{A122B44B-DD0C-4F50-8F58-A2FF44B4E064}"/>
              </a:ext>
            </a:extLst>
          </p:cNvPr>
          <p:cNvSpPr/>
          <p:nvPr/>
        </p:nvSpPr>
        <p:spPr>
          <a:xfrm>
            <a:off x="7036806" y="2263366"/>
            <a:ext cx="1188267" cy="113698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browser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6" name="Βέλος: Αριστερό-δεξιό 5">
            <a:extLst>
              <a:ext uri="{FF2B5EF4-FFF2-40B4-BE49-F238E27FC236}">
                <a16:creationId xmlns:a16="http://schemas.microsoft.com/office/drawing/2014/main" id="{65807AC8-3441-4623-A4FF-A039D46285AD}"/>
              </a:ext>
            </a:extLst>
          </p:cNvPr>
          <p:cNvSpPr/>
          <p:nvPr/>
        </p:nvSpPr>
        <p:spPr>
          <a:xfrm>
            <a:off x="8145450" y="2801809"/>
            <a:ext cx="2472164" cy="610574"/>
          </a:xfrm>
          <a:prstGeom prst="leftRightArrow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Διάγραμμα ροής: Πολλαπλό έγγραφο 6">
            <a:extLst>
              <a:ext uri="{FF2B5EF4-FFF2-40B4-BE49-F238E27FC236}">
                <a16:creationId xmlns:a16="http://schemas.microsoft.com/office/drawing/2014/main" id="{1AD0BA99-E82C-43C0-BFB3-1851D0DAF8A3}"/>
              </a:ext>
            </a:extLst>
          </p:cNvPr>
          <p:cNvSpPr/>
          <p:nvPr/>
        </p:nvSpPr>
        <p:spPr>
          <a:xfrm>
            <a:off x="10406956" y="1922712"/>
            <a:ext cx="1421394" cy="764526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Διάγραμμα ροής: Μαγνητικός δίσκος 7">
            <a:extLst>
              <a:ext uri="{FF2B5EF4-FFF2-40B4-BE49-F238E27FC236}">
                <a16:creationId xmlns:a16="http://schemas.microsoft.com/office/drawing/2014/main" id="{1B4EF761-54E2-4484-B23C-407E18043855}"/>
              </a:ext>
            </a:extLst>
          </p:cNvPr>
          <p:cNvSpPr/>
          <p:nvPr/>
        </p:nvSpPr>
        <p:spPr>
          <a:xfrm>
            <a:off x="10649137" y="2708197"/>
            <a:ext cx="937032" cy="878186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Βέλος: Δεξιό 8">
            <a:extLst>
              <a:ext uri="{FF2B5EF4-FFF2-40B4-BE49-F238E27FC236}">
                <a16:creationId xmlns:a16="http://schemas.microsoft.com/office/drawing/2014/main" id="{8314D2E0-421D-46D4-BE5A-F5AECB4100D1}"/>
              </a:ext>
            </a:extLst>
          </p:cNvPr>
          <p:cNvSpPr/>
          <p:nvPr/>
        </p:nvSpPr>
        <p:spPr>
          <a:xfrm>
            <a:off x="7880431" y="2244607"/>
            <a:ext cx="2526524" cy="416458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50F660-3D80-446A-8392-AD45154E558A}"/>
              </a:ext>
            </a:extLst>
          </p:cNvPr>
          <p:cNvSpPr txBox="1"/>
          <p:nvPr/>
        </p:nvSpPr>
        <p:spPr>
          <a:xfrm>
            <a:off x="10406957" y="2161566"/>
            <a:ext cx="12107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C00000"/>
                </a:solidFill>
              </a:rPr>
              <a:t>Sito</a:t>
            </a:r>
            <a:r>
              <a:rPr lang="en-US" dirty="0">
                <a:solidFill>
                  <a:srgbClr val="C00000"/>
                </a:solidFill>
              </a:rPr>
              <a:t> web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8A965A-26AD-4A5F-B75C-09191CE7634F}"/>
              </a:ext>
            </a:extLst>
          </p:cNvPr>
          <p:cNvSpPr txBox="1"/>
          <p:nvPr/>
        </p:nvSpPr>
        <p:spPr>
          <a:xfrm>
            <a:off x="10649137" y="3001216"/>
            <a:ext cx="9685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</a:rPr>
              <a:t>Web </a:t>
            </a:r>
          </a:p>
          <a:p>
            <a:pPr algn="ctr"/>
            <a:r>
              <a:rPr lang="en-US">
                <a:solidFill>
                  <a:srgbClr val="C00000"/>
                </a:solidFill>
              </a:rPr>
              <a:t>server</a:t>
            </a:r>
            <a:endParaRPr lang="el-GR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8F9F97-78CB-4F43-B0B9-4EC76EB344E6}"/>
              </a:ext>
            </a:extLst>
          </p:cNvPr>
          <p:cNvSpPr txBox="1"/>
          <p:nvPr/>
        </p:nvSpPr>
        <p:spPr>
          <a:xfrm>
            <a:off x="7880429" y="2304975"/>
            <a:ext cx="1589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0070C0"/>
                </a:solidFill>
              </a:rPr>
              <a:t>nome di dominio</a:t>
            </a:r>
            <a:endParaRPr lang="el-GR" sz="120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708535-4830-4FF2-A556-49F9CAB90D3D}"/>
              </a:ext>
            </a:extLst>
          </p:cNvPr>
          <p:cNvSpPr txBox="1"/>
          <p:nvPr/>
        </p:nvSpPr>
        <p:spPr>
          <a:xfrm>
            <a:off x="8213349" y="2983554"/>
            <a:ext cx="2193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0070C0"/>
                </a:solidFill>
              </a:rPr>
              <a:t>scambio</a:t>
            </a:r>
            <a:r>
              <a:rPr lang="en-US" sz="1200" dirty="0">
                <a:solidFill>
                  <a:srgbClr val="0070C0"/>
                </a:solidFill>
              </a:rPr>
              <a:t> di </a:t>
            </a:r>
            <a:r>
              <a:rPr lang="en-US" sz="1200" dirty="0" err="1">
                <a:solidFill>
                  <a:srgbClr val="0070C0"/>
                </a:solidFill>
              </a:rPr>
              <a:t>dati</a:t>
            </a:r>
            <a:r>
              <a:rPr lang="en-US" sz="1200" dirty="0">
                <a:solidFill>
                  <a:srgbClr val="0070C0"/>
                </a:solidFill>
              </a:rPr>
              <a:t> con http</a:t>
            </a:r>
            <a:endParaRPr lang="el-GR" sz="1200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4D9535-E8AF-4D1D-BDED-712EF59EF42E}"/>
              </a:ext>
            </a:extLst>
          </p:cNvPr>
          <p:cNvSpPr txBox="1"/>
          <p:nvPr/>
        </p:nvSpPr>
        <p:spPr>
          <a:xfrm>
            <a:off x="8770561" y="2620658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rgbClr val="9D27A1"/>
                </a:solidFill>
              </a:rPr>
              <a:t>Internet</a:t>
            </a:r>
            <a:endParaRPr lang="el-GR" i="1">
              <a:solidFill>
                <a:srgbClr val="9D27A1"/>
              </a:solidFill>
            </a:endParaRPr>
          </a:p>
        </p:txBody>
      </p:sp>
      <p:sp>
        <p:nvSpPr>
          <p:cNvPr id="17" name="Google Shape;345;p24">
            <a:extLst>
              <a:ext uri="{FF2B5EF4-FFF2-40B4-BE49-F238E27FC236}">
                <a16:creationId xmlns:a16="http://schemas.microsoft.com/office/drawing/2014/main" id="{FFA5437F-6793-4EE7-8ED1-001799753658}"/>
              </a:ext>
            </a:extLst>
          </p:cNvPr>
          <p:cNvSpPr/>
          <p:nvPr/>
        </p:nvSpPr>
        <p:spPr>
          <a:xfrm>
            <a:off x="9253728" y="-3933"/>
            <a:ext cx="2937012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Calibri"/>
              <a:buNone/>
            </a:pPr>
            <a:r>
              <a:rPr lang="de-DE" sz="153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4.3 Ricerca su internet </a:t>
            </a:r>
            <a:endParaRPr sz="127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5322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de-DE" dirty="0" err="1"/>
              <a:t>Cos'è l'alfabetizzazione </a:t>
            </a:r>
            <a:r>
              <a:rPr lang="de-DE" dirty="0"/>
              <a:t>sanitaria digitale</a:t>
            </a:r>
            <a:endParaRPr dirty="0"/>
          </a:p>
        </p:txBody>
      </p:sp>
      <p:sp>
        <p:nvSpPr>
          <p:cNvPr id="170" name="Google Shape;170;p8"/>
          <p:cNvSpPr txBox="1">
            <a:spLocks noGrp="1"/>
          </p:cNvSpPr>
          <p:nvPr>
            <p:ph type="body" idx="1"/>
          </p:nvPr>
        </p:nvSpPr>
        <p:spPr>
          <a:xfrm>
            <a:off x="657988" y="1762700"/>
            <a:ext cx="4180532" cy="505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b="1" dirty="0"/>
              <a:t>L'alfabetizzazione sanitaria digitale (DHL) </a:t>
            </a:r>
            <a:r>
              <a:rPr lang="en-US" dirty="0"/>
              <a:t>è </a:t>
            </a:r>
            <a:r>
              <a:rPr lang="en-US" dirty="0" err="1"/>
              <a:t>definita</a:t>
            </a:r>
            <a:r>
              <a:rPr lang="en-US" dirty="0"/>
              <a:t> come </a:t>
            </a:r>
            <a:r>
              <a:rPr lang="en-US" dirty="0" err="1"/>
              <a:t>l’insieme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capacità</a:t>
            </a:r>
            <a:r>
              <a:rPr lang="en-US" dirty="0"/>
              <a:t> di:</a:t>
            </a: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19999"/>
            </a:pPr>
            <a:r>
              <a:rPr lang="en-US" i="1" dirty="0" err="1"/>
              <a:t>cercare</a:t>
            </a:r>
            <a:r>
              <a:rPr lang="en-US" i="1" dirty="0"/>
              <a:t>, trovare, capire e valutare </a:t>
            </a:r>
            <a:r>
              <a:rPr lang="en-US" dirty="0"/>
              <a:t>informazioni sanitarie da </a:t>
            </a:r>
            <a:r>
              <a:rPr lang="en-US" dirty="0" err="1"/>
              <a:t>fonti</a:t>
            </a:r>
            <a:r>
              <a:rPr lang="en-US" dirty="0"/>
              <a:t> </a:t>
            </a:r>
            <a:r>
              <a:rPr lang="en-US" dirty="0" err="1"/>
              <a:t>elettroniche</a:t>
            </a:r>
            <a:r>
              <a:rPr lang="en-US" dirty="0"/>
              <a:t> </a:t>
            </a: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19999"/>
            </a:pPr>
            <a:r>
              <a:rPr lang="en-US" dirty="0"/>
              <a:t>applicare le conoscenze acquisite per </a:t>
            </a:r>
            <a:r>
              <a:rPr lang="en-US" b="1" dirty="0"/>
              <a:t>affrontare o risolvere un problema di salute </a:t>
            </a:r>
            <a:r>
              <a:rPr lang="en-US" dirty="0"/>
              <a:t>(WHO Digital Health Literacy, 2017).</a:t>
            </a:r>
          </a:p>
          <a:p>
            <a:pPr marL="228600" lvl="0" indent="-87629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171" name="Google Shape;171;p8"/>
          <p:cNvSpPr/>
          <p:nvPr/>
        </p:nvSpPr>
        <p:spPr>
          <a:xfrm>
            <a:off x="10384221" y="-3933"/>
            <a:ext cx="1806519" cy="403326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4.1 Introduzione </a:t>
            </a: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73;p8">
            <a:extLst>
              <a:ext uri="{FF2B5EF4-FFF2-40B4-BE49-F238E27FC236}">
                <a16:creationId xmlns:a16="http://schemas.microsoft.com/office/drawing/2014/main" id="{2F18A464-822D-423C-AFD3-521AB73D7B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0029"/>
          <a:stretch/>
        </p:blipFill>
        <p:spPr>
          <a:xfrm>
            <a:off x="4857253" y="2147173"/>
            <a:ext cx="7353480" cy="4710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30151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651827C-5BB0-427C-8C65-8784AC89CEFC}"/>
              </a:ext>
            </a:extLst>
          </p:cNvPr>
          <p:cNvSpPr/>
          <p:nvPr/>
        </p:nvSpPr>
        <p:spPr>
          <a:xfrm>
            <a:off x="2105025" y="1028700"/>
            <a:ext cx="7534275" cy="904875"/>
          </a:xfrm>
          <a:prstGeom prst="roundRect">
            <a:avLst/>
          </a:prstGeom>
          <a:ln>
            <a:solidFill>
              <a:srgbClr val="C01E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203864"/>
                </a:solidFill>
              </a:rPr>
              <a:t>Il World Wide Web è un sistema informativo che contiene documenti e altre risorse con informazioni.</a:t>
            </a:r>
            <a:endParaRPr lang="el-GR" sz="2000" b="1" dirty="0">
              <a:solidFill>
                <a:srgbClr val="203864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8178301-C8A7-4724-8CF8-344EAE75664C}"/>
              </a:ext>
            </a:extLst>
          </p:cNvPr>
          <p:cNvSpPr/>
          <p:nvPr/>
        </p:nvSpPr>
        <p:spPr>
          <a:xfrm>
            <a:off x="2105025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Vero</a:t>
            </a:r>
            <a:endParaRPr lang="el-GR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E448F981-31BC-4A5C-A52A-2CB296CA1B95}"/>
              </a:ext>
            </a:extLst>
          </p:cNvPr>
          <p:cNvSpPr/>
          <p:nvPr/>
        </p:nvSpPr>
        <p:spPr>
          <a:xfrm>
            <a:off x="6134100" y="24796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Falso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871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5"/>
          <p:cNvSpPr/>
          <p:nvPr/>
        </p:nvSpPr>
        <p:spPr>
          <a:xfrm>
            <a:off x="8250621" y="-3933"/>
            <a:ext cx="3940119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4.4 Sicurezza e privacy </a:t>
            </a: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45"/>
          <p:cNvSpPr txBox="1">
            <a:spLocks noGrp="1"/>
          </p:cNvSpPr>
          <p:nvPr>
            <p:ph type="body" idx="1"/>
          </p:nvPr>
        </p:nvSpPr>
        <p:spPr>
          <a:xfrm>
            <a:off x="416670" y="1605516"/>
            <a:ext cx="8206335" cy="442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b="1" dirty="0"/>
              <a:t>Usa una password forte</a:t>
            </a:r>
          </a:p>
          <a:p>
            <a:pPr marL="800100" lvl="1" indent="-34290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29729"/>
              <a:buFont typeface="Calibri" panose="020B0604020202020204" pitchFamily="34" charset="0"/>
              <a:buChar char="•"/>
            </a:pPr>
            <a:r>
              <a:rPr lang="en-US" sz="2000" dirty="0" err="1"/>
              <a:t>Verifica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sia</a:t>
            </a:r>
            <a:r>
              <a:rPr lang="en-US" sz="2000" dirty="0"/>
              <a:t> </a:t>
            </a:r>
            <a:r>
              <a:rPr lang="en-US" sz="2000" dirty="0" err="1"/>
              <a:t>costituita</a:t>
            </a:r>
            <a:r>
              <a:rPr lang="en-US" sz="2000" dirty="0"/>
              <a:t> da </a:t>
            </a:r>
            <a:r>
              <a:rPr lang="en-US" sz="2000" dirty="0" err="1"/>
              <a:t>almeno</a:t>
            </a:r>
            <a:r>
              <a:rPr lang="en-US" sz="2000" dirty="0"/>
              <a:t> 8 </a:t>
            </a:r>
            <a:r>
              <a:rPr lang="en-US" sz="2000" dirty="0" err="1"/>
              <a:t>caratteri</a:t>
            </a:r>
            <a:endParaRPr lang="en-US" sz="2000" dirty="0"/>
          </a:p>
          <a:p>
            <a:pPr marL="800100" lvl="1" indent="-34290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29729"/>
              <a:buFont typeface="Calibri" panose="020B0604020202020204" pitchFamily="34" charset="0"/>
              <a:buChar char="•"/>
            </a:pPr>
            <a:r>
              <a:rPr lang="en-US" sz="2000" dirty="0" err="1"/>
              <a:t>Utilizza</a:t>
            </a:r>
            <a:r>
              <a:rPr lang="en-US" sz="2000" dirty="0"/>
              <a:t> un mix di </a:t>
            </a:r>
            <a:r>
              <a:rPr lang="en-US" sz="2000" dirty="0" err="1"/>
              <a:t>caratteri</a:t>
            </a:r>
            <a:r>
              <a:rPr lang="en-US" sz="2000" dirty="0"/>
              <a:t> </a:t>
            </a:r>
            <a:r>
              <a:rPr lang="en-US" sz="2000" dirty="0" err="1"/>
              <a:t>diversi</a:t>
            </a:r>
            <a:endParaRPr lang="en-US" sz="2000" dirty="0"/>
          </a:p>
          <a:p>
            <a:pPr marL="800100" lvl="1" indent="-34290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29729"/>
              <a:buFont typeface="Calibri" panose="020B0604020202020204" pitchFamily="34" charset="0"/>
              <a:buChar char="•"/>
            </a:pPr>
            <a:r>
              <a:rPr lang="en-US" sz="2000" dirty="0"/>
              <a:t>Non usare percorsi di tastiera memorabili (come: qwerty)</a:t>
            </a:r>
          </a:p>
          <a:p>
            <a:pPr marL="342900" lvl="0" indent="-34290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b="1" dirty="0"/>
              <a:t>Usate le ultime versioni </a:t>
            </a:r>
            <a:r>
              <a:rPr lang="en-US" sz="2000" dirty="0"/>
              <a:t>di un sistema operativo, installate un software antivirus,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i="1" dirty="0"/>
              <a:t>firewall</a:t>
            </a:r>
            <a:r>
              <a:rPr lang="en-US" sz="2000" dirty="0"/>
              <a:t> e controllate regolarmente gli aggiornamenti. </a:t>
            </a:r>
          </a:p>
          <a:p>
            <a:pPr marL="342900" lvl="0" indent="-34290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b="1" dirty="0"/>
              <a:t>Evitare di </a:t>
            </a:r>
            <a:r>
              <a:rPr lang="en-US" sz="2000" b="1" dirty="0" err="1"/>
              <a:t>scaricare</a:t>
            </a:r>
            <a:r>
              <a:rPr lang="en-US" sz="2000" b="1" dirty="0"/>
              <a:t> un software gratuito </a:t>
            </a:r>
            <a:r>
              <a:rPr lang="en-US" sz="2000" dirty="0"/>
              <a:t>da siti che non sono conosciuti o affidabili. Scaricare software solo da aziende conosciute e fidate. Molti programmi gratuiti (applicazioni) </a:t>
            </a:r>
            <a:r>
              <a:rPr lang="en-US" sz="2000" dirty="0" err="1"/>
              <a:t>possono</a:t>
            </a:r>
            <a:r>
              <a:rPr lang="en-US" sz="2000" dirty="0"/>
              <a:t> </a:t>
            </a:r>
            <a:r>
              <a:rPr lang="en-US" sz="2000" dirty="0" err="1"/>
              <a:t>istallare</a:t>
            </a:r>
            <a:r>
              <a:rPr lang="en-US" sz="2000" dirty="0"/>
              <a:t> </a:t>
            </a:r>
            <a:r>
              <a:rPr lang="en-US" sz="2000" i="1" dirty="0"/>
              <a:t>adware</a:t>
            </a:r>
            <a:r>
              <a:rPr lang="en-US" sz="2000" dirty="0"/>
              <a:t> e </a:t>
            </a:r>
            <a:r>
              <a:rPr lang="en-US" sz="2000" i="1" dirty="0"/>
              <a:t>spyware</a:t>
            </a:r>
            <a:r>
              <a:rPr lang="en-US" sz="2000" dirty="0"/>
              <a:t> su un computer o un dispositivo mobile. </a:t>
            </a:r>
          </a:p>
        </p:txBody>
      </p:sp>
      <p:sp>
        <p:nvSpPr>
          <p:cNvPr id="476" name="Google Shape;476;p45"/>
          <p:cNvSpPr txBox="1"/>
          <p:nvPr/>
        </p:nvSpPr>
        <p:spPr>
          <a:xfrm>
            <a:off x="416670" y="1038993"/>
            <a:ext cx="11059692" cy="715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en-US" sz="2800" b="1" i="0" u="none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Sicurezza: </a:t>
            </a:r>
            <a:r>
              <a:rPr lang="en-US" sz="2800" b="1" i="0" u="none" strike="noStrike" cap="none" dirty="0" err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suggerimenti</a:t>
            </a:r>
            <a:r>
              <a:rPr lang="en-US" sz="2800" b="1" i="0" u="none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 per proteggere dati e dispositivi</a:t>
            </a:r>
          </a:p>
        </p:txBody>
      </p:sp>
      <p:pic>
        <p:nvPicPr>
          <p:cNvPr id="477" name="Google Shape;477;p45" descr="Κώνος κυκλοφορίας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4136" y="2026328"/>
            <a:ext cx="3276602" cy="2926476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45"/>
          <p:cNvSpPr txBox="1"/>
          <p:nvPr/>
        </p:nvSpPr>
        <p:spPr>
          <a:xfrm>
            <a:off x="733647" y="6463976"/>
            <a:ext cx="6315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de-D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Ulteriori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informazioni</a:t>
            </a:r>
            <a:r>
              <a:rPr lang="de-D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[6]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62;p17"/>
          <p:cNvSpPr txBox="1">
            <a:spLocks noGrp="1"/>
          </p:cNvSpPr>
          <p:nvPr>
            <p:ph type="title"/>
          </p:nvPr>
        </p:nvSpPr>
        <p:spPr>
          <a:xfrm>
            <a:off x="416670" y="282597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Clr>
                <a:srgbClr val="C01E24"/>
              </a:buClr>
              <a:buSzPts val="2000"/>
            </a:pPr>
            <a:br>
              <a:rPr lang="en-US" dirty="0"/>
            </a:br>
            <a:r>
              <a:rPr lang="de-DE" sz="4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Allegato 2</a:t>
            </a:r>
            <a:endParaRPr lang="en-US" dirty="0">
              <a:solidFill>
                <a:srgbClr val="C01E24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9;p27">
            <a:extLst>
              <a:ext uri="{FF2B5EF4-FFF2-40B4-BE49-F238E27FC236}">
                <a16:creationId xmlns:a16="http://schemas.microsoft.com/office/drawing/2014/main" id="{84CCAFAB-DF7E-4C08-A195-986F4931BB1C}"/>
              </a:ext>
            </a:extLst>
          </p:cNvPr>
          <p:cNvSpPr/>
          <p:nvPr/>
        </p:nvSpPr>
        <p:spPr>
          <a:xfrm>
            <a:off x="9253728" y="-3933"/>
            <a:ext cx="2937012" cy="3823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4.4 Sicurezza e privacy </a:t>
            </a: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64;p26">
            <a:extLst>
              <a:ext uri="{FF2B5EF4-FFF2-40B4-BE49-F238E27FC236}">
                <a16:creationId xmlns:a16="http://schemas.microsoft.com/office/drawing/2014/main" id="{A116566B-C484-44E2-848D-30F79F513E6C}"/>
              </a:ext>
            </a:extLst>
          </p:cNvPr>
          <p:cNvSpPr/>
          <p:nvPr/>
        </p:nvSpPr>
        <p:spPr>
          <a:xfrm>
            <a:off x="10345478" y="6566673"/>
            <a:ext cx="184526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Τίτλος 3">
            <a:extLst>
              <a:ext uri="{FF2B5EF4-FFF2-40B4-BE49-F238E27FC236}">
                <a16:creationId xmlns:a16="http://schemas.microsoft.com/office/drawing/2014/main" id="{EE1E3632-21B8-43C6-AB8C-621F7D539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99" y="1200812"/>
            <a:ext cx="11396576" cy="599188"/>
          </a:xfrm>
        </p:spPr>
        <p:txBody>
          <a:bodyPr/>
          <a:lstStyle/>
          <a:p>
            <a:r>
              <a:rPr lang="en-US" dirty="0"/>
              <a:t>Sicurezza e privacy</a:t>
            </a:r>
          </a:p>
        </p:txBody>
      </p:sp>
      <p:sp>
        <p:nvSpPr>
          <p:cNvPr id="10" name="Θέση κειμένου 2">
            <a:extLst>
              <a:ext uri="{FF2B5EF4-FFF2-40B4-BE49-F238E27FC236}">
                <a16:creationId xmlns:a16="http://schemas.microsoft.com/office/drawing/2014/main" id="{974F3F40-2997-4635-8B7A-81191D7E5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9" y="1800000"/>
            <a:ext cx="5409663" cy="4893408"/>
          </a:xfrm>
        </p:spPr>
        <p:txBody>
          <a:bodyPr>
            <a:normAutofit fontScale="92500" lnSpcReduction="10000"/>
          </a:bodyPr>
          <a:lstStyle/>
          <a:p>
            <a:pPr algn="just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La sicurezza riguarda la </a:t>
            </a:r>
            <a:r>
              <a:rPr lang="en-US" b="1" dirty="0"/>
              <a:t>salvaguardia dei dati</a:t>
            </a:r>
            <a:r>
              <a:rPr lang="en-US" dirty="0"/>
              <a:t>, mentre la privacy riguarda la </a:t>
            </a:r>
            <a:r>
              <a:rPr lang="en-US" b="1" dirty="0"/>
              <a:t>salvaguardia dell'identità dell'utente</a:t>
            </a:r>
            <a:r>
              <a:rPr lang="en-US" dirty="0"/>
              <a:t>. </a:t>
            </a:r>
          </a:p>
          <a:p>
            <a:pPr algn="just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Per </a:t>
            </a:r>
            <a:r>
              <a:rPr lang="en-US" dirty="0" err="1"/>
              <a:t>esempio</a:t>
            </a:r>
            <a:r>
              <a:rPr lang="en-US" dirty="0"/>
              <a:t> il personale di ospedali e cliniche usa sistemi sicuri per comunicare con i pazienti sulla loro salute, invece di inviare informazioni tramite account di posta elettronica personali.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dirty="0"/>
              <a:t>Questo tipo di trasmissione di dati è un esempio di </a:t>
            </a:r>
            <a:r>
              <a:rPr lang="en-US" dirty="0" err="1"/>
              <a:t>trasmissione</a:t>
            </a:r>
            <a:r>
              <a:rPr lang="en-US" dirty="0"/>
              <a:t> </a:t>
            </a:r>
            <a:r>
              <a:rPr lang="en-US" dirty="0" err="1"/>
              <a:t>sicura</a:t>
            </a:r>
            <a:r>
              <a:rPr lang="en-US" dirty="0"/>
              <a:t>.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dirty="0" err="1"/>
              <a:t>D'altra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le disposizioni sulla privacy potrebbero limitare l'accesso alle cartelle cliniche dei pazienti a </a:t>
            </a:r>
            <a:r>
              <a:rPr lang="en-US" b="1" dirty="0"/>
              <a:t>specifici membri del personale ospedaliero</a:t>
            </a:r>
            <a:r>
              <a:rPr lang="en-US" dirty="0"/>
              <a:t>, come medici, infermieri e assistenti medici.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0" i="0" dirty="0">
              <a:solidFill>
                <a:srgbClr val="2C2C2C"/>
              </a:solidFill>
              <a:effectLst/>
              <a:latin typeface="Source Sans Pro" panose="020B0503030403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2" name="Θέση κειμένου 4">
            <a:extLst>
              <a:ext uri="{FF2B5EF4-FFF2-40B4-BE49-F238E27FC236}">
                <a16:creationId xmlns:a16="http://schemas.microsoft.com/office/drawing/2014/main" id="{9978756F-1FAC-4062-9C9B-4F4A42529691}"/>
              </a:ext>
            </a:extLst>
          </p:cNvPr>
          <p:cNvSpPr txBox="1">
            <a:spLocks/>
          </p:cNvSpPr>
          <p:nvPr/>
        </p:nvSpPr>
        <p:spPr>
          <a:xfrm>
            <a:off x="5862415" y="1800000"/>
            <a:ext cx="6195701" cy="489340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indent="-381000" algn="just">
              <a:lnSpc>
                <a:spcPct val="90000"/>
              </a:lnSpc>
              <a:spcBef>
                <a:spcPts val="600"/>
              </a:spcBef>
              <a:buClr>
                <a:srgbClr val="C01E2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dk1"/>
                </a:solidFill>
              </a:rPr>
              <a:t>Capiamo che è </a:t>
            </a:r>
          </a:p>
          <a:p>
            <a:pPr marL="795338" indent="-342900" algn="just">
              <a:lnSpc>
                <a:spcPct val="90000"/>
              </a:lnSpc>
              <a:spcBef>
                <a:spcPts val="600"/>
              </a:spcBef>
              <a:buClr>
                <a:srgbClr val="C01E24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chemeClr val="dk1"/>
                </a:solidFill>
              </a:rPr>
              <a:t>possibile</a:t>
            </a:r>
            <a:r>
              <a:rPr lang="en-US" sz="2200" dirty="0">
                <a:solidFill>
                  <a:schemeClr val="dk1"/>
                </a:solidFill>
              </a:rPr>
              <a:t> avere sicurezza senza privacy </a:t>
            </a:r>
          </a:p>
          <a:p>
            <a:pPr marL="1065212" lvl="5" indent="-342900" algn="just">
              <a:lnSpc>
                <a:spcPct val="90000"/>
              </a:lnSpc>
              <a:spcBef>
                <a:spcPts val="600"/>
              </a:spcBef>
              <a:buClr>
                <a:srgbClr val="C01E2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</a:rPr>
              <a:t>i dati personali possono essere trasmessi e conservati a un sito web in modo sicuro, ma il sito web </a:t>
            </a:r>
            <a:r>
              <a:rPr lang="en-US" sz="2200" dirty="0" err="1">
                <a:solidFill>
                  <a:schemeClr val="dk1"/>
                </a:solidFill>
              </a:rPr>
              <a:t>può</a:t>
            </a:r>
            <a:r>
              <a:rPr lang="en-US" sz="2200" dirty="0">
                <a:solidFill>
                  <a:schemeClr val="dk1"/>
                </a:solidFill>
              </a:rPr>
              <a:t> </a:t>
            </a:r>
            <a:r>
              <a:rPr lang="en-US" sz="2200" dirty="0" err="1">
                <a:solidFill>
                  <a:schemeClr val="dk1"/>
                </a:solidFill>
              </a:rPr>
              <a:t>venderli</a:t>
            </a:r>
            <a:r>
              <a:rPr lang="en-US" sz="2200" dirty="0">
                <a:solidFill>
                  <a:schemeClr val="dk1"/>
                </a:solidFill>
              </a:rPr>
              <a:t>.</a:t>
            </a:r>
          </a:p>
          <a:p>
            <a:pPr marL="882650" lvl="1" indent="-342900" algn="just">
              <a:lnSpc>
                <a:spcPct val="90000"/>
              </a:lnSpc>
              <a:spcBef>
                <a:spcPts val="600"/>
              </a:spcBef>
              <a:buClr>
                <a:srgbClr val="C01E24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dk1"/>
                </a:solidFill>
              </a:rPr>
              <a:t>ma </a:t>
            </a:r>
            <a:r>
              <a:rPr lang="en-US" sz="2200" b="1" dirty="0">
                <a:solidFill>
                  <a:schemeClr val="dk1"/>
                </a:solidFill>
              </a:rPr>
              <a:t>impossibile</a:t>
            </a:r>
            <a:r>
              <a:rPr lang="en-US" sz="2200" dirty="0">
                <a:solidFill>
                  <a:schemeClr val="dk1"/>
                </a:solidFill>
              </a:rPr>
              <a:t> avere privacy senza sicurezza.</a:t>
            </a:r>
          </a:p>
          <a:p>
            <a:pPr marL="1150938" lvl="2" indent="-342900" algn="just">
              <a:lnSpc>
                <a:spcPct val="90000"/>
              </a:lnSpc>
              <a:spcBef>
                <a:spcPts val="600"/>
              </a:spcBef>
              <a:buClr>
                <a:srgbClr val="C01E2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</a:rPr>
              <a:t>un hacker potrebbe avere accesso non autorizzato al </a:t>
            </a:r>
            <a:r>
              <a:rPr lang="en-US" sz="2200" dirty="0" err="1">
                <a:solidFill>
                  <a:schemeClr val="dk1"/>
                </a:solidFill>
              </a:rPr>
              <a:t>tuo</a:t>
            </a:r>
            <a:r>
              <a:rPr lang="en-US" sz="2200" dirty="0">
                <a:solidFill>
                  <a:schemeClr val="dk1"/>
                </a:solidFill>
              </a:rPr>
              <a:t> dispositivo, al server web o ai dati trasmessi e rubare </a:t>
            </a:r>
            <a:r>
              <a:rPr lang="en-US" sz="2200" dirty="0" err="1">
                <a:solidFill>
                  <a:schemeClr val="dk1"/>
                </a:solidFill>
              </a:rPr>
              <a:t>i</a:t>
            </a:r>
            <a:r>
              <a:rPr lang="en-US" sz="2200" dirty="0">
                <a:solidFill>
                  <a:schemeClr val="dk1"/>
                </a:solidFill>
              </a:rPr>
              <a:t> </a:t>
            </a:r>
            <a:r>
              <a:rPr lang="en-US" sz="2200" dirty="0" err="1">
                <a:solidFill>
                  <a:schemeClr val="dk1"/>
                </a:solidFill>
              </a:rPr>
              <a:t>tuoi</a:t>
            </a:r>
            <a:r>
              <a:rPr lang="en-US" sz="2200" dirty="0">
                <a:solidFill>
                  <a:schemeClr val="dk1"/>
                </a:solidFill>
              </a:rPr>
              <a:t> </a:t>
            </a:r>
            <a:r>
              <a:rPr lang="en-US" sz="2200" dirty="0" err="1">
                <a:solidFill>
                  <a:schemeClr val="dk1"/>
                </a:solidFill>
              </a:rPr>
              <a:t>dati</a:t>
            </a:r>
            <a:r>
              <a:rPr lang="en-US" sz="2200" dirty="0">
                <a:solidFill>
                  <a:schemeClr val="dk1"/>
                </a:solidFill>
              </a:rPr>
              <a:t> </a:t>
            </a:r>
            <a:r>
              <a:rPr lang="en-US" sz="2200" dirty="0" err="1">
                <a:solidFill>
                  <a:schemeClr val="dk1"/>
                </a:solidFill>
              </a:rPr>
              <a:t>personali</a:t>
            </a:r>
            <a:r>
              <a:rPr lang="en-US" sz="2200" dirty="0">
                <a:solidFill>
                  <a:schemeClr val="dk1"/>
                </a:solidFill>
              </a:rPr>
              <a:t>.</a:t>
            </a:r>
          </a:p>
          <a:p>
            <a:pPr marL="1093788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Google Shape;262;p17"/>
          <p:cNvSpPr txBox="1">
            <a:spLocks/>
          </p:cNvSpPr>
          <p:nvPr/>
        </p:nvSpPr>
        <p:spPr>
          <a:xfrm>
            <a:off x="557999" y="481030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C01E24"/>
              </a:buClr>
              <a:buSzPts val="2000"/>
            </a:pPr>
            <a:br>
              <a:rPr lang="en-US" dirty="0"/>
            </a:br>
            <a:r>
              <a:rPr lang="de-DE" sz="4400" dirty="0">
                <a:solidFill>
                  <a:srgbClr val="C00000"/>
                </a:solidFill>
              </a:rPr>
              <a:t>Allegato 3 </a:t>
            </a:r>
            <a:endParaRPr lang="en-US" dirty="0">
              <a:solidFill>
                <a:srgbClr val="C01E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06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BDBD87-4277-40FF-9897-E1C6EA7D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92" y="1194903"/>
            <a:ext cx="11059692" cy="605096"/>
          </a:xfrm>
        </p:spPr>
        <p:txBody>
          <a:bodyPr>
            <a:normAutofit/>
          </a:bodyPr>
          <a:lstStyle/>
          <a:p>
            <a:r>
              <a:rPr lang="en-US" dirty="0"/>
              <a:t>Cos'è e chi deve rispettare il GDPR?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DBAADF4-5C57-4BF0-BC08-7AD2977D1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4558" y="1669311"/>
            <a:ext cx="8331717" cy="4731379"/>
          </a:xfrm>
        </p:spPr>
        <p:txBody>
          <a:bodyPr>
            <a:normAutofit fontScale="92500" lnSpcReduction="20000"/>
          </a:bodyPr>
          <a:lstStyle/>
          <a:p>
            <a:pPr marL="76200" indent="0" algn="just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Cos'è il GDPR?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regolamento generale sulla protezione dei dati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è una legge dell'Unione europea che è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entrata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vigore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25 maggio 2018, e richiede alle organizzazioni di salvaguardare i dati personali e sostenere i diritti di privacy di chiunque nel territorio dell'UE. </a:t>
            </a:r>
          </a:p>
          <a:p>
            <a:pPr marL="76200" indent="0" algn="just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 deve rispettare il GDPR?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Qualsiasi organizzazione che tratta i dati personali di persone nell'UE deve rispettare il GDPR. 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Elaborazione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 è un termine ampio che copre praticamente tutto quello che si può fare con i dati: raccolta, memorizzazione, trasmissione, analisi, ecc. 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Dati personali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 sono tutte le informazioni che riguardano una persona, come nomi, indirizzi e-mail, indirizzi IP, colore degli occhi, affiliazione politica e così via. 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Anche se un'organizzazione non è collegata all'UE, se tratta i dati personali di persone nell'UE (attraverso il tracciamento sul suo sito web, per esempio), deve conformarsi. Il GDPR non è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limitato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solamente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alle aziende a scopo di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lucro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ma a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qualsiasi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tipo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organizzazione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6BA8F3-369F-4675-B4C2-1650F56006FE}"/>
              </a:ext>
            </a:extLst>
          </p:cNvPr>
          <p:cNvSpPr txBox="1"/>
          <p:nvPr/>
        </p:nvSpPr>
        <p:spPr>
          <a:xfrm>
            <a:off x="6068938" y="6550223"/>
            <a:ext cx="61230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Fonte: </a:t>
            </a:r>
            <a:r>
              <a:rPr lang="en-US" dirty="0">
                <a:hlinkClick r:id="rId2"/>
              </a:rPr>
              <a:t>https:</a:t>
            </a:r>
            <a:r>
              <a:rPr lang="en-US" dirty="0"/>
              <a:t>//gdpr.eu/faq/ </a:t>
            </a:r>
          </a:p>
        </p:txBody>
      </p:sp>
      <p:pic>
        <p:nvPicPr>
          <p:cNvPr id="5122" name="Picture 2" descr="Verordnung, Bipr, Daten, Schutz, Sicherheit">
            <a:extLst>
              <a:ext uri="{FF2B5EF4-FFF2-40B4-BE49-F238E27FC236}">
                <a16:creationId xmlns:a16="http://schemas.microsoft.com/office/drawing/2014/main" id="{02748D83-1421-479B-87AF-BC5976E86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1" y="2382007"/>
            <a:ext cx="3559009" cy="175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364;p26">
            <a:extLst>
              <a:ext uri="{FF2B5EF4-FFF2-40B4-BE49-F238E27FC236}">
                <a16:creationId xmlns:a16="http://schemas.microsoft.com/office/drawing/2014/main" id="{86265A37-2359-4C4C-9AC6-759DA9FF3D6F}"/>
              </a:ext>
            </a:extLst>
          </p:cNvPr>
          <p:cNvSpPr/>
          <p:nvPr/>
        </p:nvSpPr>
        <p:spPr>
          <a:xfrm>
            <a:off x="424650" y="6581001"/>
            <a:ext cx="184526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62;p17"/>
          <p:cNvSpPr txBox="1">
            <a:spLocks/>
          </p:cNvSpPr>
          <p:nvPr/>
        </p:nvSpPr>
        <p:spPr>
          <a:xfrm>
            <a:off x="539092" y="457310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C01E24"/>
              </a:buClr>
              <a:buSzPts val="2000"/>
            </a:pPr>
            <a:br>
              <a:rPr lang="en-US" dirty="0"/>
            </a:br>
            <a:r>
              <a:rPr lang="de-DE" sz="4400" dirty="0">
                <a:solidFill>
                  <a:srgbClr val="C00000"/>
                </a:solidFill>
              </a:rPr>
              <a:t>Allegato 4</a:t>
            </a:r>
            <a:endParaRPr lang="en-US" dirty="0">
              <a:solidFill>
                <a:srgbClr val="C01E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522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53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53"/>
          <p:cNvSpPr/>
          <p:nvPr/>
        </p:nvSpPr>
        <p:spPr>
          <a:xfrm flipH="1"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" name="Google Shape;614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767" y="1143058"/>
            <a:ext cx="4856199" cy="128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768" y="3471531"/>
            <a:ext cx="2323213" cy="232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53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344254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6818" y="1708146"/>
            <a:ext cx="3265071" cy="3265071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sp>
        <p:nvSpPr>
          <p:cNvPr id="618" name="Google Shape;618;p53"/>
          <p:cNvSpPr txBox="1"/>
          <p:nvPr/>
        </p:nvSpPr>
        <p:spPr>
          <a:xfrm>
            <a:off x="340474" y="2922021"/>
            <a:ext cx="50347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800"/>
              <a:buFont typeface="Calibri"/>
              <a:buNone/>
            </a:pPr>
            <a:r>
              <a:rPr lang="de-DE" sz="2800" b="0" i="0" u="none" strike="noStrike" cap="none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Congratulazioni!</a:t>
            </a:r>
            <a:br>
              <a:rPr lang="de-DE" sz="2800" b="0" i="0" u="none" strike="noStrike" cap="none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DE" sz="2800" b="0" i="0" u="none" strike="noStrike" cap="none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Hai completato questo modulo!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53"/>
          <p:cNvSpPr/>
          <p:nvPr/>
        </p:nvSpPr>
        <p:spPr>
          <a:xfrm>
            <a:off x="6475228" y="6049926"/>
            <a:ext cx="5712683" cy="789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rPr lang="en-US" sz="9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Il sostegno della Commissione europea per la produzione di questa pubblicazione non costituisce un'approvazione del </a:t>
            </a:r>
            <a:r>
              <a:rPr lang="en-US" sz="9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contenuto</a:t>
            </a:r>
            <a:r>
              <a:rPr lang="en-US" sz="9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, che riflette solo il punto di vista degli autori, e la Commissione non può essere ritenuta responsabile per qualsiasi uso che può essere fatto delle informazioni ivi contenute.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de-DE"/>
              <a:t>Cos'è l'alfabetizzazione sanitaria digitale</a:t>
            </a:r>
            <a:endParaRPr/>
          </a:p>
        </p:txBody>
      </p:sp>
      <p:sp>
        <p:nvSpPr>
          <p:cNvPr id="170" name="Google Shape;170;p8"/>
          <p:cNvSpPr txBox="1">
            <a:spLocks noGrp="1"/>
          </p:cNvSpPr>
          <p:nvPr>
            <p:ph type="body" idx="1"/>
          </p:nvPr>
        </p:nvSpPr>
        <p:spPr>
          <a:xfrm>
            <a:off x="557998" y="1799999"/>
            <a:ext cx="7378994" cy="4458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US" dirty="0"/>
              <a:t>L’ </a:t>
            </a:r>
            <a:r>
              <a:rPr lang="en-US" b="1" dirty="0" err="1"/>
              <a:t>alfabetizzazione</a:t>
            </a:r>
            <a:r>
              <a:rPr lang="en-US" b="1" dirty="0"/>
              <a:t> sanitaria </a:t>
            </a:r>
            <a:r>
              <a:rPr lang="en-US" b="1" dirty="0" err="1"/>
              <a:t>digitale</a:t>
            </a:r>
            <a:r>
              <a:rPr lang="en-US" b="1" dirty="0"/>
              <a:t> (DHL) </a:t>
            </a:r>
            <a:r>
              <a:rPr lang="en-US" dirty="0" err="1"/>
              <a:t>copre</a:t>
            </a:r>
            <a:r>
              <a:rPr lang="en-US" dirty="0"/>
              <a:t> cinque diverse dimensioni: </a:t>
            </a:r>
          </a:p>
          <a:p>
            <a:pPr marL="914400" lvl="1" indent="-4572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19999"/>
              <a:buFont typeface="Calibri"/>
              <a:buAutoNum type="arabicPeriod"/>
            </a:pPr>
            <a:r>
              <a:rPr lang="en-US" dirty="0" err="1"/>
              <a:t>Competenza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sull'informazione</a:t>
            </a:r>
            <a:r>
              <a:rPr lang="en-US" dirty="0"/>
              <a:t> e sui </a:t>
            </a:r>
            <a:r>
              <a:rPr lang="en-US" dirty="0" err="1"/>
              <a:t>dati</a:t>
            </a:r>
            <a:endParaRPr lang="en-US" dirty="0"/>
          </a:p>
          <a:p>
            <a:pPr marL="914400" lvl="1" indent="-4572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19999"/>
              <a:buFont typeface="Calibri"/>
              <a:buAutoNum type="arabicPeriod"/>
            </a:pPr>
            <a:r>
              <a:rPr lang="en-US" dirty="0"/>
              <a:t>Comunicazione e collaborazione</a:t>
            </a:r>
          </a:p>
          <a:p>
            <a:pPr marL="914400" lvl="1" indent="-4572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19999"/>
              <a:buFont typeface="Calibri"/>
              <a:buAutoNum type="arabicPeriod"/>
            </a:pPr>
            <a:r>
              <a:rPr lang="en-US" dirty="0"/>
              <a:t>Creazione di contenuti digitali</a:t>
            </a:r>
          </a:p>
          <a:p>
            <a:pPr marL="914400" lvl="1" indent="-4572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19999"/>
              <a:buFont typeface="Calibri"/>
              <a:buAutoNum type="arabicPeriod"/>
            </a:pPr>
            <a:r>
              <a:rPr lang="en-US" dirty="0"/>
              <a:t>Sicurezza </a:t>
            </a:r>
          </a:p>
          <a:p>
            <a:pPr marL="914400" lvl="1" indent="-4572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19999"/>
              <a:buFont typeface="Calibri"/>
              <a:buAutoNum type="arabicPeriod"/>
            </a:pPr>
            <a:r>
              <a:rPr lang="en-US" dirty="0"/>
              <a:t>Risoluzione dei problemi </a:t>
            </a:r>
          </a:p>
          <a:p>
            <a:pPr marL="228600" lvl="0" indent="-87629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171" name="Google Shape;171;p8"/>
          <p:cNvSpPr/>
          <p:nvPr/>
        </p:nvSpPr>
        <p:spPr>
          <a:xfrm>
            <a:off x="10384221" y="-3933"/>
            <a:ext cx="1806519" cy="403326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4.1 Introduzione </a:t>
            </a: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"/>
          <p:cNvSpPr txBox="1"/>
          <p:nvPr/>
        </p:nvSpPr>
        <p:spPr>
          <a:xfrm>
            <a:off x="801596" y="6503403"/>
            <a:ext cx="49965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200"/>
            </a:pPr>
            <a:r>
              <a:rPr lang="de-DE" sz="1200" dirty="0">
                <a:solidFill>
                  <a:schemeClr val="dk1"/>
                </a:solidFill>
              </a:rPr>
              <a:t>Ulteriori </a:t>
            </a:r>
            <a:r>
              <a:rPr lang="de-DE" sz="1200" dirty="0" err="1">
                <a:solidFill>
                  <a:schemeClr val="dk1"/>
                </a:solidFill>
              </a:rPr>
              <a:t>informazioni</a:t>
            </a:r>
            <a:r>
              <a:rPr lang="de-DE" sz="1200" dirty="0">
                <a:solidFill>
                  <a:schemeClr val="dk1"/>
                </a:solidFill>
              </a:rPr>
              <a:t>: [1]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de-DE" dirty="0" err="1"/>
              <a:t>Competenze</a:t>
            </a:r>
            <a:r>
              <a:rPr lang="de-DE" dirty="0"/>
              <a:t> operative per </a:t>
            </a:r>
            <a:r>
              <a:rPr lang="de-DE" dirty="0" err="1"/>
              <a:t>l‘alfabetizzazione</a:t>
            </a:r>
            <a:r>
              <a:rPr lang="de-DE" dirty="0"/>
              <a:t> </a:t>
            </a:r>
            <a:r>
              <a:rPr lang="de-DE" dirty="0" err="1"/>
              <a:t>sanitaria</a:t>
            </a:r>
            <a:r>
              <a:rPr lang="de-DE" dirty="0"/>
              <a:t> digitale (DHL)</a:t>
            </a:r>
            <a:endParaRPr dirty="0"/>
          </a:p>
        </p:txBody>
      </p:sp>
      <p:sp>
        <p:nvSpPr>
          <p:cNvPr id="179" name="Google Shape;179;p9"/>
          <p:cNvSpPr txBox="1">
            <a:spLocks noGrp="1"/>
          </p:cNvSpPr>
          <p:nvPr>
            <p:ph type="body" idx="1"/>
          </p:nvPr>
        </p:nvSpPr>
        <p:spPr>
          <a:xfrm>
            <a:off x="557997" y="1799999"/>
            <a:ext cx="11059691" cy="48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 dirty="0"/>
              <a:t>In </a:t>
            </a:r>
            <a:r>
              <a:rPr lang="de-DE" dirty="0" err="1"/>
              <a:t>questo</a:t>
            </a:r>
            <a:r>
              <a:rPr lang="de-DE" dirty="0"/>
              <a:t> </a:t>
            </a:r>
            <a:r>
              <a:rPr lang="de-DE" dirty="0" err="1"/>
              <a:t>modulo</a:t>
            </a:r>
            <a:r>
              <a:rPr lang="de-DE" dirty="0"/>
              <a:t> ci </a:t>
            </a:r>
            <a:r>
              <a:rPr lang="de-DE" dirty="0" err="1"/>
              <a:t>concentriamo</a:t>
            </a:r>
            <a:r>
              <a:rPr lang="de-DE" dirty="0"/>
              <a:t> sulle </a:t>
            </a:r>
            <a:r>
              <a:rPr lang="de-DE" dirty="0" err="1"/>
              <a:t>competenze</a:t>
            </a:r>
            <a:r>
              <a:rPr lang="de-DE" dirty="0"/>
              <a:t> operative, in </a:t>
            </a:r>
            <a:r>
              <a:rPr lang="de-DE" dirty="0" err="1"/>
              <a:t>particolare</a:t>
            </a:r>
            <a:r>
              <a:rPr lang="de-DE" dirty="0"/>
              <a:t>: 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Calibri"/>
              <a:buAutoNum type="arabicParenR"/>
            </a:pPr>
            <a:r>
              <a:rPr lang="de-DE" sz="2200" dirty="0" err="1"/>
              <a:t>come</a:t>
            </a:r>
            <a:r>
              <a:rPr lang="de-DE" sz="2200" dirty="0"/>
              <a:t> </a:t>
            </a:r>
            <a:r>
              <a:rPr lang="de-DE" sz="2200" dirty="0" err="1"/>
              <a:t>usare</a:t>
            </a:r>
            <a:r>
              <a:rPr lang="de-DE" sz="2200" dirty="0"/>
              <a:t> un </a:t>
            </a:r>
            <a:r>
              <a:rPr lang="de-DE" sz="2200" dirty="0" err="1"/>
              <a:t>dispositivo</a:t>
            </a:r>
            <a:r>
              <a:rPr lang="de-DE" sz="2200" dirty="0"/>
              <a:t> digitale </a:t>
            </a:r>
            <a:endParaRPr sz="2200" dirty="0"/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Calibri"/>
              <a:buAutoNum type="arabicParenR"/>
            </a:pPr>
            <a:r>
              <a:rPr lang="de-DE" sz="2200" dirty="0" err="1"/>
              <a:t>quali</a:t>
            </a:r>
            <a:r>
              <a:rPr lang="de-DE" sz="2200" dirty="0"/>
              <a:t> </a:t>
            </a:r>
            <a:r>
              <a:rPr lang="de-DE" sz="2200" dirty="0" err="1"/>
              <a:t>sono</a:t>
            </a:r>
            <a:r>
              <a:rPr lang="de-DE" sz="2200" dirty="0"/>
              <a:t> i </a:t>
            </a:r>
            <a:r>
              <a:rPr lang="de-DE" sz="2200" dirty="0" err="1"/>
              <a:t>dispositivi</a:t>
            </a:r>
            <a:r>
              <a:rPr lang="de-DE" sz="2200" dirty="0"/>
              <a:t> </a:t>
            </a:r>
            <a:r>
              <a:rPr lang="de-DE" sz="2200" dirty="0" err="1"/>
              <a:t>digitali</a:t>
            </a:r>
            <a:r>
              <a:rPr lang="de-DE" sz="2200" dirty="0"/>
              <a:t> più </a:t>
            </a:r>
            <a:r>
              <a:rPr lang="de-DE" sz="2200" dirty="0" err="1"/>
              <a:t>comuni</a:t>
            </a:r>
            <a:endParaRPr sz="2200" dirty="0"/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Calibri"/>
              <a:buAutoNum type="arabicParenR"/>
            </a:pPr>
            <a:r>
              <a:rPr lang="de-DE" sz="2200" dirty="0" err="1"/>
              <a:t>dove</a:t>
            </a:r>
            <a:r>
              <a:rPr lang="de-DE" sz="2200" dirty="0"/>
              <a:t> trovare </a:t>
            </a:r>
            <a:r>
              <a:rPr lang="de-DE" sz="2200" dirty="0" err="1"/>
              <a:t>informazioni</a:t>
            </a:r>
            <a:r>
              <a:rPr lang="de-DE" sz="2200" dirty="0"/>
              <a:t> </a:t>
            </a:r>
            <a:r>
              <a:rPr lang="de-DE" sz="2200" dirty="0" err="1"/>
              <a:t>su</a:t>
            </a:r>
            <a:r>
              <a:rPr lang="de-DE" sz="2200" dirty="0"/>
              <a:t> </a:t>
            </a:r>
            <a:r>
              <a:rPr lang="de-DE" sz="2200" dirty="0" err="1"/>
              <a:t>internet</a:t>
            </a:r>
            <a:endParaRPr sz="2200" dirty="0"/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Calibri"/>
              <a:buAutoNum type="arabicParenR"/>
            </a:pPr>
            <a:r>
              <a:rPr lang="de-DE" sz="2200" dirty="0" err="1"/>
              <a:t>quali</a:t>
            </a:r>
            <a:r>
              <a:rPr lang="de-DE" sz="2200" dirty="0"/>
              <a:t> </a:t>
            </a:r>
            <a:r>
              <a:rPr lang="de-DE" sz="2200" dirty="0" err="1"/>
              <a:t>sono</a:t>
            </a:r>
            <a:r>
              <a:rPr lang="de-DE" sz="2200" dirty="0"/>
              <a:t> le </a:t>
            </a:r>
            <a:r>
              <a:rPr lang="de-DE" sz="2200" dirty="0" err="1"/>
              <a:t>principali</a:t>
            </a:r>
            <a:r>
              <a:rPr lang="de-DE" sz="2200" dirty="0"/>
              <a:t> </a:t>
            </a:r>
            <a:r>
              <a:rPr lang="de-DE" sz="2200" dirty="0" err="1"/>
              <a:t>regole</a:t>
            </a:r>
            <a:r>
              <a:rPr lang="de-DE" sz="2200" dirty="0"/>
              <a:t> da </a:t>
            </a:r>
            <a:r>
              <a:rPr lang="de-DE" sz="2200" dirty="0" err="1"/>
              <a:t>considerare</a:t>
            </a:r>
            <a:r>
              <a:rPr lang="de-DE" sz="2200" dirty="0"/>
              <a:t> </a:t>
            </a:r>
            <a:r>
              <a:rPr lang="de-DE" sz="2200" dirty="0" err="1"/>
              <a:t>mentre</a:t>
            </a:r>
            <a:r>
              <a:rPr lang="de-DE" sz="2200" dirty="0"/>
              <a:t> si </a:t>
            </a:r>
            <a:r>
              <a:rPr lang="de-DE" sz="2200" dirty="0" err="1"/>
              <a:t>naviga</a:t>
            </a:r>
            <a:r>
              <a:rPr lang="de-DE" sz="2200" dirty="0"/>
              <a:t> in ambiente digitale.</a:t>
            </a:r>
            <a:endParaRPr sz="2200" dirty="0"/>
          </a:p>
        </p:txBody>
      </p:sp>
      <p:sp>
        <p:nvSpPr>
          <p:cNvPr id="180" name="Google Shape;180;p9"/>
          <p:cNvSpPr txBox="1"/>
          <p:nvPr/>
        </p:nvSpPr>
        <p:spPr>
          <a:xfrm>
            <a:off x="1483360" y="4582160"/>
            <a:ext cx="9600952" cy="156962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essere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digitalmente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alfabetizzati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vuol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avere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più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competenze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oltre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quelle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tecniche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sul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sapere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usare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dispositivi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digitali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lang="de-DE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anche</a:t>
            </a:r>
            <a:r>
              <a:rPr lang="de-D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molto </a:t>
            </a:r>
            <a:r>
              <a:rPr lang="de-DE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de-D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1" dirty="0" err="1">
                <a:solidFill>
                  <a:schemeClr val="dk1"/>
                </a:solidFill>
              </a:rPr>
              <a:t>poter</a:t>
            </a:r>
            <a:r>
              <a:rPr lang="de-DE" sz="2400" b="1" dirty="0">
                <a:solidFill>
                  <a:schemeClr val="dk1"/>
                </a:solidFill>
              </a:rPr>
              <a:t> </a:t>
            </a:r>
            <a:r>
              <a:rPr lang="de-DE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valutare</a:t>
            </a:r>
            <a:r>
              <a:rPr lang="de-D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criticamente</a:t>
            </a:r>
            <a:r>
              <a:rPr lang="de-D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de-DE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informazioni</a:t>
            </a:r>
            <a:r>
              <a:rPr lang="de-D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le </a:t>
            </a:r>
            <a:r>
              <a:rPr lang="de-DE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fonti</a:t>
            </a:r>
            <a:r>
              <a:rPr lang="de-D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digitali</a:t>
            </a:r>
            <a:r>
              <a:rPr lang="de-D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Calibri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  <a:font script="Armn" typeface="Calibri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F3466DE4BB014F91F3181A8421C90C" ma:contentTypeVersion="11" ma:contentTypeDescription="Ein neues Dokument erstellen." ma:contentTypeScope="" ma:versionID="d411799645efc202998fb95bbd2b2b1b">
  <xsd:schema xmlns:xsd="http://www.w3.org/2001/XMLSchema" xmlns:xs="http://www.w3.org/2001/XMLSchema" xmlns:p="http://schemas.microsoft.com/office/2006/metadata/properties" xmlns:ns3="f31421c9-628b-4b4d-907b-e4fb7eb6347f" targetNamespace="http://schemas.microsoft.com/office/2006/metadata/properties" ma:root="true" ma:fieldsID="3a6d949ea3435310d1d50635f6976d2c" ns3:_="">
    <xsd:import namespace="f31421c9-628b-4b4d-907b-e4fb7eb634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421c9-628b-4b4d-907b-e4fb7eb63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0DE135-FD54-4929-A0E1-68D85203DCEC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f31421c9-628b-4b4d-907b-e4fb7eb6347f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0F142FC-6262-4D5F-AD06-98EB353CC5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1421c9-628b-4b4d-907b-e4fb7eb634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1E384C-08CA-471B-B3CE-AB6AC84D8F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5057</TotalTime>
  <Words>6208</Words>
  <Application>Microsoft Office PowerPoint</Application>
  <PresentationFormat>Widescreen</PresentationFormat>
  <Paragraphs>707</Paragraphs>
  <Slides>74</Slides>
  <Notes>47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74</vt:i4>
      </vt:variant>
    </vt:vector>
  </HeadingPairs>
  <TitlesOfParts>
    <vt:vector size="85" baseType="lpstr">
      <vt:lpstr>Wingdings</vt:lpstr>
      <vt:lpstr>Roboto</vt:lpstr>
      <vt:lpstr>Wingdings 2</vt:lpstr>
      <vt:lpstr>Gill Sans</vt:lpstr>
      <vt:lpstr>Courier New</vt:lpstr>
      <vt:lpstr>Calibri</vt:lpstr>
      <vt:lpstr>Arial</vt:lpstr>
      <vt:lpstr>Impact</vt:lpstr>
      <vt:lpstr>Source Sans Pro</vt:lpstr>
      <vt:lpstr>Θέμα του Office</vt:lpstr>
      <vt:lpstr>Θέμα του Office</vt:lpstr>
      <vt:lpstr>Presentazione standard di PowerPoint</vt:lpstr>
      <vt:lpstr>Partner</vt:lpstr>
      <vt:lpstr>Moduli</vt:lpstr>
      <vt:lpstr>Obiettivi</vt:lpstr>
      <vt:lpstr>Competenze</vt:lpstr>
      <vt:lpstr>Azione 4.1.1 Introduzione</vt:lpstr>
      <vt:lpstr>Cos'è l'alfabetizzazione sanitaria digitale</vt:lpstr>
      <vt:lpstr>Cos'è l'alfabetizzazione sanitaria digitale</vt:lpstr>
      <vt:lpstr>Competenze operative per l‘alfabetizzazione sanitaria digitale (DHL)</vt:lpstr>
      <vt:lpstr>Azione 4.1.2 Attività pratica: Conoscere i diversi dispositivi digitali </vt:lpstr>
      <vt:lpstr>Dispositivi digitali</vt:lpstr>
      <vt:lpstr>Dispositivi digitali</vt:lpstr>
      <vt:lpstr>Profilo dei dispositivi digitali (1/3)</vt:lpstr>
      <vt:lpstr>Profilo dei dispositivi digitali (2/3)</vt:lpstr>
      <vt:lpstr>Profilo dei dispositivi digitali (3/3)</vt:lpstr>
      <vt:lpstr>Azione 4.1.3 Ricerca su internet</vt:lpstr>
      <vt:lpstr>Introduzione</vt:lpstr>
      <vt:lpstr>Web-browser</vt:lpstr>
      <vt:lpstr>Siti web (1)</vt:lpstr>
      <vt:lpstr>Siti web (2)</vt:lpstr>
      <vt:lpstr>Motori di ricerca</vt:lpstr>
      <vt:lpstr>Attività: Stringhe di ricerca</vt:lpstr>
      <vt:lpstr>Attività: Stringhe di ricerca</vt:lpstr>
      <vt:lpstr>Modi alternativi di cercare informazioni sul web</vt:lpstr>
      <vt:lpstr>Attività: Cercare in un forum o in una directory web</vt:lpstr>
      <vt:lpstr>Trova informazioni</vt:lpstr>
      <vt:lpstr>Presentazione standard di PowerPoint</vt:lpstr>
      <vt:lpstr>Presentazione standard di PowerPoint</vt:lpstr>
      <vt:lpstr>Cosa sono i dati personali</vt:lpstr>
      <vt:lpstr>Quali dati personali sono considerati sensibili?</vt:lpstr>
      <vt:lpstr>Presentazione standard di PowerPoint</vt:lpstr>
      <vt:lpstr>Cos'è la sicurezza informatica</vt:lpstr>
      <vt:lpstr>Il sito web è sicuro?</vt:lpstr>
      <vt:lpstr>Il sito web è sicuro?</vt:lpstr>
      <vt:lpstr>Il sito web è sicuro?</vt:lpstr>
      <vt:lpstr>Come controllare se https è presente</vt:lpstr>
      <vt:lpstr>Siti web o link non protetti</vt:lpstr>
      <vt:lpstr>Un link è sicuro da visitare?</vt:lpstr>
      <vt:lpstr>Il link è sicuro da visitare?</vt:lpstr>
      <vt:lpstr>Presentazione standard di PowerPoint</vt:lpstr>
      <vt:lpstr>Cos'è la privacy digitale?</vt:lpstr>
      <vt:lpstr>Politica sulla privacy digitale</vt:lpstr>
      <vt:lpstr>Il sito web è affidabile?</vt:lpstr>
      <vt:lpstr>Il sito web è affidabile?</vt:lpstr>
      <vt:lpstr>Il sito web è affidabile?</vt:lpstr>
      <vt:lpstr>Il sito web è affidabile?</vt:lpstr>
      <vt:lpstr>Esempio: sito web sicuro, autorevole e affidabile</vt:lpstr>
      <vt:lpstr>Esempio: il sito web non è sicuro, autorevole o affidabile</vt:lpstr>
      <vt:lpstr>Attività di gruppo: Casi studio - Il sito web è sicuro e il contenuto è affidabile? </vt:lpstr>
      <vt:lpstr>Presentazione standard di PowerPoint</vt:lpstr>
      <vt:lpstr>Collegamento al modulo 5</vt:lpstr>
      <vt:lpstr>Action 4.2.2 Comunicazione digitale</vt:lpstr>
      <vt:lpstr>Quali strumenti di comunicazione state usando?</vt:lpstr>
      <vt:lpstr>Tipo di comunicazione</vt:lpstr>
      <vt:lpstr>Come comunicare con un'organizzazione o dei professionisti</vt:lpstr>
      <vt:lpstr>Attenzione</vt:lpstr>
      <vt:lpstr>Attività pratica: Creare un account di posta elettronica</vt:lpstr>
      <vt:lpstr>Attività pratica: Trovare indirizzi e-mail</vt:lpstr>
      <vt:lpstr>Attività pratica: Trovare un modulo online</vt:lpstr>
      <vt:lpstr>Collegamento al modulo 6</vt:lpstr>
      <vt:lpstr>Azione 4.2.3 Chiusura</vt:lpstr>
      <vt:lpstr>Presentazione standard di PowerPoint</vt:lpstr>
      <vt:lpstr>Presentazione standard di PowerPoint</vt:lpstr>
      <vt:lpstr>Presentazione standard di PowerPoint</vt:lpstr>
      <vt:lpstr>Riferimenti e ulteriori letture</vt:lpstr>
      <vt:lpstr> Allegati</vt:lpstr>
      <vt:lpstr>Cos'è il World Wide Web (WWW) (1)</vt:lpstr>
      <vt:lpstr>Cos'è il World Wide Web (WWW) (2)</vt:lpstr>
      <vt:lpstr>Cos'è il World Wide Web (WWW) (3)</vt:lpstr>
      <vt:lpstr>Presentazione standard di PowerPoint</vt:lpstr>
      <vt:lpstr> Allegato 2</vt:lpstr>
      <vt:lpstr>Sicurezza e privacy</vt:lpstr>
      <vt:lpstr>Cos'è e chi deve rispettare il GDPR?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pantelis bbalaouras</dc:creator>
  <cp:keywords>, docId:0EA16FE19C1259FBBED38493C5C1EE3A</cp:keywords>
  <cp:lastModifiedBy>Josemar Alejandro Jimenez</cp:lastModifiedBy>
  <cp:revision>496</cp:revision>
  <dcterms:created xsi:type="dcterms:W3CDTF">2020-06-02T13:31:56Z</dcterms:created>
  <dcterms:modified xsi:type="dcterms:W3CDTF">2022-05-30T14:43:43Z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0x010100FEF3466DE4BB014F91F3181A8421C90C</vt:lpwstr>
  </property>
</Properties>
</file>